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3" r:id="rId6"/>
  </p:sldMasterIdLst>
  <p:notesMasterIdLst>
    <p:notesMasterId r:id="rId28"/>
  </p:notesMasterIdLst>
  <p:sldIdLst>
    <p:sldId id="321" r:id="rId7"/>
    <p:sldId id="34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55" d="100"/>
          <a:sy n="55" d="100"/>
        </p:scale>
        <p:origin x="653"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ADFF57-8BD7-4F05-B1FA-730543224DCF}"/>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2385FFF-248D-4ACE-BD75-551A4FE654E4}"/>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F1D2246-355C-422A-803B-FA75870C0B90}" type="datetimeFigureOut">
              <a:rPr lang="en-US"/>
              <a:pPr>
                <a:defRPr/>
              </a:pPr>
              <a:t>7/26/2017</a:t>
            </a:fld>
            <a:endParaRPr lang="en-US"/>
          </a:p>
        </p:txBody>
      </p:sp>
      <p:sp>
        <p:nvSpPr>
          <p:cNvPr id="4" name="Slide Image Placeholder 3">
            <a:extLst>
              <a:ext uri="{FF2B5EF4-FFF2-40B4-BE49-F238E27FC236}">
                <a16:creationId xmlns:a16="http://schemas.microsoft.com/office/drawing/2014/main" id="{F5527DE0-DBE9-43B1-8379-2B26DE40BCB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D2425D6-E1CA-4DAB-828E-56E6B353B16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A8577C2-2FD4-476E-8D14-6273006D466B}"/>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A6811C52-BF97-4957-8E47-114FEEBEFA2E}"/>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12341FF7-DA62-429C-8428-911FED1A3AB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ct val="0"/>
              </a:spcBef>
              <a:buFontTx/>
              <a:buChar char="•"/>
            </a:pPr>
            <a:r>
              <a:rPr lang="en-US" altLang="en-US" b="1" dirty="0"/>
              <a:t>Questions</a:t>
            </a:r>
          </a:p>
          <a:p>
            <a:pPr marL="628650" lvl="1" indent="-171450">
              <a:spcBef>
                <a:spcPct val="0"/>
              </a:spcBef>
              <a:buFont typeface="Courier New" panose="02070309020205020404" pitchFamily="49" charset="0"/>
              <a:buChar char="o"/>
            </a:pPr>
            <a:r>
              <a:rPr lang="en-US" altLang="en-US" dirty="0"/>
              <a:t>How many of you have jobs? </a:t>
            </a:r>
          </a:p>
          <a:p>
            <a:pPr marL="628650" lvl="1" indent="-171450">
              <a:spcBef>
                <a:spcPct val="0"/>
              </a:spcBef>
              <a:buFont typeface="Courier New" panose="02070309020205020404" pitchFamily="49" charset="0"/>
              <a:buChar char="o"/>
            </a:pPr>
            <a:r>
              <a:rPr lang="en-US" altLang="en-US" dirty="0"/>
              <a:t>Do you plan to keep that job until you retire? (Answers will vary.)</a:t>
            </a:r>
          </a:p>
          <a:p>
            <a:endParaRPr lang="en-US" dirty="0"/>
          </a:p>
        </p:txBody>
      </p:sp>
      <p:sp>
        <p:nvSpPr>
          <p:cNvPr id="4" name="Slide Number Placeholder 3"/>
          <p:cNvSpPr>
            <a:spLocks noGrp="1"/>
          </p:cNvSpPr>
          <p:nvPr>
            <p:ph type="sldNum" sz="quarter" idx="10"/>
          </p:nvPr>
        </p:nvSpPr>
        <p:spPr/>
        <p:txBody>
          <a:bodyPr/>
          <a:lstStyle/>
          <a:p>
            <a:pPr>
              <a:defRPr/>
            </a:pPr>
            <a:fld id="{12341FF7-DA62-429C-8428-911FED1A3AB5}" type="slidenum">
              <a:rPr lang="en-US" smtClean="0"/>
              <a:pPr>
                <a:defRPr/>
              </a:pPr>
              <a:t>1</a:t>
            </a:fld>
            <a:endParaRPr lang="en-US"/>
          </a:p>
        </p:txBody>
      </p:sp>
    </p:spTree>
    <p:extLst>
      <p:ext uri="{BB962C8B-B14F-4D97-AF65-F5344CB8AC3E}">
        <p14:creationId xmlns:p14="http://schemas.microsoft.com/office/powerpoint/2010/main" val="3401365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724C68A8-9DCF-46CA-A5A4-0A17A742BA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8552E8E-6833-4B15-861E-5B9180505408}"/>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US" b="1" dirty="0"/>
              <a:t>Ask</a:t>
            </a:r>
          </a:p>
          <a:p>
            <a:pPr marL="628650" lvl="1" indent="-171450" fontAlgn="auto">
              <a:spcBef>
                <a:spcPts val="0"/>
              </a:spcBef>
              <a:spcAft>
                <a:spcPts val="0"/>
              </a:spcAft>
              <a:buFont typeface="Courier New" panose="02070309020205020404" pitchFamily="49" charset="0"/>
              <a:buChar char="o"/>
              <a:defRPr/>
            </a:pPr>
            <a:r>
              <a:rPr lang="en-US" dirty="0"/>
              <a:t>How many of you have ever assessed your strengths and weaknesses? (Answers will vary.)</a:t>
            </a:r>
          </a:p>
          <a:p>
            <a:pPr fontAlgn="auto">
              <a:spcBef>
                <a:spcPts val="0"/>
              </a:spcBef>
              <a:spcAft>
                <a:spcPts val="0"/>
              </a:spcAft>
              <a:defRPr/>
            </a:pPr>
            <a:endParaRPr lang="en-US" b="1" dirty="0"/>
          </a:p>
          <a:p>
            <a:pPr marL="171450" indent="-171450" fontAlgn="auto">
              <a:spcBef>
                <a:spcPts val="0"/>
              </a:spcBef>
              <a:spcAft>
                <a:spcPts val="0"/>
              </a:spcAft>
              <a:buFont typeface="Arial" panose="020B0604020202020204" pitchFamily="34" charset="0"/>
              <a:buChar char="•"/>
              <a:defRPr/>
            </a:pPr>
            <a:r>
              <a:rPr lang="en-US" b="1" dirty="0"/>
              <a:t>Ask</a:t>
            </a:r>
          </a:p>
          <a:p>
            <a:pPr marL="628650" lvl="1" indent="-171450" fontAlgn="auto">
              <a:spcBef>
                <a:spcPts val="0"/>
              </a:spcBef>
              <a:spcAft>
                <a:spcPts val="0"/>
              </a:spcAft>
              <a:buFont typeface="Courier New" panose="02070309020205020404" pitchFamily="49" charset="0"/>
              <a:buChar char="o"/>
              <a:defRPr/>
            </a:pPr>
            <a:r>
              <a:rPr lang="en-US" dirty="0"/>
              <a:t>What are some possible strengths? (Answers will vary.)</a:t>
            </a:r>
          </a:p>
          <a:p>
            <a:pPr fontAlgn="auto">
              <a:spcBef>
                <a:spcPts val="0"/>
              </a:spcBef>
              <a:spcAft>
                <a:spcPts val="0"/>
              </a:spcAft>
              <a:defRPr/>
            </a:pPr>
            <a:endParaRPr lang="en-US" b="1" dirty="0"/>
          </a:p>
          <a:p>
            <a:pPr marL="171450" indent="-171450" fontAlgn="auto">
              <a:spcBef>
                <a:spcPts val="0"/>
              </a:spcBef>
              <a:spcAft>
                <a:spcPts val="0"/>
              </a:spcAft>
              <a:buFont typeface="Arial" panose="020B0604020202020204" pitchFamily="34" charset="0"/>
              <a:buChar char="•"/>
              <a:defRPr/>
            </a:pPr>
            <a:r>
              <a:rPr lang="en-US" b="1" dirty="0"/>
              <a:t>Ask</a:t>
            </a:r>
          </a:p>
          <a:p>
            <a:pPr marL="628650" lvl="1" indent="-171450" fontAlgn="auto">
              <a:spcBef>
                <a:spcPts val="0"/>
              </a:spcBef>
              <a:spcAft>
                <a:spcPts val="0"/>
              </a:spcAft>
              <a:buFont typeface="Courier New" panose="02070309020205020404" pitchFamily="49" charset="0"/>
              <a:buChar char="o"/>
              <a:defRPr/>
            </a:pPr>
            <a:r>
              <a:rPr lang="en-US" dirty="0"/>
              <a:t>What are some possible weaknesses? (Answers will vary.)</a:t>
            </a:r>
          </a:p>
          <a:p>
            <a:pPr fontAlgn="auto">
              <a:spcBef>
                <a:spcPts val="0"/>
              </a:spcBef>
              <a:spcAft>
                <a:spcPts val="0"/>
              </a:spcAft>
              <a:defRPr/>
            </a:pPr>
            <a:endParaRPr lang="en-US" dirty="0"/>
          </a:p>
          <a:p>
            <a:pPr marL="171450" indent="-171450" fontAlgn="auto">
              <a:spcBef>
                <a:spcPts val="0"/>
              </a:spcBef>
              <a:spcAft>
                <a:spcPts val="0"/>
              </a:spcAft>
              <a:buFont typeface="Arial" panose="020B0604020202020204"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dirty="0"/>
              <a:t>Take a look at yourself…do you like what you see?</a:t>
            </a:r>
          </a:p>
        </p:txBody>
      </p:sp>
      <p:sp>
        <p:nvSpPr>
          <p:cNvPr id="32772" name="Slide Number Placeholder 3">
            <a:extLst>
              <a:ext uri="{FF2B5EF4-FFF2-40B4-BE49-F238E27FC236}">
                <a16:creationId xmlns:a16="http://schemas.microsoft.com/office/drawing/2014/main" id="{F6CC373E-B0E0-4BAF-9DE2-AEFA3961535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AF0F29E-62AA-40D9-A368-C2C1E2864063}" type="slidenum">
              <a:rPr lang="en-US" altLang="en-US"/>
              <a:pPr fontAlgn="base">
                <a:spcBef>
                  <a:spcPct val="0"/>
                </a:spcBef>
                <a:spcAft>
                  <a:spcPct val="0"/>
                </a:spcAft>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AD08B9EB-69EA-4839-A091-485EE3992E7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7D2EF94-0D3F-4FD1-90E6-5E57C64CB35E}"/>
              </a:ext>
            </a:extLst>
          </p:cNvPr>
          <p:cNvSpPr>
            <a:spLocks noGrp="1"/>
          </p:cNvSpPr>
          <p:nvPr>
            <p:ph type="body" idx="1"/>
          </p:nvPr>
        </p:nvSpPr>
        <p:spPr/>
        <p:txBody>
          <a:bodyPr/>
          <a:lstStyle/>
          <a:p>
            <a:pPr marL="171450" indent="-171450" fontAlgn="auto">
              <a:spcBef>
                <a:spcPts val="0"/>
              </a:spcBef>
              <a:spcAft>
                <a:spcPts val="0"/>
              </a:spcAft>
              <a:buFont typeface="Arial"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dirty="0"/>
              <a:t>Raise your hand if you use social media.</a:t>
            </a:r>
          </a:p>
          <a:p>
            <a:pPr fontAlgn="auto">
              <a:spcBef>
                <a:spcPts val="0"/>
              </a:spcBef>
              <a:spcAft>
                <a:spcPts val="0"/>
              </a:spcAft>
              <a:defRPr/>
            </a:pPr>
            <a:r>
              <a:rPr lang="en-US" dirty="0"/>
              <a:t>	</a:t>
            </a:r>
          </a:p>
          <a:p>
            <a:pPr marL="171450" indent="-171450" fontAlgn="auto">
              <a:spcBef>
                <a:spcPts val="0"/>
              </a:spcBef>
              <a:spcAft>
                <a:spcPts val="0"/>
              </a:spcAft>
              <a:buFont typeface="Arial" pitchFamily="34" charset="0"/>
              <a:buChar char="•"/>
              <a:defRPr/>
            </a:pPr>
            <a:r>
              <a:rPr lang="en-US" b="1" dirty="0"/>
              <a:t>Ask </a:t>
            </a:r>
          </a:p>
          <a:p>
            <a:pPr marL="628650" lvl="1" indent="-171450" fontAlgn="auto">
              <a:spcBef>
                <a:spcPts val="0"/>
              </a:spcBef>
              <a:spcAft>
                <a:spcPts val="0"/>
              </a:spcAft>
              <a:buFont typeface="Courier New" panose="02070309020205020404" pitchFamily="49" charset="0"/>
              <a:buChar char="o"/>
              <a:defRPr/>
            </a:pPr>
            <a:r>
              <a:rPr lang="en-US" dirty="0"/>
              <a:t>For what purposes do you use social media? (Answers will vary.)</a:t>
            </a:r>
          </a:p>
          <a:p>
            <a:pPr marL="171450" indent="-171450" fontAlgn="auto">
              <a:spcBef>
                <a:spcPts val="0"/>
              </a:spcBef>
              <a:spcAft>
                <a:spcPts val="0"/>
              </a:spcAft>
              <a:buFont typeface="Arial" pitchFamily="34" charset="0"/>
              <a:buChar char="•"/>
              <a:defRPr/>
            </a:pPr>
            <a:endParaRPr lang="en-US" dirty="0"/>
          </a:p>
          <a:p>
            <a:pPr marL="171450" indent="-171450" fontAlgn="auto">
              <a:spcBef>
                <a:spcPts val="0"/>
              </a:spcBef>
              <a:spcAft>
                <a:spcPts val="0"/>
              </a:spcAft>
              <a:buFont typeface="Arial"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dirty="0"/>
              <a:t>Before you begin your job search, clean up your social media accounts.  Delete or hide any offensive comments you or friends have made.</a:t>
            </a:r>
          </a:p>
          <a:p>
            <a:pPr marL="628650" lvl="1" indent="-171450" fontAlgn="auto">
              <a:spcBef>
                <a:spcPts val="0"/>
              </a:spcBef>
              <a:spcAft>
                <a:spcPts val="0"/>
              </a:spcAft>
              <a:buFont typeface="Courier New" panose="02070309020205020404" pitchFamily="49" charset="0"/>
              <a:buChar char="o"/>
              <a:defRPr/>
            </a:pPr>
            <a:r>
              <a:rPr lang="en-US" dirty="0"/>
              <a:t>Delete questionable pictures.  </a:t>
            </a:r>
          </a:p>
          <a:p>
            <a:pPr marL="628650" lvl="1" indent="-171450" fontAlgn="auto">
              <a:spcBef>
                <a:spcPts val="0"/>
              </a:spcBef>
              <a:spcAft>
                <a:spcPts val="0"/>
              </a:spcAft>
              <a:buFont typeface="Courier New" panose="02070309020205020404" pitchFamily="49" charset="0"/>
              <a:buChar char="o"/>
              <a:defRPr/>
            </a:pPr>
            <a:r>
              <a:rPr lang="en-US" dirty="0"/>
              <a:t>Delete nicknames and unfriend offensive people who could stand in your way of landing your dream job.  </a:t>
            </a:r>
          </a:p>
          <a:p>
            <a:pPr marL="628650" lvl="1" indent="-171450" fontAlgn="auto">
              <a:spcBef>
                <a:spcPts val="0"/>
              </a:spcBef>
              <a:spcAft>
                <a:spcPts val="0"/>
              </a:spcAft>
              <a:buFont typeface="Courier New" panose="02070309020205020404" pitchFamily="49" charset="0"/>
              <a:buChar char="o"/>
              <a:defRPr/>
            </a:pPr>
            <a:r>
              <a:rPr lang="en-US" dirty="0"/>
              <a:t>Companies do check social media accounts…colleges do too!</a:t>
            </a:r>
          </a:p>
          <a:p>
            <a:pPr fontAlgn="auto">
              <a:spcBef>
                <a:spcPts val="0"/>
              </a:spcBef>
              <a:spcAft>
                <a:spcPts val="0"/>
              </a:spcAft>
              <a:defRPr/>
            </a:pPr>
            <a:endParaRPr lang="en-US" dirty="0"/>
          </a:p>
        </p:txBody>
      </p:sp>
      <p:sp>
        <p:nvSpPr>
          <p:cNvPr id="34820" name="Slide Number Placeholder 3">
            <a:extLst>
              <a:ext uri="{FF2B5EF4-FFF2-40B4-BE49-F238E27FC236}">
                <a16:creationId xmlns:a16="http://schemas.microsoft.com/office/drawing/2014/main" id="{56772AAE-B2BB-4579-8B44-41FA97F473D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CCF1D4E-B274-4B7A-8851-53D731DB4BE2}"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95ACACF-4AE0-447B-A4AC-7CEF44F113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CF25988-39A6-42A4-9861-456534C262D3}"/>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dirty="0"/>
              <a:t>Always check to see if the company/business has a page. It is a good way to learn about the company’s goals and mission statement; it’s also a great way to see if you have a “connection”– use that to your advantage in your cover letter.</a:t>
            </a:r>
          </a:p>
          <a:p>
            <a:pPr fontAlgn="auto">
              <a:spcBef>
                <a:spcPts val="0"/>
              </a:spcBef>
              <a:spcAft>
                <a:spcPts val="0"/>
              </a:spcAft>
              <a:defRPr/>
            </a:pPr>
            <a:endParaRPr lang="en-US" dirty="0"/>
          </a:p>
          <a:p>
            <a:pPr fontAlgn="auto">
              <a:spcBef>
                <a:spcPts val="0"/>
              </a:spcBef>
              <a:spcAft>
                <a:spcPts val="0"/>
              </a:spcAft>
              <a:defRPr/>
            </a:pPr>
            <a:endParaRPr lang="en-US" dirty="0"/>
          </a:p>
        </p:txBody>
      </p:sp>
      <p:sp>
        <p:nvSpPr>
          <p:cNvPr id="36868" name="Slide Number Placeholder 3">
            <a:extLst>
              <a:ext uri="{FF2B5EF4-FFF2-40B4-BE49-F238E27FC236}">
                <a16:creationId xmlns:a16="http://schemas.microsoft.com/office/drawing/2014/main" id="{7FEB714F-2E6A-4D3A-91D4-48F29BDACA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607E759-12E0-4863-98DE-BE60DED4433D}"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3922F82-0CEA-42FF-AFC7-651FBD3D782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783C6489-99BC-47FE-BF7F-11D0AC8DBD6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US" altLang="en-US" b="1"/>
              <a:t>Say</a:t>
            </a:r>
          </a:p>
          <a:p>
            <a:pPr marL="628650" lvl="1" indent="-171450">
              <a:spcBef>
                <a:spcPct val="0"/>
              </a:spcBef>
              <a:buFont typeface="Courier New" panose="02070309020205020404" pitchFamily="49" charset="0"/>
              <a:buChar char="o"/>
            </a:pPr>
            <a:r>
              <a:rPr lang="en-US" altLang="en-US"/>
              <a:t>There are a lot of educational videos on the Internet. Be careful about watching independent videos that are posted. Many of them are not credible resources.  </a:t>
            </a:r>
          </a:p>
        </p:txBody>
      </p:sp>
      <p:sp>
        <p:nvSpPr>
          <p:cNvPr id="38916" name="Slide Number Placeholder 3">
            <a:extLst>
              <a:ext uri="{FF2B5EF4-FFF2-40B4-BE49-F238E27FC236}">
                <a16:creationId xmlns:a16="http://schemas.microsoft.com/office/drawing/2014/main" id="{ADC3DA88-56C4-4831-8D13-C83FCB6E9E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0084CA-65B7-438A-B839-DCD7080AA55C}"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BA4999D6-9FAF-46E1-A8FF-66664A017F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F566301-98F4-485A-82C9-63E76797F43B}"/>
              </a:ext>
            </a:extLst>
          </p:cNvPr>
          <p:cNvSpPr>
            <a:spLocks noGrp="1"/>
          </p:cNvSpPr>
          <p:nvPr>
            <p:ph type="body" idx="1"/>
          </p:nvPr>
        </p:nvSpPr>
        <p:spPr/>
        <p:txBody>
          <a:bodyPr/>
          <a:lstStyle/>
          <a:p>
            <a:pPr marL="171450" indent="-171450" fontAlgn="auto">
              <a:spcBef>
                <a:spcPts val="0"/>
              </a:spcBef>
              <a:spcAft>
                <a:spcPts val="0"/>
              </a:spcAft>
              <a:buFont typeface="Arial"/>
              <a:buChar char="•"/>
              <a:defRPr/>
            </a:pPr>
            <a:r>
              <a:rPr lang="en-US" b="1" dirty="0"/>
              <a:t>Say</a:t>
            </a:r>
            <a:endParaRPr lang="en-US" dirty="0"/>
          </a:p>
          <a:p>
            <a:pPr marL="628650" lvl="1" indent="-171450" fontAlgn="auto">
              <a:spcBef>
                <a:spcPts val="0"/>
              </a:spcBef>
              <a:spcAft>
                <a:spcPts val="0"/>
              </a:spcAft>
              <a:buFont typeface="Courier New"/>
              <a:buChar char="o"/>
              <a:defRPr/>
            </a:pPr>
            <a:r>
              <a:rPr lang="en-US" dirty="0"/>
              <a:t>There are great professional networking platforms on the Internet. Many people form connections for networking purposes to aid in the job search.</a:t>
            </a:r>
          </a:p>
          <a:p>
            <a:pPr marL="628650" lvl="1" indent="-171450" fontAlgn="auto">
              <a:spcBef>
                <a:spcPts val="0"/>
              </a:spcBef>
              <a:spcAft>
                <a:spcPts val="0"/>
              </a:spcAft>
              <a:buFont typeface="Courier New"/>
              <a:buChar char="o"/>
              <a:defRPr/>
            </a:pPr>
            <a:r>
              <a:rPr lang="en-US" dirty="0"/>
              <a:t>It is very important to maintain the networking site you choose to use and keep your profile updated!</a:t>
            </a:r>
          </a:p>
          <a:p>
            <a:pPr marL="628650" lvl="1" indent="-171450" fontAlgn="auto">
              <a:spcBef>
                <a:spcPts val="0"/>
              </a:spcBef>
              <a:spcAft>
                <a:spcPts val="0"/>
              </a:spcAft>
              <a:buFont typeface="Courier New"/>
              <a:buChar char="o"/>
              <a:defRPr/>
            </a:pPr>
            <a:r>
              <a:rPr lang="en-US" dirty="0"/>
              <a:t>If you have a personal website, link it with your profile.</a:t>
            </a:r>
          </a:p>
          <a:p>
            <a:pPr marL="628650" lvl="1" indent="-171450" fontAlgn="auto">
              <a:spcBef>
                <a:spcPts val="0"/>
              </a:spcBef>
              <a:spcAft>
                <a:spcPts val="0"/>
              </a:spcAft>
              <a:buFont typeface="Courier New"/>
              <a:buChar char="o"/>
              <a:defRPr/>
            </a:pPr>
            <a:r>
              <a:rPr lang="en-US" dirty="0"/>
              <a:t>Join networking groups and make comments (make sure they are positive).</a:t>
            </a:r>
          </a:p>
          <a:p>
            <a:pPr marL="628650" lvl="1" indent="-171450" fontAlgn="auto">
              <a:spcBef>
                <a:spcPts val="0"/>
              </a:spcBef>
              <a:spcAft>
                <a:spcPts val="0"/>
              </a:spcAft>
              <a:buFont typeface="Courier New"/>
              <a:buChar char="o"/>
              <a:defRPr/>
            </a:pPr>
            <a:r>
              <a:rPr lang="en-US" dirty="0"/>
              <a:t>Use a professional head shot for your profile.  (Not a good time to post a picture of that last party you attended). </a:t>
            </a:r>
          </a:p>
          <a:p>
            <a:pPr fontAlgn="auto">
              <a:spcBef>
                <a:spcPts val="0"/>
              </a:spcBef>
              <a:spcAft>
                <a:spcPts val="0"/>
              </a:spcAft>
              <a:defRPr/>
            </a:pPr>
            <a:r>
              <a:rPr lang="en-US" dirty="0"/>
              <a:t>        </a:t>
            </a:r>
          </a:p>
          <a:p>
            <a:pPr fontAlgn="auto">
              <a:spcBef>
                <a:spcPts val="0"/>
              </a:spcBef>
              <a:spcAft>
                <a:spcPts val="0"/>
              </a:spcAft>
              <a:defRPr/>
            </a:pPr>
            <a:endParaRPr lang="en-US" dirty="0"/>
          </a:p>
        </p:txBody>
      </p:sp>
      <p:sp>
        <p:nvSpPr>
          <p:cNvPr id="40964" name="Slide Number Placeholder 3">
            <a:extLst>
              <a:ext uri="{FF2B5EF4-FFF2-40B4-BE49-F238E27FC236}">
                <a16:creationId xmlns:a16="http://schemas.microsoft.com/office/drawing/2014/main" id="{75DC0680-426C-43C9-8F4D-AEFD04E5CE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C3D82EB-10B2-4F29-BE2A-C80F4FD7EE3E}"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F7A69995-596F-4CBC-8175-2CC0038E1FE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441C8DE1-229B-46F9-A03D-CA37F957D23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US" altLang="en-US" b="1"/>
              <a:t>Say</a:t>
            </a:r>
          </a:p>
          <a:p>
            <a:pPr marL="628650" lvl="1" indent="-171450">
              <a:spcBef>
                <a:spcPct val="0"/>
              </a:spcBef>
              <a:buFont typeface="Courier New" panose="02070309020205020404" pitchFamily="49" charset="0"/>
              <a:buChar char="o"/>
            </a:pPr>
            <a:r>
              <a:rPr lang="en-US" altLang="en-US"/>
              <a:t>Just like social networking platforms, it is important to keep track of those who follow you.  Report and block those who are spamming your account with derogatory remarks or comments. Make sure your online name isn’t offensive or silly.”</a:t>
            </a:r>
          </a:p>
          <a:p>
            <a:pPr marL="628650" lvl="1" indent="-171450">
              <a:spcBef>
                <a:spcPct val="0"/>
              </a:spcBef>
              <a:buFont typeface="Courier New" panose="02070309020205020404" pitchFamily="49" charset="0"/>
              <a:buChar char="o"/>
            </a:pPr>
            <a:r>
              <a:rPr lang="en-US" altLang="en-US"/>
              <a:t>It costs approximately $3,400 to hire a new employee. For that reason, many companies are now using “Screening Systems” to extract names of likely candidates.</a:t>
            </a:r>
          </a:p>
          <a:p>
            <a:pPr marL="628650" lvl="1" indent="-171450">
              <a:spcBef>
                <a:spcPct val="0"/>
              </a:spcBef>
              <a:buFont typeface="Courier New" panose="02070309020205020404" pitchFamily="49" charset="0"/>
              <a:buChar char="o"/>
            </a:pPr>
            <a:r>
              <a:rPr lang="en-US" altLang="en-US"/>
              <a:t>Once an applicant makes it past the screen system, a recruiter reviews the applicant’s data, then has him/her fill out a questionnaire about his/her skills.  If the applicant’s skills are compatible with the job, then the recruiter schedules a live or automated phone interview.</a:t>
            </a:r>
          </a:p>
          <a:p>
            <a:pPr marL="628650" lvl="1" indent="-171450">
              <a:spcBef>
                <a:spcPct val="0"/>
              </a:spcBef>
              <a:buFont typeface="Courier New" panose="02070309020205020404" pitchFamily="49" charset="0"/>
              <a:buChar char="o"/>
            </a:pPr>
            <a:r>
              <a:rPr lang="en-US" altLang="en-US"/>
              <a:t>Make sure you use key words from the job description in your resume when you can.  </a:t>
            </a:r>
          </a:p>
          <a:p>
            <a:pPr marL="628650" lvl="1" indent="-171450">
              <a:spcBef>
                <a:spcPct val="0"/>
              </a:spcBef>
              <a:buFont typeface="Courier New" panose="02070309020205020404" pitchFamily="49" charset="0"/>
              <a:buChar char="o"/>
            </a:pPr>
            <a:r>
              <a:rPr lang="en-US" altLang="en-US"/>
              <a:t>Post dates of employment or education on the right margin of your resume.  Most screen systems cannot read numbers on the left side.</a:t>
            </a:r>
          </a:p>
        </p:txBody>
      </p:sp>
      <p:sp>
        <p:nvSpPr>
          <p:cNvPr id="43012" name="Slide Number Placeholder 3">
            <a:extLst>
              <a:ext uri="{FF2B5EF4-FFF2-40B4-BE49-F238E27FC236}">
                <a16:creationId xmlns:a16="http://schemas.microsoft.com/office/drawing/2014/main" id="{B9A897BC-008B-4B17-82A8-1527137F91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C323ACB-9440-4D2C-A562-7FFE740EF395}"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54956ED7-10E1-4FC0-A5D9-4864D69B04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9219000E-2D4B-40EF-9EF5-9B67B2CDF9E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a:t>QUESTION: </a:t>
            </a:r>
            <a:r>
              <a:rPr lang="en-US" altLang="en-US"/>
              <a:t>Raise your hand if you have a personal webpage. (Answers will vary.)</a:t>
            </a:r>
          </a:p>
          <a:p>
            <a:pPr>
              <a:spcBef>
                <a:spcPct val="0"/>
              </a:spcBef>
            </a:pPr>
            <a:r>
              <a:rPr lang="en-US" altLang="en-US" b="1"/>
              <a:t>QUESTION: </a:t>
            </a:r>
            <a:r>
              <a:rPr lang="en-US" altLang="en-US"/>
              <a:t>What sort of categories or postings should you have on your personal web page? Possible answers: Interests, hobbies, videos, pictures, your philosophy, etc.  Make sure you do not post anything that would be offensive!</a:t>
            </a:r>
            <a:endParaRPr lang="en-US" altLang="en-US" b="1"/>
          </a:p>
          <a:p>
            <a:pPr>
              <a:spcBef>
                <a:spcPct val="0"/>
              </a:spcBef>
            </a:pPr>
            <a:endParaRPr lang="en-US" altLang="en-US"/>
          </a:p>
        </p:txBody>
      </p:sp>
      <p:sp>
        <p:nvSpPr>
          <p:cNvPr id="45060" name="Slide Number Placeholder 3">
            <a:extLst>
              <a:ext uri="{FF2B5EF4-FFF2-40B4-BE49-F238E27FC236}">
                <a16:creationId xmlns:a16="http://schemas.microsoft.com/office/drawing/2014/main" id="{88450F4F-5AAF-4765-8607-FC2B85C6DA6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EAD6FFA-24D5-4A83-B64C-A82CF5E64B8D}"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34699275-3600-48A7-B50E-3016921344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EFF8E1E-25AF-4256-9427-A2300B229C6F}"/>
              </a:ext>
            </a:extLst>
          </p:cNvPr>
          <p:cNvSpPr>
            <a:spLocks noGrp="1"/>
          </p:cNvSpPr>
          <p:nvPr>
            <p:ph type="body" idx="1"/>
          </p:nvPr>
        </p:nvSpPr>
        <p:spPr/>
        <p:txBody>
          <a:bodyPr/>
          <a:lstStyle/>
          <a:p>
            <a:pPr marL="171450" indent="-171450" fontAlgn="auto">
              <a:spcBef>
                <a:spcPts val="0"/>
              </a:spcBef>
              <a:spcAft>
                <a:spcPts val="0"/>
              </a:spcAft>
              <a:buFont typeface="Arial"/>
              <a:buChar char="•"/>
              <a:defRPr/>
            </a:pPr>
            <a:r>
              <a:rPr lang="en-US" b="1" dirty="0"/>
              <a:t>Say</a:t>
            </a:r>
            <a:r>
              <a:rPr lang="en-US" dirty="0"/>
              <a:t> </a:t>
            </a:r>
            <a:r>
              <a:rPr lang="en-US" b="1" dirty="0"/>
              <a:t> </a:t>
            </a:r>
          </a:p>
          <a:p>
            <a:pPr marL="628650" lvl="1" indent="-171450" fontAlgn="auto">
              <a:spcBef>
                <a:spcPts val="0"/>
              </a:spcBef>
              <a:spcAft>
                <a:spcPts val="0"/>
              </a:spcAft>
              <a:buFont typeface="Courier New"/>
              <a:buChar char="o"/>
              <a:defRPr/>
            </a:pPr>
            <a:r>
              <a:rPr lang="en-US" dirty="0"/>
              <a:t>O*NET is the nation’s primary FREE source of occupational information that contains hundreds of occupation-specific career descriptions. </a:t>
            </a:r>
          </a:p>
          <a:p>
            <a:pPr marL="628650" lvl="1" indent="-171450" fontAlgn="auto">
              <a:spcBef>
                <a:spcPts val="0"/>
              </a:spcBef>
              <a:spcAft>
                <a:spcPts val="0"/>
              </a:spcAft>
              <a:buFont typeface="Courier New"/>
              <a:buChar char="o"/>
              <a:defRPr/>
            </a:pPr>
            <a:r>
              <a:rPr lang="en-US" b="1" dirty="0"/>
              <a:t>Entry-level skills</a:t>
            </a:r>
            <a:r>
              <a:rPr lang="en-US" dirty="0"/>
              <a:t> are very basic, such as simple math, basic reading and writing skills, and possibly basic computer skills.</a:t>
            </a:r>
          </a:p>
          <a:p>
            <a:pPr marL="628650" lvl="1" indent="-171450" fontAlgn="auto">
              <a:spcBef>
                <a:spcPts val="0"/>
              </a:spcBef>
              <a:spcAft>
                <a:spcPts val="0"/>
              </a:spcAft>
              <a:buFont typeface="Courier New"/>
              <a:buChar char="o"/>
              <a:defRPr/>
            </a:pPr>
            <a:r>
              <a:rPr lang="en-US" b="1" dirty="0"/>
              <a:t>Advanced skills</a:t>
            </a:r>
            <a:r>
              <a:rPr lang="en-US" dirty="0"/>
              <a:t> require more training. Examples would be more difficult math calculations, interpersonal skills, specific software applications; leadership skills; managerial experience; etc.</a:t>
            </a:r>
          </a:p>
          <a:p>
            <a:pPr fontAlgn="auto">
              <a:spcBef>
                <a:spcPts val="0"/>
              </a:spcBef>
              <a:spcAft>
                <a:spcPts val="0"/>
              </a:spcAft>
              <a:defRPr/>
            </a:pPr>
            <a:r>
              <a:rPr lang="en-US" b="1" dirty="0"/>
              <a:t> </a:t>
            </a:r>
            <a:endParaRPr lang="en-US" dirty="0"/>
          </a:p>
          <a:p>
            <a:pPr fontAlgn="auto">
              <a:spcBef>
                <a:spcPts val="0"/>
              </a:spcBef>
              <a:spcAft>
                <a:spcPts val="0"/>
              </a:spcAft>
              <a:defRPr/>
            </a:pPr>
            <a:endParaRPr lang="en-US" dirty="0"/>
          </a:p>
        </p:txBody>
      </p:sp>
      <p:sp>
        <p:nvSpPr>
          <p:cNvPr id="47108" name="Slide Number Placeholder 3">
            <a:extLst>
              <a:ext uri="{FF2B5EF4-FFF2-40B4-BE49-F238E27FC236}">
                <a16:creationId xmlns:a16="http://schemas.microsoft.com/office/drawing/2014/main" id="{1287BDD5-24AC-4F2F-A4E0-9B1376D3BB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6FC7339-A9CF-4879-AB99-1203AB863A0C}"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D5362689-97F2-41FD-9FC5-09F923433C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F49AA6A-8D9A-4EB4-9F98-84590D736256}"/>
              </a:ext>
            </a:extLst>
          </p:cNvPr>
          <p:cNvSpPr>
            <a:spLocks noGrp="1"/>
          </p:cNvSpPr>
          <p:nvPr>
            <p:ph type="body" idx="1"/>
          </p:nvPr>
        </p:nvSpPr>
        <p:spPr/>
        <p:txBody>
          <a:bodyPr/>
          <a:lstStyle/>
          <a:p>
            <a:pPr marL="171450" indent="-171450" fontAlgn="auto">
              <a:spcBef>
                <a:spcPts val="0"/>
              </a:spcBef>
              <a:spcAft>
                <a:spcPts val="0"/>
              </a:spcAft>
              <a:buFont typeface="Arial"/>
              <a:buChar char="•"/>
              <a:defRPr/>
            </a:pPr>
            <a:r>
              <a:rPr lang="en-US" b="1" dirty="0"/>
              <a:t>Say</a:t>
            </a:r>
            <a:r>
              <a:rPr lang="en-US" dirty="0"/>
              <a:t>  </a:t>
            </a:r>
          </a:p>
          <a:p>
            <a:pPr marL="628650" lvl="1" indent="-171450" fontAlgn="auto">
              <a:spcBef>
                <a:spcPts val="0"/>
              </a:spcBef>
              <a:spcAft>
                <a:spcPts val="0"/>
              </a:spcAft>
              <a:buFont typeface="Courier New"/>
              <a:buChar char="o"/>
              <a:defRPr/>
            </a:pPr>
            <a:r>
              <a:rPr lang="en-US" dirty="0"/>
              <a:t>The </a:t>
            </a:r>
            <a:r>
              <a:rPr lang="en-US" b="1" dirty="0"/>
              <a:t>resume</a:t>
            </a:r>
            <a:r>
              <a:rPr lang="en-US" dirty="0"/>
              <a:t> is your professional and academic life on paper, or, when submitted on computer, it is your professional profile.</a:t>
            </a:r>
          </a:p>
          <a:p>
            <a:pPr marL="628650" lvl="1" indent="-171450" fontAlgn="auto">
              <a:spcBef>
                <a:spcPts val="0"/>
              </a:spcBef>
              <a:spcAft>
                <a:spcPts val="0"/>
              </a:spcAft>
              <a:buFont typeface="Courier New"/>
              <a:buChar char="o"/>
              <a:defRPr/>
            </a:pPr>
            <a:r>
              <a:rPr lang="en-US" dirty="0"/>
              <a:t>The </a:t>
            </a:r>
            <a:r>
              <a:rPr lang="en-US" b="1" dirty="0"/>
              <a:t>cover letter </a:t>
            </a:r>
            <a:r>
              <a:rPr lang="en-US" dirty="0"/>
              <a:t>is used to “introduce you and give an overview of your skills.”</a:t>
            </a:r>
          </a:p>
          <a:p>
            <a:pPr marL="628650" lvl="1" indent="-171450" fontAlgn="auto">
              <a:spcBef>
                <a:spcPts val="0"/>
              </a:spcBef>
              <a:spcAft>
                <a:spcPts val="0"/>
              </a:spcAft>
              <a:buFont typeface="Courier New"/>
              <a:buChar char="o"/>
              <a:defRPr/>
            </a:pPr>
            <a:r>
              <a:rPr lang="en-US" b="1" dirty="0"/>
              <a:t>Social media </a:t>
            </a:r>
            <a:r>
              <a:rPr lang="en-US" dirty="0"/>
              <a:t>is becoming a valuable tool for both recruiters and job seekers. Its more economical and direct than using classified ads or personnel agencies.   </a:t>
            </a:r>
          </a:p>
          <a:p>
            <a:pPr fontAlgn="auto">
              <a:spcBef>
                <a:spcPts val="0"/>
              </a:spcBef>
              <a:spcAft>
                <a:spcPts val="0"/>
              </a:spcAft>
              <a:defRPr/>
            </a:pPr>
            <a:r>
              <a:rPr lang="en-US" b="1" dirty="0"/>
              <a:t> </a:t>
            </a:r>
            <a:endParaRPr lang="en-US"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r>
              <a:rPr lang="en-US" b="1" dirty="0"/>
              <a:t> </a:t>
            </a:r>
            <a:endParaRPr lang="en-US" dirty="0"/>
          </a:p>
          <a:p>
            <a:pPr fontAlgn="auto">
              <a:spcBef>
                <a:spcPts val="0"/>
              </a:spcBef>
              <a:spcAft>
                <a:spcPts val="0"/>
              </a:spcAft>
              <a:defRPr/>
            </a:pPr>
            <a:endParaRPr lang="en-US" dirty="0"/>
          </a:p>
        </p:txBody>
      </p:sp>
      <p:sp>
        <p:nvSpPr>
          <p:cNvPr id="49156" name="Slide Number Placeholder 3">
            <a:extLst>
              <a:ext uri="{FF2B5EF4-FFF2-40B4-BE49-F238E27FC236}">
                <a16:creationId xmlns:a16="http://schemas.microsoft.com/office/drawing/2014/main" id="{C9E78392-FCBE-44EF-B72F-8DF5ADD00A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5CD490E-8017-4240-A5F1-587AAF45B891}" type="slidenum">
              <a:rPr lang="en-US" altLang="en-US"/>
              <a:pPr fontAlgn="base">
                <a:spcBef>
                  <a:spcPct val="0"/>
                </a:spcBef>
                <a:spcAft>
                  <a:spcPct val="0"/>
                </a:spcAft>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CC167A34-BEE9-4705-96AA-C9B1BFA950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BA9ECD81-2A92-42D0-8CEB-8722F14DBFB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spcBef>
                <a:spcPct val="0"/>
              </a:spcBef>
            </a:pPr>
            <a:r>
              <a:rPr lang="en-US" altLang="en-US"/>
              <a:t>Click on the link to display the O*NET website.  Explain to the class that they will have the opportunity to investigate this site further in an activity.</a:t>
            </a:r>
          </a:p>
          <a:p>
            <a:pPr>
              <a:spcBef>
                <a:spcPct val="0"/>
              </a:spcBef>
            </a:pPr>
            <a:endParaRPr lang="en-US" altLang="en-US"/>
          </a:p>
        </p:txBody>
      </p:sp>
      <p:sp>
        <p:nvSpPr>
          <p:cNvPr id="51204" name="Slide Number Placeholder 3">
            <a:extLst>
              <a:ext uri="{FF2B5EF4-FFF2-40B4-BE49-F238E27FC236}">
                <a16:creationId xmlns:a16="http://schemas.microsoft.com/office/drawing/2014/main" id="{84B5B642-DAD2-44FC-9EC1-61C5B90E8A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A03B37A-4CD4-4499-AC80-8DA2B8B941CA}" type="slidenum">
              <a:rPr lang="en-US" altLang="en-US"/>
              <a:pPr fontAlgn="base">
                <a:spcBef>
                  <a:spcPct val="0"/>
                </a:spcBef>
                <a:spcAft>
                  <a:spcPct val="0"/>
                </a:spcAft>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83A3013-9A18-4BC5-A70E-AF228DFE50F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73AED642-3F3F-4D50-875C-0E2995EEB62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Read these out loud as you have students copy them onto their Student Notes page.</a:t>
            </a:r>
          </a:p>
        </p:txBody>
      </p:sp>
      <p:sp>
        <p:nvSpPr>
          <p:cNvPr id="16388" name="Slide Number Placeholder 3">
            <a:extLst>
              <a:ext uri="{FF2B5EF4-FFF2-40B4-BE49-F238E27FC236}">
                <a16:creationId xmlns:a16="http://schemas.microsoft.com/office/drawing/2014/main" id="{FB4D0C78-A0DE-4A07-A96C-CFCB7B8596F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BAA00F-CA15-4A99-9F04-2F78A9CE68D6}" type="slidenum">
              <a:rPr lang="en-US" altLang="en-US"/>
              <a:pPr fontAlgn="base">
                <a:spcBef>
                  <a:spcPct val="0"/>
                </a:spcBef>
                <a:spcAft>
                  <a:spcPct val="0"/>
                </a:spcAft>
              </a:pPr>
              <a:t>3</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65F32199-C47D-4EB4-ADEF-8618D0A0C2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5DF685B4-7CC8-4296-B13C-72300B109A6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3252" name="Slide Number Placeholder 3">
            <a:extLst>
              <a:ext uri="{FF2B5EF4-FFF2-40B4-BE49-F238E27FC236}">
                <a16:creationId xmlns:a16="http://schemas.microsoft.com/office/drawing/2014/main" id="{6FAA73C6-AC15-48B1-91DB-45978C8388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A0441E-25A5-4665-BA5A-B772BFFFE195}" type="slidenum">
              <a:rPr lang="en-US" altLang="en-US"/>
              <a:pPr fontAlgn="base">
                <a:spcBef>
                  <a:spcPct val="0"/>
                </a:spcBef>
                <a:spcAft>
                  <a:spcPct val="0"/>
                </a:spcAft>
              </a:pPr>
              <a:t>21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30B27A9B-DE2D-4DE9-802B-C20784D0E9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EE30886-D353-4BCD-B5F0-6CA66AFC8C0B}"/>
              </a:ext>
            </a:extLst>
          </p:cNvPr>
          <p:cNvSpPr>
            <a:spLocks noGrp="1"/>
          </p:cNvSpPr>
          <p:nvPr>
            <p:ph type="body" idx="1"/>
          </p:nvPr>
        </p:nvSpPr>
        <p:spPr/>
        <p:txBody>
          <a:bodyPr/>
          <a:lstStyle/>
          <a:p>
            <a:pPr marL="171450" indent="-171450" fontAlgn="auto">
              <a:spcBef>
                <a:spcPts val="0"/>
              </a:spcBef>
              <a:spcAft>
                <a:spcPts val="0"/>
              </a:spcAft>
              <a:buFont typeface="Arial"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dirty="0"/>
              <a:t>O*NET is the nation’s primary FREE source of occupational information that contains hundreds of occupation-specific career descriptions.</a:t>
            </a:r>
          </a:p>
          <a:p>
            <a:pPr marL="628650" lvl="2" indent="-171450" fontAlgn="auto">
              <a:spcBef>
                <a:spcPts val="0"/>
              </a:spcBef>
              <a:spcAft>
                <a:spcPts val="0"/>
              </a:spcAft>
              <a:buFont typeface="Courier New" panose="02070309020205020404" pitchFamily="49" charset="0"/>
              <a:buChar char="o"/>
              <a:defRPr/>
            </a:pPr>
            <a:r>
              <a:rPr lang="en-US" dirty="0"/>
              <a:t>It helps you discover career interests by taking surveys, investigating career options, and evaluating  career expectations.</a:t>
            </a:r>
          </a:p>
          <a:p>
            <a:pPr marL="285750" lvl="1" indent="-285750" fontAlgn="auto">
              <a:spcBef>
                <a:spcPts val="0"/>
              </a:spcBef>
              <a:spcAft>
                <a:spcPts val="0"/>
              </a:spcAft>
              <a:buFont typeface="Arial" pitchFamily="34" charset="0"/>
              <a:buChar char="•"/>
              <a:defRPr/>
            </a:pPr>
            <a:endParaRPr lang="en-US" dirty="0"/>
          </a:p>
          <a:p>
            <a:pPr marL="0" lvl="1" fontAlgn="auto">
              <a:spcBef>
                <a:spcPts val="0"/>
              </a:spcBef>
              <a:spcAft>
                <a:spcPts val="0"/>
              </a:spcAft>
              <a:buFont typeface="Arial" pitchFamily="34" charset="0"/>
              <a:buNone/>
              <a:defRPr/>
            </a:pPr>
            <a:r>
              <a:rPr lang="en-US" dirty="0"/>
              <a:t>Click on the link to display the O*NET website.  Explain to the class that they will have the opportunity to investigate this site further in an activity.  These links will be at the end of the slide presentation so students may refer to them.</a:t>
            </a:r>
          </a:p>
          <a:p>
            <a:pPr fontAlgn="auto">
              <a:spcBef>
                <a:spcPts val="0"/>
              </a:spcBef>
              <a:spcAft>
                <a:spcPts val="0"/>
              </a:spcAft>
              <a:defRPr/>
            </a:pPr>
            <a:endParaRPr lang="en-US" dirty="0"/>
          </a:p>
        </p:txBody>
      </p:sp>
      <p:sp>
        <p:nvSpPr>
          <p:cNvPr id="18436" name="Slide Number Placeholder 3">
            <a:extLst>
              <a:ext uri="{FF2B5EF4-FFF2-40B4-BE49-F238E27FC236}">
                <a16:creationId xmlns:a16="http://schemas.microsoft.com/office/drawing/2014/main" id="{FBB1A39D-19E5-4A9A-A7A5-2654BD0DF1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972E133-90B3-4261-94C8-72109D589F7A}" type="slidenum">
              <a:rPr lang="en-US" altLang="en-US"/>
              <a:pPr fontAlgn="base">
                <a:spcBef>
                  <a:spcPct val="0"/>
                </a:spcBef>
                <a:spcAft>
                  <a:spcPct val="0"/>
                </a:spcAft>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D29046E-BFDE-44F4-9713-CDD1545B49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9D52CBD-E509-4C3D-95B1-287F51171EA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Ask these questions, one at a time, and then tell the class this lesson will uncover the answers and that they will need to record their answers on their Students Notes sheet.</a:t>
            </a:r>
          </a:p>
        </p:txBody>
      </p:sp>
      <p:sp>
        <p:nvSpPr>
          <p:cNvPr id="20484" name="Slide Number Placeholder 3">
            <a:extLst>
              <a:ext uri="{FF2B5EF4-FFF2-40B4-BE49-F238E27FC236}">
                <a16:creationId xmlns:a16="http://schemas.microsoft.com/office/drawing/2014/main" id="{BF8CB21E-AA05-4E91-86C6-FCD65AE168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0D59FD3-1E57-4A44-BDD7-E962020BDB8A}" type="slidenum">
              <a:rPr lang="en-US" altLang="en-US"/>
              <a:pPr fontAlgn="base">
                <a:spcBef>
                  <a:spcPct val="0"/>
                </a:spcBef>
                <a:spcAft>
                  <a:spcPct val="0"/>
                </a:spcAft>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D62096E-6047-4A55-A90A-188BB7D3FE1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35B9DA1-4E24-47AA-B18B-8BE59FA7BF32}"/>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US" b="1" dirty="0"/>
              <a:t>Say</a:t>
            </a:r>
          </a:p>
          <a:p>
            <a:pPr marL="633536" lvl="1" indent="-176336" fontAlgn="auto">
              <a:spcBef>
                <a:spcPts val="0"/>
              </a:spcBef>
              <a:spcAft>
                <a:spcPts val="0"/>
              </a:spcAft>
              <a:buFont typeface="Courier New" panose="02070309020205020404" pitchFamily="49" charset="0"/>
              <a:buChar char="o"/>
              <a:defRPr/>
            </a:pPr>
            <a:r>
              <a:rPr lang="en-US" dirty="0"/>
              <a:t>According to the Bureau of Labor Statistics, the average individual changes jobs 11 times in a work life.  The statistics can be broken down further by sex, race, and education, which will show higher or lower figures.  This number reflects an overall </a:t>
            </a:r>
            <a:r>
              <a:rPr lang="en-US" i="1" dirty="0"/>
              <a:t>average.</a:t>
            </a:r>
          </a:p>
          <a:p>
            <a:pPr marL="633536" lvl="1" indent="-176336" fontAlgn="auto">
              <a:spcBef>
                <a:spcPts val="0"/>
              </a:spcBef>
              <a:spcAft>
                <a:spcPts val="0"/>
              </a:spcAft>
              <a:buFont typeface="Courier New" panose="02070309020205020404" pitchFamily="49" charset="0"/>
              <a:buChar char="o"/>
              <a:defRPr/>
            </a:pPr>
            <a:r>
              <a:rPr lang="en-US" dirty="0"/>
              <a:t>Also according to the Bureau of Labor Statistics, retirement age is rising—up from 66 years old in 2011.  It is not uncommon for people to continue working into their 70s. </a:t>
            </a:r>
          </a:p>
          <a:p>
            <a:pPr marL="176336" indent="-176336" fontAlgn="auto">
              <a:spcBef>
                <a:spcPts val="0"/>
              </a:spcBef>
              <a:spcAft>
                <a:spcPts val="0"/>
              </a:spcAft>
              <a:buFont typeface="Arial" pitchFamily="34" charset="0"/>
              <a:buChar char="•"/>
              <a:defRPr/>
            </a:pPr>
            <a:endParaRPr lang="en-US" b="1" dirty="0">
              <a:solidFill>
                <a:srgbClr val="FF0000"/>
              </a:solidFill>
            </a:endParaRPr>
          </a:p>
          <a:p>
            <a:pPr marL="176336" indent="-176336" fontAlgn="auto">
              <a:spcBef>
                <a:spcPts val="0"/>
              </a:spcBef>
              <a:spcAft>
                <a:spcPts val="0"/>
              </a:spcAft>
              <a:buFont typeface="Arial" pitchFamily="34" charset="0"/>
              <a:buChar char="•"/>
              <a:defRPr/>
            </a:pPr>
            <a:r>
              <a:rPr lang="en-US" b="1" dirty="0"/>
              <a:t>Ask</a:t>
            </a:r>
          </a:p>
          <a:p>
            <a:pPr marL="633536" lvl="1" indent="-176336" fontAlgn="auto">
              <a:spcBef>
                <a:spcPts val="0"/>
              </a:spcBef>
              <a:spcAft>
                <a:spcPts val="0"/>
              </a:spcAft>
              <a:buFont typeface="Courier New" panose="02070309020205020404" pitchFamily="49" charset="0"/>
              <a:buChar char="o"/>
              <a:defRPr/>
            </a:pPr>
            <a:r>
              <a:rPr lang="en-US" dirty="0"/>
              <a:t>Why do you suppose someone would work past the normally accepted age of retirement?</a:t>
            </a:r>
          </a:p>
          <a:p>
            <a:pPr marL="1116797" lvl="2" indent="-176336" fontAlgn="auto">
              <a:spcBef>
                <a:spcPts val="0"/>
              </a:spcBef>
              <a:spcAft>
                <a:spcPts val="0"/>
              </a:spcAft>
              <a:buFont typeface="Arial" pitchFamily="34" charset="0"/>
              <a:buChar char="•"/>
              <a:defRPr/>
            </a:pPr>
            <a:r>
              <a:rPr lang="en-US" dirty="0"/>
              <a:t>Possible answers may include: cost of living increases; cannot afford to live on retirement income; they like what they do; like to keep busy; etc. </a:t>
            </a:r>
          </a:p>
          <a:p>
            <a:pPr marL="1090736" lvl="2" indent="-176336" fontAlgn="auto">
              <a:spcBef>
                <a:spcPts val="0"/>
              </a:spcBef>
              <a:spcAft>
                <a:spcPts val="0"/>
              </a:spcAft>
              <a:buFont typeface="Arial" pitchFamily="34" charset="0"/>
              <a:buChar char="•"/>
              <a:defRPr/>
            </a:pPr>
            <a:r>
              <a:rPr lang="en-US" dirty="0"/>
              <a:t>You will continue to learn skills required for employment as long as you continue working! If you think your education ends at graduation, you are in for a surprise! </a:t>
            </a:r>
          </a:p>
          <a:p>
            <a:pPr marL="176336" indent="-176336" fontAlgn="auto">
              <a:spcBef>
                <a:spcPts val="0"/>
              </a:spcBef>
              <a:spcAft>
                <a:spcPts val="0"/>
              </a:spcAft>
              <a:buFont typeface="Arial" pitchFamily="34" charset="0"/>
              <a:buChar char="•"/>
              <a:defRPr/>
            </a:pPr>
            <a:endParaRPr lang="en-US" b="1" dirty="0"/>
          </a:p>
          <a:p>
            <a:pPr marL="176336" lvl="2" indent="-176336" fontAlgn="auto">
              <a:spcBef>
                <a:spcPts val="0"/>
              </a:spcBef>
              <a:spcAft>
                <a:spcPts val="0"/>
              </a:spcAft>
              <a:buFont typeface="Arial" pitchFamily="34" charset="0"/>
              <a:buChar char="•"/>
              <a:defRPr/>
            </a:pPr>
            <a:r>
              <a:rPr lang="en-US" b="1" dirty="0"/>
              <a:t>Ask</a:t>
            </a:r>
          </a:p>
          <a:p>
            <a:pPr marL="633536" lvl="3" indent="-176336" fontAlgn="auto">
              <a:spcBef>
                <a:spcPts val="0"/>
              </a:spcBef>
              <a:spcAft>
                <a:spcPts val="0"/>
              </a:spcAft>
              <a:buFont typeface="Courier New" panose="02070309020205020404" pitchFamily="49" charset="0"/>
              <a:buChar char="o"/>
              <a:defRPr/>
            </a:pPr>
            <a:r>
              <a:rPr lang="en-US" dirty="0"/>
              <a:t>Why is it important to acquire new skills? </a:t>
            </a:r>
          </a:p>
          <a:p>
            <a:pPr marL="1090736" lvl="4" indent="-176336" fontAlgn="auto">
              <a:spcBef>
                <a:spcPts val="0"/>
              </a:spcBef>
              <a:spcAft>
                <a:spcPts val="0"/>
              </a:spcAft>
              <a:buFont typeface="Arial" pitchFamily="34" charset="0"/>
              <a:buChar char="•"/>
              <a:defRPr/>
            </a:pPr>
            <a:r>
              <a:rPr lang="en-US" dirty="0"/>
              <a:t>Possible answers: to be competitive in the workplace; career advancement; change work environments (get a new job); etc.</a:t>
            </a:r>
          </a:p>
          <a:p>
            <a:pPr marL="176336" lvl="2" indent="-176336" fontAlgn="auto">
              <a:spcBef>
                <a:spcPts val="0"/>
              </a:spcBef>
              <a:spcAft>
                <a:spcPts val="0"/>
              </a:spcAft>
              <a:buFont typeface="Arial" pitchFamily="34" charset="0"/>
              <a:buChar char="•"/>
              <a:defRPr/>
            </a:pPr>
            <a:endParaRPr lang="en-US" b="1" dirty="0"/>
          </a:p>
          <a:p>
            <a:pPr marL="176336" lvl="2" indent="-176336" fontAlgn="auto">
              <a:spcBef>
                <a:spcPts val="0"/>
              </a:spcBef>
              <a:spcAft>
                <a:spcPts val="0"/>
              </a:spcAft>
              <a:buFont typeface="Arial" pitchFamily="34" charset="0"/>
              <a:buChar char="•"/>
              <a:defRPr/>
            </a:pPr>
            <a:endParaRPr lang="en-US" b="1" dirty="0"/>
          </a:p>
        </p:txBody>
      </p:sp>
      <p:sp>
        <p:nvSpPr>
          <p:cNvPr id="22532" name="Slide Number Placeholder 3">
            <a:extLst>
              <a:ext uri="{FF2B5EF4-FFF2-40B4-BE49-F238E27FC236}">
                <a16:creationId xmlns:a16="http://schemas.microsoft.com/office/drawing/2014/main" id="{697EF9D3-86D3-4F95-8E53-0F526D822D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1E5D41B-6F5F-42E4-874B-3DF4B2F9C389}" type="slidenum">
              <a:rPr lang="en-US" altLang="en-US"/>
              <a:pPr fontAlgn="base">
                <a:spcBef>
                  <a:spcPct val="0"/>
                </a:spcBef>
                <a:spcAft>
                  <a:spcPct val="0"/>
                </a:spcAft>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A6DF1A61-0F41-475B-8831-2CEE073B62B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C679F91-411D-45E8-9034-58C662C7258C}"/>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US" b="1" dirty="0"/>
              <a:t>Say</a:t>
            </a:r>
          </a:p>
          <a:p>
            <a:pPr marL="633536" lvl="1" indent="-176336" fontAlgn="auto">
              <a:spcBef>
                <a:spcPts val="0"/>
              </a:spcBef>
              <a:spcAft>
                <a:spcPts val="0"/>
              </a:spcAft>
              <a:buFont typeface="Courier New" panose="02070309020205020404" pitchFamily="49" charset="0"/>
              <a:buChar char="o"/>
              <a:defRPr/>
            </a:pPr>
            <a:r>
              <a:rPr lang="en-US" dirty="0"/>
              <a:t>All jobs require a certain set of skills. Whether you are applying for an entry-level position, a managerial position, or if you decide to become an entrepreneur, you will be expected to perform successfully, using the skillset expected of that position. </a:t>
            </a:r>
          </a:p>
          <a:p>
            <a:pPr marL="633536" lvl="1" indent="-176336" fontAlgn="auto">
              <a:spcBef>
                <a:spcPts val="0"/>
              </a:spcBef>
              <a:spcAft>
                <a:spcPts val="0"/>
              </a:spcAft>
              <a:buFont typeface="Courier New" panose="02070309020205020404" pitchFamily="49" charset="0"/>
              <a:buChar char="o"/>
              <a:defRPr/>
            </a:pPr>
            <a:r>
              <a:rPr lang="en-US" dirty="0"/>
              <a:t>Always pay attention to the requirements of the positions that interest you.  Are you willing to learn new skills, even if it means using your personal time to acquire them?</a:t>
            </a:r>
          </a:p>
          <a:p>
            <a:pPr marL="176336" indent="-176336" fontAlgn="auto">
              <a:spcBef>
                <a:spcPts val="0"/>
              </a:spcBef>
              <a:spcAft>
                <a:spcPts val="0"/>
              </a:spcAft>
              <a:buFont typeface="Arial" pitchFamily="34" charset="0"/>
              <a:buChar char="•"/>
              <a:defRPr/>
            </a:pPr>
            <a:endParaRPr lang="en-US" dirty="0"/>
          </a:p>
          <a:p>
            <a:pPr marL="176336" indent="-176336" fontAlgn="auto">
              <a:spcBef>
                <a:spcPts val="0"/>
              </a:spcBef>
              <a:spcAft>
                <a:spcPts val="0"/>
              </a:spcAft>
              <a:buFont typeface="Arial" pitchFamily="34" charset="0"/>
              <a:buChar char="•"/>
              <a:defRPr/>
            </a:pPr>
            <a:r>
              <a:rPr lang="en-US" b="1" dirty="0"/>
              <a:t>Ask</a:t>
            </a:r>
          </a:p>
          <a:p>
            <a:pPr marL="633536" lvl="1" indent="-176336" fontAlgn="auto">
              <a:spcBef>
                <a:spcPts val="0"/>
              </a:spcBef>
              <a:spcAft>
                <a:spcPts val="0"/>
              </a:spcAft>
              <a:buFont typeface="Courier New" panose="02070309020205020404" pitchFamily="49" charset="0"/>
              <a:buChar char="o"/>
              <a:defRPr/>
            </a:pPr>
            <a:r>
              <a:rPr lang="en-US" dirty="0"/>
              <a:t>Can you give examples of entry-level skills?</a:t>
            </a:r>
          </a:p>
          <a:p>
            <a:pPr marL="1129827" lvl="2" indent="-176336" fontAlgn="auto">
              <a:spcBef>
                <a:spcPts val="0"/>
              </a:spcBef>
              <a:spcAft>
                <a:spcPts val="0"/>
              </a:spcAft>
              <a:buFont typeface="Arial" pitchFamily="34" charset="0"/>
              <a:buChar char="•"/>
              <a:defRPr/>
            </a:pPr>
            <a:r>
              <a:rPr lang="en-US" dirty="0"/>
              <a:t>Possible answers: basic math and writing skills; able to greet the public; being able and willing to learn new things; etc. </a:t>
            </a:r>
          </a:p>
          <a:p>
            <a:pPr marL="654710" lvl="1" indent="-171450" fontAlgn="auto">
              <a:spcBef>
                <a:spcPts val="0"/>
              </a:spcBef>
              <a:spcAft>
                <a:spcPts val="0"/>
              </a:spcAft>
              <a:buFont typeface="Courier New" panose="02070309020205020404" pitchFamily="49" charset="0"/>
              <a:buChar char="o"/>
              <a:defRPr/>
            </a:pPr>
            <a:r>
              <a:rPr lang="en-US" dirty="0"/>
              <a:t>Can you give examples of advanced-level skills?</a:t>
            </a:r>
          </a:p>
          <a:p>
            <a:pPr marL="1129827" lvl="2" indent="-176336" fontAlgn="auto">
              <a:spcBef>
                <a:spcPts val="0"/>
              </a:spcBef>
              <a:spcAft>
                <a:spcPts val="0"/>
              </a:spcAft>
              <a:buFont typeface="Arial" pitchFamily="34" charset="0"/>
              <a:buChar char="•"/>
              <a:defRPr/>
            </a:pPr>
            <a:r>
              <a:rPr lang="en-US" dirty="0"/>
              <a:t>Possible answers: more complex math and writing skills; experience handling complex situations; analytical skills; a track record of successes; leadership skill; etc. </a:t>
            </a:r>
          </a:p>
          <a:p>
            <a:pPr marL="1410691" lvl="3" fontAlgn="auto">
              <a:spcBef>
                <a:spcPts val="0"/>
              </a:spcBef>
              <a:spcAft>
                <a:spcPts val="0"/>
              </a:spcAft>
              <a:buFont typeface="Arial" pitchFamily="34" charset="0"/>
              <a:buNone/>
              <a:defRPr/>
            </a:pPr>
            <a:r>
              <a:rPr lang="en-US" dirty="0"/>
              <a:t>         	</a:t>
            </a:r>
          </a:p>
          <a:p>
            <a:pPr marL="176336" indent="-176336" fontAlgn="auto">
              <a:spcBef>
                <a:spcPts val="0"/>
              </a:spcBef>
              <a:spcAft>
                <a:spcPts val="0"/>
              </a:spcAft>
              <a:buFont typeface="Arial" pitchFamily="34" charset="0"/>
              <a:buChar char="•"/>
              <a:defRPr/>
            </a:pPr>
            <a:r>
              <a:rPr lang="en-US" b="1" dirty="0"/>
              <a:t>Ask</a:t>
            </a:r>
          </a:p>
          <a:p>
            <a:pPr marL="633536" lvl="1" indent="-176336" fontAlgn="auto">
              <a:spcBef>
                <a:spcPts val="0"/>
              </a:spcBef>
              <a:spcAft>
                <a:spcPts val="0"/>
              </a:spcAft>
              <a:buFont typeface="Courier New" panose="02070309020205020404" pitchFamily="49" charset="0"/>
              <a:buChar char="o"/>
              <a:defRPr/>
            </a:pPr>
            <a:r>
              <a:rPr lang="en-US" dirty="0"/>
              <a:t>What are your skills? Assess what you are qualified to do—be honest with yourself in your evaluation</a:t>
            </a:r>
          </a:p>
          <a:p>
            <a:pPr marL="189367" indent="-176336" fontAlgn="auto">
              <a:spcBef>
                <a:spcPts val="0"/>
              </a:spcBef>
              <a:spcAft>
                <a:spcPts val="0"/>
              </a:spcAft>
              <a:buFont typeface="Arial" pitchFamily="34" charset="0"/>
              <a:buChar char="•"/>
              <a:defRPr/>
            </a:pPr>
            <a:r>
              <a:rPr lang="en-US" b="1" dirty="0"/>
              <a:t>Say</a:t>
            </a:r>
          </a:p>
          <a:p>
            <a:pPr marL="646567" lvl="1" indent="-176336" fontAlgn="auto">
              <a:spcBef>
                <a:spcPts val="0"/>
              </a:spcBef>
              <a:spcAft>
                <a:spcPts val="0"/>
              </a:spcAft>
              <a:buFont typeface="Courier New" panose="02070309020205020404" pitchFamily="49" charset="0"/>
              <a:buChar char="o"/>
              <a:defRPr/>
            </a:pPr>
            <a:r>
              <a:rPr lang="en-US" dirty="0"/>
              <a:t>According to many recruiters surveyed, approximately 50% of all applicants do not have the basic qualifications required for the position they are pursuing.</a:t>
            </a:r>
          </a:p>
        </p:txBody>
      </p:sp>
      <p:sp>
        <p:nvSpPr>
          <p:cNvPr id="24580" name="Slide Number Placeholder 3">
            <a:extLst>
              <a:ext uri="{FF2B5EF4-FFF2-40B4-BE49-F238E27FC236}">
                <a16:creationId xmlns:a16="http://schemas.microsoft.com/office/drawing/2014/main" id="{01A9CA6A-74AE-4148-B667-CD24E59229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074ED53-1118-44B6-A3AE-8CF4ACBC12FB}" type="slidenum">
              <a:rPr lang="en-US" altLang="en-US"/>
              <a:pPr fontAlgn="base">
                <a:spcBef>
                  <a:spcPct val="0"/>
                </a:spcBef>
                <a:spcAft>
                  <a:spcPct val="0"/>
                </a:spcAft>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C5DA0E5-09E5-47F2-AC96-0CD3268281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33F624E-40C5-49C7-AAFE-39450DA0A96C}"/>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US" b="1" dirty="0"/>
              <a:t>Say</a:t>
            </a:r>
          </a:p>
          <a:p>
            <a:pPr marL="628650" lvl="1" indent="-171450" fontAlgn="auto">
              <a:spcBef>
                <a:spcPts val="0"/>
              </a:spcBef>
              <a:spcAft>
                <a:spcPts val="0"/>
              </a:spcAft>
              <a:buFont typeface="Courier New" panose="02070309020205020404" pitchFamily="49" charset="0"/>
              <a:buChar char="o"/>
              <a:defRPr/>
            </a:pPr>
            <a:r>
              <a:rPr lang="en-US" b="1" dirty="0"/>
              <a:t>Resume-</a:t>
            </a:r>
            <a:r>
              <a:rPr lang="en-US" dirty="0"/>
              <a:t> The job market is more competitive due to the state of the economy.  More people are looking for jobs; therefore, companies and businesses must have a way to “weed out” the good from the bad.  </a:t>
            </a:r>
          </a:p>
          <a:p>
            <a:pPr fontAlgn="auto">
              <a:spcBef>
                <a:spcPts val="0"/>
              </a:spcBef>
              <a:spcAft>
                <a:spcPts val="0"/>
              </a:spcAft>
              <a:buFont typeface="Arial" pitchFamily="34" charset="0"/>
              <a:buNone/>
              <a:defRPr/>
            </a:pPr>
            <a:endParaRPr lang="en-US" dirty="0"/>
          </a:p>
          <a:p>
            <a:pPr marL="633536" lvl="1" indent="-176336" fontAlgn="auto">
              <a:spcBef>
                <a:spcPts val="0"/>
              </a:spcBef>
              <a:spcAft>
                <a:spcPts val="0"/>
              </a:spcAft>
              <a:buFont typeface="Courier New" panose="02070309020205020404" pitchFamily="49" charset="0"/>
              <a:buChar char="o"/>
              <a:defRPr/>
            </a:pPr>
            <a:r>
              <a:rPr lang="en-US" b="1" dirty="0"/>
              <a:t>Cover letter-</a:t>
            </a:r>
            <a:r>
              <a:rPr lang="en-US" dirty="0"/>
              <a:t> Each cover letter you send with your resume should be tailored to the job you are applying to.  Do you homework ahead of time!  Always remember, other people are applying for the same job and they probably did their research!</a:t>
            </a:r>
          </a:p>
          <a:p>
            <a:pPr marL="176336" indent="-176336" fontAlgn="auto">
              <a:spcBef>
                <a:spcPts val="0"/>
              </a:spcBef>
              <a:spcAft>
                <a:spcPts val="0"/>
              </a:spcAft>
              <a:buFont typeface="Arial" pitchFamily="34" charset="0"/>
              <a:buChar char="•"/>
              <a:defRPr/>
            </a:pPr>
            <a:endParaRPr lang="en-US" dirty="0"/>
          </a:p>
          <a:p>
            <a:pPr marL="633536" lvl="1" indent="-176336" fontAlgn="auto">
              <a:spcBef>
                <a:spcPts val="0"/>
              </a:spcBef>
              <a:spcAft>
                <a:spcPts val="0"/>
              </a:spcAft>
              <a:buFont typeface="Courier New" panose="02070309020205020404" pitchFamily="49" charset="0"/>
              <a:buChar char="o"/>
              <a:defRPr/>
            </a:pPr>
            <a:r>
              <a:rPr lang="en-US" dirty="0"/>
              <a:t>In many cases, websites that allow you to upload your resume often do not require a cover letter. Instead, the prospective employer has access to your profile, which will be used along with your resume to determine if you will be selected for an interview.</a:t>
            </a:r>
          </a:p>
          <a:p>
            <a:pPr fontAlgn="auto">
              <a:spcBef>
                <a:spcPts val="0"/>
              </a:spcBef>
              <a:spcAft>
                <a:spcPts val="0"/>
              </a:spcAft>
              <a:defRPr/>
            </a:pPr>
            <a:r>
              <a:rPr lang="en-US" dirty="0"/>
              <a:t> </a:t>
            </a:r>
          </a:p>
        </p:txBody>
      </p:sp>
      <p:sp>
        <p:nvSpPr>
          <p:cNvPr id="26628" name="Slide Number Placeholder 3">
            <a:extLst>
              <a:ext uri="{FF2B5EF4-FFF2-40B4-BE49-F238E27FC236}">
                <a16:creationId xmlns:a16="http://schemas.microsoft.com/office/drawing/2014/main" id="{0F041469-D618-4C9B-8728-2C2FB349C7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AAE3E46-1A03-442F-ACED-155EC5BEFD30}" type="slidenum">
              <a:rPr lang="en-US" altLang="en-US"/>
              <a:pPr fontAlgn="base">
                <a:spcBef>
                  <a:spcPct val="0"/>
                </a:spcBef>
                <a:spcAft>
                  <a:spcPct val="0"/>
                </a:spcAft>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2AF3A4D-3E99-4071-AC94-325F1FD2406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A55A05F0-D353-400D-A119-675C0B24346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US" altLang="en-US" b="1"/>
              <a:t>Say</a:t>
            </a:r>
          </a:p>
          <a:p>
            <a:pPr marL="628650" lvl="1" indent="-171450">
              <a:spcBef>
                <a:spcPct val="0"/>
              </a:spcBef>
              <a:buFont typeface="Courier New" panose="02070309020205020404" pitchFamily="49" charset="0"/>
              <a:buChar char="o"/>
            </a:pPr>
            <a:r>
              <a:rPr lang="en-US" altLang="en-US"/>
              <a:t>A Resume is a “summary” of your experience on paper.  It is in condensed form.</a:t>
            </a:r>
          </a:p>
          <a:p>
            <a:pPr marL="628650" lvl="1" indent="-171450">
              <a:spcBef>
                <a:spcPct val="0"/>
              </a:spcBef>
              <a:buFont typeface="Courier New" panose="02070309020205020404" pitchFamily="49" charset="0"/>
              <a:buChar char="o"/>
            </a:pPr>
            <a:r>
              <a:rPr lang="en-US" altLang="en-US"/>
              <a:t>It is important to keep it simple and concise; limit your resume to one page.</a:t>
            </a:r>
          </a:p>
          <a:p>
            <a:pPr marL="628650" lvl="1" indent="-171450">
              <a:spcBef>
                <a:spcPct val="0"/>
              </a:spcBef>
              <a:buFont typeface="Courier New" panose="02070309020205020404" pitchFamily="49" charset="0"/>
              <a:buChar char="o"/>
            </a:pPr>
            <a:r>
              <a:rPr lang="en-US" altLang="en-US"/>
              <a:t>Make sure you have a professional, standard email address, such as your first and last name at gmail.com. Stay away from silly or suggestive email addresses.</a:t>
            </a:r>
          </a:p>
        </p:txBody>
      </p:sp>
      <p:sp>
        <p:nvSpPr>
          <p:cNvPr id="28676" name="Slide Number Placeholder 3">
            <a:extLst>
              <a:ext uri="{FF2B5EF4-FFF2-40B4-BE49-F238E27FC236}">
                <a16:creationId xmlns:a16="http://schemas.microsoft.com/office/drawing/2014/main" id="{5E3556B4-FA71-4BE3-8A7A-792EF00576E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CA1FC4B-C4B3-426E-852E-3047CC935AD7}" type="slidenum">
              <a:rPr lang="en-US" altLang="en-US"/>
              <a:pPr fontAlgn="base">
                <a:spcBef>
                  <a:spcPct val="0"/>
                </a:spcBef>
                <a:spcAft>
                  <a:spcPct val="0"/>
                </a:spcAft>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CF813B54-84B5-4395-89C9-6AECCF919C0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232E9699-777F-4994-84F3-03D7ED32001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US" altLang="en-US" b="1" dirty="0"/>
              <a:t>Say</a:t>
            </a:r>
          </a:p>
          <a:p>
            <a:pPr marL="628650" lvl="1" indent="-171450">
              <a:spcBef>
                <a:spcPct val="0"/>
              </a:spcBef>
              <a:buFont typeface="Courier New" panose="02070309020205020404" pitchFamily="49" charset="0"/>
              <a:buChar char="o"/>
            </a:pPr>
            <a:r>
              <a:rPr lang="en-US" altLang="en-US" dirty="0"/>
              <a:t>The use of bullet points draws attention to key information.</a:t>
            </a:r>
          </a:p>
          <a:p>
            <a:pPr marL="628650" lvl="1" indent="-171450">
              <a:spcBef>
                <a:spcPct val="0"/>
              </a:spcBef>
              <a:buFont typeface="Courier New" panose="02070309020205020404" pitchFamily="49" charset="0"/>
              <a:buChar char="o"/>
            </a:pPr>
            <a:r>
              <a:rPr lang="en-US" altLang="en-US" dirty="0"/>
              <a:t>Capitalization and/or use of bold fonts help the eye notice information sections.</a:t>
            </a:r>
          </a:p>
          <a:p>
            <a:pPr marL="628650" lvl="1" indent="-171450">
              <a:spcBef>
                <a:spcPct val="0"/>
              </a:spcBef>
              <a:buFont typeface="Courier New" panose="02070309020205020404" pitchFamily="49" charset="0"/>
              <a:buChar char="o"/>
            </a:pPr>
            <a:r>
              <a:rPr lang="en-US" altLang="en-US" dirty="0"/>
              <a:t>Always tell the truth; resist temptation to embellish your resume.  In the event you are hired using erroneous information, you may face dismissal if your employer discovers the truth.</a:t>
            </a:r>
          </a:p>
          <a:p>
            <a:pPr marL="628650" lvl="1" indent="-171450">
              <a:spcBef>
                <a:spcPct val="0"/>
              </a:spcBef>
              <a:buFont typeface="Courier New" panose="02070309020205020404" pitchFamily="49" charset="0"/>
              <a:buChar char="o"/>
            </a:pPr>
            <a:r>
              <a:rPr lang="en-US" altLang="en-US" dirty="0"/>
              <a:t>Emphasize your strong points/ achievements, especially if they enhance the skills needed for the job.</a:t>
            </a:r>
          </a:p>
          <a:p>
            <a:pPr marL="628650" lvl="1" indent="-171450">
              <a:spcBef>
                <a:spcPct val="0"/>
              </a:spcBef>
              <a:buFont typeface="Courier New" panose="02070309020205020404" pitchFamily="49" charset="0"/>
              <a:buChar char="o"/>
            </a:pPr>
            <a:r>
              <a:rPr lang="en-US" altLang="en-US" dirty="0"/>
              <a:t>If you are printing your resume for mail or hand delivery, always use a heavy quality bond paper.  Do not use copier paper for this.</a:t>
            </a:r>
          </a:p>
          <a:p>
            <a:pPr marL="628650" lvl="1" indent="-171450">
              <a:spcBef>
                <a:spcPct val="0"/>
              </a:spcBef>
              <a:buFont typeface="Courier New" panose="02070309020205020404" pitchFamily="49" charset="0"/>
              <a:buChar char="o"/>
            </a:pPr>
            <a:r>
              <a:rPr lang="en-US" altLang="en-US" dirty="0"/>
              <a:t>Make a separate  </a:t>
            </a:r>
            <a:r>
              <a:rPr lang="en-US" altLang="en-US" i="1" dirty="0"/>
              <a:t>references </a:t>
            </a:r>
            <a:r>
              <a:rPr lang="en-US" altLang="en-US" dirty="0"/>
              <a:t>sheet that you can include with a resume.  Always ask your references for permission to use their information ahead of time.  They may have a specific phone number or address for you to use.</a:t>
            </a:r>
          </a:p>
        </p:txBody>
      </p:sp>
      <p:sp>
        <p:nvSpPr>
          <p:cNvPr id="30724" name="Slide Number Placeholder 3">
            <a:extLst>
              <a:ext uri="{FF2B5EF4-FFF2-40B4-BE49-F238E27FC236}">
                <a16:creationId xmlns:a16="http://schemas.microsoft.com/office/drawing/2014/main" id="{48A1D7B9-4582-44A3-AF74-996B972175A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20AE26-CDD1-4B55-83CC-AFB2AA1FB959}" type="slidenum">
              <a:rPr lang="en-US" altLang="en-US"/>
              <a:pPr fontAlgn="base">
                <a:spcBef>
                  <a:spcPct val="0"/>
                </a:spcBef>
                <a:spcAft>
                  <a:spcPct val="0"/>
                </a:spcAft>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97C34D0-91ED-4DD2-817D-F8AEE88BCD3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D04FF1F-F965-4B17-98F8-BA5BDC5260E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F43933C-8A39-4D6A-B2FA-70D9E1A78D3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A23A1F68-6D3A-437A-B198-6413F400095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211229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A6A204E-6AC1-4A3D-B246-1A39C7264D0E}"/>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9953CA4-BB9D-41A6-ADCD-F6B231C9BE6C}"/>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CD30CFE-4C99-4579-83BE-3787F1D5AD84}"/>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23558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6000CC-0E29-4547-9AD1-8EE341F1B65B}"/>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6DBFA18D-D9DD-4C09-889E-2C4BCE8CD415}" type="datetimeFigureOut">
              <a:rPr lang="en-US"/>
              <a:pPr>
                <a:defRPr/>
              </a:pPr>
              <a:t>7/26/2017</a:t>
            </a:fld>
            <a:endParaRPr lang="en-US"/>
          </a:p>
        </p:txBody>
      </p:sp>
      <p:sp>
        <p:nvSpPr>
          <p:cNvPr id="5" name="Footer Placeholder 4">
            <a:extLst>
              <a:ext uri="{FF2B5EF4-FFF2-40B4-BE49-F238E27FC236}">
                <a16:creationId xmlns:a16="http://schemas.microsoft.com/office/drawing/2014/main" id="{28C14844-14F9-4388-962D-62BAFAC2A573}"/>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5B5C8790-BA2A-4DE6-8FB0-09D0660B852B}"/>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AB838E62-BBAD-4A74-89E7-D3C5E2F24157}" type="slidenum">
              <a:rPr lang="en-US"/>
              <a:pPr>
                <a:defRPr/>
              </a:pPr>
              <a:t>‹#›</a:t>
            </a:fld>
            <a:endParaRPr lang="en-US"/>
          </a:p>
        </p:txBody>
      </p:sp>
    </p:spTree>
    <p:extLst>
      <p:ext uri="{BB962C8B-B14F-4D97-AF65-F5344CB8AC3E}">
        <p14:creationId xmlns:p14="http://schemas.microsoft.com/office/powerpoint/2010/main" val="3223118109"/>
      </p:ext>
    </p:extLst>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462885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4945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89259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5467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559630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5587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572911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509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16DB4D-5721-4D04-9261-3529962369A1}"/>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EBAA9265-F909-406A-8EC8-80D5E5A166BA}"/>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1989B2EB-97E0-402D-BDFA-36375614E73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43284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4801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1684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8973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086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67140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226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CACE05C-95C5-4255-9780-A001203C0CD1}"/>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013627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67BA7C6-E796-4EBC-9744-D5447F40E97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3D9B971-7D82-4665-84B6-EBD6817345BF}"/>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799B5C6-3E0E-4273-BD85-212BEF275896}"/>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10307333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C0BD2AD-4CFC-4711-9285-FC79DFC7DC3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DE1A6FD-33E2-4833-B02E-B6AA9BB03FC2}"/>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6"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53E5D9-1E99-4F2C-9A72-703D44DB801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3D29013D-58A8-4060-B36D-B86B6613C5FC}"/>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308D0DA8-E50C-4FE4-B30E-3E815336440F}"/>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A8268B87-E738-4363-B7DF-6BA2DEB807B5}"/>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2D6CD71E-DDD7-4196-8B98-A5ADA33D5C4B}"/>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E871D6B7-E056-4A04-B202-52B54188F95F}"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2" r:id="rId3"/>
    <p:sldLayoutId id="2147483803" r:id="rId4"/>
    <p:sldLayoutId id="2147483804" r:id="rId5"/>
    <p:sldLayoutId id="2147483805" r:id="rId6"/>
    <p:sldLayoutId id="2147483809" r:id="rId7"/>
    <p:sldLayoutId id="2147483810" r:id="rId8"/>
    <p:sldLayoutId id="2147483811" r:id="rId9"/>
    <p:sldLayoutId id="2147483812"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712957186"/>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online.wsj.com/article/SB10001424127887323820304578412741852687994.html" TargetMode="External"/><Relationship Id="rId7" Type="http://schemas.openxmlformats.org/officeDocument/2006/relationships/hyperlink" Target="http://wwwonetonline.org/" TargetMode="External"/><Relationship Id="rId2" Type="http://schemas.openxmlformats.org/officeDocument/2006/relationships/notesSlide" Target="../notesSlides/notesSlide20.xml"/><Relationship Id="rId1" Type="http://schemas.openxmlformats.org/officeDocument/2006/relationships/slideLayout" Target="../slideLayouts/slideLayout11.xml"/><Relationship Id="rId6" Type="http://schemas.openxmlformats.org/officeDocument/2006/relationships/hyperlink" Target="http://www.bls.gov/ooh/" TargetMode="External"/><Relationship Id="rId5" Type="http://schemas.openxmlformats.org/officeDocument/2006/relationships/hyperlink" Target="http://money.usnews.com/money/blogs/planning-to-retire/2012/05/08/the-new-ideal-retirement-age-67" TargetMode="External"/><Relationship Id="rId4" Type="http://schemas.openxmlformats.org/officeDocument/2006/relationships/hyperlink" Target="http://online.wsj.com/article/SB10001424052970204624204577178941034941330.html?mod=WSJ_article_MoreIn_News&amp;Trend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46CC66-D1A6-452C-96CA-B27EF0EA41DE}"/>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Would YOU Hire </a:t>
            </a:r>
            <a:r>
              <a:rPr lang="en-US" i="1" dirty="0"/>
              <a:t>YOU</a:t>
            </a:r>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CD77-5100-4388-A00F-E73153BC6467}"/>
              </a:ext>
            </a:extLst>
          </p:cNvPr>
          <p:cNvSpPr>
            <a:spLocks noGrp="1"/>
          </p:cNvSpPr>
          <p:nvPr>
            <p:ph type="title"/>
          </p:nvPr>
        </p:nvSpPr>
        <p:spPr/>
        <p:txBody>
          <a:bodyPr/>
          <a:lstStyle/>
          <a:p>
            <a:r>
              <a:rPr lang="en-US"/>
              <a:t>More Resume Tips</a:t>
            </a:r>
            <a:endParaRPr lang="en-US" dirty="0"/>
          </a:p>
        </p:txBody>
      </p:sp>
      <p:sp>
        <p:nvSpPr>
          <p:cNvPr id="3" name="Content Placeholder 2">
            <a:extLst>
              <a:ext uri="{FF2B5EF4-FFF2-40B4-BE49-F238E27FC236}">
                <a16:creationId xmlns:a16="http://schemas.microsoft.com/office/drawing/2014/main" id="{1D317C4D-F2FD-4070-8F6A-AC92015AEF51}"/>
              </a:ext>
            </a:extLst>
          </p:cNvPr>
          <p:cNvSpPr>
            <a:spLocks noGrp="1"/>
          </p:cNvSpPr>
          <p:nvPr>
            <p:ph sz="half" idx="1"/>
          </p:nvPr>
        </p:nvSpPr>
        <p:spPr/>
        <p:txBody>
          <a:bodyPr/>
          <a:lstStyle/>
          <a:p>
            <a:pPr lvl="1"/>
            <a:r>
              <a:rPr lang="en-US" dirty="0"/>
              <a:t>Use bullet points where applicable.</a:t>
            </a:r>
          </a:p>
          <a:p>
            <a:pPr lvl="1"/>
            <a:r>
              <a:rPr lang="en-US" dirty="0"/>
              <a:t>Capitalize or use bold font on section headings.</a:t>
            </a:r>
          </a:p>
          <a:p>
            <a:pPr lvl="1"/>
            <a:r>
              <a:rPr lang="en-US" dirty="0"/>
              <a:t>Single space within sections; double space between sections.</a:t>
            </a:r>
          </a:p>
          <a:p>
            <a:pPr lvl="1"/>
            <a:r>
              <a:rPr lang="en-US" dirty="0"/>
              <a:t>Include no fluff; be honest or it could haunt you.</a:t>
            </a:r>
          </a:p>
          <a:p>
            <a:pPr lvl="1"/>
            <a:r>
              <a:rPr lang="en-US" dirty="0"/>
              <a:t>Stress your achievements.</a:t>
            </a:r>
          </a:p>
          <a:p>
            <a:pPr lvl="1"/>
            <a:r>
              <a:rPr lang="en-US" dirty="0"/>
              <a:t>If printing, use quality bond paper.</a:t>
            </a:r>
          </a:p>
          <a:p>
            <a:pPr lvl="1"/>
            <a:r>
              <a:rPr lang="en-US" dirty="0"/>
              <a:t>Do not include references on resume; list on separate sheet.</a:t>
            </a:r>
          </a:p>
          <a:p>
            <a:pPr lvl="1"/>
            <a:endParaRPr lang="en-US" dirty="0"/>
          </a:p>
        </p:txBody>
      </p:sp>
      <p:sp>
        <p:nvSpPr>
          <p:cNvPr id="29700" name="TextBox 3">
            <a:extLst>
              <a:ext uri="{FF2B5EF4-FFF2-40B4-BE49-F238E27FC236}">
                <a16:creationId xmlns:a16="http://schemas.microsoft.com/office/drawing/2014/main" id="{5324B092-3F52-4ED9-A980-6EC5AEEEABA8}"/>
              </a:ext>
            </a:extLst>
          </p:cNvPr>
          <p:cNvSpPr txBox="1">
            <a:spLocks noChangeArrowheads="1"/>
          </p:cNvSpPr>
          <p:nvPr/>
        </p:nvSpPr>
        <p:spPr bwMode="auto">
          <a:xfrm>
            <a:off x="4907757"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BAB3-2D75-480A-A883-07FA11A02B2E}"/>
              </a:ext>
            </a:extLst>
          </p:cNvPr>
          <p:cNvSpPr>
            <a:spLocks noGrp="1"/>
          </p:cNvSpPr>
          <p:nvPr>
            <p:ph type="title"/>
          </p:nvPr>
        </p:nvSpPr>
        <p:spPr/>
        <p:txBody>
          <a:bodyPr/>
          <a:lstStyle/>
          <a:p>
            <a:r>
              <a:rPr lang="en-US"/>
              <a:t>How do I Begin?</a:t>
            </a:r>
            <a:endParaRPr lang="en-US" dirty="0"/>
          </a:p>
        </p:txBody>
      </p:sp>
      <p:sp>
        <p:nvSpPr>
          <p:cNvPr id="3" name="Content Placeholder 2">
            <a:extLst>
              <a:ext uri="{FF2B5EF4-FFF2-40B4-BE49-F238E27FC236}">
                <a16:creationId xmlns:a16="http://schemas.microsoft.com/office/drawing/2014/main" id="{0F00D33B-10F8-4626-AEB5-B12C2807B7DD}"/>
              </a:ext>
            </a:extLst>
          </p:cNvPr>
          <p:cNvSpPr>
            <a:spLocks noGrp="1" noChangeArrowheads="1"/>
          </p:cNvSpPr>
          <p:nvPr>
            <p:ph sz="half" idx="1"/>
          </p:nvPr>
        </p:nvSpPr>
        <p:spPr/>
        <p:txBody>
          <a:bodyPr/>
          <a:lstStyle/>
          <a:p>
            <a:pPr lvl="1"/>
            <a:r>
              <a:rPr lang="en-US" altLang="en-US" dirty="0"/>
              <a:t>One good way is to chart your strengths and weaknesses (you will mentally recall these during the interview process).</a:t>
            </a:r>
          </a:p>
        </p:txBody>
      </p:sp>
      <p:sp>
        <p:nvSpPr>
          <p:cNvPr id="31748" name="TextBox 3">
            <a:extLst>
              <a:ext uri="{FF2B5EF4-FFF2-40B4-BE49-F238E27FC236}">
                <a16:creationId xmlns:a16="http://schemas.microsoft.com/office/drawing/2014/main" id="{EB6DE19D-1CAD-4B4F-8B01-2BD0F0C3DB68}"/>
              </a:ext>
            </a:extLst>
          </p:cNvPr>
          <p:cNvSpPr txBox="1">
            <a:spLocks noChangeArrowheads="1"/>
          </p:cNvSpPr>
          <p:nvPr/>
        </p:nvSpPr>
        <p:spPr bwMode="auto">
          <a:xfrm>
            <a:off x="4879181"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a:t>www.onetonline.org</a:t>
            </a:r>
          </a:p>
        </p:txBody>
      </p:sp>
      <p:sp>
        <p:nvSpPr>
          <p:cNvPr id="5" name="Rectangle 4">
            <a:extLst>
              <a:ext uri="{FF2B5EF4-FFF2-40B4-BE49-F238E27FC236}">
                <a16:creationId xmlns:a16="http://schemas.microsoft.com/office/drawing/2014/main" id="{19DE7AF4-0562-4B00-839D-92A967ED6225}"/>
              </a:ext>
            </a:extLst>
          </p:cNvPr>
          <p:cNvSpPr/>
          <p:nvPr/>
        </p:nvSpPr>
        <p:spPr>
          <a:xfrm>
            <a:off x="3522663" y="3276600"/>
            <a:ext cx="5070475" cy="2552700"/>
          </a:xfrm>
          <a:prstGeom prst="rect">
            <a:avLst/>
          </a:prstGeom>
          <a:solidFill>
            <a:schemeClr val="bg2">
              <a:lumMod val="90000"/>
            </a:schemeClr>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09C791B0-681B-4059-95DD-2B7EC5203CC3}"/>
              </a:ext>
            </a:extLst>
          </p:cNvPr>
          <p:cNvCxnSpPr/>
          <p:nvPr/>
        </p:nvCxnSpPr>
        <p:spPr>
          <a:xfrm>
            <a:off x="5943600" y="3343275"/>
            <a:ext cx="33338" cy="2486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445A964-A286-4789-9886-73544FD291AD}"/>
              </a:ext>
            </a:extLst>
          </p:cNvPr>
          <p:cNvSpPr txBox="1">
            <a:spLocks noChangeArrowheads="1"/>
          </p:cNvSpPr>
          <p:nvPr/>
        </p:nvSpPr>
        <p:spPr bwMode="auto">
          <a:xfrm>
            <a:off x="3487738" y="3317875"/>
            <a:ext cx="510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t>            Strengths                               Weaknesses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4121-9F32-4E79-A691-1581A9C0C415}"/>
              </a:ext>
            </a:extLst>
          </p:cNvPr>
          <p:cNvSpPr>
            <a:spLocks noGrp="1"/>
          </p:cNvSpPr>
          <p:nvPr>
            <p:ph type="title"/>
          </p:nvPr>
        </p:nvSpPr>
        <p:spPr/>
        <p:txBody>
          <a:bodyPr/>
          <a:lstStyle/>
          <a:p>
            <a:r>
              <a:rPr lang="en-US"/>
              <a:t>What Role Does Social Media Play?</a:t>
            </a:r>
            <a:endParaRPr lang="en-US" dirty="0"/>
          </a:p>
        </p:txBody>
      </p:sp>
      <p:sp>
        <p:nvSpPr>
          <p:cNvPr id="3" name="Content Placeholder 2">
            <a:extLst>
              <a:ext uri="{FF2B5EF4-FFF2-40B4-BE49-F238E27FC236}">
                <a16:creationId xmlns:a16="http://schemas.microsoft.com/office/drawing/2014/main" id="{6893BA83-8228-49CC-9A09-138E2E7C8DC0}"/>
              </a:ext>
            </a:extLst>
          </p:cNvPr>
          <p:cNvSpPr>
            <a:spLocks noGrp="1" noChangeArrowheads="1"/>
          </p:cNvSpPr>
          <p:nvPr>
            <p:ph sz="half" idx="1"/>
          </p:nvPr>
        </p:nvSpPr>
        <p:spPr/>
        <p:txBody>
          <a:bodyPr/>
          <a:lstStyle/>
          <a:p>
            <a:pPr lvl="1"/>
            <a:r>
              <a:rPr lang="en-US" altLang="en-US" dirty="0"/>
              <a:t>37% of companies research candidates via social media.</a:t>
            </a:r>
          </a:p>
          <a:p>
            <a:pPr lvl="1"/>
            <a:r>
              <a:rPr lang="en-US" altLang="en-US" dirty="0"/>
              <a:t>Take a look at yourself online. Do you like what you see? </a:t>
            </a:r>
          </a:p>
          <a:p>
            <a:pPr lvl="1"/>
            <a:r>
              <a:rPr lang="en-US" altLang="en-US" dirty="0"/>
              <a:t>Clean up your act! Get rid of silly nicknames and offensive comments! </a:t>
            </a:r>
          </a:p>
          <a:p>
            <a:pPr lvl="1"/>
            <a:r>
              <a:rPr lang="en-US" altLang="en-US" dirty="0"/>
              <a:t>Delete questionable pictures.</a:t>
            </a:r>
          </a:p>
          <a:p>
            <a:pPr lvl="1"/>
            <a:r>
              <a:rPr lang="en-US" altLang="en-US" dirty="0"/>
              <a:t>Re-evaluate who your “friends” are.</a:t>
            </a:r>
          </a:p>
        </p:txBody>
      </p:sp>
      <p:sp>
        <p:nvSpPr>
          <p:cNvPr id="33796" name="TextBox 3">
            <a:extLst>
              <a:ext uri="{FF2B5EF4-FFF2-40B4-BE49-F238E27FC236}">
                <a16:creationId xmlns:a16="http://schemas.microsoft.com/office/drawing/2014/main" id="{F8EA898B-C712-44E4-8FBD-910B5C8E3B20}"/>
              </a:ext>
            </a:extLst>
          </p:cNvPr>
          <p:cNvSpPr txBox="1">
            <a:spLocks noChangeArrowheads="1"/>
          </p:cNvSpPr>
          <p:nvPr/>
        </p:nvSpPr>
        <p:spPr bwMode="auto">
          <a:xfrm>
            <a:off x="4914900" y="6350000"/>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pic>
        <p:nvPicPr>
          <p:cNvPr id="6" name="Picture 5" descr="19365717.thb.jpg">
            <a:extLst>
              <a:ext uri="{FF2B5EF4-FFF2-40B4-BE49-F238E27FC236}">
                <a16:creationId xmlns:a16="http://schemas.microsoft.com/office/drawing/2014/main" id="{2EA74181-9766-4DC2-A0B5-02BB6862961F}"/>
              </a:ext>
            </a:extLst>
          </p:cNvPr>
          <p:cNvPicPr>
            <a:picLocks noChangeAspect="1"/>
          </p:cNvPicPr>
          <p:nvPr/>
        </p:nvPicPr>
        <p:blipFill>
          <a:blip r:embed="rId3"/>
          <a:srcRect l="11429" r="24571"/>
          <a:stretch>
            <a:fillRect/>
          </a:stretch>
        </p:blipFill>
        <p:spPr>
          <a:xfrm>
            <a:off x="8253414" y="3505714"/>
            <a:ext cx="2546702" cy="264902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0A7A-5FEB-4720-BF88-E68C3A2668D0}"/>
              </a:ext>
            </a:extLst>
          </p:cNvPr>
          <p:cNvSpPr>
            <a:spLocks noGrp="1"/>
          </p:cNvSpPr>
          <p:nvPr>
            <p:ph type="title"/>
          </p:nvPr>
        </p:nvSpPr>
        <p:spPr/>
        <p:txBody>
          <a:bodyPr/>
          <a:lstStyle/>
          <a:p>
            <a:r>
              <a:rPr lang="en-US" dirty="0"/>
              <a:t>Social Media and “The Hunt”</a:t>
            </a:r>
          </a:p>
        </p:txBody>
      </p:sp>
      <p:sp>
        <p:nvSpPr>
          <p:cNvPr id="3" name="Content Placeholder 2">
            <a:extLst>
              <a:ext uri="{FF2B5EF4-FFF2-40B4-BE49-F238E27FC236}">
                <a16:creationId xmlns:a16="http://schemas.microsoft.com/office/drawing/2014/main" id="{D9256F9B-70D7-4491-8242-940DD68F0260}"/>
              </a:ext>
            </a:extLst>
          </p:cNvPr>
          <p:cNvSpPr>
            <a:spLocks noGrp="1" noChangeArrowheads="1"/>
          </p:cNvSpPr>
          <p:nvPr>
            <p:ph sz="half" idx="1"/>
          </p:nvPr>
        </p:nvSpPr>
        <p:spPr/>
        <p:txBody>
          <a:bodyPr/>
          <a:lstStyle/>
          <a:p>
            <a:pPr lvl="1"/>
            <a:r>
              <a:rPr lang="en-US" altLang="en-US" dirty="0"/>
              <a:t>Popular among business/industry.</a:t>
            </a:r>
          </a:p>
          <a:p>
            <a:pPr lvl="1"/>
            <a:r>
              <a:rPr lang="en-US" altLang="en-US" dirty="0"/>
              <a:t>Many companies have pages to “like”.</a:t>
            </a:r>
          </a:p>
          <a:p>
            <a:pPr lvl="1"/>
            <a:r>
              <a:rPr lang="en-US" altLang="en-US" dirty="0"/>
              <a:t>Companies’ goals/mission statement.</a:t>
            </a:r>
          </a:p>
          <a:p>
            <a:pPr lvl="1"/>
            <a:r>
              <a:rPr lang="en-US" altLang="en-US" dirty="0"/>
              <a:t>Use a “connection” in cover letter, if you can.</a:t>
            </a:r>
          </a:p>
        </p:txBody>
      </p:sp>
      <p:sp>
        <p:nvSpPr>
          <p:cNvPr id="35844" name="TextBox 3">
            <a:extLst>
              <a:ext uri="{FF2B5EF4-FFF2-40B4-BE49-F238E27FC236}">
                <a16:creationId xmlns:a16="http://schemas.microsoft.com/office/drawing/2014/main" id="{D44FA88C-EFD5-415C-B98C-6B9BAA27B0E5}"/>
              </a:ext>
            </a:extLst>
          </p:cNvPr>
          <p:cNvSpPr txBox="1">
            <a:spLocks noChangeArrowheads="1"/>
          </p:cNvSpPr>
          <p:nvPr/>
        </p:nvSpPr>
        <p:spPr bwMode="auto">
          <a:xfrm>
            <a:off x="4907756"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F1F24-4E4F-42D1-AA04-CB3BA01E6536}"/>
              </a:ext>
            </a:extLst>
          </p:cNvPr>
          <p:cNvSpPr>
            <a:spLocks noGrp="1"/>
          </p:cNvSpPr>
          <p:nvPr>
            <p:ph type="title"/>
          </p:nvPr>
        </p:nvSpPr>
        <p:spPr/>
        <p:txBody>
          <a:bodyPr/>
          <a:lstStyle/>
          <a:p>
            <a:r>
              <a:rPr lang="en-US" dirty="0"/>
              <a:t>Online Videos</a:t>
            </a:r>
          </a:p>
        </p:txBody>
      </p:sp>
      <p:sp>
        <p:nvSpPr>
          <p:cNvPr id="3" name="Content Placeholder 2">
            <a:extLst>
              <a:ext uri="{FF2B5EF4-FFF2-40B4-BE49-F238E27FC236}">
                <a16:creationId xmlns:a16="http://schemas.microsoft.com/office/drawing/2014/main" id="{E785666C-C260-473E-8899-74E02CF27F74}"/>
              </a:ext>
            </a:extLst>
          </p:cNvPr>
          <p:cNvSpPr>
            <a:spLocks noGrp="1"/>
          </p:cNvSpPr>
          <p:nvPr>
            <p:ph sz="half" idx="1"/>
          </p:nvPr>
        </p:nvSpPr>
        <p:spPr/>
        <p:txBody>
          <a:bodyPr/>
          <a:lstStyle/>
          <a:p>
            <a:pPr lvl="1" fontAlgn="auto">
              <a:spcAft>
                <a:spcPts val="0"/>
              </a:spcAft>
              <a:defRPr/>
            </a:pPr>
            <a:r>
              <a:rPr lang="en-US" dirty="0"/>
              <a:t>Videos from a reliable online source can help you with the job search.</a:t>
            </a:r>
          </a:p>
          <a:p>
            <a:pPr lvl="1" fontAlgn="auto">
              <a:spcAft>
                <a:spcPts val="0"/>
              </a:spcAft>
              <a:defRPr/>
            </a:pPr>
            <a:r>
              <a:rPr lang="en-US" dirty="0"/>
              <a:t>Be careful about watching independent videos.  </a:t>
            </a:r>
          </a:p>
        </p:txBody>
      </p:sp>
      <p:sp>
        <p:nvSpPr>
          <p:cNvPr id="37891" name="TextBox 3">
            <a:extLst>
              <a:ext uri="{FF2B5EF4-FFF2-40B4-BE49-F238E27FC236}">
                <a16:creationId xmlns:a16="http://schemas.microsoft.com/office/drawing/2014/main" id="{8DA3F76C-6B9D-444F-87D6-D0A2F480D2E4}"/>
              </a:ext>
            </a:extLst>
          </p:cNvPr>
          <p:cNvSpPr txBox="1">
            <a:spLocks noChangeArrowheads="1"/>
          </p:cNvSpPr>
          <p:nvPr/>
        </p:nvSpPr>
        <p:spPr bwMode="auto">
          <a:xfrm>
            <a:off x="4950619" y="6350000"/>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0F56B4-F772-4651-9772-ECCDF3A020EA}"/>
              </a:ext>
            </a:extLst>
          </p:cNvPr>
          <p:cNvSpPr>
            <a:spLocks noGrp="1"/>
          </p:cNvSpPr>
          <p:nvPr>
            <p:ph type="title"/>
          </p:nvPr>
        </p:nvSpPr>
        <p:spPr/>
        <p:txBody>
          <a:bodyPr/>
          <a:lstStyle/>
          <a:p>
            <a:r>
              <a:rPr lang="en-US" dirty="0"/>
              <a:t>Professional Networking Sites </a:t>
            </a:r>
          </a:p>
        </p:txBody>
      </p:sp>
      <p:sp>
        <p:nvSpPr>
          <p:cNvPr id="3" name="Content Placeholder 2">
            <a:extLst>
              <a:ext uri="{FF2B5EF4-FFF2-40B4-BE49-F238E27FC236}">
                <a16:creationId xmlns:a16="http://schemas.microsoft.com/office/drawing/2014/main" id="{965EB577-C216-417E-8A4D-0FD6A9B51872}"/>
              </a:ext>
            </a:extLst>
          </p:cNvPr>
          <p:cNvSpPr>
            <a:spLocks noGrp="1"/>
          </p:cNvSpPr>
          <p:nvPr>
            <p:ph sz="half" idx="1"/>
          </p:nvPr>
        </p:nvSpPr>
        <p:spPr/>
        <p:txBody>
          <a:bodyPr/>
          <a:lstStyle/>
          <a:p>
            <a:pPr lvl="1"/>
            <a:r>
              <a:rPr lang="en-US" dirty="0"/>
              <a:t>Keeps your profile (similar to a resume).</a:t>
            </a:r>
          </a:p>
          <a:p>
            <a:pPr lvl="1"/>
            <a:r>
              <a:rPr lang="en-US" dirty="0"/>
              <a:t>Use a professional headshot.</a:t>
            </a:r>
          </a:p>
          <a:p>
            <a:pPr lvl="1"/>
            <a:r>
              <a:rPr lang="en-US" dirty="0"/>
              <a:t>Network with others and join their networks to enhance opportunities.</a:t>
            </a:r>
          </a:p>
          <a:p>
            <a:pPr lvl="1"/>
            <a:r>
              <a:rPr lang="en-US" dirty="0"/>
              <a:t>Some sites offer an immediate resume upload that sends it directly to a prospective employer.</a:t>
            </a:r>
          </a:p>
          <a:p>
            <a:pPr lvl="1"/>
            <a:endParaRPr lang="en-US" dirty="0"/>
          </a:p>
        </p:txBody>
      </p:sp>
      <p:sp>
        <p:nvSpPr>
          <p:cNvPr id="39939" name="TextBox 3">
            <a:extLst>
              <a:ext uri="{FF2B5EF4-FFF2-40B4-BE49-F238E27FC236}">
                <a16:creationId xmlns:a16="http://schemas.microsoft.com/office/drawing/2014/main" id="{82FF279C-F0FC-456D-9569-288F4998758F}"/>
              </a:ext>
            </a:extLst>
          </p:cNvPr>
          <p:cNvSpPr txBox="1">
            <a:spLocks noChangeArrowheads="1"/>
          </p:cNvSpPr>
          <p:nvPr/>
        </p:nvSpPr>
        <p:spPr bwMode="auto">
          <a:xfrm>
            <a:off x="4929187"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D04B20B-4CCF-432C-A79F-CC43A3EC91FF}"/>
              </a:ext>
            </a:extLst>
          </p:cNvPr>
          <p:cNvSpPr>
            <a:spLocks noGrp="1"/>
          </p:cNvSpPr>
          <p:nvPr>
            <p:ph type="title"/>
          </p:nvPr>
        </p:nvSpPr>
        <p:spPr/>
        <p:txBody>
          <a:bodyPr/>
          <a:lstStyle/>
          <a:p>
            <a:r>
              <a:rPr lang="en-US" dirty="0"/>
              <a:t>Social Media as Job Search Tools</a:t>
            </a:r>
          </a:p>
        </p:txBody>
      </p:sp>
      <p:sp>
        <p:nvSpPr>
          <p:cNvPr id="3" name="Content Placeholder 2">
            <a:extLst>
              <a:ext uri="{FF2B5EF4-FFF2-40B4-BE49-F238E27FC236}">
                <a16:creationId xmlns:a16="http://schemas.microsoft.com/office/drawing/2014/main" id="{BD6872B6-B68C-4E58-9696-6261BC52EAED}"/>
              </a:ext>
            </a:extLst>
          </p:cNvPr>
          <p:cNvSpPr>
            <a:spLocks noGrp="1"/>
          </p:cNvSpPr>
          <p:nvPr>
            <p:ph sz="half" idx="1"/>
          </p:nvPr>
        </p:nvSpPr>
        <p:spPr/>
        <p:txBody>
          <a:bodyPr/>
          <a:lstStyle/>
          <a:p>
            <a:pPr lvl="1"/>
            <a:r>
              <a:rPr lang="en-US" dirty="0"/>
              <a:t>Use 140 characters or less.</a:t>
            </a:r>
          </a:p>
          <a:p>
            <a:pPr lvl="1"/>
            <a:r>
              <a:rPr lang="en-US" dirty="0"/>
              <a:t>Be careful who you “follow” and who you allow to “follow” you! </a:t>
            </a:r>
          </a:p>
          <a:p>
            <a:pPr lvl="1"/>
            <a:r>
              <a:rPr lang="en-US" dirty="0"/>
              <a:t>Some recruiters use these tools because they are so brief.</a:t>
            </a:r>
          </a:p>
          <a:p>
            <a:pPr lvl="1"/>
            <a:r>
              <a:rPr lang="en-US" dirty="0"/>
              <a:t>Link tools to your personal web page so recruiters can see more details.</a:t>
            </a:r>
          </a:p>
        </p:txBody>
      </p:sp>
      <p:sp>
        <p:nvSpPr>
          <p:cNvPr id="41987" name="TextBox 3">
            <a:extLst>
              <a:ext uri="{FF2B5EF4-FFF2-40B4-BE49-F238E27FC236}">
                <a16:creationId xmlns:a16="http://schemas.microsoft.com/office/drawing/2014/main" id="{9BAE3188-648E-49F5-9685-778D8E722C96}"/>
              </a:ext>
            </a:extLst>
          </p:cNvPr>
          <p:cNvSpPr txBox="1">
            <a:spLocks noChangeArrowheads="1"/>
          </p:cNvSpPr>
          <p:nvPr/>
        </p:nvSpPr>
        <p:spPr bwMode="auto">
          <a:xfrm>
            <a:off x="4929187" y="6348412"/>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a:t>www.onetonline.org</a:t>
            </a:r>
          </a:p>
        </p:txBody>
      </p:sp>
      <p:pic>
        <p:nvPicPr>
          <p:cNvPr id="41988" name="Picture 4" descr="19078190.thb.jpg">
            <a:extLst>
              <a:ext uri="{FF2B5EF4-FFF2-40B4-BE49-F238E27FC236}">
                <a16:creationId xmlns:a16="http://schemas.microsoft.com/office/drawing/2014/main" id="{92F8B7A6-324E-4330-9521-D783C28037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1812" y="3880076"/>
            <a:ext cx="3416301" cy="22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0B57075-6750-4611-8D25-3D1E8940D27D}"/>
              </a:ext>
            </a:extLst>
          </p:cNvPr>
          <p:cNvSpPr>
            <a:spLocks noGrp="1"/>
          </p:cNvSpPr>
          <p:nvPr>
            <p:ph type="title"/>
          </p:nvPr>
        </p:nvSpPr>
        <p:spPr/>
        <p:txBody>
          <a:bodyPr/>
          <a:lstStyle/>
          <a:p>
            <a:r>
              <a:rPr lang="en-US" dirty="0"/>
              <a:t>Personal Web Page </a:t>
            </a:r>
          </a:p>
        </p:txBody>
      </p:sp>
      <p:sp>
        <p:nvSpPr>
          <p:cNvPr id="3" name="Content Placeholder 2">
            <a:extLst>
              <a:ext uri="{FF2B5EF4-FFF2-40B4-BE49-F238E27FC236}">
                <a16:creationId xmlns:a16="http://schemas.microsoft.com/office/drawing/2014/main" id="{508844A3-CD72-4D2A-95FE-70907B581955}"/>
              </a:ext>
            </a:extLst>
          </p:cNvPr>
          <p:cNvSpPr>
            <a:spLocks noGrp="1"/>
          </p:cNvSpPr>
          <p:nvPr>
            <p:ph sz="half" idx="1"/>
          </p:nvPr>
        </p:nvSpPr>
        <p:spPr/>
        <p:txBody>
          <a:bodyPr/>
          <a:lstStyle/>
          <a:p>
            <a:pPr lvl="1"/>
            <a:r>
              <a:rPr lang="en-US" dirty="0"/>
              <a:t>They are increasingly popular.</a:t>
            </a:r>
          </a:p>
          <a:p>
            <a:pPr lvl="1"/>
            <a:r>
              <a:rPr lang="en-US" dirty="0"/>
              <a:t>Consider posting one so you can link to it on your resume.</a:t>
            </a:r>
          </a:p>
          <a:p>
            <a:pPr lvl="1"/>
            <a:r>
              <a:rPr lang="en-US" dirty="0"/>
              <a:t>Display qualifications in detail, including pictures and videos.</a:t>
            </a:r>
          </a:p>
        </p:txBody>
      </p:sp>
      <p:sp>
        <p:nvSpPr>
          <p:cNvPr id="44035" name="TextBox 3">
            <a:extLst>
              <a:ext uri="{FF2B5EF4-FFF2-40B4-BE49-F238E27FC236}">
                <a16:creationId xmlns:a16="http://schemas.microsoft.com/office/drawing/2014/main" id="{88897E43-4FA9-4F64-B368-34A44F52BF79}"/>
              </a:ext>
            </a:extLst>
          </p:cNvPr>
          <p:cNvSpPr txBox="1">
            <a:spLocks noChangeArrowheads="1"/>
          </p:cNvSpPr>
          <p:nvPr/>
        </p:nvSpPr>
        <p:spPr bwMode="auto">
          <a:xfrm>
            <a:off x="4910772" y="6345237"/>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pic>
        <p:nvPicPr>
          <p:cNvPr id="5" name="Picture 4" descr="16220403.thb.jpg">
            <a:extLst>
              <a:ext uri="{FF2B5EF4-FFF2-40B4-BE49-F238E27FC236}">
                <a16:creationId xmlns:a16="http://schemas.microsoft.com/office/drawing/2014/main" id="{17CADCD7-7B12-4D3B-9C9E-E345C9085F10}"/>
              </a:ext>
            </a:extLst>
          </p:cNvPr>
          <p:cNvPicPr>
            <a:picLocks noChangeAspect="1"/>
          </p:cNvPicPr>
          <p:nvPr/>
        </p:nvPicPr>
        <p:blipFill>
          <a:blip r:embed="rId3"/>
          <a:stretch>
            <a:fillRect/>
          </a:stretch>
        </p:blipFill>
        <p:spPr>
          <a:xfrm>
            <a:off x="3598069" y="3390900"/>
            <a:ext cx="3777296" cy="251460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00DE-8F89-4D79-BCCF-A2D055EFB3F3}"/>
              </a:ext>
            </a:extLst>
          </p:cNvPr>
          <p:cNvSpPr>
            <a:spLocks noGrp="1"/>
          </p:cNvSpPr>
          <p:nvPr>
            <p:ph type="title"/>
          </p:nvPr>
        </p:nvSpPr>
        <p:spPr/>
        <p:txBody>
          <a:bodyPr/>
          <a:lstStyle/>
          <a:p>
            <a:r>
              <a:rPr lang="en-US"/>
              <a:t>Summary</a:t>
            </a:r>
            <a:endParaRPr lang="en-US" dirty="0"/>
          </a:p>
        </p:txBody>
      </p:sp>
      <p:sp>
        <p:nvSpPr>
          <p:cNvPr id="3" name="Content Placeholder 2">
            <a:extLst>
              <a:ext uri="{FF2B5EF4-FFF2-40B4-BE49-F238E27FC236}">
                <a16:creationId xmlns:a16="http://schemas.microsoft.com/office/drawing/2014/main" id="{F23A4049-8E71-44FA-B825-9DDF0608AD76}"/>
              </a:ext>
            </a:extLst>
          </p:cNvPr>
          <p:cNvSpPr>
            <a:spLocks noGrp="1"/>
          </p:cNvSpPr>
          <p:nvPr>
            <p:ph sz="half" idx="1"/>
          </p:nvPr>
        </p:nvSpPr>
        <p:spPr/>
        <p:txBody>
          <a:bodyPr/>
          <a:lstStyle/>
          <a:p>
            <a:pPr lvl="1"/>
            <a:r>
              <a:rPr lang="en-US" dirty="0"/>
              <a:t>What is O*NET?</a:t>
            </a:r>
          </a:p>
          <a:p>
            <a:pPr lvl="2"/>
            <a:r>
              <a:rPr lang="en-US" sz="2400" dirty="0"/>
              <a:t>O*NET is the nation’s primary free online resource of occupational information that contains hundreds of occupation-specific career descriptions.</a:t>
            </a:r>
          </a:p>
          <a:p>
            <a:pPr lvl="1"/>
            <a:endParaRPr lang="en-US" dirty="0"/>
          </a:p>
          <a:p>
            <a:pPr lvl="1"/>
            <a:r>
              <a:rPr lang="en-US" dirty="0"/>
              <a:t>What is the difference between entry-level and advanced-level skills?</a:t>
            </a:r>
          </a:p>
          <a:p>
            <a:pPr lvl="2"/>
            <a:r>
              <a:rPr lang="en-US" sz="2400" dirty="0"/>
              <a:t>Entry-level skills are “basic” skills.</a:t>
            </a:r>
          </a:p>
          <a:p>
            <a:pPr lvl="2"/>
            <a:r>
              <a:rPr lang="en-US" sz="2400" dirty="0"/>
              <a:t>Advanced-level skills require direct knowledge pertaining to the job; possibly work experience.</a:t>
            </a:r>
          </a:p>
          <a:p>
            <a:endParaRPr lang="en-US" dirty="0"/>
          </a:p>
        </p:txBody>
      </p:sp>
      <p:sp>
        <p:nvSpPr>
          <p:cNvPr id="46084" name="TextBox 3">
            <a:extLst>
              <a:ext uri="{FF2B5EF4-FFF2-40B4-BE49-F238E27FC236}">
                <a16:creationId xmlns:a16="http://schemas.microsoft.com/office/drawing/2014/main" id="{DEAFF248-7E1A-405B-8675-4360480A4F6D}"/>
              </a:ext>
            </a:extLst>
          </p:cNvPr>
          <p:cNvSpPr txBox="1">
            <a:spLocks noChangeArrowheads="1"/>
          </p:cNvSpPr>
          <p:nvPr/>
        </p:nvSpPr>
        <p:spPr bwMode="auto">
          <a:xfrm>
            <a:off x="4845844"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221EF-0E83-4392-A5D7-AE2E16304769}"/>
              </a:ext>
            </a:extLst>
          </p:cNvPr>
          <p:cNvSpPr>
            <a:spLocks noGrp="1"/>
          </p:cNvSpPr>
          <p:nvPr>
            <p:ph type="title"/>
          </p:nvPr>
        </p:nvSpPr>
        <p:spPr/>
        <p:txBody>
          <a:bodyPr/>
          <a:lstStyle/>
          <a:p>
            <a:r>
              <a:rPr lang="en-US" dirty="0"/>
              <a:t>Summary</a:t>
            </a:r>
          </a:p>
        </p:txBody>
      </p:sp>
      <p:sp>
        <p:nvSpPr>
          <p:cNvPr id="6" name="Content Placeholder 5">
            <a:extLst>
              <a:ext uri="{FF2B5EF4-FFF2-40B4-BE49-F238E27FC236}">
                <a16:creationId xmlns:a16="http://schemas.microsoft.com/office/drawing/2014/main" id="{6598FFE4-F01C-4BBA-9BDB-35F69040ABCC}"/>
              </a:ext>
            </a:extLst>
          </p:cNvPr>
          <p:cNvSpPr>
            <a:spLocks noGrp="1"/>
          </p:cNvSpPr>
          <p:nvPr>
            <p:ph sz="half" idx="1"/>
          </p:nvPr>
        </p:nvSpPr>
        <p:spPr/>
        <p:txBody>
          <a:bodyPr/>
          <a:lstStyle/>
          <a:p>
            <a:pPr lvl="1"/>
            <a:r>
              <a:rPr lang="en-US" dirty="0"/>
              <a:t>What purpose does the resume serve?</a:t>
            </a:r>
          </a:p>
          <a:p>
            <a:pPr lvl="2"/>
            <a:r>
              <a:rPr lang="en-US" sz="2400" dirty="0"/>
              <a:t>It is used to sell your abilities to prospective employers.</a:t>
            </a:r>
          </a:p>
          <a:p>
            <a:pPr lvl="1"/>
            <a:r>
              <a:rPr lang="en-US" dirty="0"/>
              <a:t>Why is a cover letter important?</a:t>
            </a:r>
          </a:p>
          <a:p>
            <a:pPr lvl="2"/>
            <a:r>
              <a:rPr lang="en-US" sz="2400" dirty="0"/>
              <a:t>The purpose is to “introduce” you and give an overview of your qualifications.</a:t>
            </a:r>
          </a:p>
          <a:p>
            <a:pPr lvl="1"/>
            <a:r>
              <a:rPr lang="en-US" dirty="0"/>
              <a:t>How is social media used in the job search process?</a:t>
            </a:r>
          </a:p>
          <a:p>
            <a:pPr lvl="2"/>
            <a:r>
              <a:rPr lang="en-US" sz="2400" dirty="0"/>
              <a:t>37% of companies research candidates via social media.  This number is growing.  </a:t>
            </a:r>
          </a:p>
          <a:p>
            <a:pPr lvl="2"/>
            <a:r>
              <a:rPr lang="en-US" sz="2400" dirty="0"/>
              <a:t>Recruiters use screening systems to check for keywords on resumes to manage the large number of applicants.</a:t>
            </a:r>
          </a:p>
          <a:p>
            <a:endParaRPr lang="en-US" sz="2400" dirty="0"/>
          </a:p>
          <a:p>
            <a:pPr lvl="1"/>
            <a:endParaRPr lang="en-US" dirty="0"/>
          </a:p>
        </p:txBody>
      </p:sp>
      <p:sp>
        <p:nvSpPr>
          <p:cNvPr id="48131" name="Rectangle 3">
            <a:extLst>
              <a:ext uri="{FF2B5EF4-FFF2-40B4-BE49-F238E27FC236}">
                <a16:creationId xmlns:a16="http://schemas.microsoft.com/office/drawing/2014/main" id="{59EC8254-A269-4A0B-96C6-FAB718AD67B9}"/>
              </a:ext>
            </a:extLst>
          </p:cNvPr>
          <p:cNvSpPr>
            <a:spLocks noChangeArrowheads="1"/>
          </p:cNvSpPr>
          <p:nvPr/>
        </p:nvSpPr>
        <p:spPr bwMode="auto">
          <a:xfrm>
            <a:off x="8229599" y="6339660"/>
            <a:ext cx="1466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1000"/>
                                        <p:tgtEl>
                                          <p:spTgt spid="6">
                                            <p:txEl>
                                              <p:pRg st="3" end="3"/>
                                            </p:txEl>
                                          </p:spTgt>
                                        </p:tgtEl>
                                      </p:cBhvr>
                                    </p:animEffect>
                                    <p:anim calcmode="lin" valueType="num">
                                      <p:cBhvr>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fade">
                                      <p:cBhvr>
                                        <p:cTn id="31" dur="500"/>
                                        <p:tgtEl>
                                          <p:spTgt spid="6">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Effect transition="in" filter="fade">
                                      <p:cBhvr>
                                        <p:cTn id="36" dur="1000"/>
                                        <p:tgtEl>
                                          <p:spTgt spid="6">
                                            <p:txEl>
                                              <p:pRg st="5" end="5"/>
                                            </p:txEl>
                                          </p:spTgt>
                                        </p:tgtEl>
                                      </p:cBhvr>
                                    </p:animEffect>
                                    <p:anim calcmode="lin" valueType="num">
                                      <p:cBhvr>
                                        <p:cTn id="37"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1000"/>
                                        <p:tgtEl>
                                          <p:spTgt spid="6">
                                            <p:txEl>
                                              <p:pRg st="6" end="6"/>
                                            </p:txEl>
                                          </p:spTgt>
                                        </p:tgtEl>
                                      </p:cBhvr>
                                    </p:animEffect>
                                    <p:anim calcmode="lin" valueType="num">
                                      <p:cBhvr>
                                        <p:cTn id="44"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1A07B-B1D5-4EDB-8D58-A38C052258CE}"/>
              </a:ext>
            </a:extLst>
          </p:cNvPr>
          <p:cNvSpPr>
            <a:spLocks noGrp="1"/>
          </p:cNvSpPr>
          <p:nvPr>
            <p:ph type="title"/>
          </p:nvPr>
        </p:nvSpPr>
        <p:spPr/>
        <p:txBody>
          <a:bodyPr/>
          <a:lstStyle/>
          <a:p>
            <a:r>
              <a:rPr lang="en-US"/>
              <a:t>O*NET Access Information</a:t>
            </a:r>
            <a:endParaRPr lang="en-US" dirty="0"/>
          </a:p>
        </p:txBody>
      </p:sp>
      <p:sp>
        <p:nvSpPr>
          <p:cNvPr id="3" name="Content Placeholder 2">
            <a:extLst>
              <a:ext uri="{FF2B5EF4-FFF2-40B4-BE49-F238E27FC236}">
                <a16:creationId xmlns:a16="http://schemas.microsoft.com/office/drawing/2014/main" id="{299C300F-AEF2-4F93-A3ED-4BBD91BF4115}"/>
              </a:ext>
            </a:extLst>
          </p:cNvPr>
          <p:cNvSpPr>
            <a:spLocks noGrp="1"/>
          </p:cNvSpPr>
          <p:nvPr>
            <p:ph sz="half" idx="1"/>
          </p:nvPr>
        </p:nvSpPr>
        <p:spPr/>
        <p:txBody>
          <a:bodyPr/>
          <a:lstStyle/>
          <a:p>
            <a:r>
              <a:rPr lang="en-US" dirty="0">
                <a:hlinkClick r:id="rId3"/>
              </a:rPr>
              <a:t>http://www.onetonline.org</a:t>
            </a:r>
            <a:endParaRPr lang="en-US" dirty="0"/>
          </a:p>
          <a:p>
            <a:pPr lvl="1"/>
            <a:r>
              <a:rPr lang="en-US" dirty="0"/>
              <a:t>Discover occupations by taking an online survey.</a:t>
            </a:r>
          </a:p>
          <a:p>
            <a:endParaRPr lang="en-US"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21147-4EE1-48E3-8459-5FB102748E95}"/>
              </a:ext>
            </a:extLst>
          </p:cNvPr>
          <p:cNvSpPr>
            <a:spLocks noGrp="1"/>
          </p:cNvSpPr>
          <p:nvPr>
            <p:ph type="title"/>
          </p:nvPr>
        </p:nvSpPr>
        <p:spPr/>
        <p:txBody>
          <a:bodyPr/>
          <a:lstStyle/>
          <a:p>
            <a:pPr fontAlgn="auto">
              <a:spcAft>
                <a:spcPts val="0"/>
              </a:spcAft>
              <a:defRPr/>
            </a:pPr>
            <a:r>
              <a:rPr lang="en-US" dirty="0"/>
              <a:t>Works Cited</a:t>
            </a:r>
          </a:p>
        </p:txBody>
      </p:sp>
      <p:sp>
        <p:nvSpPr>
          <p:cNvPr id="4" name="TextBox 3">
            <a:extLst>
              <a:ext uri="{FF2B5EF4-FFF2-40B4-BE49-F238E27FC236}">
                <a16:creationId xmlns:a16="http://schemas.microsoft.com/office/drawing/2014/main" id="{6854AF27-C2CB-4A18-9A6E-8D4B66920889}"/>
              </a:ext>
            </a:extLst>
          </p:cNvPr>
          <p:cNvSpPr txBox="1"/>
          <p:nvPr/>
        </p:nvSpPr>
        <p:spPr>
          <a:xfrm>
            <a:off x="1981200" y="1295400"/>
            <a:ext cx="7953375" cy="4186238"/>
          </a:xfrm>
          <a:prstGeom prst="rect">
            <a:avLst/>
          </a:prstGeom>
          <a:noFill/>
        </p:spPr>
        <p:txBody>
          <a:bodyPr>
            <a:spAutoFit/>
          </a:bodyPr>
          <a:lstStyle/>
          <a:p>
            <a:pPr eaLnBrk="1" fontAlgn="auto" hangingPunct="1">
              <a:spcBef>
                <a:spcPts val="0"/>
              </a:spcBef>
              <a:spcAft>
                <a:spcPts val="0"/>
              </a:spcAft>
              <a:defRPr/>
            </a:pPr>
            <a:r>
              <a:rPr lang="en-US" sz="1400" b="1" dirty="0">
                <a:latin typeface="+mn-lt"/>
              </a:rPr>
              <a:t>Article References</a:t>
            </a:r>
            <a:endParaRPr lang="en-US" sz="1400" dirty="0">
              <a:latin typeface="+mn-lt"/>
            </a:endParaRPr>
          </a:p>
          <a:p>
            <a:pPr eaLnBrk="1" fontAlgn="auto" hangingPunct="1">
              <a:spcBef>
                <a:spcPts val="0"/>
              </a:spcBef>
              <a:spcAft>
                <a:spcPts val="0"/>
              </a:spcAft>
              <a:defRPr/>
            </a:pPr>
            <a:r>
              <a:rPr lang="en-US" sz="1400" b="1" dirty="0">
                <a:latin typeface="+mn-lt"/>
              </a:rPr>
              <a:t> </a:t>
            </a:r>
            <a:endParaRPr lang="en-US" sz="1400" dirty="0">
              <a:latin typeface="+mn-lt"/>
            </a:endParaRPr>
          </a:p>
          <a:p>
            <a:pPr marL="228600" indent="-228600" eaLnBrk="1" fontAlgn="auto" hangingPunct="1">
              <a:spcBef>
                <a:spcPts val="0"/>
              </a:spcBef>
              <a:spcAft>
                <a:spcPts val="0"/>
              </a:spcAft>
              <a:buFont typeface="+mj-lt"/>
              <a:buAutoNum type="arabicPeriod"/>
              <a:defRPr/>
            </a:pPr>
            <a:r>
              <a:rPr lang="en-US" sz="1400" dirty="0">
                <a:latin typeface="+mn-lt"/>
              </a:rPr>
              <a:t>Silverman, R and Weber, L. (April 9, 2013).  The new resume: 140 characters. The Wall Street Journal.               Retrieved from: </a:t>
            </a:r>
            <a:r>
              <a:rPr lang="en-US" sz="1400" u="sng" dirty="0">
                <a:latin typeface="+mn-lt"/>
                <a:hlinkClick r:id="rId3"/>
              </a:rPr>
              <a:t>http://online.wsj.com/article/SB10001424127887323820304578412741852687994.html#printMode</a:t>
            </a:r>
            <a:endParaRPr lang="en-US" sz="1400" dirty="0">
              <a:latin typeface="+mn-lt"/>
            </a:endParaRPr>
          </a:p>
          <a:p>
            <a:pPr eaLnBrk="1" fontAlgn="auto" hangingPunct="1">
              <a:spcBef>
                <a:spcPts val="0"/>
              </a:spcBef>
              <a:spcAft>
                <a:spcPts val="0"/>
              </a:spcAft>
              <a:defRPr/>
            </a:pPr>
            <a:r>
              <a:rPr lang="en-US" sz="1400" dirty="0">
                <a:latin typeface="+mn-lt"/>
              </a:rPr>
              <a:t> </a:t>
            </a:r>
          </a:p>
          <a:p>
            <a:pPr marL="228600" indent="-228600" eaLnBrk="1" fontAlgn="auto" hangingPunct="1">
              <a:spcBef>
                <a:spcPts val="0"/>
              </a:spcBef>
              <a:spcAft>
                <a:spcPts val="0"/>
              </a:spcAft>
              <a:buFont typeface="+mj-lt"/>
              <a:buAutoNum type="arabicPeriod" startAt="2"/>
              <a:defRPr/>
            </a:pPr>
            <a:r>
              <a:rPr lang="en-US" sz="1400" dirty="0">
                <a:latin typeface="+mn-lt"/>
              </a:rPr>
              <a:t>Weber, L. (January 24, 2012). Your resume vs. oblivion. The Wall Street Journal.  Retrieved from:</a:t>
            </a:r>
          </a:p>
          <a:p>
            <a:pPr eaLnBrk="1" fontAlgn="auto" hangingPunct="1">
              <a:spcBef>
                <a:spcPts val="0"/>
              </a:spcBef>
              <a:spcAft>
                <a:spcPts val="0"/>
              </a:spcAft>
              <a:defRPr/>
            </a:pPr>
            <a:r>
              <a:rPr lang="x-none" sz="1400" u="sng" dirty="0">
                <a:latin typeface="+mn-lt"/>
                <a:hlinkClick r:id="rId4"/>
              </a:rPr>
              <a:t>http://online.wsj.com/article/SB10001424052970204624204577178941034941330.html?mod=WSJ_article_MoreIn_News%26Trends</a:t>
            </a:r>
            <a:endParaRPr lang="en-US" sz="1400" dirty="0">
              <a:latin typeface="+mn-lt"/>
            </a:endParaRPr>
          </a:p>
          <a:p>
            <a:pPr eaLnBrk="1" fontAlgn="auto" hangingPunct="1">
              <a:spcBef>
                <a:spcPts val="0"/>
              </a:spcBef>
              <a:spcAft>
                <a:spcPts val="0"/>
              </a:spcAft>
              <a:defRPr/>
            </a:pPr>
            <a:r>
              <a:rPr lang="en-US" sz="1400" dirty="0">
                <a:latin typeface="+mn-lt"/>
              </a:rPr>
              <a:t> </a:t>
            </a:r>
          </a:p>
          <a:p>
            <a:pPr marL="228600" indent="-228600" eaLnBrk="1" fontAlgn="auto" hangingPunct="1">
              <a:spcBef>
                <a:spcPts val="0"/>
              </a:spcBef>
              <a:spcAft>
                <a:spcPts val="0"/>
              </a:spcAft>
              <a:buFont typeface="+mj-lt"/>
              <a:buAutoNum type="arabicPeriod" startAt="3"/>
              <a:defRPr/>
            </a:pPr>
            <a:r>
              <a:rPr lang="en-US" sz="1400" dirty="0">
                <a:latin typeface="+mn-lt"/>
              </a:rPr>
              <a:t>Brandon, E. (May 8, 2012). The new ideal retirement age: 67. U.S. News Money.  Retrieved from:</a:t>
            </a:r>
          </a:p>
          <a:p>
            <a:pPr eaLnBrk="1" fontAlgn="auto" hangingPunct="1">
              <a:spcBef>
                <a:spcPts val="0"/>
              </a:spcBef>
              <a:spcAft>
                <a:spcPts val="0"/>
              </a:spcAft>
              <a:defRPr/>
            </a:pPr>
            <a:r>
              <a:rPr lang="x-none" sz="1400" u="sng" dirty="0">
                <a:latin typeface="+mn-lt"/>
                <a:hlinkClick r:id="rId5"/>
              </a:rPr>
              <a:t>http://money.usnews.com/money/blogs/planning-to-retire/2012/05/08/the-new-ideal-retirement-age-67</a:t>
            </a:r>
            <a:endParaRPr lang="en-US" sz="1400" dirty="0">
              <a:latin typeface="+mn-lt"/>
            </a:endParaRPr>
          </a:p>
          <a:p>
            <a:pPr eaLnBrk="1" fontAlgn="auto" hangingPunct="1">
              <a:spcBef>
                <a:spcPts val="0"/>
              </a:spcBef>
              <a:spcAft>
                <a:spcPts val="0"/>
              </a:spcAft>
              <a:defRPr/>
            </a:pPr>
            <a:r>
              <a:rPr lang="en-US" sz="1400" dirty="0">
                <a:latin typeface="+mn-lt"/>
              </a:rPr>
              <a:t>  </a:t>
            </a:r>
          </a:p>
          <a:p>
            <a:pPr eaLnBrk="1" fontAlgn="auto" hangingPunct="1">
              <a:spcBef>
                <a:spcPts val="0"/>
              </a:spcBef>
              <a:spcAft>
                <a:spcPts val="0"/>
              </a:spcAft>
              <a:defRPr/>
            </a:pPr>
            <a:r>
              <a:rPr lang="en-US" sz="1400" b="1" dirty="0">
                <a:latin typeface="+mn-lt"/>
              </a:rPr>
              <a:t>Online References</a:t>
            </a:r>
            <a:endParaRPr lang="en-US" sz="1400" dirty="0">
              <a:latin typeface="+mn-lt"/>
            </a:endParaRPr>
          </a:p>
          <a:p>
            <a:pPr eaLnBrk="1" fontAlgn="auto" hangingPunct="1">
              <a:spcBef>
                <a:spcPts val="0"/>
              </a:spcBef>
              <a:spcAft>
                <a:spcPts val="0"/>
              </a:spcAft>
              <a:defRPr/>
            </a:pPr>
            <a:r>
              <a:rPr lang="en-US" sz="1400" b="1" dirty="0">
                <a:latin typeface="+mn-lt"/>
              </a:rPr>
              <a:t> </a:t>
            </a:r>
            <a:endParaRPr lang="en-US" sz="1400" dirty="0">
              <a:latin typeface="+mn-lt"/>
            </a:endParaRPr>
          </a:p>
          <a:p>
            <a:pPr marL="342900" indent="-342900" eaLnBrk="1" fontAlgn="auto" hangingPunct="1">
              <a:spcBef>
                <a:spcPts val="0"/>
              </a:spcBef>
              <a:spcAft>
                <a:spcPts val="0"/>
              </a:spcAft>
              <a:buFont typeface="+mj-lt"/>
              <a:buAutoNum type="arabicPeriod"/>
              <a:defRPr/>
            </a:pPr>
            <a:r>
              <a:rPr lang="en-US" sz="1400" dirty="0">
                <a:latin typeface="+mn-lt"/>
              </a:rPr>
              <a:t>Bureau of Labor Statistics </a:t>
            </a:r>
            <a:r>
              <a:rPr lang="x-none" sz="1400" u="sng" dirty="0">
                <a:latin typeface="+mn-lt"/>
                <a:hlinkClick r:id="rId6"/>
              </a:rPr>
              <a:t>http://www.bls.gov/ooh/</a:t>
            </a:r>
            <a:endParaRPr lang="en-US" sz="1400" dirty="0">
              <a:latin typeface="+mn-lt"/>
            </a:endParaRPr>
          </a:p>
          <a:p>
            <a:pPr eaLnBrk="1" fontAlgn="auto" hangingPunct="1">
              <a:spcBef>
                <a:spcPts val="0"/>
              </a:spcBef>
              <a:spcAft>
                <a:spcPts val="0"/>
              </a:spcAft>
              <a:defRPr/>
            </a:pPr>
            <a:r>
              <a:rPr lang="en-US" sz="1400" dirty="0">
                <a:latin typeface="+mn-lt"/>
              </a:rPr>
              <a:t> </a:t>
            </a:r>
          </a:p>
          <a:p>
            <a:pPr marL="342900" indent="-342900" eaLnBrk="1" fontAlgn="auto" hangingPunct="1">
              <a:spcBef>
                <a:spcPts val="0"/>
              </a:spcBef>
              <a:spcAft>
                <a:spcPts val="0"/>
              </a:spcAft>
              <a:buFont typeface="+mj-lt"/>
              <a:buAutoNum type="arabicPeriod" startAt="2"/>
              <a:defRPr/>
            </a:pPr>
            <a:r>
              <a:rPr lang="en-US" sz="1400" dirty="0">
                <a:latin typeface="+mn-lt"/>
              </a:rPr>
              <a:t>O*NET </a:t>
            </a:r>
            <a:r>
              <a:rPr lang="en-US" sz="1400" u="sng" dirty="0">
                <a:latin typeface="+mn-lt"/>
                <a:hlinkClick r:id="rId7"/>
              </a:rPr>
              <a:t>http://wwwonetonline.org</a:t>
            </a:r>
            <a:endParaRPr lang="en-US" sz="1400" dirty="0">
              <a:latin typeface="+mn-lt"/>
            </a:endParaRPr>
          </a:p>
          <a:p>
            <a:pPr eaLnBrk="1" fontAlgn="auto" hangingPunct="1">
              <a:spcBef>
                <a:spcPts val="0"/>
              </a:spcBef>
              <a:spcAft>
                <a:spcPts val="0"/>
              </a:spcAft>
              <a:defRPr/>
            </a:pPr>
            <a:r>
              <a:rPr lang="en-US" sz="1400" dirty="0">
                <a:latin typeface="+mn-lt"/>
              </a:rPr>
              <a:t> </a:t>
            </a:r>
          </a:p>
        </p:txBody>
      </p:sp>
      <p:sp>
        <p:nvSpPr>
          <p:cNvPr id="52228" name="Rectangle 5">
            <a:extLst>
              <a:ext uri="{FF2B5EF4-FFF2-40B4-BE49-F238E27FC236}">
                <a16:creationId xmlns:a16="http://schemas.microsoft.com/office/drawing/2014/main" id="{0A90ADB7-185C-4BE5-BC30-D095EEC6BFF8}"/>
              </a:ext>
            </a:extLst>
          </p:cNvPr>
          <p:cNvSpPr>
            <a:spLocks noChangeArrowheads="1"/>
          </p:cNvSpPr>
          <p:nvPr/>
        </p:nvSpPr>
        <p:spPr bwMode="auto">
          <a:xfrm>
            <a:off x="9201150" y="6505575"/>
            <a:ext cx="1466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a:t>www.onetonline.org</a:t>
            </a:r>
          </a:p>
        </p:txBody>
      </p:sp>
      <p:sp>
        <p:nvSpPr>
          <p:cNvPr id="52229" name="Rectangle 6">
            <a:extLst>
              <a:ext uri="{FF2B5EF4-FFF2-40B4-BE49-F238E27FC236}">
                <a16:creationId xmlns:a16="http://schemas.microsoft.com/office/drawing/2014/main" id="{3B23F5F6-0A48-414C-981B-80D78E005FCB}"/>
              </a:ext>
            </a:extLst>
          </p:cNvPr>
          <p:cNvSpPr>
            <a:spLocks noChangeArrowheads="1"/>
          </p:cNvSpPr>
          <p:nvPr/>
        </p:nvSpPr>
        <p:spPr bwMode="auto">
          <a:xfrm>
            <a:off x="1552575" y="63801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a:latin typeface="Times New Roman" panose="02020603050405020304" pitchFamily="18" charset="0"/>
                <a:cs typeface="Times New Roman" panose="02020603050405020304" pitchFamily="18" charset="0"/>
              </a:rPr>
              <a:t>Copyright © Texas Education Agency, 2015. All rights reserved.</a:t>
            </a: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3FD4-C311-4D6D-8A75-7A2FB974B15F}"/>
              </a:ext>
            </a:extLst>
          </p:cNvPr>
          <p:cNvSpPr>
            <a:spLocks noGrp="1"/>
          </p:cNvSpPr>
          <p:nvPr>
            <p:ph type="title"/>
          </p:nvPr>
        </p:nvSpPr>
        <p:spPr/>
        <p:txBody>
          <a:bodyPr/>
          <a:lstStyle/>
          <a:p>
            <a:r>
              <a:rPr lang="en-US"/>
              <a:t>Objectives</a:t>
            </a:r>
            <a:endParaRPr lang="en-US" dirty="0"/>
          </a:p>
        </p:txBody>
      </p:sp>
      <p:sp>
        <p:nvSpPr>
          <p:cNvPr id="3" name="Content Placeholder 2">
            <a:extLst>
              <a:ext uri="{FF2B5EF4-FFF2-40B4-BE49-F238E27FC236}">
                <a16:creationId xmlns:a16="http://schemas.microsoft.com/office/drawing/2014/main" id="{E3132FCD-EB81-4FE3-A06D-A2CB192BAA2F}"/>
              </a:ext>
            </a:extLst>
          </p:cNvPr>
          <p:cNvSpPr>
            <a:spLocks noGrp="1"/>
          </p:cNvSpPr>
          <p:nvPr>
            <p:ph sz="half" idx="1"/>
          </p:nvPr>
        </p:nvSpPr>
        <p:spPr/>
        <p:txBody>
          <a:bodyPr/>
          <a:lstStyle/>
          <a:p>
            <a:pPr lvl="1"/>
            <a:r>
              <a:rPr lang="en-US" dirty="0"/>
              <a:t>Upon completing this lesson, the student will be able to:</a:t>
            </a:r>
          </a:p>
          <a:p>
            <a:pPr lvl="1"/>
            <a:r>
              <a:rPr lang="en-US" dirty="0"/>
              <a:t>Investigate the O*NET website</a:t>
            </a:r>
          </a:p>
          <a:p>
            <a:pPr lvl="1"/>
            <a:r>
              <a:rPr lang="en-US" dirty="0"/>
              <a:t>Assess necessary skills for employment</a:t>
            </a:r>
          </a:p>
          <a:p>
            <a:pPr lvl="1"/>
            <a:r>
              <a:rPr lang="en-US" dirty="0"/>
              <a:t>Select a prospective career</a:t>
            </a:r>
          </a:p>
          <a:p>
            <a:pPr lvl="1"/>
            <a:r>
              <a:rPr lang="en-US" dirty="0"/>
              <a:t>Compare one’s skills with job requirements</a:t>
            </a:r>
          </a:p>
          <a:p>
            <a:pPr lvl="1"/>
            <a:r>
              <a:rPr lang="en-US" dirty="0"/>
              <a:t>Probe techniques prospective employers use in the hiring process</a:t>
            </a:r>
          </a:p>
          <a:p>
            <a:pPr lvl="1"/>
            <a:r>
              <a:rPr lang="en-US" dirty="0"/>
              <a:t>Scrutinize possible questions interviewers may ask in an interview</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EE4E6-F909-4108-BD5F-C42AC5039B8F}"/>
              </a:ext>
            </a:extLst>
          </p:cNvPr>
          <p:cNvSpPr>
            <a:spLocks noGrp="1"/>
          </p:cNvSpPr>
          <p:nvPr>
            <p:ph type="title"/>
          </p:nvPr>
        </p:nvSpPr>
        <p:spPr/>
        <p:txBody>
          <a:bodyPr/>
          <a:lstStyle/>
          <a:p>
            <a:pPr fontAlgn="auto">
              <a:spcAft>
                <a:spcPts val="0"/>
              </a:spcAft>
              <a:defRPr/>
            </a:pPr>
            <a:r>
              <a:rPr lang="en-US" dirty="0"/>
              <a:t>O*NET</a:t>
            </a:r>
          </a:p>
        </p:txBody>
      </p:sp>
      <p:sp>
        <p:nvSpPr>
          <p:cNvPr id="3" name="Content Placeholder 2">
            <a:extLst>
              <a:ext uri="{FF2B5EF4-FFF2-40B4-BE49-F238E27FC236}">
                <a16:creationId xmlns:a16="http://schemas.microsoft.com/office/drawing/2014/main" id="{5E9EE794-7991-42E2-91E0-AB0B0DBB051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What is O*NET and how can it be used?</a:t>
            </a:r>
          </a:p>
          <a:p>
            <a:pPr lvl="2"/>
            <a:r>
              <a:rPr lang="en-US" altLang="en-US" sz="2400" dirty="0"/>
              <a:t>Free online resource; contains hundreds of occupation-specific careers</a:t>
            </a:r>
          </a:p>
          <a:p>
            <a:pPr lvl="2"/>
            <a:r>
              <a:rPr lang="en-US" altLang="en-US" sz="2400" dirty="0"/>
              <a:t>Helps to evaluate or investigate career options</a:t>
            </a:r>
          </a:p>
          <a:p>
            <a:pPr lvl="1"/>
            <a:r>
              <a:rPr lang="en-US" altLang="en-US" dirty="0"/>
              <a:t>Main website: </a:t>
            </a:r>
            <a:r>
              <a:rPr lang="en-US" altLang="en-US" dirty="0">
                <a:hlinkClick r:id="rId3"/>
              </a:rPr>
              <a:t>http://www.onetonline.org</a:t>
            </a:r>
            <a:endParaRPr lang="en-US" altLang="en-US" dirty="0"/>
          </a:p>
          <a:p>
            <a:pPr lvl="1"/>
            <a:r>
              <a:rPr lang="en-US" altLang="en-US" dirty="0"/>
              <a:t>Discover occupations by taking an online survey of your choice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27C30-81EB-4730-850C-1EC6F6A71B9A}"/>
              </a:ext>
            </a:extLst>
          </p:cNvPr>
          <p:cNvSpPr>
            <a:spLocks noGrp="1"/>
          </p:cNvSpPr>
          <p:nvPr>
            <p:ph type="title"/>
          </p:nvPr>
        </p:nvSpPr>
        <p:spPr/>
        <p:txBody>
          <a:bodyPr/>
          <a:lstStyle/>
          <a:p>
            <a:r>
              <a:rPr lang="en-US"/>
              <a:t>Questions</a:t>
            </a:r>
            <a:endParaRPr lang="en-US" dirty="0"/>
          </a:p>
        </p:txBody>
      </p:sp>
      <p:sp>
        <p:nvSpPr>
          <p:cNvPr id="6" name="Content Placeholder 5">
            <a:extLst>
              <a:ext uri="{FF2B5EF4-FFF2-40B4-BE49-F238E27FC236}">
                <a16:creationId xmlns:a16="http://schemas.microsoft.com/office/drawing/2014/main" id="{6ED5E102-7F68-4B03-88B9-07C5A8BBACA6}"/>
              </a:ext>
            </a:extLst>
          </p:cNvPr>
          <p:cNvSpPr>
            <a:spLocks noGrp="1"/>
          </p:cNvSpPr>
          <p:nvPr>
            <p:ph sz="half" idx="1"/>
          </p:nvPr>
        </p:nvSpPr>
        <p:spPr/>
        <p:txBody>
          <a:bodyPr/>
          <a:lstStyle/>
          <a:p>
            <a:pPr lvl="1"/>
            <a:r>
              <a:rPr lang="en-US" dirty="0"/>
              <a:t>How many times does the average person change jobs in a lifetime?</a:t>
            </a:r>
          </a:p>
          <a:p>
            <a:pPr lvl="1"/>
            <a:r>
              <a:rPr lang="en-US" dirty="0"/>
              <a:t>What is the difference between entry-level skills and advanced-level skills?</a:t>
            </a:r>
          </a:p>
          <a:p>
            <a:pPr lvl="1"/>
            <a:r>
              <a:rPr lang="en-US" dirty="0"/>
              <a:t>What purpose does the resume serve?</a:t>
            </a:r>
          </a:p>
          <a:p>
            <a:pPr lvl="1"/>
            <a:r>
              <a:rPr lang="en-US" dirty="0"/>
              <a:t>Why is a cover letter important?</a:t>
            </a:r>
          </a:p>
          <a:p>
            <a:pPr lvl="1"/>
            <a:r>
              <a:rPr lang="en-US" dirty="0"/>
              <a:t>How is social media used in the job search process?</a:t>
            </a:r>
          </a:p>
          <a:p>
            <a:endParaRPr lang="en-US" dirty="0"/>
          </a:p>
          <a:p>
            <a:endParaRPr lang="en-US" dirty="0"/>
          </a:p>
          <a:p>
            <a:endParaRPr lang="en-US" dirty="0"/>
          </a:p>
        </p:txBody>
      </p:sp>
      <p:pic>
        <p:nvPicPr>
          <p:cNvPr id="19461" name="Picture 5" descr="32149320.thb.jpg">
            <a:extLst>
              <a:ext uri="{FF2B5EF4-FFF2-40B4-BE49-F238E27FC236}">
                <a16:creationId xmlns:a16="http://schemas.microsoft.com/office/drawing/2014/main" id="{DAC45300-DDA8-4541-955A-4B9955522A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6632" y="1420420"/>
            <a:ext cx="3026569" cy="43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C42E-3129-4465-8037-B44DBDBEC477}"/>
              </a:ext>
            </a:extLst>
          </p:cNvPr>
          <p:cNvSpPr>
            <a:spLocks noGrp="1"/>
          </p:cNvSpPr>
          <p:nvPr>
            <p:ph type="title"/>
          </p:nvPr>
        </p:nvSpPr>
        <p:spPr/>
        <p:txBody>
          <a:bodyPr>
            <a:normAutofit/>
          </a:bodyPr>
          <a:lstStyle/>
          <a:p>
            <a:pPr fontAlgn="auto">
              <a:spcAft>
                <a:spcPts val="0"/>
              </a:spcAft>
              <a:defRPr/>
            </a:pPr>
            <a:r>
              <a:rPr lang="en-US" dirty="0"/>
              <a:t>FYI</a:t>
            </a:r>
          </a:p>
        </p:txBody>
      </p:sp>
      <p:sp>
        <p:nvSpPr>
          <p:cNvPr id="3" name="Content Placeholder 2">
            <a:extLst>
              <a:ext uri="{FF2B5EF4-FFF2-40B4-BE49-F238E27FC236}">
                <a16:creationId xmlns:a16="http://schemas.microsoft.com/office/drawing/2014/main" id="{32F13FEE-CBA2-439F-8F3C-344B3F069AE3}"/>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average person changes jobs 11 times. </a:t>
            </a:r>
          </a:p>
          <a:p>
            <a:pPr lvl="1"/>
            <a:r>
              <a:rPr lang="en-US" altLang="en-US" dirty="0"/>
              <a:t>The average retirement age is 67 years.</a:t>
            </a:r>
          </a:p>
          <a:p>
            <a:pPr lvl="1"/>
            <a:r>
              <a:rPr lang="en-US" altLang="en-US" dirty="0"/>
              <a:t>Education does not end with high school or college graduation!</a:t>
            </a:r>
          </a:p>
          <a:p>
            <a:endParaRPr lang="en-US" altLang="en-US" dirty="0"/>
          </a:p>
        </p:txBody>
      </p:sp>
      <p:pic>
        <p:nvPicPr>
          <p:cNvPr id="21509" name="Picture 5" descr="16487070.thb.jpg">
            <a:extLst>
              <a:ext uri="{FF2B5EF4-FFF2-40B4-BE49-F238E27FC236}">
                <a16:creationId xmlns:a16="http://schemas.microsoft.com/office/drawing/2014/main" id="{53C704F0-2F28-4F5F-9F4B-712E800C8D6D}"/>
              </a:ext>
            </a:extLst>
          </p:cNvPr>
          <p:cNvPicPr>
            <a:picLocks noChangeAspect="1" noChangeArrowheads="1"/>
          </p:cNvPicPr>
          <p:nvPr/>
        </p:nvPicPr>
        <p:blipFill>
          <a:blip r:embed="rId3">
            <a:clrChange>
              <a:clrFrom>
                <a:srgbClr val="FBFBFB"/>
              </a:clrFrom>
              <a:clrTo>
                <a:srgbClr val="FBFBFB">
                  <a:alpha val="0"/>
                </a:srgbClr>
              </a:clrTo>
            </a:clrChange>
            <a:extLst>
              <a:ext uri="{28A0092B-C50C-407E-A947-70E740481C1C}">
                <a14:useLocalDpi xmlns:a14="http://schemas.microsoft.com/office/drawing/2010/main" val="0"/>
              </a:ext>
            </a:extLst>
          </a:blip>
          <a:srcRect l="19334" t="13635" r="11617"/>
          <a:stretch>
            <a:fillRect/>
          </a:stretch>
        </p:blipFill>
        <p:spPr bwMode="auto">
          <a:xfrm>
            <a:off x="4676775" y="3259138"/>
            <a:ext cx="1905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2AE8-3F80-46B7-9487-33367B21018B}"/>
              </a:ext>
            </a:extLst>
          </p:cNvPr>
          <p:cNvSpPr>
            <a:spLocks noGrp="1"/>
          </p:cNvSpPr>
          <p:nvPr>
            <p:ph type="title"/>
          </p:nvPr>
        </p:nvSpPr>
        <p:spPr/>
        <p:txBody>
          <a:bodyPr>
            <a:normAutofit/>
          </a:bodyPr>
          <a:lstStyle/>
          <a:p>
            <a:pPr fontAlgn="auto">
              <a:spcAft>
                <a:spcPts val="0"/>
              </a:spcAft>
              <a:defRPr/>
            </a:pPr>
            <a:r>
              <a:rPr lang="en-US" dirty="0"/>
              <a:t>Skills</a:t>
            </a:r>
          </a:p>
        </p:txBody>
      </p:sp>
      <p:sp>
        <p:nvSpPr>
          <p:cNvPr id="3" name="Content Placeholder 2">
            <a:extLst>
              <a:ext uri="{FF2B5EF4-FFF2-40B4-BE49-F238E27FC236}">
                <a16:creationId xmlns:a16="http://schemas.microsoft.com/office/drawing/2014/main" id="{FC52E235-5175-4B4A-9ADC-16BD691F3E3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Why are skills important?</a:t>
            </a:r>
          </a:p>
          <a:p>
            <a:pPr lvl="1"/>
            <a:r>
              <a:rPr lang="en-US" altLang="en-US" dirty="0"/>
              <a:t>What skills are necessary for my chosen field?</a:t>
            </a:r>
          </a:p>
          <a:p>
            <a:pPr lvl="1"/>
            <a:r>
              <a:rPr lang="en-US" altLang="en-US" dirty="0"/>
              <a:t>Entry-level vs. Advanced-level</a:t>
            </a:r>
          </a:p>
          <a:p>
            <a:pPr lvl="2"/>
            <a:r>
              <a:rPr lang="en-US" altLang="en-US" sz="2400" dirty="0"/>
              <a:t>Entry-level are “basic” skills.</a:t>
            </a:r>
          </a:p>
          <a:p>
            <a:pPr lvl="2"/>
            <a:r>
              <a:rPr lang="en-US" altLang="en-US" sz="2400" dirty="0"/>
              <a:t>Advanced-level require direct knowledge pertaining to the job; possibly work experience.</a:t>
            </a:r>
          </a:p>
          <a:p>
            <a:pPr lvl="1"/>
            <a:r>
              <a:rPr lang="en-US" altLang="en-US" dirty="0"/>
              <a:t>What are my skills?</a:t>
            </a:r>
          </a:p>
        </p:txBody>
      </p:sp>
      <p:sp>
        <p:nvSpPr>
          <p:cNvPr id="23556" name="TextBox 3">
            <a:extLst>
              <a:ext uri="{FF2B5EF4-FFF2-40B4-BE49-F238E27FC236}">
                <a16:creationId xmlns:a16="http://schemas.microsoft.com/office/drawing/2014/main" id="{724F9FD3-9D51-4E05-9C98-2BEBE66B94F1}"/>
              </a:ext>
            </a:extLst>
          </p:cNvPr>
          <p:cNvSpPr txBox="1">
            <a:spLocks noChangeArrowheads="1"/>
          </p:cNvSpPr>
          <p:nvPr/>
        </p:nvSpPr>
        <p:spPr bwMode="auto">
          <a:xfrm>
            <a:off x="4929188" y="6324600"/>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pic>
        <p:nvPicPr>
          <p:cNvPr id="23557" name="Picture 5" descr="41842999.thb.jpg">
            <a:extLst>
              <a:ext uri="{FF2B5EF4-FFF2-40B4-BE49-F238E27FC236}">
                <a16:creationId xmlns:a16="http://schemas.microsoft.com/office/drawing/2014/main" id="{AEBADB4A-76BA-404F-9E53-3826C9963A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5975" y="4715669"/>
            <a:ext cx="22891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0EE9E-2789-43E3-9CA3-B01DCC09D6F8}"/>
              </a:ext>
            </a:extLst>
          </p:cNvPr>
          <p:cNvSpPr>
            <a:spLocks noGrp="1"/>
          </p:cNvSpPr>
          <p:nvPr>
            <p:ph type="title"/>
          </p:nvPr>
        </p:nvSpPr>
        <p:spPr/>
        <p:txBody>
          <a:bodyPr/>
          <a:lstStyle/>
          <a:p>
            <a:r>
              <a:rPr lang="en-US"/>
              <a:t>How do I show off my skills?</a:t>
            </a:r>
            <a:endParaRPr lang="en-US" dirty="0"/>
          </a:p>
        </p:txBody>
      </p:sp>
      <p:sp>
        <p:nvSpPr>
          <p:cNvPr id="3" name="Content Placeholder 2">
            <a:extLst>
              <a:ext uri="{FF2B5EF4-FFF2-40B4-BE49-F238E27FC236}">
                <a16:creationId xmlns:a16="http://schemas.microsoft.com/office/drawing/2014/main" id="{F3E2DC4B-2EBF-4935-AB15-749634168B4D}"/>
              </a:ext>
            </a:extLst>
          </p:cNvPr>
          <p:cNvSpPr>
            <a:spLocks noGrp="1"/>
          </p:cNvSpPr>
          <p:nvPr>
            <p:ph sz="half" idx="1"/>
          </p:nvPr>
        </p:nvSpPr>
        <p:spPr/>
        <p:txBody>
          <a:bodyPr/>
          <a:lstStyle/>
          <a:p>
            <a:pPr lvl="1"/>
            <a:r>
              <a:rPr lang="en-US" dirty="0"/>
              <a:t>Resume</a:t>
            </a:r>
          </a:p>
          <a:p>
            <a:pPr lvl="2"/>
            <a:r>
              <a:rPr lang="en-US" sz="2400" dirty="0"/>
              <a:t>Use to sell your abilities to prospective employers.</a:t>
            </a:r>
          </a:p>
          <a:p>
            <a:pPr lvl="1"/>
            <a:r>
              <a:rPr lang="en-US" dirty="0"/>
              <a:t>Cover Letter</a:t>
            </a:r>
          </a:p>
          <a:p>
            <a:pPr lvl="2"/>
            <a:r>
              <a:rPr lang="en-US" sz="2400" dirty="0"/>
              <a:t>The purpose is to introduce you and give an overview of your qualifications.</a:t>
            </a:r>
          </a:p>
          <a:p>
            <a:pPr lvl="1"/>
            <a:r>
              <a:rPr lang="en-US" dirty="0"/>
              <a:t>Resumes may be hand delivered, mailed, or sent via email.</a:t>
            </a:r>
          </a:p>
          <a:p>
            <a:pPr lvl="1"/>
            <a:r>
              <a:rPr lang="en-US" dirty="0"/>
              <a:t>Some websites allow for immediate resume uploading.</a:t>
            </a:r>
          </a:p>
          <a:p>
            <a:endParaRPr lang="en-US" dirty="0"/>
          </a:p>
        </p:txBody>
      </p:sp>
      <p:pic>
        <p:nvPicPr>
          <p:cNvPr id="25604" name="Picture 5" descr="19841915.thb.jpg">
            <a:extLst>
              <a:ext uri="{FF2B5EF4-FFF2-40B4-BE49-F238E27FC236}">
                <a16:creationId xmlns:a16="http://schemas.microsoft.com/office/drawing/2014/main" id="{2527D84A-F7EB-4F3D-AB96-D3DA3C24A4D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74151" y="4481512"/>
            <a:ext cx="2057400"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Box 3">
            <a:extLst>
              <a:ext uri="{FF2B5EF4-FFF2-40B4-BE49-F238E27FC236}">
                <a16:creationId xmlns:a16="http://schemas.microsoft.com/office/drawing/2014/main" id="{7B44BBA1-D116-4CC8-AD2E-6A6F1AA253D8}"/>
              </a:ext>
            </a:extLst>
          </p:cNvPr>
          <p:cNvSpPr txBox="1">
            <a:spLocks noChangeArrowheads="1"/>
          </p:cNvSpPr>
          <p:nvPr/>
        </p:nvSpPr>
        <p:spPr bwMode="auto">
          <a:xfrm>
            <a:off x="4914900" y="6338887"/>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dirty="0"/>
              <a:t>www.onetonline.org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45459-C26B-45B0-BDCB-254FE687F499}"/>
              </a:ext>
            </a:extLst>
          </p:cNvPr>
          <p:cNvSpPr>
            <a:spLocks noGrp="1"/>
          </p:cNvSpPr>
          <p:nvPr>
            <p:ph type="title"/>
          </p:nvPr>
        </p:nvSpPr>
        <p:spPr/>
        <p:txBody>
          <a:bodyPr/>
          <a:lstStyle/>
          <a:p>
            <a:pPr fontAlgn="auto">
              <a:spcAft>
                <a:spcPts val="0"/>
              </a:spcAft>
              <a:defRPr/>
            </a:pPr>
            <a:r>
              <a:rPr lang="en-US" dirty="0"/>
              <a:t>Resume Tips</a:t>
            </a:r>
          </a:p>
        </p:txBody>
      </p:sp>
      <p:sp>
        <p:nvSpPr>
          <p:cNvPr id="3" name="Content Placeholder 2">
            <a:extLst>
              <a:ext uri="{FF2B5EF4-FFF2-40B4-BE49-F238E27FC236}">
                <a16:creationId xmlns:a16="http://schemas.microsoft.com/office/drawing/2014/main" id="{B13630A3-45BA-435C-A4CE-019227F853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Why do I need one?</a:t>
            </a:r>
          </a:p>
          <a:p>
            <a:pPr lvl="1"/>
            <a:r>
              <a:rPr lang="en-US" altLang="en-US" dirty="0"/>
              <a:t>Keep the design simple.</a:t>
            </a:r>
          </a:p>
          <a:p>
            <a:pPr lvl="1"/>
            <a:r>
              <a:rPr lang="en-US" altLang="en-US" dirty="0"/>
              <a:t>Keep it to one page.</a:t>
            </a:r>
          </a:p>
          <a:p>
            <a:pPr lvl="1"/>
            <a:r>
              <a:rPr lang="en-US" altLang="en-US" dirty="0"/>
              <a:t>Use brief phrases; no complete sentences.</a:t>
            </a:r>
          </a:p>
          <a:p>
            <a:pPr lvl="2"/>
            <a:r>
              <a:rPr lang="en-US" altLang="en-US" sz="2400" dirty="0"/>
              <a:t>Use no more than 10-12 words per statement.</a:t>
            </a:r>
          </a:p>
          <a:p>
            <a:pPr lvl="1"/>
            <a:r>
              <a:rPr lang="en-US" altLang="en-US" dirty="0"/>
              <a:t>Make sure you have a professional email address (</a:t>
            </a:r>
            <a:r>
              <a:rPr lang="en-US" altLang="en-US" dirty="0" err="1"/>
              <a:t>gmail</a:t>
            </a:r>
            <a:r>
              <a:rPr lang="en-US" altLang="en-US" dirty="0"/>
              <a:t>). Stay away from cute or suggestive addresses.</a:t>
            </a:r>
          </a:p>
          <a:p>
            <a:pPr lvl="1"/>
            <a:endParaRPr lang="en-US" altLang="en-US" dirty="0"/>
          </a:p>
        </p:txBody>
      </p:sp>
      <p:sp>
        <p:nvSpPr>
          <p:cNvPr id="27652" name="TextBox 3">
            <a:extLst>
              <a:ext uri="{FF2B5EF4-FFF2-40B4-BE49-F238E27FC236}">
                <a16:creationId xmlns:a16="http://schemas.microsoft.com/office/drawing/2014/main" id="{8D145A11-C766-4163-A129-A0E5C38392F9}"/>
              </a:ext>
            </a:extLst>
          </p:cNvPr>
          <p:cNvSpPr txBox="1">
            <a:spLocks noChangeArrowheads="1"/>
          </p:cNvSpPr>
          <p:nvPr/>
        </p:nvSpPr>
        <p:spPr bwMode="auto">
          <a:xfrm>
            <a:off x="4936331" y="6291649"/>
            <a:ext cx="480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200"/>
              <a:t>www.onetonline.org</a:t>
            </a:r>
          </a:p>
        </p:txBody>
      </p:sp>
      <p:pic>
        <p:nvPicPr>
          <p:cNvPr id="6" name="Picture 5" descr="34612476.thb.jpg">
            <a:extLst>
              <a:ext uri="{FF2B5EF4-FFF2-40B4-BE49-F238E27FC236}">
                <a16:creationId xmlns:a16="http://schemas.microsoft.com/office/drawing/2014/main" id="{73E7D72D-DEF2-486C-A1FD-AFD3C83D440E}"/>
              </a:ext>
            </a:extLst>
          </p:cNvPr>
          <p:cNvPicPr>
            <a:picLocks noChangeAspect="1"/>
          </p:cNvPicPr>
          <p:nvPr/>
        </p:nvPicPr>
        <p:blipFill>
          <a:blip r:embed="rId3"/>
          <a:stretch>
            <a:fillRect/>
          </a:stretch>
        </p:blipFill>
        <p:spPr>
          <a:xfrm>
            <a:off x="8077200" y="1219200"/>
            <a:ext cx="2403475" cy="160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www.w3.org/XML/1998/namespace"/>
    <ds:schemaRef ds:uri="05d88611-e516-4d1a-b12e-39107e78b3d0"/>
    <ds:schemaRef ds:uri="56ea17bb-c96d-4826-b465-01eec0dd23dd"/>
    <ds:schemaRef ds:uri="http://schemas.microsoft.com/office/infopath/2007/PartnerControls"/>
    <ds:schemaRef ds:uri="http://purl.org/dc/dcmitype/"/>
    <ds:schemaRef ds:uri="http://schemas.openxmlformats.org/package/2006/metadata/core-properties"/>
    <ds:schemaRef ds:uri="http://purl.org/dc/terms/"/>
    <ds:schemaRef ds:uri="http://schemas.microsoft.com/office/2006/documentManagement/typ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51</TotalTime>
  <Words>2478</Words>
  <Application>Microsoft Office PowerPoint</Application>
  <PresentationFormat>Widescreen</PresentationFormat>
  <Paragraphs>265</Paragraphs>
  <Slides>21</Slides>
  <Notes>20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21</vt:i4>
      </vt:variant>
    </vt:vector>
  </HeadingPairs>
  <TitlesOfParts>
    <vt:vector size="31" baseType="lpstr">
      <vt:lpstr>.AppleSystemUIFont</vt:lpstr>
      <vt:lpstr>Arial</vt:lpstr>
      <vt:lpstr>Calibri</vt:lpstr>
      <vt:lpstr>Courier New</vt:lpstr>
      <vt:lpstr>Open Sans</vt:lpstr>
      <vt:lpstr>Open Sans SemiBold</vt:lpstr>
      <vt:lpstr>Times New Roman</vt:lpstr>
      <vt:lpstr>2_Office Theme</vt:lpstr>
      <vt:lpstr>3_Office Theme</vt:lpstr>
      <vt:lpstr>4_Office Theme</vt:lpstr>
      <vt:lpstr>PowerPoint Presentation</vt:lpstr>
      <vt:lpstr>PowerPoint Presentation</vt:lpstr>
      <vt:lpstr>Objectives</vt:lpstr>
      <vt:lpstr>O*NET</vt:lpstr>
      <vt:lpstr>Questions</vt:lpstr>
      <vt:lpstr>FYI</vt:lpstr>
      <vt:lpstr>Skills</vt:lpstr>
      <vt:lpstr>How do I show off my skills?</vt:lpstr>
      <vt:lpstr>Resume Tips</vt:lpstr>
      <vt:lpstr>More Resume Tips</vt:lpstr>
      <vt:lpstr>How do I Begin?</vt:lpstr>
      <vt:lpstr>What Role Does Social Media Play?</vt:lpstr>
      <vt:lpstr>Social Media and “The Hunt”</vt:lpstr>
      <vt:lpstr>Online Videos</vt:lpstr>
      <vt:lpstr>Professional Networking Sites </vt:lpstr>
      <vt:lpstr>Social Media as Job Search Tools</vt:lpstr>
      <vt:lpstr>Personal Web Page </vt:lpstr>
      <vt:lpstr>Summary</vt:lpstr>
      <vt:lpstr>Summary</vt:lpstr>
      <vt:lpstr>O*NET Access Information</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20</cp:revision>
  <cp:lastPrinted>2017-07-07T16:17:37Z</cp:lastPrinted>
  <dcterms:created xsi:type="dcterms:W3CDTF">2017-07-11T23:58:30Z</dcterms:created>
  <dcterms:modified xsi:type="dcterms:W3CDTF">2017-07-26T20:43:38Z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