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8" r:id="rId4"/>
    <p:sldMasterId id="2147483761" r:id="rId5"/>
  </p:sldMasterIdLst>
  <p:notesMasterIdLst>
    <p:notesMasterId r:id="rId19"/>
  </p:notesMasterIdLst>
  <p:sldIdLst>
    <p:sldId id="321" r:id="rId6"/>
    <p:sldId id="319" r:id="rId7"/>
    <p:sldId id="323" r:id="rId8"/>
    <p:sldId id="324" r:id="rId9"/>
    <p:sldId id="325" r:id="rId10"/>
    <p:sldId id="326" r:id="rId11"/>
    <p:sldId id="327" r:id="rId12"/>
    <p:sldId id="332" r:id="rId13"/>
    <p:sldId id="333" r:id="rId14"/>
    <p:sldId id="328" r:id="rId15"/>
    <p:sldId id="329" r:id="rId16"/>
    <p:sldId id="330" r:id="rId17"/>
    <p:sldId id="331" r:id="rId18"/>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536" userDrawn="1">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ris Cambron" initials="CC" lastIdx="1" clrIdx="0">
    <p:extLst/>
  </p:cmAuthor>
  <p:cmAuthor id="2" name="Chris Cambron" initials="CC [2]" lastIdx="1" clrIdx="1">
    <p:extLst/>
  </p:cmAuthor>
  <p:cmAuthor id="3" name="Chris Cambron" initials="CC [3]" lastIdx="1" clrIdx="2">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E7CBE"/>
    <a:srgbClr val="D6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14" autoAdjust="0"/>
    <p:restoredTop sz="95190" autoAdjust="0"/>
  </p:normalViewPr>
  <p:slideViewPr>
    <p:cSldViewPr snapToGrid="0">
      <p:cViewPr varScale="1">
        <p:scale>
          <a:sx n="86" d="100"/>
          <a:sy n="86" d="100"/>
        </p:scale>
        <p:origin x="562" y="72"/>
      </p:cViewPr>
      <p:guideLst>
        <p:guide orient="horz" pos="1536"/>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commentAuthors" Target="commentAuthor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tableStyles" Target="tableStyles.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theme" Target="theme/theme1.xml"/><Relationship Id="rId10" Type="http://schemas.openxmlformats.org/officeDocument/2006/relationships/slide" Target="slides/slide5.xml"/><Relationship Id="rId19"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07D6D5D6-24C7-4B56-B2DF-FCCD525C5D1F}" type="datetimeFigureOut">
              <a:rPr lang="en-US" smtClean="0"/>
              <a:t>7/17/2017</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B36392A5-00F8-4B40-B46C-7CA31B660224}" type="slidenum">
              <a:rPr lang="en-US" smtClean="0"/>
              <a:t>‹#›</a:t>
            </a:fld>
            <a:endParaRPr lang="en-US"/>
          </a:p>
        </p:txBody>
      </p:sp>
    </p:spTree>
    <p:extLst>
      <p:ext uri="{BB962C8B-B14F-4D97-AF65-F5344CB8AC3E}">
        <p14:creationId xmlns:p14="http://schemas.microsoft.com/office/powerpoint/2010/main" val="5509007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mailto:copyrights@tea.state.tx.us" TargetMode="External"/><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TE - Title Slide">
    <p:bg>
      <p:bgPr>
        <a:solidFill>
          <a:schemeClr val="bg1"/>
        </a:solidFill>
        <a:effectLst/>
      </p:bgPr>
    </p:bg>
    <p:spTree>
      <p:nvGrpSpPr>
        <p:cNvPr id="1" name=""/>
        <p:cNvGrpSpPr/>
        <p:nvPr/>
      </p:nvGrpSpPr>
      <p:grpSpPr>
        <a:xfrm>
          <a:off x="0" y="0"/>
          <a:ext cx="0" cy="0"/>
          <a:chOff x="0" y="0"/>
          <a:chExt cx="0" cy="0"/>
        </a:xfrm>
      </p:grpSpPr>
      <p:sp>
        <p:nvSpPr>
          <p:cNvPr id="8" name="Rectangle 7"/>
          <p:cNvSpPr/>
          <p:nvPr userDrawn="1"/>
        </p:nvSpPr>
        <p:spPr>
          <a:xfrm>
            <a:off x="4395718" y="0"/>
            <a:ext cx="7796282"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74650" y="1296586"/>
            <a:ext cx="3568700" cy="1460322"/>
          </a:xfrm>
          <a:prstGeom prst="rect">
            <a:avLst/>
          </a:prstGeom>
        </p:spPr>
      </p:pic>
      <p:pic>
        <p:nvPicPr>
          <p:cNvPr id="6" name="Picture 5"/>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312919" y="5591286"/>
            <a:ext cx="1729826" cy="847614"/>
          </a:xfrm>
          <a:prstGeom prst="rect">
            <a:avLst/>
          </a:prstGeom>
        </p:spPr>
      </p:pic>
      <p:sp>
        <p:nvSpPr>
          <p:cNvPr id="7" name="Text Placeholder 6"/>
          <p:cNvSpPr>
            <a:spLocks noGrp="1"/>
          </p:cNvSpPr>
          <p:nvPr>
            <p:ph type="body" sz="quarter" idx="10"/>
          </p:nvPr>
        </p:nvSpPr>
        <p:spPr bwMode="white">
          <a:xfrm>
            <a:off x="4735870" y="1219200"/>
            <a:ext cx="7080130" cy="5072063"/>
          </a:xfrm>
        </p:spPr>
        <p:txBody>
          <a:bodyPr lIns="0" tIns="0" rIns="0" bIns="0" anchor="t" anchorCtr="0"/>
          <a:lstStyle>
            <a:lvl1pPr marL="0" indent="0">
              <a:spcAft>
                <a:spcPts val="600"/>
              </a:spcAft>
              <a:buFontTx/>
              <a:buNone/>
              <a:defRPr sz="7200" spc="-60" baseline="0">
                <a:solidFill>
                  <a:schemeClr val="bg1"/>
                </a:solidFill>
              </a:defRPr>
            </a:lvl1pPr>
            <a:lvl2pPr marL="0" indent="0">
              <a:buFontTx/>
              <a:buNone/>
              <a:defRPr sz="4400">
                <a:solidFill>
                  <a:schemeClr val="accent2">
                    <a:lumMod val="60000"/>
                    <a:lumOff val="40000"/>
                  </a:schemeClr>
                </a:solidFill>
              </a:defRPr>
            </a:lvl2pPr>
          </a:lstStyle>
          <a:p>
            <a:pPr lvl="0"/>
            <a:r>
              <a:rPr lang="en-US"/>
              <a:t>Edit Master text styles</a:t>
            </a:r>
          </a:p>
          <a:p>
            <a:pPr lvl="1"/>
            <a:r>
              <a:rPr lang="en-US"/>
              <a:t>Second level</a:t>
            </a:r>
          </a:p>
        </p:txBody>
      </p:sp>
      <p:cxnSp>
        <p:nvCxnSpPr>
          <p:cNvPr id="13" name="Straight Connector 12"/>
          <p:cNvCxnSpPr/>
          <p:nvPr userDrawn="1"/>
        </p:nvCxnSpPr>
        <p:spPr>
          <a:xfrm>
            <a:off x="4365361" y="0"/>
            <a:ext cx="0" cy="6858000"/>
          </a:xfrm>
          <a:prstGeom prst="line">
            <a:avLst/>
          </a:prstGeom>
          <a:ln w="76200">
            <a:solidFill>
              <a:schemeClr val="accent1"/>
            </a:solidFill>
          </a:ln>
        </p:spPr>
        <p:style>
          <a:lnRef idx="1">
            <a:schemeClr val="accent1"/>
          </a:lnRef>
          <a:fillRef idx="0">
            <a:schemeClr val="accent1"/>
          </a:fillRef>
          <a:effectRef idx="0">
            <a:schemeClr val="accent1"/>
          </a:effectRef>
          <a:fontRef idx="minor">
            <a:schemeClr val="tx1"/>
          </a:fontRef>
        </p:style>
      </p:cxnSp>
    </p:spTree>
    <p:extLst/>
  </p:cSld>
  <p:clrMapOvr>
    <a:masterClrMapping/>
  </p:clrMapOvr>
  <p:extLst mod="1">
    <p:ext uri="{DCECCB84-F9BA-43D5-87BE-67443E8EF086}">
      <p15:sldGuideLst xmlns:p15="http://schemas.microsoft.com/office/powerpoint/2012/main">
        <p15:guide id="1" orient="horz" pos="2160">
          <p15:clr>
            <a:srgbClr val="FBAE40"/>
          </p15:clr>
        </p15:guide>
        <p15:guide id="3" orient="horz" pos="816" userDrawn="1">
          <p15:clr>
            <a:srgbClr val="FBAE40"/>
          </p15:clr>
        </p15:guide>
        <p15:guide id="4" orient="horz" pos="1064" userDrawn="1">
          <p15:clr>
            <a:srgbClr val="FBAE40"/>
          </p15:clr>
        </p15:guide>
        <p15:guide id="5" pos="301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TE - Three Boxes Strok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6" name="Rounded Rectangle 5"/>
          <p:cNvSpPr/>
          <p:nvPr userDrawn="1"/>
        </p:nvSpPr>
        <p:spPr>
          <a:xfrm>
            <a:off x="457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a:xfrm>
            <a:off x="487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8" name="Rounded Rectangle 7"/>
          <p:cNvSpPr/>
          <p:nvPr userDrawn="1"/>
        </p:nvSpPr>
        <p:spPr>
          <a:xfrm>
            <a:off x="838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a:xfrm>
            <a:off x="868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TE- Copyright">
    <p:bg>
      <p:bgPr>
        <a:solidFill>
          <a:schemeClr val="bg1"/>
        </a:solidFill>
        <a:effectLst/>
      </p:bgPr>
    </p:bg>
    <p:spTree>
      <p:nvGrpSpPr>
        <p:cNvPr id="1" name=""/>
        <p:cNvGrpSpPr/>
        <p:nvPr/>
      </p:nvGrpSpPr>
      <p:grpSpPr>
        <a:xfrm>
          <a:off x="0" y="0"/>
          <a:ext cx="0" cy="0"/>
          <a:chOff x="0" y="0"/>
          <a:chExt cx="0" cy="0"/>
        </a:xfrm>
      </p:grpSpPr>
      <p:sp>
        <p:nvSpPr>
          <p:cNvPr id="4" name="TextBox 3"/>
          <p:cNvSpPr txBox="1"/>
          <p:nvPr userDrawn="1"/>
        </p:nvSpPr>
        <p:spPr>
          <a:xfrm>
            <a:off x="771181" y="1443210"/>
            <a:ext cx="9970265" cy="5170646"/>
          </a:xfrm>
          <a:prstGeom prst="rect">
            <a:avLst/>
          </a:prstGeom>
          <a:noFill/>
        </p:spPr>
        <p:txBody>
          <a:bodyPr wrap="square" lIns="0" tIns="0" rIns="0" bIns="0" rtlCol="0">
            <a:spAutoFit/>
          </a:bodyPr>
          <a:lstStyle/>
          <a:p>
            <a:pPr marL="0" indent="0">
              <a:lnSpc>
                <a:spcPct val="100000"/>
              </a:lnSpc>
              <a:buNone/>
            </a:pPr>
            <a:r>
              <a:rPr lang="en-US" sz="1600" dirty="0">
                <a:solidFill>
                  <a:schemeClr val="tx1"/>
                </a:solidFill>
                <a:latin typeface="Open Sans" charset="0"/>
                <a:ea typeface="Open Sans" charset="0"/>
                <a:cs typeface="Open Sans" charset="0"/>
              </a:rPr>
              <a:t>These Materials are copyrighted © and trademarked ™ as the property of the Texas Education Agency (TEA) and may not be reproduced without the express written permission of TEA, except under the following conditions:</a:t>
            </a:r>
          </a:p>
          <a:p>
            <a:pPr marL="457200" indent="-277813">
              <a:lnSpc>
                <a:spcPct val="100000"/>
              </a:lnSpc>
              <a:buNone/>
            </a:pPr>
            <a:r>
              <a:rPr lang="en-US" sz="1600" dirty="0">
                <a:solidFill>
                  <a:schemeClr val="tx1"/>
                </a:solidFill>
                <a:latin typeface="Open Sans" charset="0"/>
                <a:ea typeface="Open Sans" charset="0"/>
                <a:cs typeface="Open Sans" charset="0"/>
              </a:rPr>
              <a:t>1)  Texas public school districts, charter schools, and Education Service Centers may reproduce and use copies of the Materials and Related Materials for the districts’ and schools’ educational use without obtaining permission from TEA.</a:t>
            </a:r>
          </a:p>
          <a:p>
            <a:pPr marL="457200" indent="-277813">
              <a:lnSpc>
                <a:spcPct val="100000"/>
              </a:lnSpc>
              <a:buNone/>
            </a:pPr>
            <a:r>
              <a:rPr lang="en-US" sz="1600" dirty="0">
                <a:solidFill>
                  <a:schemeClr val="tx1"/>
                </a:solidFill>
                <a:latin typeface="Open Sans" charset="0"/>
                <a:ea typeface="Open Sans" charset="0"/>
                <a:cs typeface="Open Sans" charset="0"/>
              </a:rPr>
              <a:t>2)  Residents of the state of Texas may reproduce and use copies of the Materials and Related Materials for individual personal use only, without obtaining written permission of TEA.</a:t>
            </a:r>
          </a:p>
          <a:p>
            <a:pPr marL="457200" indent="-277813">
              <a:lnSpc>
                <a:spcPct val="100000"/>
              </a:lnSpc>
              <a:buNone/>
            </a:pPr>
            <a:r>
              <a:rPr lang="en-US" sz="1600" dirty="0">
                <a:solidFill>
                  <a:schemeClr val="tx1"/>
                </a:solidFill>
                <a:latin typeface="Open Sans" charset="0"/>
                <a:ea typeface="Open Sans" charset="0"/>
                <a:cs typeface="Open Sans" charset="0"/>
              </a:rPr>
              <a:t>3)  Any portion reproduced must be reproduced in its entirety and remain unedited, unaltered and unchanged in any way.</a:t>
            </a:r>
          </a:p>
          <a:p>
            <a:pPr marL="457200" indent="-277813">
              <a:lnSpc>
                <a:spcPct val="100000"/>
              </a:lnSpc>
              <a:buNone/>
            </a:pPr>
            <a:r>
              <a:rPr lang="en-US" sz="1600" dirty="0">
                <a:solidFill>
                  <a:schemeClr val="tx1"/>
                </a:solidFill>
                <a:latin typeface="Open Sans" charset="0"/>
                <a:ea typeface="Open Sans" charset="0"/>
                <a:cs typeface="Open Sans" charset="0"/>
              </a:rPr>
              <a:t>4)  No monetary charge can be made for the reproduced materials or any document containing them; however, a reasonable charge to cover only the cost of reproduction and distribution may be charged.</a:t>
            </a:r>
          </a:p>
          <a:p>
            <a:pPr marL="0" indent="0">
              <a:lnSpc>
                <a:spcPct val="100000"/>
              </a:lnSpc>
              <a:buNone/>
            </a:pPr>
            <a:r>
              <a:rPr lang="en-US" sz="1600" dirty="0">
                <a:solidFill>
                  <a:schemeClr val="tx1"/>
                </a:solidFill>
                <a:latin typeface="Open Sans" charset="0"/>
                <a:ea typeface="Open Sans" charset="0"/>
                <a:cs typeface="Open Sans" charset="0"/>
              </a:rPr>
              <a:t>Private entities or persons located in Texas that are </a:t>
            </a:r>
            <a:r>
              <a:rPr lang="en-US" sz="1600" b="1" dirty="0">
                <a:solidFill>
                  <a:schemeClr val="tx1"/>
                </a:solidFill>
                <a:latin typeface="Open Sans" charset="0"/>
                <a:ea typeface="Open Sans" charset="0"/>
                <a:cs typeface="Open Sans" charset="0"/>
              </a:rPr>
              <a:t>not</a:t>
            </a:r>
            <a:r>
              <a:rPr lang="en-US" sz="1600" dirty="0">
                <a:solidFill>
                  <a:schemeClr val="tx1"/>
                </a:solidFill>
                <a:latin typeface="Open Sans" charset="0"/>
                <a:ea typeface="Open Sans" charset="0"/>
                <a:cs typeface="Open Sans" charset="0"/>
              </a:rPr>
              <a:t> Texas public school districts, Texas Education Service Centers, or Texas charter schools or any entity, whether public or private, educational or non-educational, located </a:t>
            </a:r>
            <a:r>
              <a:rPr lang="en-US" sz="1600" b="1" dirty="0">
                <a:solidFill>
                  <a:schemeClr val="tx1"/>
                </a:solidFill>
                <a:latin typeface="Open Sans" charset="0"/>
                <a:ea typeface="Open Sans" charset="0"/>
                <a:cs typeface="Open Sans" charset="0"/>
              </a:rPr>
              <a:t>outside the state of Texas</a:t>
            </a:r>
            <a:r>
              <a:rPr lang="en-US" sz="1600" dirty="0">
                <a:solidFill>
                  <a:schemeClr val="tx1"/>
                </a:solidFill>
                <a:latin typeface="Open Sans" charset="0"/>
                <a:ea typeface="Open Sans" charset="0"/>
                <a:cs typeface="Open Sans" charset="0"/>
              </a:rPr>
              <a:t> </a:t>
            </a:r>
            <a:r>
              <a:rPr lang="en-US" sz="1600" i="1" dirty="0">
                <a:solidFill>
                  <a:schemeClr val="tx1"/>
                </a:solidFill>
                <a:latin typeface="Open Sans" charset="0"/>
                <a:ea typeface="Open Sans" charset="0"/>
                <a:cs typeface="Open Sans" charset="0"/>
              </a:rPr>
              <a:t>MUST</a:t>
            </a:r>
            <a:r>
              <a:rPr lang="en-US" sz="1600" dirty="0">
                <a:solidFill>
                  <a:schemeClr val="tx1"/>
                </a:solidFill>
                <a:latin typeface="Open Sans" charset="0"/>
                <a:ea typeface="Open Sans" charset="0"/>
                <a:cs typeface="Open Sans" charset="0"/>
              </a:rPr>
              <a:t> obtain written approval from TEA and will be required to enter into a license agreement that may involve the payment of a licensing fee or a royalty.</a:t>
            </a:r>
          </a:p>
          <a:p>
            <a:pPr marL="0" indent="0">
              <a:lnSpc>
                <a:spcPct val="100000"/>
              </a:lnSpc>
              <a:buNone/>
            </a:pPr>
            <a:r>
              <a:rPr lang="en-US" sz="1600" dirty="0">
                <a:solidFill>
                  <a:schemeClr val="tx1"/>
                </a:solidFill>
                <a:latin typeface="Open Sans" charset="0"/>
                <a:ea typeface="Open Sans" charset="0"/>
                <a:cs typeface="Open Sans" charset="0"/>
              </a:rPr>
              <a:t>For information contact: Office of Copyrights, Trademarks, License Agreements, and Royalties, Texas Education Agency, 1701 N. Congress Ave., Austin, TX  78701-1494; phone 512-463-7004; email: </a:t>
            </a:r>
            <a:r>
              <a:rPr lang="en-US" sz="1600" dirty="0">
                <a:solidFill>
                  <a:schemeClr val="tx1"/>
                </a:solidFill>
                <a:latin typeface="Open Sans" charset="0"/>
                <a:ea typeface="Open Sans" charset="0"/>
                <a:cs typeface="Open Sans" charset="0"/>
                <a:hlinkClick r:id="rId2"/>
              </a:rPr>
              <a:t>copyrights@tea.state.tx.us</a:t>
            </a:r>
            <a:r>
              <a:rPr lang="en-US" sz="1600" dirty="0">
                <a:solidFill>
                  <a:schemeClr val="tx1"/>
                </a:solidFill>
                <a:latin typeface="Open Sans" charset="0"/>
                <a:ea typeface="Open Sans" charset="0"/>
                <a:cs typeface="Open Sans" charset="0"/>
              </a:rPr>
              <a:t>.</a:t>
            </a:r>
          </a:p>
          <a:p>
            <a:pPr>
              <a:lnSpc>
                <a:spcPct val="100000"/>
              </a:lnSpc>
            </a:pPr>
            <a:endParaRPr lang="en-US" sz="1600" dirty="0">
              <a:solidFill>
                <a:schemeClr val="tx1"/>
              </a:solidFill>
              <a:latin typeface="Open Sans" charset="0"/>
              <a:ea typeface="Open Sans" charset="0"/>
              <a:cs typeface="Open Sans" charset="0"/>
            </a:endParaRPr>
          </a:p>
        </p:txBody>
      </p:sp>
      <p:sp>
        <p:nvSpPr>
          <p:cNvPr id="5" name="TextBox 4"/>
          <p:cNvSpPr txBox="1"/>
          <p:nvPr userDrawn="1"/>
        </p:nvSpPr>
        <p:spPr>
          <a:xfrm>
            <a:off x="623456" y="706581"/>
            <a:ext cx="10058400" cy="646331"/>
          </a:xfrm>
          <a:prstGeom prst="rect">
            <a:avLst/>
          </a:prstGeom>
          <a:noFill/>
        </p:spPr>
        <p:txBody>
          <a:bodyPr wrap="square" rtlCol="0">
            <a:spAutoFit/>
          </a:bodyPr>
          <a:lstStyle/>
          <a:p>
            <a:r>
              <a:rPr lang="en-US" sz="3600" b="1" i="0" dirty="0">
                <a:solidFill>
                  <a:schemeClr val="accent2"/>
                </a:solidFill>
                <a:latin typeface="Open Sans SemiBold" charset="0"/>
                <a:ea typeface="Open Sans SemiBold" charset="0"/>
                <a:cs typeface="Open Sans SemiBold" charset="0"/>
              </a:rPr>
              <a:t>Copyright © Texas Education Agency, 2017.</a:t>
            </a:r>
          </a:p>
        </p:txBody>
      </p:sp>
      <p:pic>
        <p:nvPicPr>
          <p:cNvPr id="6" name="Picture 5">
            <a:extLst>
              <a:ext uri="{FF2B5EF4-FFF2-40B4-BE49-F238E27FC236}">
                <a16:creationId xmlns:a16="http://schemas.microsoft.com/office/drawing/2014/main" id="{1083239B-B405-4CCF-BA69-EEF0AD0F28E3}"/>
              </a:ext>
            </a:extLst>
          </p:cNvPr>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1198479" y="6141784"/>
            <a:ext cx="603250" cy="316865"/>
          </a:xfrm>
          <a:prstGeom prst="rect">
            <a:avLst/>
          </a:prstGeom>
          <a:noFill/>
        </p:spPr>
      </p:pic>
    </p:spTree>
    <p:extLst>
      <p:ext uri="{BB962C8B-B14F-4D97-AF65-F5344CB8AC3E}">
        <p14:creationId xmlns:p14="http://schemas.microsoft.com/office/powerpoint/2010/main" val="12273282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TE - Standard Tex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aseline="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110557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600"/>
            </a:lvl3pPr>
            <a:lvl4pPr marL="914400">
              <a:lnSpc>
                <a:spcPct val="100000"/>
              </a:lnSpc>
              <a:buClr>
                <a:schemeClr val="accent2"/>
              </a:buClr>
              <a:defRPr sz="2400"/>
            </a:lvl4pPr>
            <a:lvl5pPr marL="1143000">
              <a:lnSpc>
                <a:spcPct val="100000"/>
              </a:lnSpc>
              <a:buClr>
                <a:schemeClr val="accent2"/>
              </a:buClr>
              <a:defRPr sz="22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0383041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TE - Two Text Columns">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6477000"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TE - Half Text Half Blank">
    <p:spTree>
      <p:nvGrpSpPr>
        <p:cNvPr id="1" name=""/>
        <p:cNvGrpSpPr/>
        <p:nvPr/>
      </p:nvGrpSpPr>
      <p:grpSpPr>
        <a:xfrm>
          <a:off x="0" y="0"/>
          <a:ext cx="0" cy="0"/>
          <a:chOff x="0" y="0"/>
          <a:chExt cx="0" cy="0"/>
        </a:xfrm>
      </p:grpSpPr>
      <p:sp>
        <p:nvSpPr>
          <p:cNvPr id="2" name="Title 1"/>
          <p:cNvSpPr>
            <a:spLocks noGrp="1"/>
          </p:cNvSpPr>
          <p:nvPr>
            <p:ph type="title"/>
          </p:nvPr>
        </p:nvSpPr>
        <p:spPr>
          <a:xfrm>
            <a:off x="740528"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37881" y="1420420"/>
            <a:ext cx="535494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TE - Quote and Text">
    <p:spTree>
      <p:nvGrpSpPr>
        <p:cNvPr id="1" name=""/>
        <p:cNvGrpSpPr/>
        <p:nvPr/>
      </p:nvGrpSpPr>
      <p:grpSpPr>
        <a:xfrm>
          <a:off x="0" y="0"/>
          <a:ext cx="0" cy="0"/>
          <a:chOff x="0" y="0"/>
          <a:chExt cx="0" cy="0"/>
        </a:xfrm>
      </p:grpSpPr>
      <p:sp>
        <p:nvSpPr>
          <p:cNvPr id="2" name="Title 1"/>
          <p:cNvSpPr>
            <a:spLocks noGrp="1"/>
          </p:cNvSpPr>
          <p:nvPr>
            <p:ph type="title"/>
          </p:nvPr>
        </p:nvSpPr>
        <p:spPr>
          <a:xfrm>
            <a:off x="727081"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6470650" y="1420420"/>
            <a:ext cx="534987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749300" y="1420420"/>
            <a:ext cx="5343525" cy="4554209"/>
          </a:xfrm>
          <a:prstGeom prst="rect">
            <a:avLst/>
          </a:prstGeom>
        </p:spPr>
        <p:txBody>
          <a:bodyPr lIns="365760" tIns="0" rIns="365760" bIns="0">
            <a:noAutofit/>
          </a:bodyPr>
          <a:lstStyle>
            <a:lvl1pPr marL="0" indent="0">
              <a:lnSpc>
                <a:spcPct val="100000"/>
              </a:lnSpc>
              <a:spcBef>
                <a:spcPts val="1000"/>
              </a:spcBef>
              <a:buFontTx/>
              <a:buNone/>
              <a:defRPr sz="2600"/>
            </a:lvl1pPr>
            <a:lvl2pPr marL="342900" indent="-342900" algn="r">
              <a:lnSpc>
                <a:spcPct val="100000"/>
              </a:lnSpc>
              <a:spcBef>
                <a:spcPts val="1000"/>
              </a:spcBef>
              <a:buClr>
                <a:schemeClr val="accent1"/>
              </a:buClr>
              <a:buFont typeface=".AppleSystemUIFont" charset="-120"/>
              <a:buChar char="–"/>
              <a:tabLst/>
              <a:defRPr sz="2600">
                <a:solidFill>
                  <a:schemeClr val="accent1"/>
                </a:solidFill>
              </a:defRPr>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TE - Text Callout and Text">
    <p:spTree>
      <p:nvGrpSpPr>
        <p:cNvPr id="1" name=""/>
        <p:cNvGrpSpPr/>
        <p:nvPr/>
      </p:nvGrpSpPr>
      <p:grpSpPr>
        <a:xfrm>
          <a:off x="0" y="0"/>
          <a:ext cx="0" cy="0"/>
          <a:chOff x="0" y="0"/>
          <a:chExt cx="0" cy="0"/>
        </a:xfrm>
      </p:grpSpPr>
      <p:sp>
        <p:nvSpPr>
          <p:cNvPr id="12" name="Content Placeholder 2"/>
          <p:cNvSpPr>
            <a:spLocks noGrp="1"/>
          </p:cNvSpPr>
          <p:nvPr>
            <p:ph sz="half" idx="1" hasCustomPrompt="1"/>
          </p:nvPr>
        </p:nvSpPr>
        <p:spPr>
          <a:xfrm>
            <a:off x="764775" y="752167"/>
            <a:ext cx="4603638" cy="5314080"/>
          </a:xfrm>
          <a:prstGeom prst="rect">
            <a:avLst/>
          </a:prstGeom>
        </p:spPr>
        <p:txBody>
          <a:bodyPr lIns="0" tIns="0" rIns="0" bIns="0" anchor="ctr" anchorCtr="0">
            <a:noAutofit/>
          </a:bodyPr>
          <a:lstStyle>
            <a:lvl1pPr marL="0" indent="0" algn="ctr">
              <a:lnSpc>
                <a:spcPct val="100000"/>
              </a:lnSpc>
              <a:spcBef>
                <a:spcPts val="1000"/>
              </a:spcBef>
              <a:buFontTx/>
              <a:buNone/>
              <a:defRPr sz="4600">
                <a:solidFill>
                  <a:schemeClr val="tx2"/>
                </a:solidFill>
              </a:defRPr>
            </a:lvl1pPr>
            <a:lvl2pPr marL="0" indent="0" algn="ctr">
              <a:lnSpc>
                <a:spcPct val="100000"/>
              </a:lnSpc>
              <a:spcBef>
                <a:spcPts val="1000"/>
              </a:spcBef>
              <a:buClr>
                <a:schemeClr val="accent1"/>
              </a:buClr>
              <a:buFontTx/>
              <a:buNone/>
              <a:tabLst/>
              <a:defRPr sz="2600">
                <a:solidFill>
                  <a:schemeClr val="accent2"/>
                </a:solidFill>
              </a:defRPr>
            </a:lvl2pPr>
            <a:lvl3pPr marL="685800">
              <a:lnSpc>
                <a:spcPct val="100000"/>
              </a:lnSpc>
              <a:buClr>
                <a:schemeClr val="accent2"/>
              </a:buClr>
              <a:defRPr sz="2200"/>
            </a:lvl3pPr>
            <a:lvl4pPr marL="914400">
              <a:lnSpc>
                <a:spcPct val="100000"/>
              </a:lnSpc>
              <a:buClr>
                <a:schemeClr val="accent2"/>
              </a:buClr>
              <a:defRPr sz="2000"/>
            </a:lvl4pPr>
            <a:lvl5pPr marL="1143000">
              <a:lnSpc>
                <a:spcPct val="100000"/>
              </a:lnSpc>
              <a:buClr>
                <a:schemeClr val="accent2"/>
              </a:buClr>
              <a:defRPr/>
            </a:lvl5pPr>
          </a:lstStyle>
          <a:p>
            <a:pPr lvl="0"/>
            <a:r>
              <a:rPr lang="en-US" dirty="0"/>
              <a:t>Edit Master text styles</a:t>
            </a:r>
          </a:p>
          <a:p>
            <a:pPr lvl="1"/>
            <a:r>
              <a:rPr lang="en-US" dirty="0"/>
              <a:t>Second level</a:t>
            </a:r>
          </a:p>
        </p:txBody>
      </p:sp>
      <p:sp>
        <p:nvSpPr>
          <p:cNvPr id="7" name="Content Placeholder 2"/>
          <p:cNvSpPr>
            <a:spLocks noGrp="1"/>
          </p:cNvSpPr>
          <p:nvPr>
            <p:ph sz="half" idx="10" hasCustomPrompt="1"/>
          </p:nvPr>
        </p:nvSpPr>
        <p:spPr>
          <a:xfrm>
            <a:off x="5733230" y="771491"/>
            <a:ext cx="5349874" cy="5304844"/>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TE - Boxed Text Callout and Text">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12" name="Content Placeholder 2"/>
          <p:cNvSpPr>
            <a:spLocks noGrp="1"/>
          </p:cNvSpPr>
          <p:nvPr>
            <p:ph sz="half" idx="1" hasCustomPrompt="1"/>
          </p:nvPr>
        </p:nvSpPr>
        <p:spPr>
          <a:xfrm>
            <a:off x="4565649" y="1478280"/>
            <a:ext cx="7254875" cy="3916680"/>
          </a:xfrm>
          <a:prstGeom prst="rect">
            <a:avLst/>
          </a:prstGeom>
        </p:spPr>
        <p:txBody>
          <a:bodyPr lIns="0" tIns="0" rIns="0" bIns="0" anchor="t" anchorCtr="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ounded Rectangle 3"/>
          <p:cNvSpPr/>
          <p:nvPr userDrawn="1"/>
        </p:nvSpPr>
        <p:spPr>
          <a:xfrm>
            <a:off x="742952" y="1479885"/>
            <a:ext cx="3429634" cy="3341906"/>
          </a:xfrm>
          <a:prstGeom prst="roundRect">
            <a:avLst>
              <a:gd name="adj" fmla="val 5220"/>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4"/>
            <a:ext cx="2823209" cy="2761004"/>
          </a:xfrm>
          <a:prstGeom prst="rect">
            <a:avLst/>
          </a:prstGeom>
        </p:spPr>
        <p:txBody>
          <a:bodyPr lIns="0" tIns="0" rIns="0" bIns="0" anchor="ctr" anchorCtr="0">
            <a:noAutofit/>
          </a:bodyPr>
          <a:lstStyle>
            <a:lvl1pPr marL="0" indent="0" algn="ctr">
              <a:buFontTx/>
              <a:buNone/>
              <a:defRPr sz="4000">
                <a:solidFill>
                  <a:schemeClr val="accent1"/>
                </a:solidFill>
              </a:defRPr>
            </a:lvl1pPr>
          </a:lstStyle>
          <a:p>
            <a:pPr lvl="0"/>
            <a:r>
              <a:rPr lang="en-US" dirty="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TE - Three Boxes Fill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3838875"/>
          </a:xfrm>
          <a:prstGeom prst="roundRect">
            <a:avLst>
              <a:gd name="adj" fmla="val 522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bwMode="white">
          <a:xfrm>
            <a:off x="1046165"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6" name="Rounded Rectangle 5"/>
          <p:cNvSpPr/>
          <p:nvPr userDrawn="1"/>
        </p:nvSpPr>
        <p:spPr>
          <a:xfrm>
            <a:off x="4573587" y="1479884"/>
            <a:ext cx="3429634" cy="3838875"/>
          </a:xfrm>
          <a:prstGeom prst="roundRect">
            <a:avLst>
              <a:gd name="adj" fmla="val 522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bwMode="white">
          <a:xfrm>
            <a:off x="487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8" name="Rounded Rectangle 7"/>
          <p:cNvSpPr/>
          <p:nvPr userDrawn="1"/>
        </p:nvSpPr>
        <p:spPr>
          <a:xfrm>
            <a:off x="8383587" y="1479884"/>
            <a:ext cx="3429634" cy="3838875"/>
          </a:xfrm>
          <a:prstGeom prst="roundRect">
            <a:avLst>
              <a:gd name="adj" fmla="val 522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bwMode="white">
          <a:xfrm>
            <a:off x="868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3" Type="http://schemas.openxmlformats.org/officeDocument/2006/relationships/slideLayout" Target="../slideLayouts/slideLayout4.xml"/><Relationship Id="rId7" Type="http://schemas.openxmlformats.org/officeDocument/2006/relationships/slideLayout" Target="../slideLayouts/slideLayout8.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image" Target="../media/image3.png"/><Relationship Id="rId5" Type="http://schemas.openxmlformats.org/officeDocument/2006/relationships/slideLayout" Target="../slideLayouts/slideLayout6.xml"/><Relationship Id="rId10" Type="http://schemas.openxmlformats.org/officeDocument/2006/relationships/theme" Target="../theme/theme2.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38179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60853740"/>
      </p:ext>
    </p:extLst>
  </p:cSld>
  <p:clrMap bg1="lt1" tx1="dk1" bg2="lt2" tx2="dk2" accent1="accent1" accent2="accent2" accent3="accent3" accent4="accent4" accent5="accent5" accent6="accent6" hlink="hlink" folHlink="folHlink"/>
  <p:sldLayoutIdLst>
    <p:sldLayoutId id="2147483749" r:id="rId1"/>
  </p:sldLayoutIdLst>
  <p:txStyles>
    <p:titleStyle>
      <a:lvl1pPr algn="l" defTabSz="914400" rtl="0" eaLnBrk="1" latinLnBrk="0" hangingPunct="1">
        <a:lnSpc>
          <a:spcPct val="90000"/>
        </a:lnSpc>
        <a:spcBef>
          <a:spcPct val="0"/>
        </a:spcBef>
        <a:buNone/>
        <a:defRPr sz="4400" kern="1200">
          <a:solidFill>
            <a:schemeClr val="tx1"/>
          </a:solidFill>
          <a:latin typeface="Open Sans"/>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838" userDrawn="1">
          <p15:clr>
            <a:srgbClr val="F26B43"/>
          </p15:clr>
        </p15:guide>
        <p15:guide id="2" pos="236" userDrawn="1">
          <p15:clr>
            <a:srgbClr val="F26B43"/>
          </p15:clr>
        </p15:guide>
        <p15:guide id="3" orient="horz" pos="2160">
          <p15:clr>
            <a:srgbClr val="F26B43"/>
          </p15:clr>
        </p15:guide>
        <p15:guide id="4" orient="horz" pos="264">
          <p15:clr>
            <a:srgbClr val="F26B43"/>
          </p15:clr>
        </p15:guide>
        <p15:guide id="5" pos="7450" userDrawn="1">
          <p15:clr>
            <a:srgbClr val="F26B43"/>
          </p15:clr>
        </p15:guide>
        <p15:guide id="6" orient="horz" pos="4056">
          <p15:clr>
            <a:srgbClr val="F26B43"/>
          </p15:clr>
        </p15:guide>
        <p15:guide id="7" pos="2722" userDrawn="1">
          <p15:clr>
            <a:srgbClr val="F26B43"/>
          </p15:clr>
        </p15:guide>
        <p15:guide id="8" pos="3718" userDrawn="1">
          <p15:clr>
            <a:srgbClr val="F26B43"/>
          </p15:clr>
        </p15:guide>
        <p15:guide id="13" pos="3958" userDrawn="1">
          <p15:clr>
            <a:srgbClr val="F26B43"/>
          </p15:clr>
        </p15:guide>
        <p15:guide id="14" pos="2484" userDrawn="1">
          <p15:clr>
            <a:srgbClr val="F26B43"/>
          </p15:clr>
        </p15:guide>
        <p15:guide id="15" pos="4968" userDrawn="1">
          <p15:clr>
            <a:srgbClr val="F26B43"/>
          </p15:clr>
        </p15:guide>
        <p15:guide id="16" pos="5204"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40664" y="407209"/>
            <a:ext cx="10081127" cy="876300"/>
          </a:xfrm>
          <a:prstGeom prst="rect">
            <a:avLst/>
          </a:prstGeom>
        </p:spPr>
        <p:txBody>
          <a:bodyPr vert="horz" lIns="0" tIns="0" rIns="0" bIns="0" rtlCol="0" anchor="b" anchorCtr="0">
            <a:noAutofit/>
          </a:bodyPr>
          <a:lstStyle/>
          <a:p>
            <a:r>
              <a:rPr lang="en-US" dirty="0"/>
              <a:t>Click to edit Master title style</a:t>
            </a:r>
          </a:p>
        </p:txBody>
      </p:sp>
      <p:sp>
        <p:nvSpPr>
          <p:cNvPr id="6" name="Rectangle 5"/>
          <p:cNvSpPr/>
          <p:nvPr userDrawn="1"/>
        </p:nvSpPr>
        <p:spPr>
          <a:xfrm>
            <a:off x="0" y="0"/>
            <a:ext cx="37490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p:cNvPicPr>
            <a:picLocks noChangeAspect="1"/>
          </p:cNvPicPr>
          <p:nvPr userDrawn="1"/>
        </p:nvPicPr>
        <p:blipFill>
          <a:blip r:embed="rId11">
            <a:extLst>
              <a:ext uri="{28A0092B-C50C-407E-A947-70E740481C1C}">
                <a14:useLocalDpi xmlns:a14="http://schemas.microsoft.com/office/drawing/2010/main" val="0"/>
              </a:ext>
            </a:extLst>
          </a:blip>
          <a:stretch>
            <a:fillRect/>
          </a:stretch>
        </p:blipFill>
        <p:spPr>
          <a:xfrm>
            <a:off x="11063557" y="209405"/>
            <a:ext cx="755278" cy="962170"/>
          </a:xfrm>
          <a:prstGeom prst="rect">
            <a:avLst/>
          </a:prstGeom>
        </p:spPr>
      </p:pic>
      <p:sp>
        <p:nvSpPr>
          <p:cNvPr id="10" name="Footer Placeholder 4"/>
          <p:cNvSpPr txBox="1">
            <a:spLocks/>
          </p:cNvSpPr>
          <p:nvPr userDrawn="1"/>
        </p:nvSpPr>
        <p:spPr>
          <a:xfrm>
            <a:off x="5615582" y="6511896"/>
            <a:ext cx="5903232" cy="292608"/>
          </a:xfrm>
          <a:prstGeom prst="rect">
            <a:avLst/>
          </a:prstGeom>
        </p:spPr>
        <p:txBody>
          <a:bodyPr vert="horz" lIns="0" tIns="0" rIns="0" bIns="0" rtlCol="0" anchor="ctr"/>
          <a:lstStyle>
            <a:defPPr>
              <a:defRPr lang="en-US"/>
            </a:defPPr>
            <a:lvl1pPr marL="0" algn="l"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900" kern="1200" dirty="0">
                <a:solidFill>
                  <a:schemeClr val="tx1"/>
                </a:solidFill>
                <a:effectLst/>
                <a:latin typeface="Open Sans" charset="0"/>
                <a:ea typeface="Open Sans" charset="0"/>
                <a:cs typeface="Open Sans" charset="0"/>
              </a:rPr>
              <a:t>Copyright © Texas Education Agency, 2017. All rights reserved.</a:t>
            </a:r>
          </a:p>
        </p:txBody>
      </p:sp>
      <p:sp>
        <p:nvSpPr>
          <p:cNvPr id="12" name="Slide Number Placeholder 5"/>
          <p:cNvSpPr txBox="1">
            <a:spLocks/>
          </p:cNvSpPr>
          <p:nvPr userDrawn="1"/>
        </p:nvSpPr>
        <p:spPr bwMode="white">
          <a:xfrm>
            <a:off x="11439643" y="6516860"/>
            <a:ext cx="385100" cy="293058"/>
          </a:xfrm>
          <a:prstGeom prst="rect">
            <a:avLst/>
          </a:prstGeom>
        </p:spPr>
        <p:txBody>
          <a:bodyPr vert="horz" lIns="0" tIns="0" rIns="0" bIns="0" rtlCol="0" anchor="ctr"/>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E608A8CB-4E2C-4D2E-96BC-30A48E4C4EB8}" type="slidenum">
              <a:rPr lang="en-US" sz="1050" b="1" i="0" smtClean="0">
                <a:solidFill>
                  <a:srgbClr val="C00000"/>
                </a:solidFill>
                <a:latin typeface="Open Sans SemiBold" charset="0"/>
                <a:ea typeface="Open Sans SemiBold" charset="0"/>
                <a:cs typeface="Open Sans SemiBold" charset="0"/>
              </a:rPr>
              <a:pPr algn="r"/>
              <a:t>‹#›</a:t>
            </a:fld>
            <a:endParaRPr lang="en-US" sz="1050" b="1" i="0" dirty="0">
              <a:solidFill>
                <a:srgbClr val="C00000"/>
              </a:solidFill>
              <a:latin typeface="Open Sans SemiBold" charset="0"/>
              <a:ea typeface="Open Sans SemiBold" charset="0"/>
              <a:cs typeface="Open Sans SemiBold" charset="0"/>
            </a:endParaRPr>
          </a:p>
        </p:txBody>
      </p:sp>
    </p:spTree>
    <p:extLst>
      <p:ext uri="{BB962C8B-B14F-4D97-AF65-F5344CB8AC3E}">
        <p14:creationId xmlns:p14="http://schemas.microsoft.com/office/powerpoint/2010/main" val="132817940"/>
      </p:ext>
    </p:extLst>
  </p:cSld>
  <p:clrMap bg1="lt1" tx1="dk1" bg2="lt2" tx2="dk2" accent1="accent1" accent2="accent2" accent3="accent3" accent4="accent4" accent5="accent5" accent6="accent6" hlink="hlink" folHlink="folHlink"/>
  <p:sldLayoutIdLst>
    <p:sldLayoutId id="2147483793" r:id="rId1"/>
    <p:sldLayoutId id="2147483781" r:id="rId2"/>
    <p:sldLayoutId id="2147483786" r:id="rId3"/>
    <p:sldLayoutId id="2147483787" r:id="rId4"/>
    <p:sldLayoutId id="2147483792" r:id="rId5"/>
    <p:sldLayoutId id="2147483788" r:id="rId6"/>
    <p:sldLayoutId id="2147483789" r:id="rId7"/>
    <p:sldLayoutId id="2147483790" r:id="rId8"/>
    <p:sldLayoutId id="2147483791" r:id="rId9"/>
  </p:sldLayoutIdLst>
  <p:txStyles>
    <p:titleStyle>
      <a:lvl1pPr algn="l" defTabSz="914400" rtl="0" eaLnBrk="1" latinLnBrk="0" hangingPunct="1">
        <a:lnSpc>
          <a:spcPct val="90000"/>
        </a:lnSpc>
        <a:spcBef>
          <a:spcPct val="0"/>
        </a:spcBef>
        <a:buNone/>
        <a:defRPr sz="3600" b="1" i="0" kern="1200" spc="-60" baseline="0">
          <a:solidFill>
            <a:schemeClr val="accent2"/>
          </a:solidFill>
          <a:latin typeface="Open Sans SemiBold" charset="0"/>
          <a:ea typeface="Open Sans SemiBold" charset="0"/>
          <a:cs typeface="Open Sans SemiBold"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2876" userDrawn="1">
          <p15:clr>
            <a:srgbClr val="F26B43"/>
          </p15:clr>
        </p15:guide>
        <p15:guide id="3" orient="horz" pos="2160">
          <p15:clr>
            <a:srgbClr val="F26B43"/>
          </p15:clr>
        </p15:guide>
        <p15:guide id="4" orient="horz" pos="264">
          <p15:clr>
            <a:srgbClr val="F26B43"/>
          </p15:clr>
        </p15:guide>
        <p15:guide id="6" orient="horz" pos="3877" userDrawn="1">
          <p15:clr>
            <a:srgbClr val="F26B43"/>
          </p15:clr>
        </p15:guide>
        <p15:guide id="8" pos="2638" userDrawn="1">
          <p15:clr>
            <a:srgbClr val="F26B43"/>
          </p15:clr>
        </p15:guide>
        <p15:guide id="17" orient="horz" pos="738" userDrawn="1">
          <p15:clr>
            <a:srgbClr val="F26B43"/>
          </p15:clr>
        </p15:guide>
        <p15:guide id="18" pos="3838" userDrawn="1">
          <p15:clr>
            <a:srgbClr val="F26B43"/>
          </p15:clr>
        </p15:guide>
        <p15:guide id="19" pos="472" userDrawn="1">
          <p15:clr>
            <a:srgbClr val="F26B43"/>
          </p15:clr>
        </p15:guide>
        <p15:guide id="20" pos="7446" userDrawn="1">
          <p15:clr>
            <a:srgbClr val="F26B43"/>
          </p15:clr>
        </p15:guide>
        <p15:guide id="21" pos="4076" userDrawn="1">
          <p15:clr>
            <a:srgbClr val="F26B43"/>
          </p15:clr>
        </p15:guide>
        <p15:guide id="22" pos="3958" userDrawn="1">
          <p15:clr>
            <a:srgbClr val="F26B43"/>
          </p15:clr>
        </p15:guide>
        <p15:guide id="23" pos="5042" userDrawn="1">
          <p15:clr>
            <a:srgbClr val="F26B43"/>
          </p15:clr>
        </p15:guide>
        <p15:guide id="24" pos="5280" userDrawn="1">
          <p15:clr>
            <a:srgbClr val="F26B43"/>
          </p15:clr>
        </p15:guide>
        <p15:guide id="25" orient="horz" pos="4224"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US" dirty="0"/>
              <a:t>Computer Programming</a:t>
            </a:r>
          </a:p>
          <a:p>
            <a:pPr lvl="1"/>
            <a:r>
              <a:rPr lang="en-US" dirty="0"/>
              <a:t>Your First Java Program: HelloWorld.java</a:t>
            </a:r>
          </a:p>
        </p:txBody>
      </p:sp>
    </p:spTree>
    <p:extLst>
      <p:ext uri="{BB962C8B-B14F-4D97-AF65-F5344CB8AC3E}">
        <p14:creationId xmlns:p14="http://schemas.microsoft.com/office/powerpoint/2010/main" val="199456172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Closing Braces</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marL="514350" indent="-514350">
              <a:buFont typeface="+mj-lt"/>
              <a:buAutoNum type="arabicPeriod" startAt="9"/>
              <a:defRPr/>
            </a:pPr>
            <a:r>
              <a:rPr lang="en-US" sz="3200" dirty="0"/>
              <a:t>	 </a:t>
            </a:r>
            <a:r>
              <a:rPr lang="en-US" dirty="0"/>
              <a:t>	}</a:t>
            </a:r>
          </a:p>
          <a:p>
            <a:pPr marL="457200" indent="-457200">
              <a:buFont typeface="+mj-lt"/>
              <a:buAutoNum type="arabicPeriod" startAt="9"/>
              <a:defRPr/>
            </a:pPr>
            <a:r>
              <a:rPr lang="en-US" dirty="0"/>
              <a:t>}</a:t>
            </a:r>
          </a:p>
          <a:p>
            <a:pPr marL="514350" indent="-514350">
              <a:defRPr/>
            </a:pPr>
            <a:endParaRPr lang="en-US" dirty="0"/>
          </a:p>
          <a:p>
            <a:pPr marL="857250" lvl="1" indent="-514350">
              <a:defRPr/>
            </a:pPr>
            <a:r>
              <a:rPr lang="en-US" dirty="0"/>
              <a:t>Line 9 and 10 close the braces that were opened on lines 5 and 7.</a:t>
            </a:r>
          </a:p>
          <a:p>
            <a:pPr marL="857250" lvl="1" indent="-514350">
              <a:defRPr/>
            </a:pPr>
            <a:r>
              <a:rPr lang="en-US" dirty="0"/>
              <a:t>Indenting is not necessary but helps to make the program more readable. </a:t>
            </a:r>
          </a:p>
          <a:p>
            <a:pPr lvl="1"/>
            <a:endParaRPr lang="en-US" dirty="0"/>
          </a:p>
        </p:txBody>
      </p:sp>
    </p:spTree>
    <p:extLst>
      <p:ext uri="{BB962C8B-B14F-4D97-AF65-F5344CB8AC3E}">
        <p14:creationId xmlns:p14="http://schemas.microsoft.com/office/powerpoint/2010/main" val="3464492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Running the Program</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a:xfrm>
            <a:off x="669643" y="1420420"/>
            <a:ext cx="11055750" cy="4734318"/>
          </a:xfrm>
        </p:spPr>
        <p:txBody>
          <a:bodyPr/>
          <a:lstStyle/>
          <a:p>
            <a:pPr marL="857250" lvl="1" indent="-514350"/>
            <a:r>
              <a:rPr lang="en-US" sz="2400" dirty="0"/>
              <a:t>When you run the program,</a:t>
            </a:r>
          </a:p>
          <a:p>
            <a:pPr marL="857250" lvl="1" indent="-514350"/>
            <a:endParaRPr lang="en-US" sz="2400" dirty="0"/>
          </a:p>
          <a:p>
            <a:pPr marL="1200150" lvl="2" indent="-514350" algn="ctr"/>
            <a:r>
              <a:rPr lang="en-US" sz="2400" dirty="0"/>
              <a:t>Hello World! </a:t>
            </a:r>
          </a:p>
          <a:p>
            <a:pPr marL="857250" lvl="1" indent="-514350"/>
            <a:endParaRPr lang="en-US" sz="2400" dirty="0"/>
          </a:p>
          <a:p>
            <a:pPr marL="857250" lvl="1" indent="-514350"/>
            <a:r>
              <a:rPr lang="en-US" sz="2400" dirty="0"/>
              <a:t>Should display in the output window.</a:t>
            </a:r>
            <a:endParaRPr lang="en-US" dirty="0"/>
          </a:p>
        </p:txBody>
      </p:sp>
    </p:spTree>
    <p:extLst>
      <p:ext uri="{BB962C8B-B14F-4D97-AF65-F5344CB8AC3E}">
        <p14:creationId xmlns:p14="http://schemas.microsoft.com/office/powerpoint/2010/main" val="107764999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Introducing Errors</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marL="857250" lvl="1" indent="-514350"/>
            <a:r>
              <a:rPr lang="en-US" dirty="0"/>
              <a:t>Programmers are always fixing errors.</a:t>
            </a:r>
          </a:p>
          <a:p>
            <a:pPr marL="857250" lvl="1" indent="-514350"/>
            <a:r>
              <a:rPr lang="en-US" dirty="0"/>
              <a:t>We will explore a few types of errors.</a:t>
            </a:r>
          </a:p>
          <a:p>
            <a:pPr marL="514350" indent="-514350"/>
            <a:endParaRPr lang="en-US" dirty="0"/>
          </a:p>
          <a:p>
            <a:pPr marL="857250" lvl="1" indent="-514350"/>
            <a:r>
              <a:rPr lang="en-US" dirty="0"/>
              <a:t>Line 6:  	 public static void main (String[] </a:t>
            </a:r>
            <a:r>
              <a:rPr lang="en-US" dirty="0" err="1"/>
              <a:t>args</a:t>
            </a:r>
            <a:r>
              <a:rPr lang="en-US" dirty="0"/>
              <a:t>).</a:t>
            </a:r>
          </a:p>
          <a:p>
            <a:pPr marL="857250" lvl="1" indent="-514350"/>
            <a:r>
              <a:rPr lang="en-US" dirty="0"/>
              <a:t>Change it to: public static </a:t>
            </a:r>
            <a:r>
              <a:rPr lang="en-US" dirty="0" err="1">
                <a:solidFill>
                  <a:srgbClr val="FF0000"/>
                </a:solidFill>
              </a:rPr>
              <a:t>vod</a:t>
            </a:r>
            <a:r>
              <a:rPr lang="en-US" dirty="0"/>
              <a:t> main (String[] </a:t>
            </a:r>
            <a:r>
              <a:rPr lang="en-US" dirty="0" err="1"/>
              <a:t>args</a:t>
            </a:r>
            <a:r>
              <a:rPr lang="en-US" dirty="0"/>
              <a:t>).</a:t>
            </a:r>
          </a:p>
          <a:p>
            <a:pPr marL="514350" indent="-514350"/>
            <a:endParaRPr lang="en-US" dirty="0"/>
          </a:p>
          <a:p>
            <a:pPr marL="857250" lvl="1" indent="-514350"/>
            <a:r>
              <a:rPr lang="en-US" dirty="0"/>
              <a:t>Compile and you will see the error:</a:t>
            </a:r>
          </a:p>
          <a:p>
            <a:pPr marL="857250" lvl="1" indent="-514350"/>
            <a:r>
              <a:rPr lang="en-US" sz="2400" dirty="0"/>
              <a:t>“</a:t>
            </a:r>
            <a:r>
              <a:rPr lang="en-US" sz="2400" dirty="0">
                <a:latin typeface="Courier New" pitchFamily="49" charset="0"/>
                <a:cs typeface="Courier New" pitchFamily="49" charset="0"/>
              </a:rPr>
              <a:t>cannot find symbol class </a:t>
            </a:r>
            <a:r>
              <a:rPr lang="en-US" sz="2400" dirty="0" err="1">
                <a:latin typeface="Courier New" pitchFamily="49" charset="0"/>
                <a:cs typeface="Courier New" pitchFamily="49" charset="0"/>
              </a:rPr>
              <a:t>vod</a:t>
            </a:r>
            <a:r>
              <a:rPr lang="en-US" sz="2400" dirty="0"/>
              <a:t>” </a:t>
            </a:r>
            <a:r>
              <a:rPr lang="en-US" dirty="0"/>
              <a:t>– therefore you need to correct the spelling.  This is a compile-time error.</a:t>
            </a:r>
          </a:p>
          <a:p>
            <a:pPr lvl="1"/>
            <a:endParaRPr lang="en-US" dirty="0"/>
          </a:p>
        </p:txBody>
      </p:sp>
    </p:spTree>
    <p:extLst>
      <p:ext uri="{BB962C8B-B14F-4D97-AF65-F5344CB8AC3E}">
        <p14:creationId xmlns:p14="http://schemas.microsoft.com/office/powerpoint/2010/main" val="47632574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Ending the Lesson</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Play around making changes and noting the errors.</a:t>
            </a:r>
          </a:p>
          <a:p>
            <a:pPr lvl="1"/>
            <a:endParaRPr lang="en-US" dirty="0"/>
          </a:p>
          <a:p>
            <a:pPr lvl="1"/>
            <a:r>
              <a:rPr lang="en-US" dirty="0"/>
              <a:t>Do not introduce more than one error at a time!</a:t>
            </a:r>
          </a:p>
          <a:p>
            <a:pPr lvl="1"/>
            <a:endParaRPr lang="en-US" dirty="0"/>
          </a:p>
          <a:p>
            <a:pPr lvl="1"/>
            <a:endParaRPr lang="en-US" dirty="0"/>
          </a:p>
        </p:txBody>
      </p:sp>
    </p:spTree>
    <p:extLst>
      <p:ext uri="{BB962C8B-B14F-4D97-AF65-F5344CB8AC3E}">
        <p14:creationId xmlns:p14="http://schemas.microsoft.com/office/powerpoint/2010/main" val="20393249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029756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a:xfrm>
            <a:off x="740664" y="282922"/>
            <a:ext cx="10059452" cy="876300"/>
          </a:xfrm>
        </p:spPr>
        <p:txBody>
          <a:bodyPr/>
          <a:lstStyle/>
          <a:p>
            <a:r>
              <a:rPr lang="en-US" dirty="0"/>
              <a:t>HelloWorld.java</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a:xfrm>
            <a:off x="740664" y="1225111"/>
            <a:ext cx="11055750" cy="4734318"/>
          </a:xfrm>
        </p:spPr>
        <p:txBody>
          <a:bodyPr/>
          <a:lstStyle/>
          <a:p>
            <a:pPr marL="514350" indent="-514350">
              <a:buFont typeface="+mj-lt"/>
              <a:buAutoNum type="arabicPeriod"/>
              <a:defRPr/>
            </a:pPr>
            <a:r>
              <a:rPr lang="en-US" dirty="0"/>
              <a:t>// Name:  your name here</a:t>
            </a:r>
          </a:p>
          <a:p>
            <a:pPr marL="514350" indent="-514350">
              <a:buFont typeface="+mj-lt"/>
              <a:buAutoNum type="arabicPeriod"/>
              <a:defRPr/>
            </a:pPr>
            <a:r>
              <a:rPr lang="en-US" dirty="0"/>
              <a:t>// Date:  today’s date here</a:t>
            </a:r>
          </a:p>
          <a:p>
            <a:pPr marL="514350" indent="-514350">
              <a:buFont typeface="+mj-lt"/>
              <a:buAutoNum type="arabicPeriod"/>
              <a:defRPr/>
            </a:pPr>
            <a:r>
              <a:rPr lang="en-US" dirty="0"/>
              <a:t>// Program:  HelloWorld.java</a:t>
            </a:r>
          </a:p>
          <a:p>
            <a:pPr marL="514350" indent="-514350">
              <a:buFont typeface="+mj-lt"/>
              <a:buAutoNum type="arabicPeriod"/>
              <a:defRPr/>
            </a:pPr>
            <a:r>
              <a:rPr lang="en-US" dirty="0"/>
              <a:t>public class HelloWorld</a:t>
            </a:r>
          </a:p>
          <a:p>
            <a:pPr marL="514350" indent="-514350">
              <a:buFont typeface="+mj-lt"/>
              <a:buAutoNum type="arabicPeriod"/>
              <a:defRPr/>
            </a:pPr>
            <a:r>
              <a:rPr lang="en-US" dirty="0"/>
              <a:t>{</a:t>
            </a:r>
          </a:p>
          <a:p>
            <a:pPr marL="514350" indent="-514350">
              <a:buFont typeface="+mj-lt"/>
              <a:buAutoNum type="arabicPeriod"/>
              <a:defRPr/>
            </a:pPr>
            <a:r>
              <a:rPr lang="en-US" dirty="0"/>
              <a:t>	public static void main (String[] </a:t>
            </a:r>
            <a:r>
              <a:rPr lang="en-US" dirty="0" err="1"/>
              <a:t>args</a:t>
            </a:r>
            <a:r>
              <a:rPr lang="en-US" dirty="0"/>
              <a:t>)</a:t>
            </a:r>
          </a:p>
          <a:p>
            <a:pPr marL="514350" indent="-514350">
              <a:buFont typeface="+mj-lt"/>
              <a:buAutoNum type="arabicPeriod"/>
              <a:defRPr/>
            </a:pPr>
            <a:r>
              <a:rPr lang="en-US" dirty="0"/>
              <a:t>	{</a:t>
            </a:r>
          </a:p>
          <a:p>
            <a:pPr marL="514350" indent="-514350">
              <a:buFont typeface="+mj-lt"/>
              <a:buAutoNum type="arabicPeriod"/>
              <a:defRPr/>
            </a:pPr>
            <a:r>
              <a:rPr lang="en-US" dirty="0"/>
              <a:t>		</a:t>
            </a:r>
            <a:r>
              <a:rPr lang="en-US" dirty="0" err="1"/>
              <a:t>System.out.println</a:t>
            </a:r>
            <a:r>
              <a:rPr lang="en-US" dirty="0"/>
              <a:t> ("Hello World!")</a:t>
            </a:r>
          </a:p>
          <a:p>
            <a:pPr marL="457200" indent="-457200">
              <a:buFont typeface="+mj-lt"/>
              <a:buAutoNum type="arabicPeriod"/>
              <a:defRPr/>
            </a:pPr>
            <a:r>
              <a:rPr lang="en-US" dirty="0"/>
              <a:t>	}</a:t>
            </a:r>
          </a:p>
          <a:p>
            <a:pPr marL="457200" indent="-457200">
              <a:buFont typeface="+mj-lt"/>
              <a:buAutoNum type="arabicPeriod"/>
              <a:defRPr/>
            </a:pPr>
            <a:r>
              <a:rPr lang="en-US" dirty="0"/>
              <a:t>}</a:t>
            </a:r>
          </a:p>
          <a:p>
            <a:pPr marL="0" lvl="1" indent="0">
              <a:buNone/>
            </a:pPr>
            <a:endParaRPr lang="en-US" dirty="0"/>
          </a:p>
        </p:txBody>
      </p:sp>
    </p:spTree>
    <p:extLst>
      <p:ext uri="{BB962C8B-B14F-4D97-AF65-F5344CB8AC3E}">
        <p14:creationId xmlns:p14="http://schemas.microsoft.com/office/powerpoint/2010/main" val="3708122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Comments</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marL="514350" indent="-514350">
              <a:buFont typeface="+mj-lt"/>
              <a:buAutoNum type="arabicPeriod"/>
              <a:defRPr/>
            </a:pPr>
            <a:r>
              <a:rPr lang="en-US" dirty="0"/>
              <a:t>// Name:  your name here</a:t>
            </a:r>
          </a:p>
          <a:p>
            <a:pPr marL="514350" indent="-514350">
              <a:buFont typeface="+mj-lt"/>
              <a:buAutoNum type="arabicPeriod"/>
              <a:defRPr/>
            </a:pPr>
            <a:r>
              <a:rPr lang="en-US" dirty="0"/>
              <a:t>// Date:  today’s date here</a:t>
            </a:r>
          </a:p>
          <a:p>
            <a:pPr marL="514350" indent="-514350">
              <a:buFont typeface="+mj-lt"/>
              <a:buAutoNum type="arabicPeriod"/>
              <a:defRPr/>
            </a:pPr>
            <a:r>
              <a:rPr lang="en-US" dirty="0"/>
              <a:t>// Program:  Hello World</a:t>
            </a:r>
          </a:p>
          <a:p>
            <a:pPr>
              <a:defRPr/>
            </a:pPr>
            <a:endParaRPr lang="en-US" dirty="0"/>
          </a:p>
          <a:p>
            <a:pPr lvl="1">
              <a:defRPr/>
            </a:pPr>
            <a:r>
              <a:rPr lang="en-US" dirty="0"/>
              <a:t>Lines 1-3 are comments. </a:t>
            </a:r>
          </a:p>
          <a:p>
            <a:pPr lvl="1">
              <a:defRPr/>
            </a:pPr>
            <a:r>
              <a:rPr lang="en-US" dirty="0"/>
              <a:t>Comments begin with //.</a:t>
            </a:r>
          </a:p>
          <a:p>
            <a:pPr lvl="1">
              <a:defRPr/>
            </a:pPr>
            <a:r>
              <a:rPr lang="en-US" dirty="0"/>
              <a:t>Comments are ignored by the compiler.</a:t>
            </a:r>
          </a:p>
          <a:p>
            <a:pPr lvl="1">
              <a:defRPr/>
            </a:pPr>
            <a:r>
              <a:rPr lang="en-US" dirty="0"/>
              <a:t>Used to give information to the reader.</a:t>
            </a:r>
          </a:p>
        </p:txBody>
      </p:sp>
    </p:spTree>
    <p:extLst>
      <p:ext uri="{BB962C8B-B14F-4D97-AF65-F5344CB8AC3E}">
        <p14:creationId xmlns:p14="http://schemas.microsoft.com/office/powerpoint/2010/main" val="32197475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Program Declaration</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marL="514350" indent="-514350">
              <a:buFont typeface="+mj-lt"/>
              <a:buAutoNum type="arabicPeriod" startAt="4"/>
              <a:defRPr/>
            </a:pPr>
            <a:r>
              <a:rPr lang="en-US" dirty="0"/>
              <a:t>public class HelloWorld</a:t>
            </a:r>
          </a:p>
          <a:p>
            <a:pPr>
              <a:defRPr/>
            </a:pPr>
            <a:endParaRPr lang="en-US" dirty="0"/>
          </a:p>
          <a:p>
            <a:pPr lvl="1">
              <a:defRPr/>
            </a:pPr>
            <a:r>
              <a:rPr lang="en-US" dirty="0"/>
              <a:t>Line 4 is the program declaration.</a:t>
            </a:r>
          </a:p>
          <a:p>
            <a:pPr lvl="1">
              <a:defRPr/>
            </a:pPr>
            <a:r>
              <a:rPr lang="en-US" dirty="0"/>
              <a:t>“public” is a key word indicating that the class file is usable by the public.</a:t>
            </a:r>
          </a:p>
          <a:p>
            <a:pPr lvl="1">
              <a:defRPr/>
            </a:pPr>
            <a:r>
              <a:rPr lang="en-US" dirty="0"/>
              <a:t>“class” indicates that the file is a program.  Classes are the building blocks of Java.</a:t>
            </a:r>
          </a:p>
          <a:p>
            <a:pPr lvl="1">
              <a:defRPr/>
            </a:pPr>
            <a:r>
              <a:rPr lang="en-US" dirty="0"/>
              <a:t>“HelloWorld” is the name of the file.  Java is case-sensitive. The file must be saved as “HelloWorld.java”.</a:t>
            </a:r>
          </a:p>
          <a:p>
            <a:pPr lvl="1"/>
            <a:endParaRPr lang="en-US" dirty="0"/>
          </a:p>
        </p:txBody>
      </p:sp>
    </p:spTree>
    <p:extLst>
      <p:ext uri="{BB962C8B-B14F-4D97-AF65-F5344CB8AC3E}">
        <p14:creationId xmlns:p14="http://schemas.microsoft.com/office/powerpoint/2010/main" val="3855970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Braces</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marL="514350" indent="-514350">
              <a:buFont typeface="Arial" charset="0"/>
              <a:buAutoNum type="arabicPeriod" startAt="5"/>
            </a:pPr>
            <a:r>
              <a:rPr lang="en-US" dirty="0"/>
              <a:t>{</a:t>
            </a:r>
          </a:p>
          <a:p>
            <a:pPr marL="514350" indent="-514350">
              <a:buFont typeface="Arial" charset="0"/>
              <a:buAutoNum type="arabicPeriod" startAt="5"/>
            </a:pPr>
            <a:endParaRPr lang="en-US" dirty="0"/>
          </a:p>
          <a:p>
            <a:pPr marL="857250" lvl="1" indent="-514350"/>
            <a:r>
              <a:rPr lang="en-US" dirty="0"/>
              <a:t>Line 5 begins the program with an opening curly brace({).</a:t>
            </a:r>
          </a:p>
          <a:p>
            <a:pPr marL="857250" lvl="1" indent="-514350"/>
            <a:r>
              <a:rPr lang="en-US" dirty="0"/>
              <a:t>Braces enclose statements that make up a programming block.</a:t>
            </a:r>
          </a:p>
          <a:p>
            <a:pPr marL="857250" lvl="1" indent="-514350"/>
            <a:r>
              <a:rPr lang="en-US" dirty="0"/>
              <a:t>Each opening brace must have a matching closing brace.</a:t>
            </a:r>
          </a:p>
          <a:p>
            <a:pPr lvl="1"/>
            <a:endParaRPr lang="en-US" dirty="0"/>
          </a:p>
        </p:txBody>
      </p:sp>
    </p:spTree>
    <p:extLst>
      <p:ext uri="{BB962C8B-B14F-4D97-AF65-F5344CB8AC3E}">
        <p14:creationId xmlns:p14="http://schemas.microsoft.com/office/powerpoint/2010/main" val="25245699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The Main Method</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marL="514350" indent="-514350">
              <a:buFont typeface="Arial" charset="0"/>
              <a:buAutoNum type="arabicPeriod" startAt="6"/>
            </a:pPr>
            <a:r>
              <a:rPr lang="en-US" dirty="0"/>
              <a:t>public static void main (String[] </a:t>
            </a:r>
            <a:r>
              <a:rPr lang="en-US" dirty="0" err="1"/>
              <a:t>args</a:t>
            </a:r>
            <a:r>
              <a:rPr lang="en-US" dirty="0"/>
              <a:t>)</a:t>
            </a:r>
          </a:p>
          <a:p>
            <a:pPr marL="514350" indent="-514350"/>
            <a:endParaRPr lang="en-US" dirty="0"/>
          </a:p>
          <a:p>
            <a:pPr marL="857250" lvl="1" indent="-514350"/>
            <a:r>
              <a:rPr lang="en-US" dirty="0"/>
              <a:t>Line 6 is the main method declaration.</a:t>
            </a:r>
          </a:p>
          <a:p>
            <a:pPr marL="857250" lvl="1" indent="-514350"/>
            <a:r>
              <a:rPr lang="en-US" dirty="0"/>
              <a:t>A method contains programming statements.</a:t>
            </a:r>
          </a:p>
          <a:p>
            <a:pPr marL="857250" lvl="1" indent="-514350"/>
            <a:r>
              <a:rPr lang="en-US" dirty="0"/>
              <a:t>Every Java application must have a “main” method.</a:t>
            </a:r>
          </a:p>
          <a:p>
            <a:pPr marL="857250" lvl="1" indent="-514350"/>
            <a:r>
              <a:rPr lang="en-US" dirty="0"/>
              <a:t>(String[] </a:t>
            </a:r>
            <a:r>
              <a:rPr lang="en-US" dirty="0" err="1"/>
              <a:t>args</a:t>
            </a:r>
            <a:r>
              <a:rPr lang="en-US" dirty="0"/>
              <a:t>) is the parameter for the main method.</a:t>
            </a:r>
          </a:p>
          <a:p>
            <a:pPr marL="857250" lvl="1" indent="-514350"/>
            <a:r>
              <a:rPr lang="en-US" dirty="0"/>
              <a:t>Parameters will be discussed in detail later.</a:t>
            </a:r>
          </a:p>
          <a:p>
            <a:pPr lvl="1"/>
            <a:endParaRPr lang="en-US" dirty="0"/>
          </a:p>
        </p:txBody>
      </p:sp>
    </p:spTree>
    <p:extLst>
      <p:ext uri="{BB962C8B-B14F-4D97-AF65-F5344CB8AC3E}">
        <p14:creationId xmlns:p14="http://schemas.microsoft.com/office/powerpoint/2010/main" val="29608463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Braces</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marL="514350" indent="-514350">
              <a:buFont typeface="Arial" charset="0"/>
              <a:buAutoNum type="arabicPeriod" startAt="7"/>
            </a:pPr>
            <a:r>
              <a:rPr lang="en-US" dirty="0"/>
              <a:t>{</a:t>
            </a:r>
          </a:p>
          <a:p>
            <a:pPr marL="514350" indent="-514350">
              <a:buFont typeface="Arial" charset="0"/>
              <a:buAutoNum type="arabicPeriod" startAt="7"/>
            </a:pPr>
            <a:endParaRPr lang="en-US" dirty="0"/>
          </a:p>
          <a:p>
            <a:pPr marL="857250" lvl="1" indent="-514350"/>
            <a:r>
              <a:rPr lang="en-US" dirty="0"/>
              <a:t>Line 7 begins the main method with an opening curly brace({).</a:t>
            </a:r>
          </a:p>
          <a:p>
            <a:pPr marL="857250" lvl="1" indent="-514350"/>
            <a:r>
              <a:rPr lang="en-US" dirty="0"/>
              <a:t>Braces enclose statements that make up a programming block.</a:t>
            </a:r>
          </a:p>
          <a:p>
            <a:pPr marL="857250" lvl="1" indent="-514350"/>
            <a:r>
              <a:rPr lang="en-US" dirty="0"/>
              <a:t>Each opening brace must have a matching closing brace.</a:t>
            </a:r>
          </a:p>
          <a:p>
            <a:pPr lvl="1"/>
            <a:endParaRPr lang="en-US" dirty="0"/>
          </a:p>
        </p:txBody>
      </p:sp>
    </p:spTree>
    <p:extLst>
      <p:ext uri="{BB962C8B-B14F-4D97-AF65-F5344CB8AC3E}">
        <p14:creationId xmlns:p14="http://schemas.microsoft.com/office/powerpoint/2010/main" val="222767257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The Main Method</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marL="514350" indent="-514350">
              <a:buFont typeface="Arial" charset="0"/>
              <a:buAutoNum type="arabicPeriod" startAt="8"/>
            </a:pPr>
            <a:r>
              <a:rPr lang="en-US" dirty="0" err="1"/>
              <a:t>System.out.println</a:t>
            </a:r>
            <a:r>
              <a:rPr lang="en-US" dirty="0"/>
              <a:t> ("Hello World!")</a:t>
            </a:r>
          </a:p>
          <a:p>
            <a:pPr marL="514350" indent="-514350"/>
            <a:endParaRPr lang="en-US" dirty="0"/>
          </a:p>
          <a:p>
            <a:pPr marL="857250" lvl="1" indent="-514350"/>
            <a:r>
              <a:rPr lang="en-US" dirty="0"/>
              <a:t>Line 8 prints a line of text.</a:t>
            </a:r>
          </a:p>
          <a:p>
            <a:pPr marL="857250" lvl="1" indent="-514350"/>
            <a:r>
              <a:rPr lang="en-US" dirty="0"/>
              <a:t>The text that will be printed is enclosed in parentheses.</a:t>
            </a:r>
          </a:p>
          <a:p>
            <a:pPr marL="857250" lvl="1" indent="-514350"/>
            <a:r>
              <a:rPr lang="en-US" dirty="0"/>
              <a:t>The statement ends with a semicolon.</a:t>
            </a:r>
          </a:p>
          <a:p>
            <a:pPr marL="857250" lvl="1" indent="-514350"/>
            <a:r>
              <a:rPr lang="en-US" dirty="0"/>
              <a:t>“Hello World” is the text that will be displayed.</a:t>
            </a:r>
          </a:p>
          <a:p>
            <a:pPr marL="857250" lvl="1" indent="-514350"/>
            <a:r>
              <a:rPr lang="en-US" dirty="0"/>
              <a:t>Text enclosed in quotes is called a string.</a:t>
            </a:r>
          </a:p>
          <a:p>
            <a:pPr lvl="1"/>
            <a:endParaRPr lang="en-US" dirty="0"/>
          </a:p>
        </p:txBody>
      </p:sp>
    </p:spTree>
    <p:extLst>
      <p:ext uri="{BB962C8B-B14F-4D97-AF65-F5344CB8AC3E}">
        <p14:creationId xmlns:p14="http://schemas.microsoft.com/office/powerpoint/2010/main" val="780902473"/>
      </p:ext>
    </p:extLst>
  </p:cSld>
  <p:clrMapOvr>
    <a:masterClrMapping/>
  </p:clrMapOvr>
</p:sld>
</file>

<file path=ppt/theme/theme1.xml><?xml version="1.0" encoding="utf-8"?>
<a:theme xmlns:a="http://schemas.openxmlformats.org/drawingml/2006/main" name="2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5A508723-CE50-461D-9A6A-E6D3C9F5651A}"/>
    </a:ext>
  </a:extLst>
</a:theme>
</file>

<file path=ppt/theme/theme2.xml><?xml version="1.0" encoding="utf-8"?>
<a:theme xmlns:a="http://schemas.openxmlformats.org/drawingml/2006/main" name="3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F8C53487-7124-4AE1-8CBC-7355D7BEE90F}"/>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FC82BBDCC32AD74AB640967B88EF271F" ma:contentTypeVersion="11" ma:contentTypeDescription="Create a new document." ma:contentTypeScope="" ma:versionID="3260728671e633f113ffedab895acd2b">
  <xsd:schema xmlns:xsd="http://www.w3.org/2001/XMLSchema" xmlns:xs="http://www.w3.org/2001/XMLSchema" xmlns:p="http://schemas.microsoft.com/office/2006/metadata/properties" xmlns:ns1="http://schemas.microsoft.com/sharepoint/v3" xmlns:ns2="56ea17bb-c96d-4826-b465-01eec0dd23dd" xmlns:ns3="05d88611-e516-4d1a-b12e-39107e78b3d0" targetNamespace="http://schemas.microsoft.com/office/2006/metadata/properties" ma:root="true" ma:fieldsID="118e6586c7b7a065353eb7d290f10c3b" ns1:_="" ns2:_="" ns3:_="">
    <xsd:import namespace="http://schemas.microsoft.com/sharepoint/v3"/>
    <xsd:import namespace="56ea17bb-c96d-4826-b465-01eec0dd23dd"/>
    <xsd:import namespace="05d88611-e516-4d1a-b12e-39107e78b3d0"/>
    <xsd:element name="properties">
      <xsd:complexType>
        <xsd:sequence>
          <xsd:element name="documentManagement">
            <xsd:complexType>
              <xsd:all>
                <xsd:element ref="ns2:UniqueSourceRef" minOccurs="0"/>
                <xsd:element ref="ns2:FileHash" minOccurs="0"/>
                <xsd:element ref="ns3:SharedWithUsers" minOccurs="0"/>
                <xsd:element ref="ns3:SharedWithDetails" minOccurs="0"/>
                <xsd:element ref="ns3:SharingHintHash" minOccurs="0"/>
                <xsd:element ref="ns3:LastSharedByTime" minOccurs="0"/>
                <xsd:element ref="ns3:LastSharedByUser" minOccurs="0"/>
                <xsd:element ref="ns1:DetailLink" minOccurs="0"/>
                <xsd:element ref="ns2:MediaServiceMetadata" minOccurs="0"/>
                <xsd:element ref="ns2:MediaServiceFastMetadata"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DetailLink" ma:index="15" nillable="true" ma:displayName="Detail Link" ma:description="Link for page for clicking through for details " ma:internalName="DetailLink">
      <xsd:complexType>
        <xsd:complexContent>
          <xsd:extension base="dms:URL">
            <xsd:sequence>
              <xsd:element name="Url" type="dms:ValidUrl" minOccurs="0" nillable="true"/>
              <xsd:element name="Description" type="xsd:string"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56ea17bb-c96d-4826-b465-01eec0dd23dd" elementFormDefault="qualified">
    <xsd:import namespace="http://schemas.microsoft.com/office/2006/documentManagement/types"/>
    <xsd:import namespace="http://schemas.microsoft.com/office/infopath/2007/PartnerControls"/>
    <xsd:element name="UniqueSourceRef" ma:index="8" nillable="true" ma:displayName="UniqueSourceRef" ma:internalName="UniqueSourceRef">
      <xsd:simpleType>
        <xsd:restriction base="dms:Note">
          <xsd:maxLength value="255"/>
        </xsd:restriction>
      </xsd:simpleType>
    </xsd:element>
    <xsd:element name="FileHash" ma:index="9" nillable="true" ma:displayName="FileHash" ma:internalName="FileHash">
      <xsd:simpleType>
        <xsd:restriction base="dms:Note">
          <xsd:maxLength value="255"/>
        </xsd:restriction>
      </xsd:simpleType>
    </xsd:element>
    <xsd:element name="MediaServiceMetadata" ma:index="16" nillable="true" ma:displayName="MediaServiceMetadata" ma:description="" ma:hidden="true" ma:internalName="MediaServiceMetadata" ma:readOnly="true">
      <xsd:simpleType>
        <xsd:restriction base="dms:Note"/>
      </xsd:simpleType>
    </xsd:element>
    <xsd:element name="MediaServiceFastMetadata" ma:index="17" nillable="true" ma:displayName="MediaServiceFastMetadata" ma:description="" ma:hidden="true" ma:internalName="MediaServiceFastMetadata" ma:readOnly="true">
      <xsd:simpleType>
        <xsd:restriction base="dms:Note"/>
      </xsd:simpleType>
    </xsd:element>
    <xsd:element name="MediaServiceDateTaken" ma:index="18" nillable="true" ma:displayName="MediaServiceDateTaken" ma:descriptio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5d88611-e516-4d1a-b12e-39107e78b3d0" elementFormDefault="qualified">
    <xsd:import namespace="http://schemas.microsoft.com/office/2006/documentManagement/types"/>
    <xsd:import namespace="http://schemas.microsoft.com/office/infopath/2007/PartnerControls"/>
    <xsd:element name="SharedWithUsers" ma:index="10"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description="" ma:internalName="SharedWithDetails" ma:readOnly="true">
      <xsd:simpleType>
        <xsd:restriction base="dms:Note">
          <xsd:maxLength value="255"/>
        </xsd:restriction>
      </xsd:simpleType>
    </xsd:element>
    <xsd:element name="SharingHintHash" ma:index="12" nillable="true" ma:displayName="Sharing Hint Hash" ma:description="" ma:hidden="true" ma:internalName="SharingHintHash" ma:readOnly="true">
      <xsd:simpleType>
        <xsd:restriction base="dms:Text"/>
      </xsd:simpleType>
    </xsd:element>
    <xsd:element name="LastSharedByTime" ma:index="13" nillable="true" ma:displayName="Last Shared By Time" ma:description="" ma:internalName="LastSharedByTime" ma:readOnly="true">
      <xsd:simpleType>
        <xsd:restriction base="dms:DateTime"/>
      </xsd:simpleType>
    </xsd:element>
    <xsd:element name="LastSharedByUser" ma:index="14" nillable="true" ma:displayName="Last Shared By User" ma:description="" ma:internalName="LastSharedByUse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FileHash xmlns="56ea17bb-c96d-4826-b465-01eec0dd23dd" xsi:nil="true"/>
    <DetailLink xmlns="http://schemas.microsoft.com/sharepoint/v3">
      <Url xsi:nil="true"/>
      <Description xsi:nil="true"/>
    </DetailLink>
    <UniqueSourceRef xmlns="56ea17bb-c96d-4826-b465-01eec0dd23dd" xsi:nil="true"/>
  </documentManagement>
</p:properties>
</file>

<file path=customXml/itemProps1.xml><?xml version="1.0" encoding="utf-8"?>
<ds:datastoreItem xmlns:ds="http://schemas.openxmlformats.org/officeDocument/2006/customXml" ds:itemID="{E510B6C6-E837-483C-A857-03CE8FC2D022}">
  <ds:schemaRefs>
    <ds:schemaRef ds:uri="http://schemas.microsoft.com/sharepoint/v3/contenttype/forms"/>
  </ds:schemaRefs>
</ds:datastoreItem>
</file>

<file path=customXml/itemProps2.xml><?xml version="1.0" encoding="utf-8"?>
<ds:datastoreItem xmlns:ds="http://schemas.openxmlformats.org/officeDocument/2006/customXml" ds:itemID="{077C5653-F1B1-41E2-918D-E9E2724FB9D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56ea17bb-c96d-4826-b465-01eec0dd23dd"/>
    <ds:schemaRef ds:uri="05d88611-e516-4d1a-b12e-39107e78b3d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371B5C7F-2497-4FAB-9E2E-E6A7EB669C3E}">
  <ds:schemaRefs>
    <ds:schemaRef ds:uri="http://schemas.microsoft.com/office/2006/metadata/properties"/>
    <ds:schemaRef ds:uri="http://schemas.microsoft.com/sharepoint/v3"/>
    <ds:schemaRef ds:uri="http://schemas.microsoft.com/office/2006/documentManagement/types"/>
    <ds:schemaRef ds:uri="http://schemas.openxmlformats.org/package/2006/metadata/core-properties"/>
    <ds:schemaRef ds:uri="http://purl.org/dc/elements/1.1/"/>
    <ds:schemaRef ds:uri="http://purl.org/dc/dcmitype/"/>
    <ds:schemaRef ds:uri="http://purl.org/dc/terms/"/>
    <ds:schemaRef ds:uri="05d88611-e516-4d1a-b12e-39107e78b3d0"/>
    <ds:schemaRef ds:uri="http://schemas.microsoft.com/office/infopath/2007/PartnerControls"/>
    <ds:schemaRef ds:uri="56ea17bb-c96d-4826-b465-01eec0dd23dd"/>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Draft Deliverable 7- PPT Template</Template>
  <TotalTime>52</TotalTime>
  <Words>399</Words>
  <Application>Microsoft Office PowerPoint</Application>
  <PresentationFormat>Widescreen</PresentationFormat>
  <Paragraphs>82</Paragraphs>
  <Slides>13</Slides>
  <Notes>0</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13</vt:i4>
      </vt:variant>
    </vt:vector>
  </HeadingPairs>
  <TitlesOfParts>
    <vt:vector size="21" baseType="lpstr">
      <vt:lpstr>.AppleSystemUIFont</vt:lpstr>
      <vt:lpstr>Arial</vt:lpstr>
      <vt:lpstr>Calibri</vt:lpstr>
      <vt:lpstr>Courier New</vt:lpstr>
      <vt:lpstr>Open Sans</vt:lpstr>
      <vt:lpstr>Open Sans SemiBold</vt:lpstr>
      <vt:lpstr>2_Office Theme</vt:lpstr>
      <vt:lpstr>3_Office Theme</vt:lpstr>
      <vt:lpstr>PowerPoint Presentation</vt:lpstr>
      <vt:lpstr>PowerPoint Presentation</vt:lpstr>
      <vt:lpstr>HelloWorld.java</vt:lpstr>
      <vt:lpstr>Comments</vt:lpstr>
      <vt:lpstr>Program Declaration</vt:lpstr>
      <vt:lpstr>Braces</vt:lpstr>
      <vt:lpstr>The Main Method</vt:lpstr>
      <vt:lpstr>Braces</vt:lpstr>
      <vt:lpstr>The Main Method</vt:lpstr>
      <vt:lpstr>Closing Braces</vt:lpstr>
      <vt:lpstr>Running the Program</vt:lpstr>
      <vt:lpstr>Introducing Errors</vt:lpstr>
      <vt:lpstr>Ending the Lesson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Swati Gupta</dc:creator>
  <cp:lastModifiedBy>Donna McGuire</cp:lastModifiedBy>
  <cp:revision>11</cp:revision>
  <cp:lastPrinted>2017-07-07T16:17:37Z</cp:lastPrinted>
  <dcterms:created xsi:type="dcterms:W3CDTF">2017-07-11T23:58:30Z</dcterms:created>
  <dcterms:modified xsi:type="dcterms:W3CDTF">2017-07-17T14:43:48Z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0x010100FC82BBDCC32AD74AB640967B88EF271F</vt:lpwstr>
  </property>
</Properties>
</file>