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2"/>
  </p:notesMasterIdLst>
  <p:sldIdLst>
    <p:sldId id="321" r:id="rId6"/>
    <p:sldId id="319" r:id="rId7"/>
    <p:sldId id="322" r:id="rId8"/>
    <p:sldId id="314" r:id="rId9"/>
    <p:sldId id="324" r:id="rId10"/>
    <p:sldId id="325" r:id="rId11"/>
    <p:sldId id="326" r:id="rId12"/>
    <p:sldId id="327" r:id="rId13"/>
    <p:sldId id="328" r:id="rId14"/>
    <p:sldId id="329" r:id="rId15"/>
    <p:sldId id="330" r:id="rId16"/>
    <p:sldId id="331" r:id="rId17"/>
    <p:sldId id="332" r:id="rId18"/>
    <p:sldId id="333" r:id="rId19"/>
    <p:sldId id="334" r:id="rId20"/>
    <p:sldId id="335"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Title Slide" id="{F315B3CE-C7BB-4240-98E2-2758CCD01063}">
          <p14:sldIdLst>
            <p14:sldId id="321"/>
            <p14:sldId id="319"/>
          </p14:sldIdLst>
        </p14:section>
        <p14:section name="2 Content Slide" id="{0E726C1B-87FA-4C65-997D-3671F0AB581A}">
          <p14:sldIdLst>
            <p14:sldId id="322"/>
          </p14:sldIdLst>
        </p14:section>
        <p14:section name="2 Content with Picture Slide" id="{63D2E889-0739-4A6E-B185-D5D1175C00F9}">
          <p14:sldIdLst>
            <p14:sldId id="314"/>
            <p14:sldId id="324"/>
            <p14:sldId id="325"/>
            <p14:sldId id="326"/>
            <p14:sldId id="327"/>
            <p14:sldId id="328"/>
            <p14:sldId id="329"/>
            <p14:sldId id="330"/>
            <p14:sldId id="331"/>
            <p14:sldId id="332"/>
            <p14:sldId id="333"/>
            <p14:sldId id="334"/>
            <p14:sldId id="335"/>
          </p14:sldIdLst>
        </p14:section>
      </p14:sectionLst>
    </p:ex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Project Management</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#4 Working on the Project</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Be original.</a:t>
            </a:r>
          </a:p>
          <a:p>
            <a:pPr lvl="1"/>
            <a:r>
              <a:rPr lang="en-US" dirty="0"/>
              <a:t>Be creative.</a:t>
            </a:r>
          </a:p>
          <a:p>
            <a:pPr lvl="1"/>
            <a:r>
              <a:rPr lang="en-US" dirty="0"/>
              <a:t>Spend time planning the project.</a:t>
            </a:r>
          </a:p>
          <a:p>
            <a:pPr lvl="1"/>
            <a:r>
              <a:rPr lang="en-US" dirty="0"/>
              <a:t>Planning will save you from making mistakes and starting over.</a:t>
            </a:r>
          </a:p>
          <a:p>
            <a:pPr lvl="1"/>
            <a:r>
              <a:rPr lang="en-US" dirty="0"/>
              <a:t>Periodically, show your teacher your project in order to get feedback.</a:t>
            </a:r>
          </a:p>
          <a:p>
            <a:endParaRPr lang="en-US" dirty="0"/>
          </a:p>
        </p:txBody>
      </p:sp>
    </p:spTree>
    <p:extLst>
      <p:ext uri="{BB962C8B-B14F-4D97-AF65-F5344CB8AC3E}">
        <p14:creationId xmlns:p14="http://schemas.microsoft.com/office/powerpoint/2010/main" val="2491220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#5 Group Work</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Split the tasks among the group.</a:t>
            </a:r>
          </a:p>
          <a:p>
            <a:pPr lvl="1"/>
            <a:r>
              <a:rPr lang="en-US" dirty="0"/>
              <a:t>Be clear about expected results.</a:t>
            </a:r>
          </a:p>
          <a:p>
            <a:pPr lvl="1"/>
            <a:r>
              <a:rPr lang="en-US" dirty="0"/>
              <a:t>Pull your own weight – do </a:t>
            </a:r>
            <a:r>
              <a:rPr lang="en-US" b="1" dirty="0"/>
              <a:t>your</a:t>
            </a:r>
            <a:r>
              <a:rPr lang="en-US" dirty="0"/>
              <a:t> part of the work.</a:t>
            </a:r>
          </a:p>
          <a:p>
            <a:pPr lvl="1"/>
            <a:r>
              <a:rPr lang="en-US" dirty="0"/>
              <a:t>Offer to help others.</a:t>
            </a:r>
          </a:p>
          <a:p>
            <a:endParaRPr lang="en-US" dirty="0"/>
          </a:p>
        </p:txBody>
      </p:sp>
    </p:spTree>
    <p:extLst>
      <p:ext uri="{BB962C8B-B14F-4D97-AF65-F5344CB8AC3E}">
        <p14:creationId xmlns:p14="http://schemas.microsoft.com/office/powerpoint/2010/main" val="3715937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#6 Time</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Projects are not a race to see who can finish first.</a:t>
            </a:r>
          </a:p>
          <a:p>
            <a:pPr lvl="1"/>
            <a:r>
              <a:rPr lang="en-US" dirty="0"/>
              <a:t>Use your time wisely.</a:t>
            </a:r>
          </a:p>
          <a:p>
            <a:pPr lvl="1"/>
            <a:r>
              <a:rPr lang="en-US" dirty="0"/>
              <a:t>Know the deadlines.</a:t>
            </a:r>
          </a:p>
          <a:p>
            <a:pPr lvl="1"/>
            <a:r>
              <a:rPr lang="en-US" dirty="0"/>
              <a:t>Finish on time.</a:t>
            </a:r>
          </a:p>
          <a:p>
            <a:endParaRPr lang="en-US" dirty="0"/>
          </a:p>
        </p:txBody>
      </p:sp>
    </p:spTree>
    <p:extLst>
      <p:ext uri="{BB962C8B-B14F-4D97-AF65-F5344CB8AC3E}">
        <p14:creationId xmlns:p14="http://schemas.microsoft.com/office/powerpoint/2010/main" val="2085218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#7 Time Management</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Use real-world skills and manage your time wisely.</a:t>
            </a:r>
          </a:p>
          <a:p>
            <a:pPr lvl="1"/>
            <a:r>
              <a:rPr lang="en-US" dirty="0"/>
              <a:t>Employers expect great results in a timely manner.</a:t>
            </a:r>
          </a:p>
          <a:p>
            <a:endParaRPr lang="en-US" dirty="0"/>
          </a:p>
        </p:txBody>
      </p:sp>
    </p:spTree>
    <p:extLst>
      <p:ext uri="{BB962C8B-B14F-4D97-AF65-F5344CB8AC3E}">
        <p14:creationId xmlns:p14="http://schemas.microsoft.com/office/powerpoint/2010/main" val="1492026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#8 Summary</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Following the project guidelines</a:t>
            </a:r>
          </a:p>
          <a:p>
            <a:pPr lvl="2"/>
            <a:r>
              <a:rPr lang="en-US" dirty="0"/>
              <a:t>helps you earn good grades;</a:t>
            </a:r>
          </a:p>
          <a:p>
            <a:pPr lvl="2"/>
            <a:r>
              <a:rPr lang="en-US" dirty="0"/>
              <a:t>helps you learn real-world skills; and</a:t>
            </a:r>
          </a:p>
          <a:p>
            <a:pPr lvl="2"/>
            <a:r>
              <a:rPr lang="en-US" dirty="0"/>
              <a:t>fosters confidence when you know you produced something worthy.</a:t>
            </a:r>
          </a:p>
          <a:p>
            <a:endParaRPr lang="en-US" dirty="0"/>
          </a:p>
        </p:txBody>
      </p:sp>
    </p:spTree>
    <p:extLst>
      <p:ext uri="{BB962C8B-B14F-4D97-AF65-F5344CB8AC3E}">
        <p14:creationId xmlns:p14="http://schemas.microsoft.com/office/powerpoint/2010/main" val="1614528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Project Management Planning Process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Project Management involves planning,  monitoring, and coordinating projects. There are several questions you will encounter with your project team.</a:t>
            </a:r>
          </a:p>
          <a:p>
            <a:pPr lvl="1"/>
            <a:endParaRPr lang="en-US" dirty="0"/>
          </a:p>
          <a:p>
            <a:pPr lvl="2"/>
            <a:r>
              <a:rPr lang="en-US" dirty="0"/>
              <a:t>What do you and/or your team do first?  </a:t>
            </a:r>
          </a:p>
          <a:p>
            <a:pPr lvl="2"/>
            <a:r>
              <a:rPr lang="en-US" dirty="0"/>
              <a:t>What should come next?</a:t>
            </a:r>
          </a:p>
          <a:p>
            <a:pPr lvl="2"/>
            <a:r>
              <a:rPr lang="en-US" dirty="0"/>
              <a:t>How many people do you need to accomplish your project?</a:t>
            </a:r>
          </a:p>
          <a:p>
            <a:endParaRPr lang="en-US" dirty="0"/>
          </a:p>
        </p:txBody>
      </p:sp>
    </p:spTree>
    <p:extLst>
      <p:ext uri="{BB962C8B-B14F-4D97-AF65-F5344CB8AC3E}">
        <p14:creationId xmlns:p14="http://schemas.microsoft.com/office/powerpoint/2010/main" val="1159315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Project Management Planning Process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Project Management involves planning,  monitoring, and coordinating projects. There are several questions you will encounter with your project team.</a:t>
            </a:r>
          </a:p>
          <a:p>
            <a:pPr lvl="2"/>
            <a:r>
              <a:rPr lang="en-US" sz="2400" dirty="0"/>
              <a:t>What do you and/or your team do first?  </a:t>
            </a:r>
          </a:p>
          <a:p>
            <a:pPr lvl="2"/>
            <a:r>
              <a:rPr lang="en-US" sz="2400" dirty="0"/>
              <a:t>What should come next?</a:t>
            </a:r>
          </a:p>
          <a:p>
            <a:pPr lvl="2"/>
            <a:r>
              <a:rPr lang="en-US" sz="2400" dirty="0"/>
              <a:t>How many people do you need to accomplish your project?</a:t>
            </a:r>
          </a:p>
          <a:p>
            <a:pPr lvl="2"/>
            <a:r>
              <a:rPr lang="en-US" sz="2400" dirty="0"/>
              <a:t>What resources do you need to accomplish your project?</a:t>
            </a:r>
          </a:p>
          <a:p>
            <a:pPr lvl="2"/>
            <a:r>
              <a:rPr lang="en-US" sz="2400" dirty="0"/>
              <a:t>How long will it take?</a:t>
            </a:r>
          </a:p>
          <a:p>
            <a:pPr lvl="2"/>
            <a:r>
              <a:rPr lang="en-US" sz="2400" dirty="0"/>
              <a:t>What can you get completed by the end of the six weeks?</a:t>
            </a:r>
          </a:p>
          <a:p>
            <a:pPr lvl="2"/>
            <a:r>
              <a:rPr lang="en-US" sz="2400" dirty="0"/>
              <a:t>When will the project be finished?</a:t>
            </a:r>
          </a:p>
          <a:p>
            <a:pPr lvl="2"/>
            <a:r>
              <a:rPr lang="en-US" sz="2400" dirty="0"/>
              <a:t>How will you know you are done with the project?</a:t>
            </a:r>
          </a:p>
          <a:p>
            <a:pPr lvl="2"/>
            <a:endParaRPr lang="en-US" dirty="0"/>
          </a:p>
          <a:p>
            <a:endParaRPr lang="en-US" dirty="0"/>
          </a:p>
        </p:txBody>
      </p:sp>
    </p:spTree>
    <p:extLst>
      <p:ext uri="{BB962C8B-B14F-4D97-AF65-F5344CB8AC3E}">
        <p14:creationId xmlns:p14="http://schemas.microsoft.com/office/powerpoint/2010/main" val="425705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Objectives</a:t>
            </a:r>
          </a:p>
        </p:txBody>
      </p:sp>
      <p:sp>
        <p:nvSpPr>
          <p:cNvPr id="7" name="Content Placeholder 6"/>
          <p:cNvSpPr>
            <a:spLocks noGrp="1"/>
          </p:cNvSpPr>
          <p:nvPr>
            <p:ph sz="half" idx="1"/>
          </p:nvPr>
        </p:nvSpPr>
        <p:spPr/>
        <p:txBody>
          <a:bodyPr/>
          <a:lstStyle/>
          <a:p>
            <a:r>
              <a:rPr lang="en-US" dirty="0">
                <a:latin typeface="Open Sans" panose="020B0606030504020204" pitchFamily="34" charset="0"/>
                <a:ea typeface="Open Sans" panose="020B0606030504020204" pitchFamily="34" charset="0"/>
                <a:cs typeface="Open Sans" panose="020B0606030504020204" pitchFamily="34" charset="0"/>
              </a:rPr>
              <a:t>Students will learn about the importance of using Project Management in the school environment. </a:t>
            </a:r>
          </a:p>
          <a:p>
            <a:pPr marL="0" lvl="1" indent="0">
              <a:buNone/>
            </a:pPr>
            <a:r>
              <a:rPr lang="en-US" dirty="0">
                <a:latin typeface="Open Sans" panose="020B0606030504020204" pitchFamily="34" charset="0"/>
                <a:ea typeface="Open Sans" panose="020B0606030504020204" pitchFamily="34" charset="0"/>
                <a:cs typeface="Open Sans" panose="020B0606030504020204" pitchFamily="34" charset="0"/>
              </a:rPr>
              <a:t>			</a:t>
            </a:r>
            <a:endParaRPr lang="en-US" dirty="0"/>
          </a:p>
        </p:txBody>
      </p:sp>
    </p:spTree>
    <p:extLst>
      <p:ext uri="{BB962C8B-B14F-4D97-AF65-F5344CB8AC3E}">
        <p14:creationId xmlns:p14="http://schemas.microsoft.com/office/powerpoint/2010/main" val="1174869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What is Project Management?</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Project Management involves planning, monitoring, and coordinating all aspects of a project, and the motivation of all those involved, in order to achieve desired results.</a:t>
            </a:r>
          </a:p>
          <a:p>
            <a:endParaRPr lang="en-US" dirty="0"/>
          </a:p>
        </p:txBody>
      </p:sp>
    </p:spTree>
    <p:extLst>
      <p:ext uri="{BB962C8B-B14F-4D97-AF65-F5344CB8AC3E}">
        <p14:creationId xmlns:p14="http://schemas.microsoft.com/office/powerpoint/2010/main" val="4234121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Project Management in School</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Project Management skills are highly desirable in the workplace. School projects provide excellent opportunities for students to refine their planning and time management skills and to acquire </a:t>
            </a:r>
            <a:r>
              <a:rPr lang="en-US" b="1" dirty="0"/>
              <a:t>executive</a:t>
            </a:r>
            <a:r>
              <a:rPr lang="en-US" dirty="0"/>
              <a:t> thinking skills as they analyze and synthesize tasks using Project Management Tools.</a:t>
            </a:r>
          </a:p>
          <a:p>
            <a:endParaRPr lang="en-US" dirty="0"/>
          </a:p>
        </p:txBody>
      </p:sp>
    </p:spTree>
    <p:extLst>
      <p:ext uri="{BB962C8B-B14F-4D97-AF65-F5344CB8AC3E}">
        <p14:creationId xmlns:p14="http://schemas.microsoft.com/office/powerpoint/2010/main" val="758258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Project Management Techniques</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Students are given several types of projects to manage throughout the academic school year.</a:t>
            </a:r>
          </a:p>
          <a:p>
            <a:pPr lvl="1"/>
            <a:r>
              <a:rPr lang="en-US" dirty="0"/>
              <a:t>There are seven important Project Management Techniques used to manage team projects.</a:t>
            </a:r>
          </a:p>
          <a:p>
            <a:pPr lvl="1"/>
            <a:r>
              <a:rPr lang="en-US" dirty="0"/>
              <a:t>Each technique will help students manage and produce quality team projects.</a:t>
            </a:r>
          </a:p>
          <a:p>
            <a:endParaRPr lang="en-US" dirty="0"/>
          </a:p>
        </p:txBody>
      </p:sp>
    </p:spTree>
    <p:extLst>
      <p:ext uri="{BB962C8B-B14F-4D97-AF65-F5344CB8AC3E}">
        <p14:creationId xmlns:p14="http://schemas.microsoft.com/office/powerpoint/2010/main" val="1979264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#1 Understand the Project</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Read all instructions before you start the project.</a:t>
            </a:r>
          </a:p>
          <a:p>
            <a:pPr lvl="1"/>
            <a:r>
              <a:rPr lang="en-US" dirty="0"/>
              <a:t>Ask questions to clarify.</a:t>
            </a:r>
          </a:p>
          <a:p>
            <a:pPr lvl="1"/>
            <a:r>
              <a:rPr lang="en-US" dirty="0"/>
              <a:t>Be sure that you understand the expectations of the final result.</a:t>
            </a:r>
          </a:p>
          <a:p>
            <a:endParaRPr lang="en-US" dirty="0"/>
          </a:p>
        </p:txBody>
      </p:sp>
    </p:spTree>
    <p:extLst>
      <p:ext uri="{BB962C8B-B14F-4D97-AF65-F5344CB8AC3E}">
        <p14:creationId xmlns:p14="http://schemas.microsoft.com/office/powerpoint/2010/main" val="2445312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#2 Research and Summarize</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Research – find your topic.</a:t>
            </a:r>
          </a:p>
          <a:p>
            <a:pPr lvl="1"/>
            <a:r>
              <a:rPr lang="en-US" dirty="0"/>
              <a:t>Read!</a:t>
            </a:r>
          </a:p>
          <a:p>
            <a:pPr lvl="1"/>
            <a:r>
              <a:rPr lang="en-US" dirty="0"/>
              <a:t>Summarize what you read.</a:t>
            </a:r>
          </a:p>
          <a:p>
            <a:pPr lvl="1"/>
            <a:r>
              <a:rPr lang="en-US" dirty="0"/>
              <a:t>Restate in your own words.</a:t>
            </a:r>
          </a:p>
          <a:p>
            <a:pPr lvl="1"/>
            <a:r>
              <a:rPr lang="en-US" dirty="0"/>
              <a:t>Always cite your source </a:t>
            </a:r>
            <a:r>
              <a:rPr lang="en-US" i="1" dirty="0"/>
              <a:t>even if you summarize in your own words.</a:t>
            </a:r>
          </a:p>
          <a:p>
            <a:pPr lvl="1"/>
            <a:r>
              <a:rPr lang="en-US" i="1" dirty="0"/>
              <a:t>Never </a:t>
            </a:r>
            <a:r>
              <a:rPr lang="en-US" dirty="0"/>
              <a:t>cut/paste from the Internet.</a:t>
            </a:r>
          </a:p>
          <a:p>
            <a:endParaRPr lang="en-US" dirty="0"/>
          </a:p>
        </p:txBody>
      </p:sp>
    </p:spTree>
    <p:extLst>
      <p:ext uri="{BB962C8B-B14F-4D97-AF65-F5344CB8AC3E}">
        <p14:creationId xmlns:p14="http://schemas.microsoft.com/office/powerpoint/2010/main" val="243051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FFD33-BF26-448F-B381-A70B812AE38A}"/>
              </a:ext>
            </a:extLst>
          </p:cNvPr>
          <p:cNvSpPr>
            <a:spLocks noGrp="1"/>
          </p:cNvSpPr>
          <p:nvPr>
            <p:ph type="title"/>
          </p:nvPr>
        </p:nvSpPr>
        <p:spPr/>
        <p:txBody>
          <a:bodyPr/>
          <a:lstStyle/>
          <a:p>
            <a:r>
              <a:rPr lang="en-US" dirty="0"/>
              <a:t>#3 Cite the Source</a:t>
            </a:r>
          </a:p>
        </p:txBody>
      </p:sp>
      <p:sp>
        <p:nvSpPr>
          <p:cNvPr id="3" name="Content Placeholder 2">
            <a:extLst>
              <a:ext uri="{FF2B5EF4-FFF2-40B4-BE49-F238E27FC236}">
                <a16:creationId xmlns:a16="http://schemas.microsoft.com/office/drawing/2014/main" id="{70C9F2F6-E4E6-48DB-9851-73FF6FBC3A9E}"/>
              </a:ext>
            </a:extLst>
          </p:cNvPr>
          <p:cNvSpPr>
            <a:spLocks noGrp="1"/>
          </p:cNvSpPr>
          <p:nvPr>
            <p:ph sz="half" idx="1"/>
          </p:nvPr>
        </p:nvSpPr>
        <p:spPr/>
        <p:txBody>
          <a:bodyPr/>
          <a:lstStyle/>
          <a:p>
            <a:pPr lvl="1"/>
            <a:r>
              <a:rPr lang="en-US" dirty="0"/>
              <a:t>If you quote more than three words from a source, you must place those words in quotations.</a:t>
            </a:r>
          </a:p>
          <a:p>
            <a:pPr lvl="1"/>
            <a:r>
              <a:rPr lang="en-US" dirty="0"/>
              <a:t>Cite the source.</a:t>
            </a:r>
          </a:p>
          <a:p>
            <a:pPr lvl="1"/>
            <a:r>
              <a:rPr lang="en-US" dirty="0"/>
              <a:t>Otherwise it is </a:t>
            </a:r>
            <a:r>
              <a:rPr lang="en-US" b="1" dirty="0"/>
              <a:t>plagiarism.</a:t>
            </a:r>
          </a:p>
          <a:p>
            <a:endParaRPr lang="en-US" dirty="0"/>
          </a:p>
        </p:txBody>
      </p:sp>
    </p:spTree>
    <p:extLst>
      <p:ext uri="{BB962C8B-B14F-4D97-AF65-F5344CB8AC3E}">
        <p14:creationId xmlns:p14="http://schemas.microsoft.com/office/powerpoint/2010/main" val="326180500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2006/metadata/properties"/>
    <ds:schemaRef ds:uri="http://purl.org/dc/elements/1.1/"/>
    <ds:schemaRef ds:uri="http://schemas.microsoft.com/office/2006/documentManagement/types"/>
    <ds:schemaRef ds:uri="05d88611-e516-4d1a-b12e-39107e78b3d0"/>
    <ds:schemaRef ds:uri="56ea17bb-c96d-4826-b465-01eec0dd23dd"/>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66</TotalTime>
  <Words>562</Words>
  <Application>Microsoft Office PowerPoint</Application>
  <PresentationFormat>Widescreen</PresentationFormat>
  <Paragraphs>67</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Objectives</vt:lpstr>
      <vt:lpstr>What is Project Management?</vt:lpstr>
      <vt:lpstr>Project Management in School</vt:lpstr>
      <vt:lpstr>Project Management Techniques</vt:lpstr>
      <vt:lpstr>#1 Understand the Project</vt:lpstr>
      <vt:lpstr>#2 Research and Summarize</vt:lpstr>
      <vt:lpstr>#3 Cite the Source</vt:lpstr>
      <vt:lpstr>#4 Working on the Project</vt:lpstr>
      <vt:lpstr>#5 Group Work</vt:lpstr>
      <vt:lpstr>#6 Time</vt:lpstr>
      <vt:lpstr>#7 Time Management</vt:lpstr>
      <vt:lpstr>#8 Summary</vt:lpstr>
      <vt:lpstr>Project Management Planning Process</vt:lpstr>
      <vt:lpstr>Project Management Planning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10</cp:revision>
  <cp:lastPrinted>2017-07-07T16:17:37Z</cp:lastPrinted>
  <dcterms:created xsi:type="dcterms:W3CDTF">2017-07-11T23:58:30Z</dcterms:created>
  <dcterms:modified xsi:type="dcterms:W3CDTF">2017-07-13T20:13:43Z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