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9"/>
  </p:notesMasterIdLst>
  <p:handoutMasterIdLst>
    <p:handoutMasterId r:id="rId20"/>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E3336-3996-4F53-B1B8-7BE7E5AB5A7E}" type="doc">
      <dgm:prSet loTypeId="urn:microsoft.com/office/officeart/2005/8/layout/bProcess3" loCatId="process" qsTypeId="urn:microsoft.com/office/officeart/2005/8/quickstyle/simple1" qsCatId="simple" csTypeId="urn:microsoft.com/office/officeart/2005/8/colors/colorful1" csCatId="colorful"/>
      <dgm:spPr/>
      <dgm:t>
        <a:bodyPr/>
        <a:lstStyle/>
        <a:p>
          <a:endParaRPr lang="en-US"/>
        </a:p>
      </dgm:t>
    </dgm:pt>
    <dgm:pt modelId="{BEED8B2C-F022-460E-84BA-9CC0522DC652}">
      <dgm:prSet/>
      <dgm:spPr/>
      <dgm:t>
        <a:bodyPr/>
        <a:lstStyle/>
        <a:p>
          <a:pPr rtl="0"/>
          <a:r>
            <a:rPr lang="en-US" dirty="0"/>
            <a:t>Be on time</a:t>
          </a:r>
        </a:p>
      </dgm:t>
    </dgm:pt>
    <dgm:pt modelId="{E17868A0-8AC9-43C6-A7B1-2DCE7F3B9657}" type="parTrans" cxnId="{121FB922-C4C8-4337-900B-637FD76A97E7}">
      <dgm:prSet/>
      <dgm:spPr/>
      <dgm:t>
        <a:bodyPr/>
        <a:lstStyle/>
        <a:p>
          <a:endParaRPr lang="en-US"/>
        </a:p>
      </dgm:t>
    </dgm:pt>
    <dgm:pt modelId="{33478769-96D9-46B3-9F09-5B31AFFE806B}" type="sibTrans" cxnId="{121FB922-C4C8-4337-900B-637FD76A97E7}">
      <dgm:prSet/>
      <dgm:spPr/>
      <dgm:t>
        <a:bodyPr/>
        <a:lstStyle/>
        <a:p>
          <a:endParaRPr lang="en-US"/>
        </a:p>
      </dgm:t>
    </dgm:pt>
    <dgm:pt modelId="{252A8E0B-13A5-4E2A-82A7-F2C0AFCBD3E1}">
      <dgm:prSet/>
      <dgm:spPr/>
      <dgm:t>
        <a:bodyPr/>
        <a:lstStyle/>
        <a:p>
          <a:pPr rtl="0"/>
          <a:r>
            <a:rPr lang="en-US" dirty="0"/>
            <a:t>Be at work every day</a:t>
          </a:r>
        </a:p>
      </dgm:t>
    </dgm:pt>
    <dgm:pt modelId="{11D0C572-CE05-4119-AA3E-F1ED4CF6ADD8}" type="parTrans" cxnId="{63EDBB64-1A3F-4E27-AC09-88750AA787EF}">
      <dgm:prSet/>
      <dgm:spPr/>
      <dgm:t>
        <a:bodyPr/>
        <a:lstStyle/>
        <a:p>
          <a:endParaRPr lang="en-US"/>
        </a:p>
      </dgm:t>
    </dgm:pt>
    <dgm:pt modelId="{C5147C9C-92DB-41F8-A4FB-6A239E00F44B}" type="sibTrans" cxnId="{63EDBB64-1A3F-4E27-AC09-88750AA787EF}">
      <dgm:prSet/>
      <dgm:spPr/>
      <dgm:t>
        <a:bodyPr/>
        <a:lstStyle/>
        <a:p>
          <a:endParaRPr lang="en-US"/>
        </a:p>
      </dgm:t>
    </dgm:pt>
    <dgm:pt modelId="{A94C412E-3939-4F81-9206-498FC2F9413A}">
      <dgm:prSet/>
      <dgm:spPr/>
      <dgm:t>
        <a:bodyPr/>
        <a:lstStyle/>
        <a:p>
          <a:pPr rtl="0"/>
          <a:r>
            <a:rPr lang="en-US" dirty="0"/>
            <a:t>Call your supervisor immediately if you become ill and must miss work</a:t>
          </a:r>
        </a:p>
      </dgm:t>
    </dgm:pt>
    <dgm:pt modelId="{ACA344BE-FFD8-4B9F-B4D4-8D3A525E56F2}" type="parTrans" cxnId="{389E9C90-32DF-4556-86CD-360E7FDB109A}">
      <dgm:prSet/>
      <dgm:spPr/>
      <dgm:t>
        <a:bodyPr/>
        <a:lstStyle/>
        <a:p>
          <a:endParaRPr lang="en-US"/>
        </a:p>
      </dgm:t>
    </dgm:pt>
    <dgm:pt modelId="{5273953B-0811-4D6F-9EB3-142584769E42}" type="sibTrans" cxnId="{389E9C90-32DF-4556-86CD-360E7FDB109A}">
      <dgm:prSet/>
      <dgm:spPr/>
      <dgm:t>
        <a:bodyPr/>
        <a:lstStyle/>
        <a:p>
          <a:endParaRPr lang="en-US"/>
        </a:p>
      </dgm:t>
    </dgm:pt>
    <dgm:pt modelId="{ABE69A03-5451-4125-BFF5-4348BE6B2A4C}">
      <dgm:prSet/>
      <dgm:spPr/>
      <dgm:t>
        <a:bodyPr/>
        <a:lstStyle/>
        <a:p>
          <a:pPr rtl="0"/>
          <a:r>
            <a:rPr lang="en-US" dirty="0"/>
            <a:t>Complete all work in a timely fashion</a:t>
          </a:r>
        </a:p>
      </dgm:t>
    </dgm:pt>
    <dgm:pt modelId="{F09F3918-A43A-4071-B777-C8EBCA1049E6}" type="parTrans" cxnId="{E475FD37-02F0-4DC6-94F5-55542BA7C0DC}">
      <dgm:prSet/>
      <dgm:spPr/>
      <dgm:t>
        <a:bodyPr/>
        <a:lstStyle/>
        <a:p>
          <a:endParaRPr lang="en-US"/>
        </a:p>
      </dgm:t>
    </dgm:pt>
    <dgm:pt modelId="{9A9A2094-8A25-465B-80C2-6AC88CC93707}" type="sibTrans" cxnId="{E475FD37-02F0-4DC6-94F5-55542BA7C0DC}">
      <dgm:prSet/>
      <dgm:spPr/>
      <dgm:t>
        <a:bodyPr/>
        <a:lstStyle/>
        <a:p>
          <a:endParaRPr lang="en-US"/>
        </a:p>
      </dgm:t>
    </dgm:pt>
    <dgm:pt modelId="{C0FC83E9-6CD4-4678-93B9-AF23DC40C746}">
      <dgm:prSet/>
      <dgm:spPr/>
      <dgm:t>
        <a:bodyPr/>
        <a:lstStyle/>
        <a:p>
          <a:pPr rtl="0"/>
          <a:r>
            <a:rPr lang="en-US" dirty="0"/>
            <a:t>Keep your work area neat and organized</a:t>
          </a:r>
        </a:p>
      </dgm:t>
    </dgm:pt>
    <dgm:pt modelId="{A29E5CE6-C86D-4B0B-8CFC-1500EB2BAF09}" type="parTrans" cxnId="{E8D1EEA0-CE66-4103-8A89-B8A67AA71F0D}">
      <dgm:prSet/>
      <dgm:spPr/>
      <dgm:t>
        <a:bodyPr/>
        <a:lstStyle/>
        <a:p>
          <a:endParaRPr lang="en-US"/>
        </a:p>
      </dgm:t>
    </dgm:pt>
    <dgm:pt modelId="{4F3DB631-C636-4D16-86EC-F77692958D86}" type="sibTrans" cxnId="{E8D1EEA0-CE66-4103-8A89-B8A67AA71F0D}">
      <dgm:prSet/>
      <dgm:spPr/>
      <dgm:t>
        <a:bodyPr/>
        <a:lstStyle/>
        <a:p>
          <a:endParaRPr lang="en-US"/>
        </a:p>
      </dgm:t>
    </dgm:pt>
    <dgm:pt modelId="{A08A59FC-A5A2-467A-A9E9-12233C8DA203}">
      <dgm:prSet/>
      <dgm:spPr/>
      <dgm:t>
        <a:bodyPr/>
        <a:lstStyle/>
        <a:p>
          <a:pPr rtl="0"/>
          <a:r>
            <a:rPr lang="en-US" dirty="0"/>
            <a:t>Be accurate</a:t>
          </a:r>
        </a:p>
      </dgm:t>
    </dgm:pt>
    <dgm:pt modelId="{AC5173BD-F1E2-46BF-8685-30113147B89A}" type="parTrans" cxnId="{603F49AE-CB6F-4578-9898-A60509097E79}">
      <dgm:prSet/>
      <dgm:spPr/>
      <dgm:t>
        <a:bodyPr/>
        <a:lstStyle/>
        <a:p>
          <a:endParaRPr lang="en-US"/>
        </a:p>
      </dgm:t>
    </dgm:pt>
    <dgm:pt modelId="{3177DDC5-C1F2-45C6-80D3-28022B890499}" type="sibTrans" cxnId="{603F49AE-CB6F-4578-9898-A60509097E79}">
      <dgm:prSet/>
      <dgm:spPr/>
      <dgm:t>
        <a:bodyPr/>
        <a:lstStyle/>
        <a:p>
          <a:endParaRPr lang="en-US"/>
        </a:p>
      </dgm:t>
    </dgm:pt>
    <dgm:pt modelId="{B1481C5A-EC9C-4BF0-A0DE-D260E7D3092F}">
      <dgm:prSet/>
      <dgm:spPr/>
      <dgm:t>
        <a:bodyPr/>
        <a:lstStyle/>
        <a:p>
          <a:pPr rtl="0"/>
          <a:r>
            <a:rPr lang="en-US" dirty="0"/>
            <a:t>Report mistakes or problems to your supervisor immediately</a:t>
          </a:r>
        </a:p>
      </dgm:t>
    </dgm:pt>
    <dgm:pt modelId="{D92E20EB-0C92-40E0-8E1A-1FA140EAFB48}" type="parTrans" cxnId="{B2AE127A-A7FC-42FF-BEF6-54B0922BAB7D}">
      <dgm:prSet/>
      <dgm:spPr/>
      <dgm:t>
        <a:bodyPr/>
        <a:lstStyle/>
        <a:p>
          <a:endParaRPr lang="en-US"/>
        </a:p>
      </dgm:t>
    </dgm:pt>
    <dgm:pt modelId="{2AF475B9-3889-4D54-BA72-7AC24163276D}" type="sibTrans" cxnId="{B2AE127A-A7FC-42FF-BEF6-54B0922BAB7D}">
      <dgm:prSet/>
      <dgm:spPr/>
      <dgm:t>
        <a:bodyPr/>
        <a:lstStyle/>
        <a:p>
          <a:endParaRPr lang="en-US"/>
        </a:p>
      </dgm:t>
    </dgm:pt>
    <dgm:pt modelId="{1591F05D-4C6A-4FC7-BB6E-12BA53CE9192}">
      <dgm:prSet/>
      <dgm:spPr/>
      <dgm:t>
        <a:bodyPr/>
        <a:lstStyle/>
        <a:p>
          <a:pPr rtl="0"/>
          <a:r>
            <a:rPr lang="en-US" dirty="0"/>
            <a:t>Do not make personal calls from work</a:t>
          </a:r>
        </a:p>
      </dgm:t>
    </dgm:pt>
    <dgm:pt modelId="{279012AD-3AF5-4404-8B14-B2C486837270}" type="parTrans" cxnId="{30C14E56-1F0D-4E31-AA4F-D1DFC7A74F18}">
      <dgm:prSet/>
      <dgm:spPr/>
      <dgm:t>
        <a:bodyPr/>
        <a:lstStyle/>
        <a:p>
          <a:endParaRPr lang="en-US"/>
        </a:p>
      </dgm:t>
    </dgm:pt>
    <dgm:pt modelId="{55CEC116-7E5A-4D0E-B98D-2BD051C7A37A}" type="sibTrans" cxnId="{30C14E56-1F0D-4E31-AA4F-D1DFC7A74F18}">
      <dgm:prSet/>
      <dgm:spPr/>
      <dgm:t>
        <a:bodyPr/>
        <a:lstStyle/>
        <a:p>
          <a:endParaRPr lang="en-US"/>
        </a:p>
      </dgm:t>
    </dgm:pt>
    <dgm:pt modelId="{6EE0DF46-50B1-4943-BECB-4DF37ADD1019}" type="pres">
      <dgm:prSet presAssocID="{928E3336-3996-4F53-B1B8-7BE7E5AB5A7E}" presName="Name0" presStyleCnt="0">
        <dgm:presLayoutVars>
          <dgm:dir/>
          <dgm:resizeHandles val="exact"/>
        </dgm:presLayoutVars>
      </dgm:prSet>
      <dgm:spPr/>
    </dgm:pt>
    <dgm:pt modelId="{495F60DD-5163-4F3E-9B2E-3B490083A48B}" type="pres">
      <dgm:prSet presAssocID="{BEED8B2C-F022-460E-84BA-9CC0522DC652}" presName="node" presStyleLbl="node1" presStyleIdx="0" presStyleCnt="8">
        <dgm:presLayoutVars>
          <dgm:bulletEnabled val="1"/>
        </dgm:presLayoutVars>
      </dgm:prSet>
      <dgm:spPr/>
    </dgm:pt>
    <dgm:pt modelId="{106836C0-DD67-420F-A0E1-B7C18B5E0192}" type="pres">
      <dgm:prSet presAssocID="{33478769-96D9-46B3-9F09-5B31AFFE806B}" presName="sibTrans" presStyleLbl="sibTrans1D1" presStyleIdx="0" presStyleCnt="7"/>
      <dgm:spPr/>
    </dgm:pt>
    <dgm:pt modelId="{C019320E-42CC-4C96-8DB6-3B96745D5D8C}" type="pres">
      <dgm:prSet presAssocID="{33478769-96D9-46B3-9F09-5B31AFFE806B}" presName="connectorText" presStyleLbl="sibTrans1D1" presStyleIdx="0" presStyleCnt="7"/>
      <dgm:spPr/>
    </dgm:pt>
    <dgm:pt modelId="{A8D5E4E9-43DF-44AF-8E08-C57786542117}" type="pres">
      <dgm:prSet presAssocID="{252A8E0B-13A5-4E2A-82A7-F2C0AFCBD3E1}" presName="node" presStyleLbl="node1" presStyleIdx="1" presStyleCnt="8">
        <dgm:presLayoutVars>
          <dgm:bulletEnabled val="1"/>
        </dgm:presLayoutVars>
      </dgm:prSet>
      <dgm:spPr/>
    </dgm:pt>
    <dgm:pt modelId="{3A7526FF-8E47-43A6-BBCE-CC3B540CCC47}" type="pres">
      <dgm:prSet presAssocID="{C5147C9C-92DB-41F8-A4FB-6A239E00F44B}" presName="sibTrans" presStyleLbl="sibTrans1D1" presStyleIdx="1" presStyleCnt="7"/>
      <dgm:spPr/>
    </dgm:pt>
    <dgm:pt modelId="{1EEC347A-3589-49A5-BD4A-A31F45307035}" type="pres">
      <dgm:prSet presAssocID="{C5147C9C-92DB-41F8-A4FB-6A239E00F44B}" presName="connectorText" presStyleLbl="sibTrans1D1" presStyleIdx="1" presStyleCnt="7"/>
      <dgm:spPr/>
    </dgm:pt>
    <dgm:pt modelId="{ACE5BDD7-BC8A-4C38-BFCB-028841953DC8}" type="pres">
      <dgm:prSet presAssocID="{A94C412E-3939-4F81-9206-498FC2F9413A}" presName="node" presStyleLbl="node1" presStyleIdx="2" presStyleCnt="8">
        <dgm:presLayoutVars>
          <dgm:bulletEnabled val="1"/>
        </dgm:presLayoutVars>
      </dgm:prSet>
      <dgm:spPr/>
    </dgm:pt>
    <dgm:pt modelId="{FC6D5501-CF46-43F6-9C43-B5D986145533}" type="pres">
      <dgm:prSet presAssocID="{5273953B-0811-4D6F-9EB3-142584769E42}" presName="sibTrans" presStyleLbl="sibTrans1D1" presStyleIdx="2" presStyleCnt="7"/>
      <dgm:spPr/>
    </dgm:pt>
    <dgm:pt modelId="{46542210-BFD6-4250-8E5C-05C496F240E0}" type="pres">
      <dgm:prSet presAssocID="{5273953B-0811-4D6F-9EB3-142584769E42}" presName="connectorText" presStyleLbl="sibTrans1D1" presStyleIdx="2" presStyleCnt="7"/>
      <dgm:spPr/>
    </dgm:pt>
    <dgm:pt modelId="{7545814F-0993-4F55-9A76-EE2770B00236}" type="pres">
      <dgm:prSet presAssocID="{ABE69A03-5451-4125-BFF5-4348BE6B2A4C}" presName="node" presStyleLbl="node1" presStyleIdx="3" presStyleCnt="8">
        <dgm:presLayoutVars>
          <dgm:bulletEnabled val="1"/>
        </dgm:presLayoutVars>
      </dgm:prSet>
      <dgm:spPr/>
    </dgm:pt>
    <dgm:pt modelId="{68424F5E-3300-4E46-93E5-AC7860D3AEC2}" type="pres">
      <dgm:prSet presAssocID="{9A9A2094-8A25-465B-80C2-6AC88CC93707}" presName="sibTrans" presStyleLbl="sibTrans1D1" presStyleIdx="3" presStyleCnt="7"/>
      <dgm:spPr/>
    </dgm:pt>
    <dgm:pt modelId="{B71685CB-88ED-487D-934B-D0285F701360}" type="pres">
      <dgm:prSet presAssocID="{9A9A2094-8A25-465B-80C2-6AC88CC93707}" presName="connectorText" presStyleLbl="sibTrans1D1" presStyleIdx="3" presStyleCnt="7"/>
      <dgm:spPr/>
    </dgm:pt>
    <dgm:pt modelId="{D9A00B94-41DF-4DC0-B4FC-8F93D8DFD440}" type="pres">
      <dgm:prSet presAssocID="{C0FC83E9-6CD4-4678-93B9-AF23DC40C746}" presName="node" presStyleLbl="node1" presStyleIdx="4" presStyleCnt="8">
        <dgm:presLayoutVars>
          <dgm:bulletEnabled val="1"/>
        </dgm:presLayoutVars>
      </dgm:prSet>
      <dgm:spPr/>
    </dgm:pt>
    <dgm:pt modelId="{460C40BD-BA30-4C28-BD9E-4B573E9E8EB7}" type="pres">
      <dgm:prSet presAssocID="{4F3DB631-C636-4D16-86EC-F77692958D86}" presName="sibTrans" presStyleLbl="sibTrans1D1" presStyleIdx="4" presStyleCnt="7"/>
      <dgm:spPr/>
    </dgm:pt>
    <dgm:pt modelId="{24BE950F-118F-4095-B4F5-2D631BA63A91}" type="pres">
      <dgm:prSet presAssocID="{4F3DB631-C636-4D16-86EC-F77692958D86}" presName="connectorText" presStyleLbl="sibTrans1D1" presStyleIdx="4" presStyleCnt="7"/>
      <dgm:spPr/>
    </dgm:pt>
    <dgm:pt modelId="{EAD1E265-CD09-47F8-B0AE-E5904C4D63A8}" type="pres">
      <dgm:prSet presAssocID="{A08A59FC-A5A2-467A-A9E9-12233C8DA203}" presName="node" presStyleLbl="node1" presStyleIdx="5" presStyleCnt="8">
        <dgm:presLayoutVars>
          <dgm:bulletEnabled val="1"/>
        </dgm:presLayoutVars>
      </dgm:prSet>
      <dgm:spPr/>
    </dgm:pt>
    <dgm:pt modelId="{68D88EBF-7326-4BB7-A6A8-218C8D937FC2}" type="pres">
      <dgm:prSet presAssocID="{3177DDC5-C1F2-45C6-80D3-28022B890499}" presName="sibTrans" presStyleLbl="sibTrans1D1" presStyleIdx="5" presStyleCnt="7"/>
      <dgm:spPr/>
    </dgm:pt>
    <dgm:pt modelId="{6443B1C1-1FF4-48A6-846E-98934F252FD5}" type="pres">
      <dgm:prSet presAssocID="{3177DDC5-C1F2-45C6-80D3-28022B890499}" presName="connectorText" presStyleLbl="sibTrans1D1" presStyleIdx="5" presStyleCnt="7"/>
      <dgm:spPr/>
    </dgm:pt>
    <dgm:pt modelId="{4F2E4D4B-F7A1-4D6B-8FCA-4D0B6920571E}" type="pres">
      <dgm:prSet presAssocID="{B1481C5A-EC9C-4BF0-A0DE-D260E7D3092F}" presName="node" presStyleLbl="node1" presStyleIdx="6" presStyleCnt="8">
        <dgm:presLayoutVars>
          <dgm:bulletEnabled val="1"/>
        </dgm:presLayoutVars>
      </dgm:prSet>
      <dgm:spPr/>
    </dgm:pt>
    <dgm:pt modelId="{EAC28208-0BBD-417E-A296-BF188DCC1447}" type="pres">
      <dgm:prSet presAssocID="{2AF475B9-3889-4D54-BA72-7AC24163276D}" presName="sibTrans" presStyleLbl="sibTrans1D1" presStyleIdx="6" presStyleCnt="7"/>
      <dgm:spPr/>
    </dgm:pt>
    <dgm:pt modelId="{AB63E640-68AE-407F-BF35-156CCFB6F801}" type="pres">
      <dgm:prSet presAssocID="{2AF475B9-3889-4D54-BA72-7AC24163276D}" presName="connectorText" presStyleLbl="sibTrans1D1" presStyleIdx="6" presStyleCnt="7"/>
      <dgm:spPr/>
    </dgm:pt>
    <dgm:pt modelId="{BB7200B2-1D55-434A-A659-E422DF530DAF}" type="pres">
      <dgm:prSet presAssocID="{1591F05D-4C6A-4FC7-BB6E-12BA53CE9192}" presName="node" presStyleLbl="node1" presStyleIdx="7" presStyleCnt="8">
        <dgm:presLayoutVars>
          <dgm:bulletEnabled val="1"/>
        </dgm:presLayoutVars>
      </dgm:prSet>
      <dgm:spPr/>
    </dgm:pt>
  </dgm:ptLst>
  <dgm:cxnLst>
    <dgm:cxn modelId="{0FA24F0D-EA26-465D-9148-583897827B93}" type="presOf" srcId="{33478769-96D9-46B3-9F09-5B31AFFE806B}" destId="{C019320E-42CC-4C96-8DB6-3B96745D5D8C}" srcOrd="1" destOrd="0" presId="urn:microsoft.com/office/officeart/2005/8/layout/bProcess3"/>
    <dgm:cxn modelId="{8FB51513-2EB4-479D-809A-8B8F3A231671}" type="presOf" srcId="{252A8E0B-13A5-4E2A-82A7-F2C0AFCBD3E1}" destId="{A8D5E4E9-43DF-44AF-8E08-C57786542117}" srcOrd="0" destOrd="0" presId="urn:microsoft.com/office/officeart/2005/8/layout/bProcess3"/>
    <dgm:cxn modelId="{121FB922-C4C8-4337-900B-637FD76A97E7}" srcId="{928E3336-3996-4F53-B1B8-7BE7E5AB5A7E}" destId="{BEED8B2C-F022-460E-84BA-9CC0522DC652}" srcOrd="0" destOrd="0" parTransId="{E17868A0-8AC9-43C6-A7B1-2DCE7F3B9657}" sibTransId="{33478769-96D9-46B3-9F09-5B31AFFE806B}"/>
    <dgm:cxn modelId="{E475FD37-02F0-4DC6-94F5-55542BA7C0DC}" srcId="{928E3336-3996-4F53-B1B8-7BE7E5AB5A7E}" destId="{ABE69A03-5451-4125-BFF5-4348BE6B2A4C}" srcOrd="3" destOrd="0" parTransId="{F09F3918-A43A-4071-B777-C8EBCA1049E6}" sibTransId="{9A9A2094-8A25-465B-80C2-6AC88CC93707}"/>
    <dgm:cxn modelId="{57E4493B-BB95-4420-8E77-CBF5603A1E33}" type="presOf" srcId="{3177DDC5-C1F2-45C6-80D3-28022B890499}" destId="{6443B1C1-1FF4-48A6-846E-98934F252FD5}" srcOrd="1" destOrd="0" presId="urn:microsoft.com/office/officeart/2005/8/layout/bProcess3"/>
    <dgm:cxn modelId="{2D60823F-E09A-4742-B67B-7C5346AF4C0F}" type="presOf" srcId="{5273953B-0811-4D6F-9EB3-142584769E42}" destId="{46542210-BFD6-4250-8E5C-05C496F240E0}" srcOrd="1" destOrd="0" presId="urn:microsoft.com/office/officeart/2005/8/layout/bProcess3"/>
    <dgm:cxn modelId="{AB743C43-B353-4282-B456-53C3510FAAF0}" type="presOf" srcId="{2AF475B9-3889-4D54-BA72-7AC24163276D}" destId="{AB63E640-68AE-407F-BF35-156CCFB6F801}" srcOrd="1" destOrd="0" presId="urn:microsoft.com/office/officeart/2005/8/layout/bProcess3"/>
    <dgm:cxn modelId="{63EDBB64-1A3F-4E27-AC09-88750AA787EF}" srcId="{928E3336-3996-4F53-B1B8-7BE7E5AB5A7E}" destId="{252A8E0B-13A5-4E2A-82A7-F2C0AFCBD3E1}" srcOrd="1" destOrd="0" parTransId="{11D0C572-CE05-4119-AA3E-F1ED4CF6ADD8}" sibTransId="{C5147C9C-92DB-41F8-A4FB-6A239E00F44B}"/>
    <dgm:cxn modelId="{B2B43B67-5354-47BA-8658-46A7124F3946}" type="presOf" srcId="{ABE69A03-5451-4125-BFF5-4348BE6B2A4C}" destId="{7545814F-0993-4F55-9A76-EE2770B00236}" srcOrd="0" destOrd="0" presId="urn:microsoft.com/office/officeart/2005/8/layout/bProcess3"/>
    <dgm:cxn modelId="{589F0C6B-AE6C-4D2C-9DC5-72A2B1359C05}" type="presOf" srcId="{3177DDC5-C1F2-45C6-80D3-28022B890499}" destId="{68D88EBF-7326-4BB7-A6A8-218C8D937FC2}" srcOrd="0" destOrd="0" presId="urn:microsoft.com/office/officeart/2005/8/layout/bProcess3"/>
    <dgm:cxn modelId="{0626756C-C06C-4E10-A744-3286E0A052E2}" type="presOf" srcId="{9A9A2094-8A25-465B-80C2-6AC88CC93707}" destId="{B71685CB-88ED-487D-934B-D0285F701360}" srcOrd="1" destOrd="0" presId="urn:microsoft.com/office/officeart/2005/8/layout/bProcess3"/>
    <dgm:cxn modelId="{A040576F-FFA7-42C8-9F9B-4B2EDAB2BD2F}" type="presOf" srcId="{B1481C5A-EC9C-4BF0-A0DE-D260E7D3092F}" destId="{4F2E4D4B-F7A1-4D6B-8FCA-4D0B6920571E}" srcOrd="0" destOrd="0" presId="urn:microsoft.com/office/officeart/2005/8/layout/bProcess3"/>
    <dgm:cxn modelId="{CE6D0474-CC3E-4DDE-843A-F34209231CD7}" type="presOf" srcId="{4F3DB631-C636-4D16-86EC-F77692958D86}" destId="{24BE950F-118F-4095-B4F5-2D631BA63A91}" srcOrd="1" destOrd="0" presId="urn:microsoft.com/office/officeart/2005/8/layout/bProcess3"/>
    <dgm:cxn modelId="{30C14E56-1F0D-4E31-AA4F-D1DFC7A74F18}" srcId="{928E3336-3996-4F53-B1B8-7BE7E5AB5A7E}" destId="{1591F05D-4C6A-4FC7-BB6E-12BA53CE9192}" srcOrd="7" destOrd="0" parTransId="{279012AD-3AF5-4404-8B14-B2C486837270}" sibTransId="{55CEC116-7E5A-4D0E-B98D-2BD051C7A37A}"/>
    <dgm:cxn modelId="{0179057A-788B-4769-81C1-740ED501F3FE}" type="presOf" srcId="{C5147C9C-92DB-41F8-A4FB-6A239E00F44B}" destId="{1EEC347A-3589-49A5-BD4A-A31F45307035}" srcOrd="1" destOrd="0" presId="urn:microsoft.com/office/officeart/2005/8/layout/bProcess3"/>
    <dgm:cxn modelId="{B2AE127A-A7FC-42FF-BEF6-54B0922BAB7D}" srcId="{928E3336-3996-4F53-B1B8-7BE7E5AB5A7E}" destId="{B1481C5A-EC9C-4BF0-A0DE-D260E7D3092F}" srcOrd="6" destOrd="0" parTransId="{D92E20EB-0C92-40E0-8E1A-1FA140EAFB48}" sibTransId="{2AF475B9-3889-4D54-BA72-7AC24163276D}"/>
    <dgm:cxn modelId="{2769C48B-7A91-43DD-97EE-B617706AAD1A}" type="presOf" srcId="{33478769-96D9-46B3-9F09-5B31AFFE806B}" destId="{106836C0-DD67-420F-A0E1-B7C18B5E0192}" srcOrd="0" destOrd="0" presId="urn:microsoft.com/office/officeart/2005/8/layout/bProcess3"/>
    <dgm:cxn modelId="{E67AF68F-E97C-4120-85F2-66294B367F90}" type="presOf" srcId="{5273953B-0811-4D6F-9EB3-142584769E42}" destId="{FC6D5501-CF46-43F6-9C43-B5D986145533}" srcOrd="0" destOrd="0" presId="urn:microsoft.com/office/officeart/2005/8/layout/bProcess3"/>
    <dgm:cxn modelId="{389E9C90-32DF-4556-86CD-360E7FDB109A}" srcId="{928E3336-3996-4F53-B1B8-7BE7E5AB5A7E}" destId="{A94C412E-3939-4F81-9206-498FC2F9413A}" srcOrd="2" destOrd="0" parTransId="{ACA344BE-FFD8-4B9F-B4D4-8D3A525E56F2}" sibTransId="{5273953B-0811-4D6F-9EB3-142584769E42}"/>
    <dgm:cxn modelId="{FF77729B-2918-42FA-9DF4-97ECE509F62B}" type="presOf" srcId="{928E3336-3996-4F53-B1B8-7BE7E5AB5A7E}" destId="{6EE0DF46-50B1-4943-BECB-4DF37ADD1019}" srcOrd="0" destOrd="0" presId="urn:microsoft.com/office/officeart/2005/8/layout/bProcess3"/>
    <dgm:cxn modelId="{FA26FF9F-8BDC-425F-B1FD-7BA734273A3F}" type="presOf" srcId="{A94C412E-3939-4F81-9206-498FC2F9413A}" destId="{ACE5BDD7-BC8A-4C38-BFCB-028841953DC8}" srcOrd="0" destOrd="0" presId="urn:microsoft.com/office/officeart/2005/8/layout/bProcess3"/>
    <dgm:cxn modelId="{E8D1EEA0-CE66-4103-8A89-B8A67AA71F0D}" srcId="{928E3336-3996-4F53-B1B8-7BE7E5AB5A7E}" destId="{C0FC83E9-6CD4-4678-93B9-AF23DC40C746}" srcOrd="4" destOrd="0" parTransId="{A29E5CE6-C86D-4B0B-8CFC-1500EB2BAF09}" sibTransId="{4F3DB631-C636-4D16-86EC-F77692958D86}"/>
    <dgm:cxn modelId="{030C0CA4-447C-4737-AF9C-A6A749CA347C}" type="presOf" srcId="{2AF475B9-3889-4D54-BA72-7AC24163276D}" destId="{EAC28208-0BBD-417E-A296-BF188DCC1447}" srcOrd="0" destOrd="0" presId="urn:microsoft.com/office/officeart/2005/8/layout/bProcess3"/>
    <dgm:cxn modelId="{95D53AA8-5658-49B7-9A64-6B3F8835422B}" type="presOf" srcId="{9A9A2094-8A25-465B-80C2-6AC88CC93707}" destId="{68424F5E-3300-4E46-93E5-AC7860D3AEC2}" srcOrd="0" destOrd="0" presId="urn:microsoft.com/office/officeart/2005/8/layout/bProcess3"/>
    <dgm:cxn modelId="{603F49AE-CB6F-4578-9898-A60509097E79}" srcId="{928E3336-3996-4F53-B1B8-7BE7E5AB5A7E}" destId="{A08A59FC-A5A2-467A-A9E9-12233C8DA203}" srcOrd="5" destOrd="0" parTransId="{AC5173BD-F1E2-46BF-8685-30113147B89A}" sibTransId="{3177DDC5-C1F2-45C6-80D3-28022B890499}"/>
    <dgm:cxn modelId="{E6C195BB-FE54-4025-B722-1820089562A2}" type="presOf" srcId="{4F3DB631-C636-4D16-86EC-F77692958D86}" destId="{460C40BD-BA30-4C28-BD9E-4B573E9E8EB7}" srcOrd="0" destOrd="0" presId="urn:microsoft.com/office/officeart/2005/8/layout/bProcess3"/>
    <dgm:cxn modelId="{19C2A7C3-ABDE-43CE-A9AE-73AB6AF0336E}" type="presOf" srcId="{1591F05D-4C6A-4FC7-BB6E-12BA53CE9192}" destId="{BB7200B2-1D55-434A-A659-E422DF530DAF}" srcOrd="0" destOrd="0" presId="urn:microsoft.com/office/officeart/2005/8/layout/bProcess3"/>
    <dgm:cxn modelId="{CC35EAD4-0754-4584-94BB-E3266B919DA5}" type="presOf" srcId="{C5147C9C-92DB-41F8-A4FB-6A239E00F44B}" destId="{3A7526FF-8E47-43A6-BBCE-CC3B540CCC47}" srcOrd="0" destOrd="0" presId="urn:microsoft.com/office/officeart/2005/8/layout/bProcess3"/>
    <dgm:cxn modelId="{3932A1D8-BA6C-43E1-B464-660A75E63221}" type="presOf" srcId="{C0FC83E9-6CD4-4678-93B9-AF23DC40C746}" destId="{D9A00B94-41DF-4DC0-B4FC-8F93D8DFD440}" srcOrd="0" destOrd="0" presId="urn:microsoft.com/office/officeart/2005/8/layout/bProcess3"/>
    <dgm:cxn modelId="{0E502BE6-DF14-46F1-B626-84A498879865}" type="presOf" srcId="{A08A59FC-A5A2-467A-A9E9-12233C8DA203}" destId="{EAD1E265-CD09-47F8-B0AE-E5904C4D63A8}" srcOrd="0" destOrd="0" presId="urn:microsoft.com/office/officeart/2005/8/layout/bProcess3"/>
    <dgm:cxn modelId="{562B1CEB-A201-4AC7-847D-B0A384A5948F}" type="presOf" srcId="{BEED8B2C-F022-460E-84BA-9CC0522DC652}" destId="{495F60DD-5163-4F3E-9B2E-3B490083A48B}" srcOrd="0" destOrd="0" presId="urn:microsoft.com/office/officeart/2005/8/layout/bProcess3"/>
    <dgm:cxn modelId="{12531673-46C5-441E-B559-3D700856803C}" type="presParOf" srcId="{6EE0DF46-50B1-4943-BECB-4DF37ADD1019}" destId="{495F60DD-5163-4F3E-9B2E-3B490083A48B}" srcOrd="0" destOrd="0" presId="urn:microsoft.com/office/officeart/2005/8/layout/bProcess3"/>
    <dgm:cxn modelId="{6E930509-1585-4F63-A928-FA249D2AC70E}" type="presParOf" srcId="{6EE0DF46-50B1-4943-BECB-4DF37ADD1019}" destId="{106836C0-DD67-420F-A0E1-B7C18B5E0192}" srcOrd="1" destOrd="0" presId="urn:microsoft.com/office/officeart/2005/8/layout/bProcess3"/>
    <dgm:cxn modelId="{87E04DFF-73AF-4FA5-AC8E-F80E815ECB21}" type="presParOf" srcId="{106836C0-DD67-420F-A0E1-B7C18B5E0192}" destId="{C019320E-42CC-4C96-8DB6-3B96745D5D8C}" srcOrd="0" destOrd="0" presId="urn:microsoft.com/office/officeart/2005/8/layout/bProcess3"/>
    <dgm:cxn modelId="{7BFBE773-3FAB-4848-BDDD-0F51A0698193}" type="presParOf" srcId="{6EE0DF46-50B1-4943-BECB-4DF37ADD1019}" destId="{A8D5E4E9-43DF-44AF-8E08-C57786542117}" srcOrd="2" destOrd="0" presId="urn:microsoft.com/office/officeart/2005/8/layout/bProcess3"/>
    <dgm:cxn modelId="{01944791-B661-4EDD-AAEA-CF5F394DBD93}" type="presParOf" srcId="{6EE0DF46-50B1-4943-BECB-4DF37ADD1019}" destId="{3A7526FF-8E47-43A6-BBCE-CC3B540CCC47}" srcOrd="3" destOrd="0" presId="urn:microsoft.com/office/officeart/2005/8/layout/bProcess3"/>
    <dgm:cxn modelId="{E51FF557-9A8E-495D-9855-A974E86EF5F9}" type="presParOf" srcId="{3A7526FF-8E47-43A6-BBCE-CC3B540CCC47}" destId="{1EEC347A-3589-49A5-BD4A-A31F45307035}" srcOrd="0" destOrd="0" presId="urn:microsoft.com/office/officeart/2005/8/layout/bProcess3"/>
    <dgm:cxn modelId="{FD50751C-7E89-4991-94DC-3A8AEAD60201}" type="presParOf" srcId="{6EE0DF46-50B1-4943-BECB-4DF37ADD1019}" destId="{ACE5BDD7-BC8A-4C38-BFCB-028841953DC8}" srcOrd="4" destOrd="0" presId="urn:microsoft.com/office/officeart/2005/8/layout/bProcess3"/>
    <dgm:cxn modelId="{D232FE07-28CF-4B4D-9C72-7A75B7395E4E}" type="presParOf" srcId="{6EE0DF46-50B1-4943-BECB-4DF37ADD1019}" destId="{FC6D5501-CF46-43F6-9C43-B5D986145533}" srcOrd="5" destOrd="0" presId="urn:microsoft.com/office/officeart/2005/8/layout/bProcess3"/>
    <dgm:cxn modelId="{F8ED3FAE-C6BB-4010-9622-A47BEA1C81AB}" type="presParOf" srcId="{FC6D5501-CF46-43F6-9C43-B5D986145533}" destId="{46542210-BFD6-4250-8E5C-05C496F240E0}" srcOrd="0" destOrd="0" presId="urn:microsoft.com/office/officeart/2005/8/layout/bProcess3"/>
    <dgm:cxn modelId="{93AD4EF0-86F9-42A3-8198-2F01BA96794B}" type="presParOf" srcId="{6EE0DF46-50B1-4943-BECB-4DF37ADD1019}" destId="{7545814F-0993-4F55-9A76-EE2770B00236}" srcOrd="6" destOrd="0" presId="urn:microsoft.com/office/officeart/2005/8/layout/bProcess3"/>
    <dgm:cxn modelId="{9B119F74-AC75-4F9B-A56F-996E64F6D614}" type="presParOf" srcId="{6EE0DF46-50B1-4943-BECB-4DF37ADD1019}" destId="{68424F5E-3300-4E46-93E5-AC7860D3AEC2}" srcOrd="7" destOrd="0" presId="urn:microsoft.com/office/officeart/2005/8/layout/bProcess3"/>
    <dgm:cxn modelId="{CEFCDDA6-EAD8-45C5-AD3D-6A263F305944}" type="presParOf" srcId="{68424F5E-3300-4E46-93E5-AC7860D3AEC2}" destId="{B71685CB-88ED-487D-934B-D0285F701360}" srcOrd="0" destOrd="0" presId="urn:microsoft.com/office/officeart/2005/8/layout/bProcess3"/>
    <dgm:cxn modelId="{C66387FD-28AD-4CD3-85AF-50472FD46D26}" type="presParOf" srcId="{6EE0DF46-50B1-4943-BECB-4DF37ADD1019}" destId="{D9A00B94-41DF-4DC0-B4FC-8F93D8DFD440}" srcOrd="8" destOrd="0" presId="urn:microsoft.com/office/officeart/2005/8/layout/bProcess3"/>
    <dgm:cxn modelId="{7BE02E5B-BFF0-45DB-A9DD-BD9EB6C0D8E3}" type="presParOf" srcId="{6EE0DF46-50B1-4943-BECB-4DF37ADD1019}" destId="{460C40BD-BA30-4C28-BD9E-4B573E9E8EB7}" srcOrd="9" destOrd="0" presId="urn:microsoft.com/office/officeart/2005/8/layout/bProcess3"/>
    <dgm:cxn modelId="{631B6167-02C6-459E-B2FC-1DD4B3DA04AF}" type="presParOf" srcId="{460C40BD-BA30-4C28-BD9E-4B573E9E8EB7}" destId="{24BE950F-118F-4095-B4F5-2D631BA63A91}" srcOrd="0" destOrd="0" presId="urn:microsoft.com/office/officeart/2005/8/layout/bProcess3"/>
    <dgm:cxn modelId="{6ACA6880-2190-4B51-9C25-2A2681A5A7BE}" type="presParOf" srcId="{6EE0DF46-50B1-4943-BECB-4DF37ADD1019}" destId="{EAD1E265-CD09-47F8-B0AE-E5904C4D63A8}" srcOrd="10" destOrd="0" presId="urn:microsoft.com/office/officeart/2005/8/layout/bProcess3"/>
    <dgm:cxn modelId="{801CC748-F8BE-4A29-8121-C6DB5B8FFB7F}" type="presParOf" srcId="{6EE0DF46-50B1-4943-BECB-4DF37ADD1019}" destId="{68D88EBF-7326-4BB7-A6A8-218C8D937FC2}" srcOrd="11" destOrd="0" presId="urn:microsoft.com/office/officeart/2005/8/layout/bProcess3"/>
    <dgm:cxn modelId="{D16367D2-AFD0-4917-88A8-6D69D0C115FC}" type="presParOf" srcId="{68D88EBF-7326-4BB7-A6A8-218C8D937FC2}" destId="{6443B1C1-1FF4-48A6-846E-98934F252FD5}" srcOrd="0" destOrd="0" presId="urn:microsoft.com/office/officeart/2005/8/layout/bProcess3"/>
    <dgm:cxn modelId="{8892A8F3-75BA-4580-9EC1-1921BA28E798}" type="presParOf" srcId="{6EE0DF46-50B1-4943-BECB-4DF37ADD1019}" destId="{4F2E4D4B-F7A1-4D6B-8FCA-4D0B6920571E}" srcOrd="12" destOrd="0" presId="urn:microsoft.com/office/officeart/2005/8/layout/bProcess3"/>
    <dgm:cxn modelId="{4F210AF7-F3F1-4D5A-90E4-C0F132579C6C}" type="presParOf" srcId="{6EE0DF46-50B1-4943-BECB-4DF37ADD1019}" destId="{EAC28208-0BBD-417E-A296-BF188DCC1447}" srcOrd="13" destOrd="0" presId="urn:microsoft.com/office/officeart/2005/8/layout/bProcess3"/>
    <dgm:cxn modelId="{EED5F3EC-B4B7-4A10-903D-90CDC629B69D}" type="presParOf" srcId="{EAC28208-0BBD-417E-A296-BF188DCC1447}" destId="{AB63E640-68AE-407F-BF35-156CCFB6F801}" srcOrd="0" destOrd="0" presId="urn:microsoft.com/office/officeart/2005/8/layout/bProcess3"/>
    <dgm:cxn modelId="{90603879-1A9E-4C0F-9152-64218357A5A8}" type="presParOf" srcId="{6EE0DF46-50B1-4943-BECB-4DF37ADD1019}" destId="{BB7200B2-1D55-434A-A659-E422DF530DAF}"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836C0-DD67-420F-A0E1-B7C18B5E0192}">
      <dsp:nvSpPr>
        <dsp:cNvPr id="0" name=""/>
        <dsp:cNvSpPr/>
      </dsp:nvSpPr>
      <dsp:spPr>
        <a:xfrm>
          <a:off x="3319805" y="595037"/>
          <a:ext cx="459668" cy="91440"/>
        </a:xfrm>
        <a:custGeom>
          <a:avLst/>
          <a:gdLst/>
          <a:ahLst/>
          <a:cxnLst/>
          <a:rect l="0" t="0" r="0" b="0"/>
          <a:pathLst>
            <a:path>
              <a:moveTo>
                <a:pt x="0" y="45720"/>
              </a:moveTo>
              <a:lnTo>
                <a:pt x="45966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638306"/>
        <a:ext cx="24513" cy="4902"/>
      </dsp:txXfrm>
    </dsp:sp>
    <dsp:sp modelId="{495F60DD-5163-4F3E-9B2E-3B490083A48B}">
      <dsp:nvSpPr>
        <dsp:cNvPr id="0" name=""/>
        <dsp:cNvSpPr/>
      </dsp:nvSpPr>
      <dsp:spPr>
        <a:xfrm>
          <a:off x="1190004" y="1277"/>
          <a:ext cx="2131600" cy="1278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on time</a:t>
          </a:r>
        </a:p>
      </dsp:txBody>
      <dsp:txXfrm>
        <a:off x="1190004" y="1277"/>
        <a:ext cx="2131600" cy="1278960"/>
      </dsp:txXfrm>
    </dsp:sp>
    <dsp:sp modelId="{3A7526FF-8E47-43A6-BBCE-CC3B540CCC47}">
      <dsp:nvSpPr>
        <dsp:cNvPr id="0" name=""/>
        <dsp:cNvSpPr/>
      </dsp:nvSpPr>
      <dsp:spPr>
        <a:xfrm>
          <a:off x="5941674" y="595037"/>
          <a:ext cx="459668" cy="91440"/>
        </a:xfrm>
        <a:custGeom>
          <a:avLst/>
          <a:gdLst/>
          <a:ahLst/>
          <a:cxnLst/>
          <a:rect l="0" t="0" r="0" b="0"/>
          <a:pathLst>
            <a:path>
              <a:moveTo>
                <a:pt x="0" y="45720"/>
              </a:moveTo>
              <a:lnTo>
                <a:pt x="45966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9251" y="638306"/>
        <a:ext cx="24513" cy="4902"/>
      </dsp:txXfrm>
    </dsp:sp>
    <dsp:sp modelId="{A8D5E4E9-43DF-44AF-8E08-C57786542117}">
      <dsp:nvSpPr>
        <dsp:cNvPr id="0" name=""/>
        <dsp:cNvSpPr/>
      </dsp:nvSpPr>
      <dsp:spPr>
        <a:xfrm>
          <a:off x="3811873" y="1277"/>
          <a:ext cx="2131600" cy="1278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at work every day</a:t>
          </a:r>
        </a:p>
      </dsp:txBody>
      <dsp:txXfrm>
        <a:off x="3811873" y="1277"/>
        <a:ext cx="2131600" cy="1278960"/>
      </dsp:txXfrm>
    </dsp:sp>
    <dsp:sp modelId="{FC6D5501-CF46-43F6-9C43-B5D986145533}">
      <dsp:nvSpPr>
        <dsp:cNvPr id="0" name=""/>
        <dsp:cNvSpPr/>
      </dsp:nvSpPr>
      <dsp:spPr>
        <a:xfrm>
          <a:off x="2255805" y="1278438"/>
          <a:ext cx="5243737" cy="459668"/>
        </a:xfrm>
        <a:custGeom>
          <a:avLst/>
          <a:gdLst/>
          <a:ahLst/>
          <a:cxnLst/>
          <a:rect l="0" t="0" r="0" b="0"/>
          <a:pathLst>
            <a:path>
              <a:moveTo>
                <a:pt x="5243737" y="0"/>
              </a:moveTo>
              <a:lnTo>
                <a:pt x="5243737" y="246934"/>
              </a:lnTo>
              <a:lnTo>
                <a:pt x="0" y="246934"/>
              </a:lnTo>
              <a:lnTo>
                <a:pt x="0" y="45966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6008" y="1505820"/>
        <a:ext cx="263330" cy="4902"/>
      </dsp:txXfrm>
    </dsp:sp>
    <dsp:sp modelId="{ACE5BDD7-BC8A-4C38-BFCB-028841953DC8}">
      <dsp:nvSpPr>
        <dsp:cNvPr id="0" name=""/>
        <dsp:cNvSpPr/>
      </dsp:nvSpPr>
      <dsp:spPr>
        <a:xfrm>
          <a:off x="6433742" y="1277"/>
          <a:ext cx="2131600" cy="1278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Call your supervisor immediately if you become ill and must miss work</a:t>
          </a:r>
        </a:p>
      </dsp:txBody>
      <dsp:txXfrm>
        <a:off x="6433742" y="1277"/>
        <a:ext cx="2131600" cy="1278960"/>
      </dsp:txXfrm>
    </dsp:sp>
    <dsp:sp modelId="{68424F5E-3300-4E46-93E5-AC7860D3AEC2}">
      <dsp:nvSpPr>
        <dsp:cNvPr id="0" name=""/>
        <dsp:cNvSpPr/>
      </dsp:nvSpPr>
      <dsp:spPr>
        <a:xfrm>
          <a:off x="3319805" y="2364266"/>
          <a:ext cx="459668" cy="91440"/>
        </a:xfrm>
        <a:custGeom>
          <a:avLst/>
          <a:gdLst/>
          <a:ahLst/>
          <a:cxnLst/>
          <a:rect l="0" t="0" r="0" b="0"/>
          <a:pathLst>
            <a:path>
              <a:moveTo>
                <a:pt x="0" y="45720"/>
              </a:moveTo>
              <a:lnTo>
                <a:pt x="45966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2407535"/>
        <a:ext cx="24513" cy="4902"/>
      </dsp:txXfrm>
    </dsp:sp>
    <dsp:sp modelId="{7545814F-0993-4F55-9A76-EE2770B00236}">
      <dsp:nvSpPr>
        <dsp:cNvPr id="0" name=""/>
        <dsp:cNvSpPr/>
      </dsp:nvSpPr>
      <dsp:spPr>
        <a:xfrm>
          <a:off x="1190004" y="1770506"/>
          <a:ext cx="2131600" cy="12789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Complete all work in a timely fashion</a:t>
          </a:r>
        </a:p>
      </dsp:txBody>
      <dsp:txXfrm>
        <a:off x="1190004" y="1770506"/>
        <a:ext cx="2131600" cy="1278960"/>
      </dsp:txXfrm>
    </dsp:sp>
    <dsp:sp modelId="{460C40BD-BA30-4C28-BD9E-4B573E9E8EB7}">
      <dsp:nvSpPr>
        <dsp:cNvPr id="0" name=""/>
        <dsp:cNvSpPr/>
      </dsp:nvSpPr>
      <dsp:spPr>
        <a:xfrm>
          <a:off x="5941674" y="2364266"/>
          <a:ext cx="459668" cy="91440"/>
        </a:xfrm>
        <a:custGeom>
          <a:avLst/>
          <a:gdLst/>
          <a:ahLst/>
          <a:cxnLst/>
          <a:rect l="0" t="0" r="0" b="0"/>
          <a:pathLst>
            <a:path>
              <a:moveTo>
                <a:pt x="0" y="45720"/>
              </a:moveTo>
              <a:lnTo>
                <a:pt x="45966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9251" y="2407535"/>
        <a:ext cx="24513" cy="4902"/>
      </dsp:txXfrm>
    </dsp:sp>
    <dsp:sp modelId="{D9A00B94-41DF-4DC0-B4FC-8F93D8DFD440}">
      <dsp:nvSpPr>
        <dsp:cNvPr id="0" name=""/>
        <dsp:cNvSpPr/>
      </dsp:nvSpPr>
      <dsp:spPr>
        <a:xfrm>
          <a:off x="3811873" y="1770506"/>
          <a:ext cx="2131600" cy="12789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Keep your work area neat and organized</a:t>
          </a:r>
        </a:p>
      </dsp:txBody>
      <dsp:txXfrm>
        <a:off x="3811873" y="1770506"/>
        <a:ext cx="2131600" cy="1278960"/>
      </dsp:txXfrm>
    </dsp:sp>
    <dsp:sp modelId="{68D88EBF-7326-4BB7-A6A8-218C8D937FC2}">
      <dsp:nvSpPr>
        <dsp:cNvPr id="0" name=""/>
        <dsp:cNvSpPr/>
      </dsp:nvSpPr>
      <dsp:spPr>
        <a:xfrm>
          <a:off x="2255805" y="3047666"/>
          <a:ext cx="5243737" cy="459668"/>
        </a:xfrm>
        <a:custGeom>
          <a:avLst/>
          <a:gdLst/>
          <a:ahLst/>
          <a:cxnLst/>
          <a:rect l="0" t="0" r="0" b="0"/>
          <a:pathLst>
            <a:path>
              <a:moveTo>
                <a:pt x="5243737" y="0"/>
              </a:moveTo>
              <a:lnTo>
                <a:pt x="5243737" y="246934"/>
              </a:lnTo>
              <a:lnTo>
                <a:pt x="0" y="246934"/>
              </a:lnTo>
              <a:lnTo>
                <a:pt x="0" y="459668"/>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6008" y="3275049"/>
        <a:ext cx="263330" cy="4902"/>
      </dsp:txXfrm>
    </dsp:sp>
    <dsp:sp modelId="{EAD1E265-CD09-47F8-B0AE-E5904C4D63A8}">
      <dsp:nvSpPr>
        <dsp:cNvPr id="0" name=""/>
        <dsp:cNvSpPr/>
      </dsp:nvSpPr>
      <dsp:spPr>
        <a:xfrm>
          <a:off x="6433742" y="1770506"/>
          <a:ext cx="2131600" cy="1278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accurate</a:t>
          </a:r>
        </a:p>
      </dsp:txBody>
      <dsp:txXfrm>
        <a:off x="6433742" y="1770506"/>
        <a:ext cx="2131600" cy="1278960"/>
      </dsp:txXfrm>
    </dsp:sp>
    <dsp:sp modelId="{EAC28208-0BBD-417E-A296-BF188DCC1447}">
      <dsp:nvSpPr>
        <dsp:cNvPr id="0" name=""/>
        <dsp:cNvSpPr/>
      </dsp:nvSpPr>
      <dsp:spPr>
        <a:xfrm>
          <a:off x="3319805" y="4133495"/>
          <a:ext cx="459668" cy="91440"/>
        </a:xfrm>
        <a:custGeom>
          <a:avLst/>
          <a:gdLst/>
          <a:ahLst/>
          <a:cxnLst/>
          <a:rect l="0" t="0" r="0" b="0"/>
          <a:pathLst>
            <a:path>
              <a:moveTo>
                <a:pt x="0" y="45720"/>
              </a:moveTo>
              <a:lnTo>
                <a:pt x="45966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4176763"/>
        <a:ext cx="24513" cy="4902"/>
      </dsp:txXfrm>
    </dsp:sp>
    <dsp:sp modelId="{4F2E4D4B-F7A1-4D6B-8FCA-4D0B6920571E}">
      <dsp:nvSpPr>
        <dsp:cNvPr id="0" name=""/>
        <dsp:cNvSpPr/>
      </dsp:nvSpPr>
      <dsp:spPr>
        <a:xfrm>
          <a:off x="1190004" y="3539734"/>
          <a:ext cx="2131600" cy="1278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Report mistakes or problems to your supervisor immediately</a:t>
          </a:r>
        </a:p>
      </dsp:txBody>
      <dsp:txXfrm>
        <a:off x="1190004" y="3539734"/>
        <a:ext cx="2131600" cy="1278960"/>
      </dsp:txXfrm>
    </dsp:sp>
    <dsp:sp modelId="{BB7200B2-1D55-434A-A659-E422DF530DAF}">
      <dsp:nvSpPr>
        <dsp:cNvPr id="0" name=""/>
        <dsp:cNvSpPr/>
      </dsp:nvSpPr>
      <dsp:spPr>
        <a:xfrm>
          <a:off x="3811873" y="3539734"/>
          <a:ext cx="2131600" cy="1278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Do not make personal calls from work</a:t>
          </a:r>
        </a:p>
      </dsp:txBody>
      <dsp:txXfrm>
        <a:off x="3811873" y="3539734"/>
        <a:ext cx="2131600" cy="127896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11/20/2017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Attitude</a:t>
            </a:r>
            <a:r>
              <a:rPr lang="en-US" baseline="0" dirty="0"/>
              <a:t> is the way you look at the world and the way you respond to things that happen.</a:t>
            </a:r>
          </a:p>
          <a:p>
            <a:endParaRPr lang="en-US" baseline="0" dirty="0"/>
          </a:p>
          <a:p>
            <a:r>
              <a:rPr lang="en-US" baseline="0" dirty="0"/>
              <a:t>Positive attitudes include:</a:t>
            </a:r>
          </a:p>
          <a:p>
            <a:endParaRPr lang="en-US" baseline="0" dirty="0"/>
          </a:p>
          <a:p>
            <a:r>
              <a:rPr lang="en-US" b="1" baseline="0" dirty="0"/>
              <a:t>Friendliness</a:t>
            </a:r>
            <a:r>
              <a:rPr lang="en-US" baseline="0" dirty="0"/>
              <a:t> – consists of a positive attitude toward yourself and others</a:t>
            </a:r>
          </a:p>
          <a:p>
            <a:r>
              <a:rPr lang="en-US" b="1" baseline="0" dirty="0"/>
              <a:t>Self-motivation</a:t>
            </a:r>
            <a:r>
              <a:rPr lang="en-US" baseline="0" dirty="0"/>
              <a:t> – the inner urge to achieve your goals</a:t>
            </a:r>
          </a:p>
          <a:p>
            <a:r>
              <a:rPr lang="en-US" b="1" baseline="0" dirty="0"/>
              <a:t>Teamwork</a:t>
            </a:r>
            <a:r>
              <a:rPr lang="en-US" baseline="0" dirty="0"/>
              <a:t> – includes cooperation, the ability to work with others and commitment to a team and its members</a:t>
            </a:r>
          </a:p>
          <a:p>
            <a:r>
              <a:rPr lang="en-US" b="1" baseline="0" dirty="0"/>
              <a:t>Adaptability</a:t>
            </a:r>
            <a:r>
              <a:rPr lang="en-US" baseline="0" dirty="0"/>
              <a:t> – the ability to make changes to match new situations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76923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habits demonstrate</a:t>
            </a:r>
            <a:r>
              <a:rPr lang="en-US" baseline="0" dirty="0"/>
              <a:t> a proactive understanding of self-responsibility and self-management.</a:t>
            </a:r>
          </a:p>
          <a:p>
            <a:endParaRPr lang="en-US" baseline="0" dirty="0"/>
          </a:p>
          <a:p>
            <a:r>
              <a:rPr lang="en-US" baseline="0" dirty="0"/>
              <a:t>Will you have all of these habits?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96384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they think are employability skills. </a:t>
            </a:r>
          </a:p>
          <a:p>
            <a:endParaRPr lang="en-US" dirty="0"/>
          </a:p>
          <a:p>
            <a:r>
              <a:rPr lang="en-US" dirty="0"/>
              <a:t>Employers want employees to be “work ready.” Are you?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16637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Applied Academic Skills </a:t>
            </a:r>
            <a:r>
              <a:rPr lang="en-US" b="0" dirty="0"/>
              <a:t>-</a:t>
            </a:r>
            <a:r>
              <a:rPr lang="en-US" b="1" dirty="0"/>
              <a:t> </a:t>
            </a:r>
            <a:r>
              <a:rPr lang="en-US" dirty="0"/>
              <a:t>enable employees to put skills based on academic disciplines and learning—such as reading, writing, mathematical strategies and procedures, and scientific principles and procedures—to practical use in the workplace.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Critical Thinking Skills </a:t>
            </a:r>
            <a:r>
              <a:rPr lang="en-US" b="0" dirty="0"/>
              <a:t>-</a:t>
            </a:r>
            <a:r>
              <a:rPr lang="en-US" b="1" dirty="0"/>
              <a:t> </a:t>
            </a:r>
            <a:r>
              <a:rPr lang="en-US" dirty="0"/>
              <a:t>enable employees to analyze, reason, solve problems, plan, organize and make sound decisions in their work.</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Click on hyperlinks to view</a:t>
            </a:r>
            <a:r>
              <a:rPr lang="en-US" baseline="0" dirty="0"/>
              <a:t> videos:</a:t>
            </a:r>
            <a:endParaRPr lang="en-US" dirty="0"/>
          </a:p>
          <a:p>
            <a:pPr marL="0" indent="0">
              <a:buFont typeface="Arial" panose="020B0604020202020204" pitchFamily="34" charset="0"/>
              <a:buNone/>
            </a:pPr>
            <a:r>
              <a:rPr lang="en-US" b="1" dirty="0">
                <a:effectLst/>
              </a:rPr>
              <a:t>Competence - Basic Skills </a:t>
            </a:r>
          </a:p>
          <a:p>
            <a:pPr marL="0" indent="0">
              <a:buFont typeface="Arial" panose="020B0604020202020204" pitchFamily="34" charset="0"/>
              <a:buNone/>
            </a:pPr>
            <a:r>
              <a:rPr lang="en-US" dirty="0">
                <a:effectLst/>
              </a:rPr>
              <a:t>This career video was developed and is distributed by the Center for Occupational Employment Information (COEI) under a grant from America's Labor Market Information System (ALMIS), a program of the U.S. Department of Labor's Employment and Training Administration (ETA). It is designed to provide a brief, visual introduction to the world of work for a career.</a:t>
            </a:r>
            <a:br>
              <a:rPr lang="en-US" dirty="0">
                <a:effectLst/>
              </a:rPr>
            </a:br>
            <a:r>
              <a:rPr lang="en-US" dirty="0">
                <a:effectLst/>
              </a:rPr>
              <a:t>http://youtu.be/-ShKlwLRuzA</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effectLst/>
              </a:rPr>
              <a:t>Competence - Thinking Skills </a:t>
            </a:r>
          </a:p>
          <a:p>
            <a:pPr marL="0" indent="0">
              <a:buFont typeface="Arial" panose="020B0604020202020204" pitchFamily="34" charset="0"/>
              <a:buNone/>
            </a:pPr>
            <a:r>
              <a:rPr lang="en-US" dirty="0">
                <a:effectLst/>
              </a:rPr>
              <a:t>This career video was developed and is distributed by the Center for Occupational Employment Information (COEI) under a grant from America's Labor Market Information System (ALMIS), a program of the U.S. Department of Labor's Employment and Training Administration (ETA). It is designed to provide a brief, visual introduction to the world of work for a career.</a:t>
            </a:r>
            <a:br>
              <a:rPr lang="en-US" dirty="0">
                <a:effectLst/>
              </a:rPr>
            </a:br>
            <a:r>
              <a:rPr lang="en-US" dirty="0">
                <a:effectLst/>
              </a:rPr>
              <a:t>http://youtu.be/yXMkV5sktL0</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07607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Interpersonal Skills </a:t>
            </a:r>
            <a:r>
              <a:rPr lang="en-US" b="0" dirty="0"/>
              <a:t>-</a:t>
            </a:r>
            <a:r>
              <a:rPr lang="en-US" b="1" dirty="0"/>
              <a:t> </a:t>
            </a:r>
            <a:r>
              <a:rPr lang="en-US" dirty="0"/>
              <a:t>enable employees to collaborate as a member of a team or work independently, as appropriate, and contribute to the overarching goals of the workplace.</a:t>
            </a:r>
          </a:p>
          <a:p>
            <a:endParaRPr lang="en-US" dirty="0"/>
          </a:p>
          <a:p>
            <a:r>
              <a:rPr lang="en-US" b="1" dirty="0"/>
              <a:t>Personal Qualities </a:t>
            </a:r>
            <a:r>
              <a:rPr lang="en-US" b="0" dirty="0"/>
              <a:t>-</a:t>
            </a:r>
            <a:r>
              <a:rPr lang="en-US" b="1" dirty="0"/>
              <a:t> </a:t>
            </a:r>
            <a:r>
              <a:rPr lang="en-US" dirty="0"/>
              <a:t>include a set of behaviors and skills that enable employees to establish effective relationships and function appropriately in the workplace.</a:t>
            </a:r>
          </a:p>
          <a:p>
            <a:endParaRPr lang="en-US" dirty="0"/>
          </a:p>
          <a:p>
            <a:r>
              <a:rPr lang="en-US" dirty="0"/>
              <a:t>Click on hyperlinks to view</a:t>
            </a:r>
            <a:r>
              <a:rPr lang="en-US" baseline="0" dirty="0"/>
              <a:t> videos:</a:t>
            </a:r>
            <a:endParaRPr lang="en-US" dirty="0"/>
          </a:p>
          <a:p>
            <a:r>
              <a:rPr lang="en-US" b="1" dirty="0">
                <a:effectLst/>
              </a:rPr>
              <a:t>Competence - Interpersonal Skills</a:t>
            </a:r>
          </a:p>
          <a:p>
            <a:r>
              <a:rPr lang="en-US" dirty="0">
                <a:effectLst/>
              </a:rPr>
              <a:t>This career video was developed and is distributed by the Center for Occupational Employment Information (COEI) under a grant from America's Labor Market Information System (ALMIS), a program of the U.S. Department of Labor's Employment and Training Administration (ETA). It is designed to provide a brief, visual introduction to the world of work for a career.</a:t>
            </a:r>
            <a:br>
              <a:rPr lang="en-US" dirty="0">
                <a:effectLst/>
              </a:rPr>
            </a:br>
            <a:r>
              <a:rPr lang="en-US" dirty="0">
                <a:effectLst/>
              </a:rPr>
              <a:t>http://youtu.be/Y8I5kPX6qCk</a:t>
            </a:r>
          </a:p>
          <a:p>
            <a:endParaRPr lang="en-US" dirty="0">
              <a:effectLst/>
            </a:endParaRPr>
          </a:p>
          <a:p>
            <a:r>
              <a:rPr lang="en-US" b="1" dirty="0">
                <a:effectLst/>
              </a:rPr>
              <a:t>Competence - Personal Qualities </a:t>
            </a:r>
          </a:p>
          <a:p>
            <a:r>
              <a:rPr lang="en-US" dirty="0">
                <a:effectLst/>
              </a:rPr>
              <a:t>This career video was developed and is distributed by the Center for Occupational Employment Information (COEI) under a grant from America's Labor Market Information System (ALMIS), a program of the U.S. Department of Labor's Employment and Training Administration (ETA). It is designed to provide a brief, visual introduction to the world of work for a career.</a:t>
            </a:r>
            <a:br>
              <a:rPr lang="en-US" dirty="0">
                <a:effectLst/>
              </a:rPr>
            </a:br>
            <a:r>
              <a:rPr lang="en-US" dirty="0">
                <a:effectLst/>
              </a:rPr>
              <a:t>http://youtu.be/Hc3oVB88d7M</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80223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Workplace Skills include:</a:t>
            </a:r>
          </a:p>
          <a:p>
            <a:endParaRPr lang="en-US" dirty="0"/>
          </a:p>
          <a:p>
            <a:r>
              <a:rPr lang="en-US" b="1" dirty="0"/>
              <a:t>Resource Management Skills </a:t>
            </a:r>
            <a:r>
              <a:rPr lang="en-US" b="0" dirty="0"/>
              <a:t>-</a:t>
            </a:r>
            <a:r>
              <a:rPr lang="en-US" b="1" dirty="0"/>
              <a:t> </a:t>
            </a:r>
            <a:r>
              <a:rPr lang="en-US" dirty="0"/>
              <a:t>enable employees to successfully perform work tasks by managing time and other resources.</a:t>
            </a:r>
          </a:p>
          <a:p>
            <a:endParaRPr lang="en-US" dirty="0"/>
          </a:p>
          <a:p>
            <a:r>
              <a:rPr lang="en-US" b="1" dirty="0"/>
              <a:t>Information Use Skills </a:t>
            </a:r>
            <a:r>
              <a:rPr lang="en-US" b="0" dirty="0"/>
              <a:t>-</a:t>
            </a:r>
            <a:r>
              <a:rPr lang="en-US" b="1" dirty="0"/>
              <a:t> </a:t>
            </a:r>
            <a:r>
              <a:rPr lang="en-US" dirty="0"/>
              <a:t>enable employees to successfully perform work tasks by understanding, evaluating, and using a variety of information.</a:t>
            </a:r>
          </a:p>
          <a:p>
            <a:endParaRPr lang="en-US" dirty="0"/>
          </a:p>
          <a:p>
            <a:r>
              <a:rPr lang="en-US" b="1" dirty="0"/>
              <a:t>Communication Skills </a:t>
            </a:r>
            <a:r>
              <a:rPr lang="en-US" b="0" dirty="0"/>
              <a:t>-</a:t>
            </a:r>
            <a:r>
              <a:rPr lang="en-US" b="1" dirty="0"/>
              <a:t> </a:t>
            </a:r>
            <a:r>
              <a:rPr lang="en-US" dirty="0"/>
              <a:t>enable employees to successfully perform work tasks by communicating effectively with others in multiple formats.</a:t>
            </a:r>
          </a:p>
          <a:p>
            <a:endParaRPr lang="en-US" dirty="0"/>
          </a:p>
          <a:p>
            <a:r>
              <a:rPr lang="en-US" b="1" dirty="0"/>
              <a:t>Systems Thinking Skills </a:t>
            </a:r>
            <a:r>
              <a:rPr lang="en-US" b="0" dirty="0"/>
              <a:t>-</a:t>
            </a:r>
            <a:r>
              <a:rPr lang="en-US" b="1" dirty="0"/>
              <a:t> </a:t>
            </a:r>
            <a:r>
              <a:rPr lang="en-US" dirty="0"/>
              <a:t>enable employees to successfully perform work tasks by understanding relationships among the components of a system.</a:t>
            </a:r>
          </a:p>
          <a:p>
            <a:endParaRPr lang="en-US" dirty="0"/>
          </a:p>
          <a:p>
            <a:r>
              <a:rPr lang="en-US" b="1" dirty="0"/>
              <a:t>Technology Use Skills </a:t>
            </a:r>
            <a:r>
              <a:rPr lang="en-US" b="0" dirty="0"/>
              <a:t>-</a:t>
            </a:r>
            <a:r>
              <a:rPr lang="en-US" b="1" dirty="0"/>
              <a:t> </a:t>
            </a:r>
            <a:r>
              <a:rPr lang="en-US" dirty="0"/>
              <a:t>enable employees to successfully perform work tasks by applying information technology appropriately and effectively.</a:t>
            </a:r>
          </a:p>
          <a:p>
            <a:endParaRPr lang="en-US" dirty="0"/>
          </a:p>
          <a:p>
            <a:r>
              <a:rPr lang="en-US" dirty="0"/>
              <a:t>Click on hyperlinks to view</a:t>
            </a:r>
            <a:r>
              <a:rPr lang="en-US" baseline="0" dirty="0"/>
              <a:t> videos:</a:t>
            </a:r>
          </a:p>
          <a:p>
            <a:r>
              <a:rPr lang="en-US" b="1" baseline="0" dirty="0"/>
              <a:t>Competence – Resource Management</a:t>
            </a:r>
          </a:p>
          <a:p>
            <a:r>
              <a:rPr lang="en-US" dirty="0">
                <a:effectLst/>
              </a:rPr>
              <a:t>This career video was developed and is distributed by the Center for Occupational Employment Information (COEI) under a grant from America's Labor Market Information System (ALMIS), a program of the U.S. Department of Labor's Employment and Training Administration (ETA). It is designed to provide a brief, visual introduction to the world of work for a career.</a:t>
            </a:r>
            <a:br>
              <a:rPr lang="en-US" dirty="0">
                <a:effectLst/>
              </a:rPr>
            </a:br>
            <a:r>
              <a:rPr lang="en-US" baseline="0" dirty="0"/>
              <a:t>http://youtu.be/gavKuNOJ5Do</a:t>
            </a:r>
          </a:p>
          <a:p>
            <a:endParaRPr lang="en-US" baseline="0" dirty="0"/>
          </a:p>
          <a:p>
            <a:r>
              <a:rPr lang="en-US" b="1" baseline="0" dirty="0"/>
              <a:t>Competence – Using Information</a:t>
            </a:r>
          </a:p>
          <a:p>
            <a:r>
              <a:rPr lang="en-US" dirty="0">
                <a:effectLst/>
              </a:rPr>
              <a:t>This career video was developed and is distributed by the Center for Occupational Employment Information (COEI) under a grant from America's Labor Market Information System (ALMIS), a program of the U.S. Department of Labor's Employment and Training Administration (ETA). It is designed to provide a brief, visual introduction to the world of work for a career.</a:t>
            </a:r>
            <a:br>
              <a:rPr lang="en-US" dirty="0">
                <a:effectLst/>
              </a:rPr>
            </a:br>
            <a:r>
              <a:rPr lang="en-US" baseline="0" dirty="0"/>
              <a:t>http://youtu.be/5F-byO0DRXk</a:t>
            </a:r>
          </a:p>
          <a:p>
            <a:endParaRPr lang="en-US" baseline="0" dirty="0"/>
          </a:p>
          <a:p>
            <a:r>
              <a:rPr lang="en-US" b="1" baseline="0" dirty="0"/>
              <a:t>Ability – Verbal</a:t>
            </a:r>
          </a:p>
          <a:p>
            <a:r>
              <a:rPr lang="en-US" dirty="0">
                <a:effectLst/>
              </a:rPr>
              <a:t>This career video was developed and is distributed by the Center for Occupational Employment Information (COEI) under a grant from America's Labor Market Information System (ALMIS), a program of the U.S. Department of Labor's Employment and Training Administration (ETA). It is designed to provide a brief, visual introduction to the world of work for a career.</a:t>
            </a:r>
            <a:br>
              <a:rPr lang="en-US" dirty="0">
                <a:effectLst/>
              </a:rPr>
            </a:br>
            <a:r>
              <a:rPr lang="en-US" baseline="0" dirty="0"/>
              <a:t>https://www.youtube.com/watch?v=cwhGz_4guLI</a:t>
            </a:r>
          </a:p>
          <a:p>
            <a:endParaRPr lang="en-US" dirty="0"/>
          </a:p>
          <a:p>
            <a:r>
              <a:rPr lang="en-US" b="1" dirty="0"/>
              <a:t>Competence</a:t>
            </a:r>
            <a:r>
              <a:rPr lang="en-US" b="1" baseline="0" dirty="0"/>
              <a:t> – Using Systems</a:t>
            </a:r>
          </a:p>
          <a:p>
            <a:r>
              <a:rPr lang="en-US" dirty="0">
                <a:effectLst/>
              </a:rPr>
              <a:t>This career video was developed and is distributed by the Center for Occupational Employment Information (COEI) under a grant from America's Labor Market Information System (ALMIS), a program of the U.S. Department of Labor's Employment and Training Administration (ETA). It is designed to provide a brief, visual introduction to the world of work for a career.</a:t>
            </a:r>
            <a:br>
              <a:rPr lang="en-US" dirty="0">
                <a:effectLst/>
              </a:rPr>
            </a:br>
            <a:r>
              <a:rPr lang="en-US" dirty="0"/>
              <a:t>http://youtu.be/_EjRfmalgdA</a:t>
            </a:r>
          </a:p>
          <a:p>
            <a:endParaRPr lang="en-US" dirty="0"/>
          </a:p>
          <a:p>
            <a:r>
              <a:rPr lang="en-US" b="1" dirty="0"/>
              <a:t>Competence – Using Technology</a:t>
            </a:r>
          </a:p>
          <a:p>
            <a:r>
              <a:rPr lang="en-US" dirty="0">
                <a:effectLst/>
              </a:rPr>
              <a:t>This career video was developed and is distributed by the Center for Occupational Employment Information (COEI) under a grant from America's Labor Market Information System (ALMIS), a program of the U.S. Department of Labor's Employment and Training Administration (ETA). It is designed to provide a brief, visual introduction to the world of work for a career.</a:t>
            </a:r>
            <a:endParaRPr lang="en-US" b="1" dirty="0"/>
          </a:p>
          <a:p>
            <a:r>
              <a:rPr lang="en-US" dirty="0"/>
              <a:t>http://youtu.be/I8Ed91qcXnI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54406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you know what personal success</a:t>
            </a:r>
            <a:r>
              <a:rPr lang="en-US" baseline="0" dirty="0"/>
              <a:t> is?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50677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include values, attitude and work habits.</a:t>
            </a:r>
          </a:p>
          <a:p>
            <a:endParaRPr lang="en-US" dirty="0"/>
          </a:p>
          <a:p>
            <a:r>
              <a:rPr lang="en-US" dirty="0"/>
              <a:t>What else do</a:t>
            </a:r>
            <a:r>
              <a:rPr lang="en-US" baseline="0" dirty="0"/>
              <a:t> you think it might include?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069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 learn values?</a:t>
            </a:r>
          </a:p>
          <a:p>
            <a:endParaRPr lang="en-US" dirty="0"/>
          </a:p>
          <a:p>
            <a:r>
              <a:rPr lang="en-US" dirty="0"/>
              <a:t>You learn values beginning</a:t>
            </a:r>
            <a:r>
              <a:rPr lang="en-US" baseline="0" dirty="0"/>
              <a:t> at home from your family through what they teach you and the examples they set.</a:t>
            </a:r>
          </a:p>
          <a:p>
            <a:endParaRPr lang="en-US" baseline="0" dirty="0"/>
          </a:p>
          <a:p>
            <a:r>
              <a:rPr lang="en-US" baseline="0" dirty="0"/>
              <a:t>You continue to acquire values as you continue in life from other sources: schools, churches, friends, books and television.</a:t>
            </a:r>
          </a:p>
          <a:p>
            <a:endParaRPr lang="en-US" baseline="0" dirty="0"/>
          </a:p>
          <a:p>
            <a:r>
              <a:rPr lang="en-US" baseline="0" dirty="0"/>
              <a:t>Which values from the list do you possess? Are there any other values we can list?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773153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youtu.be/yXMkV5sktL0" TargetMode="External"/><Relationship Id="rId3" Type="http://schemas.openxmlformats.org/officeDocument/2006/relationships/hyperlink" Target="https://www.youtube.com/watch?v=cwhGz_4guLI" TargetMode="External"/><Relationship Id="rId7" Type="http://schemas.openxmlformats.org/officeDocument/2006/relationships/hyperlink" Target="http://youtu.be/gavKuNOJ5Do" TargetMode="External"/><Relationship Id="rId2" Type="http://schemas.openxmlformats.org/officeDocument/2006/relationships/hyperlink" Target="http://cte.ed.gov/employabilityskills/" TargetMode="External"/><Relationship Id="rId1" Type="http://schemas.openxmlformats.org/officeDocument/2006/relationships/slideLayout" Target="../slideLayouts/slideLayout3.xml"/><Relationship Id="rId6" Type="http://schemas.openxmlformats.org/officeDocument/2006/relationships/hyperlink" Target="http://youtu.be/Hc3oVB88d7M" TargetMode="External"/><Relationship Id="rId11" Type="http://schemas.openxmlformats.org/officeDocument/2006/relationships/hyperlink" Target="http://youtu.be/I8Ed91qcXnI" TargetMode="External"/><Relationship Id="rId5" Type="http://schemas.openxmlformats.org/officeDocument/2006/relationships/hyperlink" Target="http://youtu.be/Y8I5kPX6qCk" TargetMode="External"/><Relationship Id="rId10" Type="http://schemas.openxmlformats.org/officeDocument/2006/relationships/hyperlink" Target="http://youtu.be/_EjRfmalgdA" TargetMode="External"/><Relationship Id="rId4" Type="http://schemas.openxmlformats.org/officeDocument/2006/relationships/hyperlink" Target="http://youtu.be/-ShKlwLRuzA" TargetMode="External"/><Relationship Id="rId9" Type="http://schemas.openxmlformats.org/officeDocument/2006/relationships/hyperlink" Target="http://youtu.be/5F-byO0DRX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hKlwLRuz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utube.com/watch?v=yXMkV5sktL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8I5kPX6qC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hyperlink" Target="https://www.youtube.com/watch?v=Hc3oVB88d7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youtube.com/watch?v=gavKuNOJ5Do" TargetMode="External"/><Relationship Id="rId7" Type="http://schemas.openxmlformats.org/officeDocument/2006/relationships/hyperlink" Target="https://www.youtube.com/watch?v=I8Ed91qcXnI"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youtube.com/watch?v=_EjRfmalgdA" TargetMode="External"/><Relationship Id="rId5" Type="http://schemas.openxmlformats.org/officeDocument/2006/relationships/hyperlink" Target="https://www.youtube.com/watch?v=cwhGz_4guLI" TargetMode="External"/><Relationship Id="rId4" Type="http://schemas.openxmlformats.org/officeDocument/2006/relationships/hyperlink" Target="https://www.youtube.com/watch?v=5F-byO0DRX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21</a:t>
            </a:r>
            <a:r>
              <a:rPr lang="en-US" sz="6000" baseline="30000" dirty="0"/>
              <a:t>st</a:t>
            </a:r>
            <a:r>
              <a:rPr lang="en-US" sz="6000" dirty="0"/>
              <a:t> Century Employability Skills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F219-004F-42DC-9C1C-9563BA7D34FA}"/>
              </a:ext>
            </a:extLst>
          </p:cNvPr>
          <p:cNvSpPr>
            <a:spLocks noGrp="1"/>
          </p:cNvSpPr>
          <p:nvPr>
            <p:ph type="title"/>
          </p:nvPr>
        </p:nvSpPr>
        <p:spPr/>
        <p:txBody>
          <a:bodyPr/>
          <a:lstStyle/>
          <a:p>
            <a:r>
              <a:rPr lang="en-US" dirty="0"/>
              <a:t>Positive Attitudes </a:t>
            </a:r>
          </a:p>
        </p:txBody>
      </p:sp>
      <p:sp>
        <p:nvSpPr>
          <p:cNvPr id="3" name="Content Placeholder 2">
            <a:extLst>
              <a:ext uri="{FF2B5EF4-FFF2-40B4-BE49-F238E27FC236}">
                <a16:creationId xmlns:a16="http://schemas.microsoft.com/office/drawing/2014/main" id="{F3370D46-07E3-4AF9-BE25-A3425B4C541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Friendliness</a:t>
            </a:r>
          </a:p>
          <a:p>
            <a:pPr marL="457200" indent="-457200">
              <a:buClr>
                <a:schemeClr val="accent1"/>
              </a:buClr>
              <a:buFont typeface="Wingdings" panose="05000000000000000000" pitchFamily="2" charset="2"/>
              <a:buChar char="Ø"/>
            </a:pPr>
            <a:r>
              <a:rPr lang="en-US" dirty="0"/>
              <a:t>Self-Motivation</a:t>
            </a:r>
          </a:p>
          <a:p>
            <a:pPr marL="457200" indent="-457200">
              <a:buClr>
                <a:schemeClr val="accent1"/>
              </a:buClr>
              <a:buFont typeface="Wingdings" panose="05000000000000000000" pitchFamily="2" charset="2"/>
              <a:buChar char="Ø"/>
            </a:pPr>
            <a:r>
              <a:rPr lang="en-US" dirty="0"/>
              <a:t>Teamwork</a:t>
            </a:r>
          </a:p>
          <a:p>
            <a:pPr marL="457200" indent="-457200">
              <a:buClr>
                <a:schemeClr val="accent1"/>
              </a:buClr>
              <a:buFont typeface="Wingdings" panose="05000000000000000000" pitchFamily="2" charset="2"/>
              <a:buChar char="Ø"/>
            </a:pPr>
            <a:r>
              <a:rPr lang="en-US" dirty="0"/>
              <a:t>Adaptability</a:t>
            </a:r>
          </a:p>
        </p:txBody>
      </p:sp>
      <p:pic>
        <p:nvPicPr>
          <p:cNvPr id="6" name="Content Placeholder 5">
            <a:extLst>
              <a:ext uri="{FF2B5EF4-FFF2-40B4-BE49-F238E27FC236}">
                <a16:creationId xmlns:a16="http://schemas.microsoft.com/office/drawing/2014/main" id="{A8F9EC28-0B9A-49C5-84E3-9125FCE8A616}"/>
              </a:ext>
            </a:extLst>
          </p:cNvPr>
          <p:cNvPicPr>
            <a:picLocks noChangeAspect="1"/>
          </p:cNvPicPr>
          <p:nvPr/>
        </p:nvPicPr>
        <p:blipFill>
          <a:blip r:embed="rId3" cstate="print">
            <a:extLst>
              <a:ext uri="{28A0092B-C50C-407E-A947-70E740481C1C}">
                <a14:useLocalDpi xmlns:a14="http://schemas.microsoft.com/office/drawing/2010/main" val="0"/>
              </a:ext>
            </a:extLst>
          </a:blip>
          <a:srcRect l="14570" r="14570"/>
          <a:stretch>
            <a:fillRect/>
          </a:stretch>
        </p:blipFill>
        <p:spPr>
          <a:xfrm>
            <a:off x="5344577" y="1040298"/>
            <a:ext cx="5455403" cy="5114440"/>
          </a:xfrm>
          <a:prstGeom prst="rect">
            <a:avLst/>
          </a:prstGeom>
        </p:spPr>
      </p:pic>
    </p:spTree>
    <p:extLst>
      <p:ext uri="{BB962C8B-B14F-4D97-AF65-F5344CB8AC3E}">
        <p14:creationId xmlns:p14="http://schemas.microsoft.com/office/powerpoint/2010/main" val="305904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4FFA-5B60-49B0-86D7-99634973266B}"/>
              </a:ext>
            </a:extLst>
          </p:cNvPr>
          <p:cNvSpPr>
            <a:spLocks noGrp="1"/>
          </p:cNvSpPr>
          <p:nvPr>
            <p:ph type="title"/>
          </p:nvPr>
        </p:nvSpPr>
        <p:spPr/>
        <p:txBody>
          <a:bodyPr/>
          <a:lstStyle/>
          <a:p>
            <a:r>
              <a:rPr lang="en-US" dirty="0"/>
              <a:t>Good Work Habits</a:t>
            </a:r>
          </a:p>
        </p:txBody>
      </p:sp>
      <p:graphicFrame>
        <p:nvGraphicFramePr>
          <p:cNvPr id="4" name="Content Placeholder 4">
            <a:extLst>
              <a:ext uri="{FF2B5EF4-FFF2-40B4-BE49-F238E27FC236}">
                <a16:creationId xmlns:a16="http://schemas.microsoft.com/office/drawing/2014/main" id="{C53264E2-C6D9-4A6E-9A9D-7EBA2B17B8B0}"/>
              </a:ext>
            </a:extLst>
          </p:cNvPr>
          <p:cNvGraphicFramePr>
            <a:graphicFrameLocks noGrp="1"/>
          </p:cNvGraphicFramePr>
          <p:nvPr>
            <p:ph idx="1"/>
            <p:extLst>
              <p:ext uri="{D42A27DB-BD31-4B8C-83A1-F6EECF244321}">
                <p14:modId xmlns:p14="http://schemas.microsoft.com/office/powerpoint/2010/main" val="2611579613"/>
              </p:ext>
            </p:extLst>
          </p:nvPr>
        </p:nvGraphicFramePr>
        <p:xfrm>
          <a:off x="1341438" y="1410346"/>
          <a:ext cx="9755348" cy="4819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100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6C20-19B1-4A13-A977-4CAC22041FFF}"/>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E4A27A85-7022-4556-9BE8-430B403A49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2969" y="1533747"/>
            <a:ext cx="5926061" cy="4227255"/>
          </a:xfrm>
          <a:prstGeom prst="roundRect">
            <a:avLst>
              <a:gd name="adj" fmla="val 8594"/>
            </a:avLst>
          </a:prstGeom>
          <a:solidFill>
            <a:schemeClr val="accent2">
              <a:lumMod val="50000"/>
            </a:scheme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61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40C9-EA4D-410B-986E-2318739B116A}"/>
              </a:ext>
            </a:extLst>
          </p:cNvPr>
          <p:cNvSpPr>
            <a:spLocks noGrp="1"/>
          </p:cNvSpPr>
          <p:nvPr>
            <p:ph type="title"/>
          </p:nvPr>
        </p:nvSpPr>
        <p:spPr>
          <a:xfrm>
            <a:off x="740664" y="256094"/>
            <a:ext cx="10059452" cy="447168"/>
          </a:xfrm>
        </p:spPr>
        <p:txBody>
          <a:bodyPr/>
          <a:lstStyle/>
          <a:p>
            <a:r>
              <a:rPr lang="en-US" dirty="0"/>
              <a:t>References and Resources</a:t>
            </a:r>
          </a:p>
        </p:txBody>
      </p:sp>
      <p:sp>
        <p:nvSpPr>
          <p:cNvPr id="3" name="Content Placeholder 2">
            <a:extLst>
              <a:ext uri="{FF2B5EF4-FFF2-40B4-BE49-F238E27FC236}">
                <a16:creationId xmlns:a16="http://schemas.microsoft.com/office/drawing/2014/main" id="{B7B3B0F5-681D-4BD8-88AD-CA9BFA2FA517}"/>
              </a:ext>
            </a:extLst>
          </p:cNvPr>
          <p:cNvSpPr>
            <a:spLocks noGrp="1"/>
          </p:cNvSpPr>
          <p:nvPr>
            <p:ph sz="half" idx="1"/>
          </p:nvPr>
        </p:nvSpPr>
        <p:spPr>
          <a:xfrm>
            <a:off x="740664" y="692846"/>
            <a:ext cx="11055750" cy="5817105"/>
          </a:xfrm>
        </p:spPr>
        <p:txBody>
          <a:bodyPr/>
          <a:lstStyle/>
          <a:p>
            <a:pPr marL="45720" lvl="0">
              <a:lnSpc>
                <a:spcPct val="120000"/>
              </a:lnSpc>
              <a:spcBef>
                <a:spcPts val="0"/>
              </a:spcBef>
              <a:buClr>
                <a:schemeClr val="accent1"/>
              </a:buClr>
              <a:buSzPct val="100000"/>
            </a:pPr>
            <a:r>
              <a:rPr lang="en-US" sz="1100" dirty="0">
                <a:solidFill>
                  <a:srgbClr val="263050"/>
                </a:solidFill>
                <a:latin typeface="Corbel"/>
              </a:rPr>
              <a:t>Images:</a:t>
            </a:r>
          </a:p>
          <a:p>
            <a:pPr marL="274320" lvl="0" indent="-228600">
              <a:lnSpc>
                <a:spcPct val="120000"/>
              </a:lnSpc>
              <a:spcBef>
                <a:spcPts val="0"/>
              </a:spcBef>
              <a:buClr>
                <a:schemeClr val="accent1"/>
              </a:buClr>
              <a:buSzPct val="100000"/>
              <a:buFont typeface="Wingdings" panose="05000000000000000000" pitchFamily="2" charset="2"/>
              <a:buChar char="Ø"/>
            </a:pPr>
            <a:r>
              <a:rPr lang="en-US" sz="1100" dirty="0">
                <a:solidFill>
                  <a:srgbClr val="263050"/>
                </a:solidFill>
                <a:latin typeface="Corbel"/>
              </a:rPr>
              <a:t>Microsoft Office Clip Art: Used with permission from Microsoft.</a:t>
            </a:r>
          </a:p>
          <a:p>
            <a:pPr lvl="0">
              <a:lnSpc>
                <a:spcPct val="120000"/>
              </a:lnSpc>
              <a:spcBef>
                <a:spcPts val="0"/>
              </a:spcBef>
              <a:buClr>
                <a:schemeClr val="accent1"/>
              </a:buClr>
              <a:buSzPct val="100000"/>
            </a:pPr>
            <a:r>
              <a:rPr lang="en-US" sz="1100" dirty="0">
                <a:solidFill>
                  <a:srgbClr val="263050"/>
                </a:solidFill>
                <a:latin typeface="Corbel"/>
              </a:rPr>
              <a:t>Textbook(s):</a:t>
            </a:r>
          </a:p>
          <a:p>
            <a:pPr marL="274320" lvl="0" indent="-228600">
              <a:lnSpc>
                <a:spcPct val="120000"/>
              </a:lnSpc>
              <a:spcBef>
                <a:spcPts val="0"/>
              </a:spcBef>
              <a:buClr>
                <a:schemeClr val="accent1"/>
              </a:buClr>
              <a:buSzPct val="100000"/>
              <a:buFont typeface="Wingdings" panose="05000000000000000000" pitchFamily="2" charset="2"/>
              <a:buChar char="Ø"/>
            </a:pPr>
            <a:r>
              <a:rPr lang="en-US" sz="1100" dirty="0">
                <a:solidFill>
                  <a:srgbClr val="263050"/>
                </a:solidFill>
                <a:latin typeface="Corbel"/>
              </a:rPr>
              <a:t>Reynolds, J.S. (2010). </a:t>
            </a:r>
            <a:r>
              <a:rPr lang="en-US" sz="1100" i="1" dirty="0">
                <a:solidFill>
                  <a:srgbClr val="263050"/>
                </a:solidFill>
                <a:latin typeface="Corbel"/>
              </a:rPr>
              <a:t>Hospitality services: Food &amp; lodging</a:t>
            </a:r>
            <a:r>
              <a:rPr lang="en-US" sz="1100" dirty="0">
                <a:solidFill>
                  <a:srgbClr val="263050"/>
                </a:solidFill>
                <a:latin typeface="Corbel"/>
              </a:rPr>
              <a:t>. Tinley Park, IL: </a:t>
            </a:r>
            <a:r>
              <a:rPr lang="en-US" sz="1100" dirty="0" err="1">
                <a:solidFill>
                  <a:srgbClr val="263050"/>
                </a:solidFill>
                <a:latin typeface="Corbel"/>
              </a:rPr>
              <a:t>Goodheart</a:t>
            </a:r>
            <a:r>
              <a:rPr lang="en-US" sz="1100" dirty="0">
                <a:solidFill>
                  <a:srgbClr val="263050"/>
                </a:solidFill>
                <a:latin typeface="Corbel"/>
              </a:rPr>
              <a:t>-Willcox Company.</a:t>
            </a:r>
          </a:p>
          <a:p>
            <a:pPr lvl="0">
              <a:lnSpc>
                <a:spcPct val="120000"/>
              </a:lnSpc>
              <a:spcBef>
                <a:spcPts val="0"/>
              </a:spcBef>
              <a:buClr>
                <a:schemeClr val="accent1"/>
              </a:buClr>
              <a:buSzPct val="100000"/>
            </a:pPr>
            <a:r>
              <a:rPr lang="en-US" sz="1100" dirty="0">
                <a:solidFill>
                  <a:srgbClr val="263050"/>
                </a:solidFill>
                <a:latin typeface="Corbel"/>
              </a:rPr>
              <a:t>Website(s):</a:t>
            </a:r>
          </a:p>
          <a:p>
            <a:pPr marL="274320" lvl="0" indent="-228600">
              <a:lnSpc>
                <a:spcPct val="120000"/>
              </a:lnSpc>
              <a:spcBef>
                <a:spcPts val="0"/>
              </a:spcBef>
              <a:buClr>
                <a:schemeClr val="accent1"/>
              </a:buClr>
              <a:buSzPct val="100000"/>
              <a:buFont typeface="Wingdings" panose="05000000000000000000" pitchFamily="2" charset="2"/>
              <a:buChar char="Ø"/>
            </a:pPr>
            <a:r>
              <a:rPr lang="en-US" sz="1100" dirty="0">
                <a:solidFill>
                  <a:srgbClr val="263050"/>
                </a:solidFill>
                <a:latin typeface="Corbel"/>
              </a:rPr>
              <a:t>Employability Skills Framework</a:t>
            </a:r>
            <a:br>
              <a:rPr lang="en-US" sz="1100" dirty="0">
                <a:solidFill>
                  <a:srgbClr val="263050"/>
                </a:solidFill>
                <a:latin typeface="Corbel"/>
              </a:rPr>
            </a:br>
            <a:r>
              <a:rPr lang="en-US" sz="1100" dirty="0">
                <a:solidFill>
                  <a:srgbClr val="263050"/>
                </a:solidFill>
                <a:latin typeface="Corbel"/>
              </a:rPr>
              <a:t>Developed as part of the Support for States Employability Standards in CTE and Adult Education project, an initiative of the Office of Vocational and Adult Education, U.S. Department of Education.</a:t>
            </a:r>
            <a:br>
              <a:rPr lang="en-US" sz="1100" dirty="0">
                <a:solidFill>
                  <a:srgbClr val="263050"/>
                </a:solidFill>
                <a:latin typeface="Corbel"/>
              </a:rPr>
            </a:br>
            <a:r>
              <a:rPr lang="en-US" sz="1100" dirty="0">
                <a:solidFill>
                  <a:srgbClr val="263050"/>
                </a:solidFill>
                <a:latin typeface="Corbel"/>
                <a:hlinkClick r:id="rId2"/>
              </a:rPr>
              <a:t>http://cte.ed.gov/employabilityskills/</a:t>
            </a:r>
            <a:endParaRPr lang="en-US" sz="1100" dirty="0">
              <a:solidFill>
                <a:srgbClr val="263050"/>
              </a:solidFill>
              <a:latin typeface="Corbel"/>
            </a:endParaRPr>
          </a:p>
          <a:p>
            <a:pPr lvl="0">
              <a:lnSpc>
                <a:spcPct val="120000"/>
              </a:lnSpc>
              <a:spcBef>
                <a:spcPts val="0"/>
              </a:spcBef>
              <a:buClr>
                <a:schemeClr val="accent1"/>
              </a:buClr>
              <a:buSzPct val="100000"/>
            </a:pPr>
            <a:r>
              <a:rPr lang="en-US" sz="1100" dirty="0">
                <a:solidFill>
                  <a:srgbClr val="263050"/>
                </a:solidFill>
                <a:latin typeface="Corbel"/>
              </a:rPr>
              <a:t>YouTube™:</a:t>
            </a:r>
          </a:p>
          <a:p>
            <a:pPr marL="171450" lvl="0" indent="-171450">
              <a:lnSpc>
                <a:spcPct val="120000"/>
              </a:lnSpc>
              <a:spcBef>
                <a:spcPts val="0"/>
              </a:spcBef>
              <a:buClr>
                <a:schemeClr val="accent1"/>
              </a:buClr>
              <a:buSzPct val="100000"/>
              <a:buFont typeface="Wingdings" panose="05000000000000000000" pitchFamily="2" charset="2"/>
              <a:buChar char="Ø"/>
            </a:pPr>
            <a:r>
              <a:rPr lang="en-US" sz="1100" dirty="0">
                <a:solidFill>
                  <a:srgbClr val="263050"/>
                </a:solidFill>
                <a:latin typeface="Corbel"/>
              </a:rPr>
              <a:t>The career videos were developed and distributed by the Center for Occupational Employment Information (COEI) under a grant from America's Labor Market Information System (ALMIS), a program of the U.S. Department of Labor's Employment and Training Administration (ETA). They are designed to provide a brief, visual introduction to the world of work for a career.</a:t>
            </a:r>
          </a:p>
          <a:p>
            <a:pPr marL="274320" lvl="0" indent="-228600">
              <a:lnSpc>
                <a:spcPct val="120000"/>
              </a:lnSpc>
              <a:spcBef>
                <a:spcPts val="0"/>
              </a:spcBef>
              <a:buClr>
                <a:schemeClr val="accent1"/>
              </a:buClr>
              <a:buSzPct val="100000"/>
              <a:buFont typeface="Wingdings" panose="05000000000000000000" pitchFamily="2" charset="2"/>
              <a:buChar char="Ø"/>
            </a:pPr>
            <a:r>
              <a:rPr lang="en-US" sz="1100" b="1" dirty="0">
                <a:solidFill>
                  <a:srgbClr val="263050"/>
                </a:solidFill>
                <a:latin typeface="Corbel"/>
              </a:rPr>
              <a:t>Ability – Verbal</a:t>
            </a:r>
          </a:p>
          <a:p>
            <a:pPr marL="45720" lvl="0">
              <a:lnSpc>
                <a:spcPct val="120000"/>
              </a:lnSpc>
              <a:spcBef>
                <a:spcPts val="0"/>
              </a:spcBef>
              <a:buClr>
                <a:schemeClr val="accent1"/>
              </a:buClr>
              <a:buSzPct val="100000"/>
            </a:pPr>
            <a:r>
              <a:rPr lang="en-US" sz="1100" b="1" dirty="0">
                <a:solidFill>
                  <a:srgbClr val="263050"/>
                </a:solidFill>
                <a:latin typeface="Corbel"/>
              </a:rPr>
              <a:t>        </a:t>
            </a:r>
            <a:r>
              <a:rPr lang="en-US" sz="1100" dirty="0">
                <a:solidFill>
                  <a:srgbClr val="263050"/>
                </a:solidFill>
                <a:latin typeface="Corbel"/>
                <a:hlinkClick r:id="rId3"/>
              </a:rPr>
              <a:t>https://www.youtube.com/watch?v=cwhGz_4guLI</a:t>
            </a:r>
            <a:endParaRPr lang="en-US" sz="1100" b="1" dirty="0">
              <a:solidFill>
                <a:srgbClr val="263050"/>
              </a:solidFill>
              <a:latin typeface="Corbel"/>
            </a:endParaRPr>
          </a:p>
          <a:p>
            <a:pPr marL="274320" lvl="0" indent="-228600">
              <a:lnSpc>
                <a:spcPct val="120000"/>
              </a:lnSpc>
              <a:spcBef>
                <a:spcPts val="0"/>
              </a:spcBef>
              <a:buClr>
                <a:schemeClr val="accent1"/>
              </a:buClr>
              <a:buSzPct val="100000"/>
              <a:buFont typeface="Wingdings" panose="05000000000000000000" pitchFamily="2" charset="2"/>
              <a:buChar char="Ø"/>
            </a:pPr>
            <a:r>
              <a:rPr lang="en-US" sz="1100" b="1" dirty="0">
                <a:solidFill>
                  <a:srgbClr val="263050"/>
                </a:solidFill>
                <a:latin typeface="Corbel"/>
              </a:rPr>
              <a:t>Competence - Basic Skills </a:t>
            </a:r>
          </a:p>
          <a:p>
            <a:pPr lvl="0">
              <a:lnSpc>
                <a:spcPct val="120000"/>
              </a:lnSpc>
              <a:spcBef>
                <a:spcPts val="0"/>
              </a:spcBef>
              <a:buClr>
                <a:schemeClr val="accent1"/>
              </a:buClr>
              <a:buSzPct val="100000"/>
            </a:pPr>
            <a:r>
              <a:rPr lang="en-US" sz="1100" dirty="0">
                <a:solidFill>
                  <a:srgbClr val="263050"/>
                </a:solidFill>
                <a:latin typeface="Corbel"/>
              </a:rPr>
              <a:t>           </a:t>
            </a:r>
            <a:r>
              <a:rPr lang="en-US" sz="1100" dirty="0">
                <a:solidFill>
                  <a:srgbClr val="263050"/>
                </a:solidFill>
                <a:latin typeface="Corbel"/>
                <a:hlinkClick r:id="rId4"/>
              </a:rPr>
              <a:t>http://youtu.be/-ShKlwLRuzA</a:t>
            </a:r>
            <a:endParaRPr lang="en-US" sz="1100" dirty="0">
              <a:solidFill>
                <a:srgbClr val="263050"/>
              </a:solidFill>
              <a:latin typeface="Corbel"/>
            </a:endParaRPr>
          </a:p>
          <a:p>
            <a:pPr marL="274320" lvl="0" indent="-228600">
              <a:lnSpc>
                <a:spcPct val="120000"/>
              </a:lnSpc>
              <a:spcBef>
                <a:spcPts val="0"/>
              </a:spcBef>
              <a:buClr>
                <a:schemeClr val="accent1"/>
              </a:buClr>
              <a:buSzPct val="100000"/>
              <a:buFont typeface="Wingdings" panose="05000000000000000000" pitchFamily="2" charset="2"/>
              <a:buChar char="Ø"/>
            </a:pPr>
            <a:r>
              <a:rPr lang="en-US" sz="1100" b="1" dirty="0">
                <a:solidFill>
                  <a:srgbClr val="263050"/>
                </a:solidFill>
                <a:latin typeface="Corbel"/>
              </a:rPr>
              <a:t>Competence - Interpersonal Skills</a:t>
            </a:r>
          </a:p>
          <a:p>
            <a:pPr lvl="0">
              <a:lnSpc>
                <a:spcPct val="120000"/>
              </a:lnSpc>
              <a:spcBef>
                <a:spcPts val="0"/>
              </a:spcBef>
              <a:buClr>
                <a:schemeClr val="accent1"/>
              </a:buClr>
              <a:buSzPct val="100000"/>
            </a:pPr>
            <a:r>
              <a:rPr lang="en-US" sz="1100" dirty="0">
                <a:solidFill>
                  <a:srgbClr val="263050"/>
                </a:solidFill>
                <a:latin typeface="Corbel"/>
              </a:rPr>
              <a:t>           </a:t>
            </a:r>
            <a:r>
              <a:rPr lang="en-US" sz="1100" dirty="0">
                <a:solidFill>
                  <a:srgbClr val="263050"/>
                </a:solidFill>
                <a:latin typeface="Corbel"/>
                <a:hlinkClick r:id="rId5"/>
              </a:rPr>
              <a:t>http://youtu.be/Y8I5kPX6qCk</a:t>
            </a:r>
            <a:endParaRPr lang="en-US" sz="1100" dirty="0">
              <a:solidFill>
                <a:srgbClr val="263050"/>
              </a:solidFill>
              <a:latin typeface="Corbel"/>
            </a:endParaRPr>
          </a:p>
          <a:p>
            <a:pPr marL="274320" lvl="0" indent="-228600">
              <a:lnSpc>
                <a:spcPct val="120000"/>
              </a:lnSpc>
              <a:spcBef>
                <a:spcPts val="0"/>
              </a:spcBef>
              <a:buClr>
                <a:schemeClr val="accent1"/>
              </a:buClr>
              <a:buSzPct val="100000"/>
              <a:buFont typeface="Wingdings" panose="05000000000000000000" pitchFamily="2" charset="2"/>
              <a:buChar char="Ø"/>
            </a:pPr>
            <a:r>
              <a:rPr lang="en-US" sz="1100" b="1" dirty="0">
                <a:solidFill>
                  <a:srgbClr val="263050"/>
                </a:solidFill>
                <a:latin typeface="Corbel"/>
              </a:rPr>
              <a:t>Competence - Personal Qualities </a:t>
            </a:r>
          </a:p>
          <a:p>
            <a:pPr lvl="0">
              <a:lnSpc>
                <a:spcPct val="120000"/>
              </a:lnSpc>
              <a:spcBef>
                <a:spcPts val="0"/>
              </a:spcBef>
              <a:buClr>
                <a:schemeClr val="accent1"/>
              </a:buClr>
              <a:buSzPct val="100000"/>
            </a:pPr>
            <a:r>
              <a:rPr lang="en-US" sz="1100" dirty="0">
                <a:solidFill>
                  <a:srgbClr val="263050"/>
                </a:solidFill>
                <a:latin typeface="Corbel"/>
              </a:rPr>
              <a:t>           </a:t>
            </a:r>
            <a:r>
              <a:rPr lang="en-US" sz="1100" dirty="0">
                <a:solidFill>
                  <a:srgbClr val="263050"/>
                </a:solidFill>
                <a:latin typeface="Corbel"/>
                <a:hlinkClick r:id="rId6"/>
              </a:rPr>
              <a:t>http://youtu.be/Hc3oVB88d7M</a:t>
            </a:r>
            <a:endParaRPr lang="en-US" sz="1100" dirty="0">
              <a:solidFill>
                <a:srgbClr val="263050"/>
              </a:solidFill>
              <a:latin typeface="Corbel"/>
            </a:endParaRPr>
          </a:p>
          <a:p>
            <a:pPr marL="274320" lvl="0" indent="-228600">
              <a:lnSpc>
                <a:spcPct val="120000"/>
              </a:lnSpc>
              <a:spcBef>
                <a:spcPts val="0"/>
              </a:spcBef>
              <a:buClr>
                <a:schemeClr val="accent1"/>
              </a:buClr>
              <a:buSzPct val="100000"/>
              <a:buFont typeface="Wingdings" panose="05000000000000000000" pitchFamily="2" charset="2"/>
              <a:buChar char="Ø"/>
            </a:pPr>
            <a:r>
              <a:rPr lang="en-US" sz="1100" b="1" dirty="0">
                <a:solidFill>
                  <a:srgbClr val="263050"/>
                </a:solidFill>
                <a:latin typeface="Corbel"/>
              </a:rPr>
              <a:t>Competence – Resource Management</a:t>
            </a:r>
          </a:p>
          <a:p>
            <a:pPr lvl="0">
              <a:lnSpc>
                <a:spcPct val="120000"/>
              </a:lnSpc>
              <a:spcBef>
                <a:spcPts val="0"/>
              </a:spcBef>
              <a:buClr>
                <a:schemeClr val="accent1"/>
              </a:buClr>
              <a:buSzPct val="100000"/>
            </a:pPr>
            <a:r>
              <a:rPr lang="en-US" sz="1100" b="1" dirty="0">
                <a:solidFill>
                  <a:srgbClr val="263050"/>
                </a:solidFill>
                <a:latin typeface="Corbel"/>
              </a:rPr>
              <a:t>            </a:t>
            </a:r>
            <a:r>
              <a:rPr lang="en-US" sz="1100" dirty="0">
                <a:solidFill>
                  <a:srgbClr val="263050"/>
                </a:solidFill>
                <a:latin typeface="Corbel"/>
                <a:hlinkClick r:id="rId7"/>
              </a:rPr>
              <a:t>http://youtu.be/gavKuNOJ5Do</a:t>
            </a:r>
            <a:endParaRPr lang="en-US" sz="1100" dirty="0">
              <a:solidFill>
                <a:srgbClr val="263050"/>
              </a:solidFill>
              <a:latin typeface="Corbel"/>
            </a:endParaRPr>
          </a:p>
          <a:p>
            <a:pPr marL="274320" lvl="0" indent="-228600">
              <a:lnSpc>
                <a:spcPct val="120000"/>
              </a:lnSpc>
              <a:spcBef>
                <a:spcPts val="0"/>
              </a:spcBef>
              <a:buClr>
                <a:schemeClr val="accent1"/>
              </a:buClr>
              <a:buSzPct val="100000"/>
              <a:buFont typeface="Wingdings" panose="05000000000000000000" pitchFamily="2" charset="2"/>
              <a:buChar char="Ø"/>
            </a:pPr>
            <a:r>
              <a:rPr lang="en-US" sz="1100" b="1" dirty="0">
                <a:solidFill>
                  <a:srgbClr val="263050"/>
                </a:solidFill>
                <a:latin typeface="Corbel"/>
              </a:rPr>
              <a:t>Competence - Thinking Skills </a:t>
            </a:r>
          </a:p>
          <a:p>
            <a:pPr lvl="0">
              <a:lnSpc>
                <a:spcPct val="120000"/>
              </a:lnSpc>
              <a:spcBef>
                <a:spcPts val="0"/>
              </a:spcBef>
              <a:buClr>
                <a:schemeClr val="accent1"/>
              </a:buClr>
              <a:buSzPct val="100000"/>
            </a:pPr>
            <a:r>
              <a:rPr lang="en-US" sz="1100" b="1" dirty="0">
                <a:solidFill>
                  <a:srgbClr val="263050"/>
                </a:solidFill>
                <a:latin typeface="Corbel"/>
              </a:rPr>
              <a:t>            </a:t>
            </a:r>
            <a:r>
              <a:rPr lang="en-US" sz="1100" dirty="0">
                <a:solidFill>
                  <a:srgbClr val="263050"/>
                </a:solidFill>
                <a:latin typeface="Corbel"/>
                <a:hlinkClick r:id="rId8"/>
              </a:rPr>
              <a:t>http://youtu.be/yXMkV5sktL0</a:t>
            </a:r>
            <a:endParaRPr lang="en-US" sz="1100" dirty="0">
              <a:solidFill>
                <a:srgbClr val="263050"/>
              </a:solidFill>
              <a:latin typeface="Corbel"/>
            </a:endParaRPr>
          </a:p>
          <a:p>
            <a:pPr marL="274320" lvl="0" indent="-228600">
              <a:lnSpc>
                <a:spcPct val="120000"/>
              </a:lnSpc>
              <a:spcBef>
                <a:spcPts val="0"/>
              </a:spcBef>
              <a:buClr>
                <a:schemeClr val="accent1"/>
              </a:buClr>
              <a:buSzPct val="100000"/>
              <a:buFont typeface="Wingdings" panose="05000000000000000000" pitchFamily="2" charset="2"/>
              <a:buChar char="Ø"/>
            </a:pPr>
            <a:r>
              <a:rPr lang="en-US" sz="1100" b="1" dirty="0">
                <a:solidFill>
                  <a:srgbClr val="263050"/>
                </a:solidFill>
                <a:latin typeface="Corbel"/>
              </a:rPr>
              <a:t>Competence – Using Information</a:t>
            </a:r>
          </a:p>
          <a:p>
            <a:pPr lvl="0">
              <a:lnSpc>
                <a:spcPct val="120000"/>
              </a:lnSpc>
              <a:spcBef>
                <a:spcPts val="0"/>
              </a:spcBef>
              <a:buClr>
                <a:schemeClr val="accent1"/>
              </a:buClr>
              <a:buSzPct val="100000"/>
            </a:pPr>
            <a:r>
              <a:rPr lang="en-US" sz="1100" dirty="0">
                <a:solidFill>
                  <a:srgbClr val="263050"/>
                </a:solidFill>
                <a:latin typeface="Corbel"/>
              </a:rPr>
              <a:t>           </a:t>
            </a:r>
            <a:r>
              <a:rPr lang="en-US" sz="1100" dirty="0">
                <a:solidFill>
                  <a:srgbClr val="263050"/>
                </a:solidFill>
                <a:latin typeface="Corbel"/>
                <a:hlinkClick r:id="rId9"/>
              </a:rPr>
              <a:t>http://youtu.be/5F-byO0DRXk</a:t>
            </a:r>
            <a:endParaRPr lang="en-US" sz="1100" dirty="0">
              <a:solidFill>
                <a:srgbClr val="263050"/>
              </a:solidFill>
              <a:latin typeface="Corbel"/>
            </a:endParaRPr>
          </a:p>
          <a:p>
            <a:pPr marL="274320" lvl="0" indent="-228600">
              <a:lnSpc>
                <a:spcPct val="120000"/>
              </a:lnSpc>
              <a:spcBef>
                <a:spcPts val="0"/>
              </a:spcBef>
              <a:buClr>
                <a:schemeClr val="accent1"/>
              </a:buClr>
              <a:buSzPct val="100000"/>
              <a:buFont typeface="Wingdings" panose="05000000000000000000" pitchFamily="2" charset="2"/>
              <a:buChar char="Ø"/>
            </a:pPr>
            <a:r>
              <a:rPr lang="en-US" sz="1100" b="1" dirty="0">
                <a:solidFill>
                  <a:srgbClr val="263050"/>
                </a:solidFill>
                <a:latin typeface="Corbel"/>
              </a:rPr>
              <a:t>Competence – Using Systems</a:t>
            </a:r>
          </a:p>
          <a:p>
            <a:pPr lvl="0">
              <a:lnSpc>
                <a:spcPct val="120000"/>
              </a:lnSpc>
              <a:spcBef>
                <a:spcPts val="0"/>
              </a:spcBef>
              <a:buClr>
                <a:schemeClr val="accent1"/>
              </a:buClr>
              <a:buSzPct val="100000"/>
            </a:pPr>
            <a:r>
              <a:rPr lang="en-US" sz="1100" dirty="0">
                <a:solidFill>
                  <a:srgbClr val="263050"/>
                </a:solidFill>
                <a:latin typeface="Corbel"/>
              </a:rPr>
              <a:t>           </a:t>
            </a:r>
            <a:r>
              <a:rPr lang="en-US" sz="1100" dirty="0">
                <a:solidFill>
                  <a:srgbClr val="263050"/>
                </a:solidFill>
                <a:latin typeface="Corbel"/>
                <a:hlinkClick r:id="rId10"/>
              </a:rPr>
              <a:t>http://youtu.be/_EjRfmalgdA</a:t>
            </a:r>
            <a:endParaRPr lang="en-US" sz="1100" dirty="0">
              <a:solidFill>
                <a:srgbClr val="263050"/>
              </a:solidFill>
              <a:latin typeface="Corbel"/>
            </a:endParaRPr>
          </a:p>
          <a:p>
            <a:pPr marL="274320" lvl="0" indent="-228600">
              <a:lnSpc>
                <a:spcPct val="120000"/>
              </a:lnSpc>
              <a:spcBef>
                <a:spcPts val="0"/>
              </a:spcBef>
              <a:buClr>
                <a:schemeClr val="accent1"/>
              </a:buClr>
              <a:buSzPct val="100000"/>
              <a:buFont typeface="Wingdings" panose="05000000000000000000" pitchFamily="2" charset="2"/>
              <a:buChar char="Ø"/>
            </a:pPr>
            <a:r>
              <a:rPr lang="en-US" sz="1100" b="1" dirty="0">
                <a:solidFill>
                  <a:srgbClr val="263050"/>
                </a:solidFill>
                <a:latin typeface="Corbel"/>
              </a:rPr>
              <a:t>Competence – Using Technology</a:t>
            </a:r>
          </a:p>
          <a:p>
            <a:pPr lvl="0">
              <a:lnSpc>
                <a:spcPct val="120000"/>
              </a:lnSpc>
              <a:spcBef>
                <a:spcPts val="0"/>
              </a:spcBef>
              <a:buClr>
                <a:schemeClr val="accent1"/>
              </a:buClr>
              <a:buSzPct val="100000"/>
            </a:pPr>
            <a:r>
              <a:rPr lang="en-US" sz="1100" dirty="0">
                <a:solidFill>
                  <a:srgbClr val="263050"/>
                </a:solidFill>
                <a:latin typeface="Corbel"/>
              </a:rPr>
              <a:t>           </a:t>
            </a:r>
            <a:r>
              <a:rPr lang="en-US" sz="1100" dirty="0">
                <a:solidFill>
                  <a:srgbClr val="263050"/>
                </a:solidFill>
                <a:latin typeface="Corbel"/>
                <a:hlinkClick r:id="rId11"/>
              </a:rPr>
              <a:t>http://youtu.be/I8Ed91qcXnI</a:t>
            </a:r>
            <a:endParaRPr lang="en-US" sz="1100" dirty="0">
              <a:solidFill>
                <a:srgbClr val="263050"/>
              </a:solidFill>
              <a:latin typeface="Corbel"/>
            </a:endParaRPr>
          </a:p>
          <a:p>
            <a:endParaRPr lang="en-US" dirty="0"/>
          </a:p>
        </p:txBody>
      </p:sp>
    </p:spTree>
    <p:extLst>
      <p:ext uri="{BB962C8B-B14F-4D97-AF65-F5344CB8AC3E}">
        <p14:creationId xmlns:p14="http://schemas.microsoft.com/office/powerpoint/2010/main" val="149702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8DFC-07C2-4998-A3CB-A45A44C1B6B0}"/>
              </a:ext>
            </a:extLst>
          </p:cNvPr>
          <p:cNvSpPr>
            <a:spLocks noGrp="1"/>
          </p:cNvSpPr>
          <p:nvPr>
            <p:ph type="title"/>
          </p:nvPr>
        </p:nvSpPr>
        <p:spPr/>
        <p:txBody>
          <a:bodyPr/>
          <a:lstStyle/>
          <a:p>
            <a:r>
              <a:rPr lang="en-US" dirty="0"/>
              <a:t>What are 21</a:t>
            </a:r>
            <a:r>
              <a:rPr lang="en-US" baseline="30000" dirty="0"/>
              <a:t>st</a:t>
            </a:r>
            <a:r>
              <a:rPr lang="en-US" dirty="0"/>
              <a:t> Century Employability Skills</a:t>
            </a:r>
          </a:p>
        </p:txBody>
      </p:sp>
      <p:sp>
        <p:nvSpPr>
          <p:cNvPr id="3" name="Content Placeholder 2">
            <a:extLst>
              <a:ext uri="{FF2B5EF4-FFF2-40B4-BE49-F238E27FC236}">
                <a16:creationId xmlns:a16="http://schemas.microsoft.com/office/drawing/2014/main" id="{7B4050E6-9CE6-4A94-B223-1278313FD436}"/>
              </a:ext>
            </a:extLst>
          </p:cNvPr>
          <p:cNvSpPr>
            <a:spLocks noGrp="1"/>
          </p:cNvSpPr>
          <p:nvPr>
            <p:ph sz="half" idx="1"/>
          </p:nvPr>
        </p:nvSpPr>
        <p:spPr/>
        <p:txBody>
          <a:bodyPr/>
          <a:lstStyle/>
          <a:p>
            <a:r>
              <a:rPr lang="en-US" sz="3200" dirty="0"/>
              <a:t>General skills necessary for success in the workforce</a:t>
            </a:r>
          </a:p>
          <a:p>
            <a:r>
              <a:rPr lang="en-US" sz="3200" dirty="0"/>
              <a:t>These skills include:</a:t>
            </a:r>
          </a:p>
          <a:p>
            <a:pPr lvl="2">
              <a:buClr>
                <a:schemeClr val="accent1"/>
              </a:buClr>
              <a:buFont typeface="Wingdings" panose="05000000000000000000" pitchFamily="2" charset="2"/>
              <a:buChar char="Ø"/>
            </a:pPr>
            <a:r>
              <a:rPr lang="en-US" sz="3200" dirty="0"/>
              <a:t>Applied Knowledge</a:t>
            </a:r>
          </a:p>
          <a:p>
            <a:pPr lvl="2">
              <a:buClr>
                <a:schemeClr val="accent1"/>
              </a:buClr>
              <a:buFont typeface="Wingdings" panose="05000000000000000000" pitchFamily="2" charset="2"/>
              <a:buChar char="Ø"/>
            </a:pPr>
            <a:r>
              <a:rPr lang="en-US" sz="3200" dirty="0"/>
              <a:t>Effective Relationships</a:t>
            </a:r>
          </a:p>
          <a:p>
            <a:pPr lvl="2">
              <a:buClr>
                <a:schemeClr val="accent1"/>
              </a:buClr>
              <a:buFont typeface="Wingdings" panose="05000000000000000000" pitchFamily="2" charset="2"/>
              <a:buChar char="Ø"/>
            </a:pPr>
            <a:r>
              <a:rPr lang="en-US" sz="3200" dirty="0"/>
              <a:t>Workplace Skills</a:t>
            </a:r>
          </a:p>
          <a:p>
            <a:endParaRPr lang="en-US" dirty="0"/>
          </a:p>
        </p:txBody>
      </p:sp>
      <p:pic>
        <p:nvPicPr>
          <p:cNvPr id="4" name="Picture 3">
            <a:extLst>
              <a:ext uri="{FF2B5EF4-FFF2-40B4-BE49-F238E27FC236}">
                <a16:creationId xmlns:a16="http://schemas.microsoft.com/office/drawing/2014/main" id="{199211E3-FBFA-4DF8-9110-8B4FD0A06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383" y="2252547"/>
            <a:ext cx="4786053" cy="3166772"/>
          </a:xfrm>
          <a:prstGeom prst="rect">
            <a:avLst/>
          </a:prstGeom>
        </p:spPr>
      </p:pic>
    </p:spTree>
    <p:extLst>
      <p:ext uri="{BB962C8B-B14F-4D97-AF65-F5344CB8AC3E}">
        <p14:creationId xmlns:p14="http://schemas.microsoft.com/office/powerpoint/2010/main" val="261193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1903-1AC3-4E7D-8B1B-8D6A9F5C4531}"/>
              </a:ext>
            </a:extLst>
          </p:cNvPr>
          <p:cNvSpPr>
            <a:spLocks noGrp="1"/>
          </p:cNvSpPr>
          <p:nvPr>
            <p:ph type="title"/>
          </p:nvPr>
        </p:nvSpPr>
        <p:spPr/>
        <p:txBody>
          <a:bodyPr/>
          <a:lstStyle/>
          <a:p>
            <a:r>
              <a:rPr lang="en-US" dirty="0"/>
              <a:t>Applied Knowledge</a:t>
            </a:r>
          </a:p>
        </p:txBody>
      </p:sp>
      <p:sp>
        <p:nvSpPr>
          <p:cNvPr id="3" name="Content Placeholder 2">
            <a:extLst>
              <a:ext uri="{FF2B5EF4-FFF2-40B4-BE49-F238E27FC236}">
                <a16:creationId xmlns:a16="http://schemas.microsoft.com/office/drawing/2014/main" id="{D94988B8-ADDD-4AF2-AB2C-1AC2267710BD}"/>
              </a:ext>
            </a:extLst>
          </p:cNvPr>
          <p:cNvSpPr>
            <a:spLocks noGrp="1"/>
          </p:cNvSpPr>
          <p:nvPr>
            <p:ph sz="half" idx="1"/>
          </p:nvPr>
        </p:nvSpPr>
        <p:spPr>
          <a:xfrm>
            <a:off x="740664" y="1420420"/>
            <a:ext cx="5328050" cy="2008580"/>
          </a:xfrm>
        </p:spPr>
        <p:txBody>
          <a:bodyPr/>
          <a:lstStyle/>
          <a:p>
            <a:r>
              <a:rPr lang="en-US" dirty="0"/>
              <a:t>Critical Thinking Skills:</a:t>
            </a:r>
          </a:p>
          <a:p>
            <a:endParaRPr lang="en-US" sz="2400" b="1" dirty="0">
              <a:hlinkClick r:id="rId3"/>
            </a:endParaRPr>
          </a:p>
          <a:p>
            <a:r>
              <a:rPr lang="en-US" sz="2400" b="1" dirty="0">
                <a:hlinkClick r:id="rId3"/>
              </a:rPr>
              <a:t>Competence - Basic Skills </a:t>
            </a:r>
            <a:endParaRPr lang="en-US" sz="2400" b="1" dirty="0"/>
          </a:p>
          <a:p>
            <a:pPr>
              <a:spcBef>
                <a:spcPts val="0"/>
              </a:spcBef>
            </a:pPr>
            <a:r>
              <a:rPr lang="en-US" dirty="0"/>
              <a:t>(click on link)</a:t>
            </a:r>
          </a:p>
          <a:p>
            <a:endParaRPr lang="en-US" dirty="0"/>
          </a:p>
        </p:txBody>
      </p:sp>
      <p:sp>
        <p:nvSpPr>
          <p:cNvPr id="4" name="Content Placeholder 3">
            <a:extLst>
              <a:ext uri="{FF2B5EF4-FFF2-40B4-BE49-F238E27FC236}">
                <a16:creationId xmlns:a16="http://schemas.microsoft.com/office/drawing/2014/main" id="{90122FEA-EBF7-40D5-8B16-7A6FE4077D87}"/>
              </a:ext>
            </a:extLst>
          </p:cNvPr>
          <p:cNvSpPr>
            <a:spLocks noGrp="1"/>
          </p:cNvSpPr>
          <p:nvPr>
            <p:ph sz="half" idx="10"/>
          </p:nvPr>
        </p:nvSpPr>
        <p:spPr>
          <a:xfrm>
            <a:off x="6477000" y="1402333"/>
            <a:ext cx="5328050" cy="2008580"/>
          </a:xfrm>
        </p:spPr>
        <p:txBody>
          <a:bodyPr/>
          <a:lstStyle/>
          <a:p>
            <a:r>
              <a:rPr lang="en-US" dirty="0"/>
              <a:t>Applied Academic Skills:</a:t>
            </a:r>
          </a:p>
          <a:p>
            <a:endParaRPr lang="en-US" dirty="0"/>
          </a:p>
          <a:p>
            <a:r>
              <a:rPr lang="en-US" sz="2400" b="1" dirty="0">
                <a:hlinkClick r:id="rId4"/>
              </a:rPr>
              <a:t>Competence - Thinking Skills </a:t>
            </a:r>
            <a:endParaRPr lang="en-US" sz="2400" b="1" dirty="0"/>
          </a:p>
          <a:p>
            <a:r>
              <a:rPr lang="en-US" dirty="0"/>
              <a:t>(click on link)</a:t>
            </a:r>
          </a:p>
          <a:p>
            <a:endParaRPr lang="en-US" dirty="0"/>
          </a:p>
        </p:txBody>
      </p:sp>
      <p:pic>
        <p:nvPicPr>
          <p:cNvPr id="5" name="Content Placeholder 8">
            <a:extLst>
              <a:ext uri="{FF2B5EF4-FFF2-40B4-BE49-F238E27FC236}">
                <a16:creationId xmlns:a16="http://schemas.microsoft.com/office/drawing/2014/main" id="{D16587BA-F280-46A9-9F92-3D662F97FE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0545" y="3025486"/>
            <a:ext cx="2371679" cy="3571340"/>
          </a:xfrm>
          <a:prstGeom prst="rect">
            <a:avLst/>
          </a:prstGeom>
        </p:spPr>
      </p:pic>
      <p:pic>
        <p:nvPicPr>
          <p:cNvPr id="6" name="Picture 5">
            <a:extLst>
              <a:ext uri="{FF2B5EF4-FFF2-40B4-BE49-F238E27FC236}">
                <a16:creationId xmlns:a16="http://schemas.microsoft.com/office/drawing/2014/main" id="{C9F12974-1E88-4978-AB33-F9585DA215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1551" y="3166947"/>
            <a:ext cx="2408820" cy="3118372"/>
          </a:xfrm>
          <a:prstGeom prst="rect">
            <a:avLst/>
          </a:prstGeom>
        </p:spPr>
      </p:pic>
    </p:spTree>
    <p:extLst>
      <p:ext uri="{BB962C8B-B14F-4D97-AF65-F5344CB8AC3E}">
        <p14:creationId xmlns:p14="http://schemas.microsoft.com/office/powerpoint/2010/main" val="130006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A417-E975-4B33-81F7-1DAACBF87FB9}"/>
              </a:ext>
            </a:extLst>
          </p:cNvPr>
          <p:cNvSpPr>
            <a:spLocks noGrp="1"/>
          </p:cNvSpPr>
          <p:nvPr>
            <p:ph type="title"/>
          </p:nvPr>
        </p:nvSpPr>
        <p:spPr/>
        <p:txBody>
          <a:bodyPr/>
          <a:lstStyle/>
          <a:p>
            <a:r>
              <a:rPr lang="en-US" dirty="0"/>
              <a:t>Effective Relationships</a:t>
            </a:r>
          </a:p>
        </p:txBody>
      </p:sp>
      <p:sp>
        <p:nvSpPr>
          <p:cNvPr id="3" name="Content Placeholder 2">
            <a:extLst>
              <a:ext uri="{FF2B5EF4-FFF2-40B4-BE49-F238E27FC236}">
                <a16:creationId xmlns:a16="http://schemas.microsoft.com/office/drawing/2014/main" id="{70F526F2-284A-4563-9D81-2DA301C28992}"/>
              </a:ext>
            </a:extLst>
          </p:cNvPr>
          <p:cNvSpPr>
            <a:spLocks noGrp="1"/>
          </p:cNvSpPr>
          <p:nvPr>
            <p:ph sz="half" idx="1"/>
          </p:nvPr>
        </p:nvSpPr>
        <p:spPr>
          <a:xfrm>
            <a:off x="740664" y="1420420"/>
            <a:ext cx="5328050" cy="1713073"/>
          </a:xfrm>
        </p:spPr>
        <p:txBody>
          <a:bodyPr/>
          <a:lstStyle/>
          <a:p>
            <a:r>
              <a:rPr lang="en-US" dirty="0"/>
              <a:t>Personal Qualities:</a:t>
            </a:r>
          </a:p>
          <a:p>
            <a:endParaRPr lang="en-US" dirty="0"/>
          </a:p>
          <a:p>
            <a:r>
              <a:rPr lang="en-US" sz="2400" b="1" dirty="0">
                <a:hlinkClick r:id="rId3"/>
              </a:rPr>
              <a:t>Competence - Interpersonal Skills </a:t>
            </a:r>
            <a:endParaRPr lang="en-US" sz="2400" b="1" dirty="0"/>
          </a:p>
          <a:p>
            <a:pPr>
              <a:spcBef>
                <a:spcPts val="0"/>
              </a:spcBef>
            </a:pPr>
            <a:r>
              <a:rPr lang="en-US" sz="2400" dirty="0"/>
              <a:t>(click on link)</a:t>
            </a:r>
          </a:p>
          <a:p>
            <a:endParaRPr lang="en-US" dirty="0"/>
          </a:p>
        </p:txBody>
      </p:sp>
      <p:sp>
        <p:nvSpPr>
          <p:cNvPr id="4" name="Content Placeholder 3">
            <a:extLst>
              <a:ext uri="{FF2B5EF4-FFF2-40B4-BE49-F238E27FC236}">
                <a16:creationId xmlns:a16="http://schemas.microsoft.com/office/drawing/2014/main" id="{57CC827B-DE2A-40DF-BBB5-DF69AF2750A6}"/>
              </a:ext>
            </a:extLst>
          </p:cNvPr>
          <p:cNvSpPr>
            <a:spLocks noGrp="1"/>
          </p:cNvSpPr>
          <p:nvPr>
            <p:ph sz="half" idx="10"/>
          </p:nvPr>
        </p:nvSpPr>
        <p:spPr>
          <a:xfrm>
            <a:off x="6477000" y="1420420"/>
            <a:ext cx="5328050" cy="1802282"/>
          </a:xfrm>
        </p:spPr>
        <p:txBody>
          <a:bodyPr/>
          <a:lstStyle/>
          <a:p>
            <a:r>
              <a:rPr lang="en-US" dirty="0"/>
              <a:t>Interpersonal Skills:</a:t>
            </a:r>
          </a:p>
          <a:p>
            <a:endParaRPr lang="en-US" dirty="0"/>
          </a:p>
          <a:p>
            <a:r>
              <a:rPr lang="en-US" sz="2400" b="1" dirty="0">
                <a:hlinkClick r:id="rId4"/>
              </a:rPr>
              <a:t>Competence - Personal Qualities </a:t>
            </a:r>
            <a:endParaRPr lang="en-US" sz="2400" b="1" dirty="0"/>
          </a:p>
          <a:p>
            <a:pPr>
              <a:spcBef>
                <a:spcPts val="0"/>
              </a:spcBef>
            </a:pPr>
            <a:r>
              <a:rPr lang="en-US" sz="2400" dirty="0"/>
              <a:t>(click on link)</a:t>
            </a:r>
          </a:p>
          <a:p>
            <a:endParaRPr lang="en-US" dirty="0"/>
          </a:p>
        </p:txBody>
      </p:sp>
      <p:pic>
        <p:nvPicPr>
          <p:cNvPr id="5" name="Picture 4">
            <a:extLst>
              <a:ext uri="{FF2B5EF4-FFF2-40B4-BE49-F238E27FC236}">
                <a16:creationId xmlns:a16="http://schemas.microsoft.com/office/drawing/2014/main" id="{AE246DFC-2F3F-4233-84E3-1675A8F21E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945" y="3270404"/>
            <a:ext cx="2347938" cy="3291502"/>
          </a:xfrm>
          <a:prstGeom prst="rect">
            <a:avLst/>
          </a:prstGeom>
        </p:spPr>
      </p:pic>
      <p:pic>
        <p:nvPicPr>
          <p:cNvPr id="6" name="Picture 5">
            <a:extLst>
              <a:ext uri="{FF2B5EF4-FFF2-40B4-BE49-F238E27FC236}">
                <a16:creationId xmlns:a16="http://schemas.microsoft.com/office/drawing/2014/main" id="{F50077B6-927F-48DB-A9EF-1E9E19C2DC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7448" y="3317886"/>
            <a:ext cx="2801024" cy="3132905"/>
          </a:xfrm>
          <a:prstGeom prst="rect">
            <a:avLst/>
          </a:prstGeom>
        </p:spPr>
      </p:pic>
    </p:spTree>
    <p:extLst>
      <p:ext uri="{BB962C8B-B14F-4D97-AF65-F5344CB8AC3E}">
        <p14:creationId xmlns:p14="http://schemas.microsoft.com/office/powerpoint/2010/main" val="224577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6BB0-0953-4007-AF79-7CB37AFB1579}"/>
              </a:ext>
            </a:extLst>
          </p:cNvPr>
          <p:cNvSpPr>
            <a:spLocks noGrp="1"/>
          </p:cNvSpPr>
          <p:nvPr>
            <p:ph type="title"/>
          </p:nvPr>
        </p:nvSpPr>
        <p:spPr/>
        <p:txBody>
          <a:bodyPr/>
          <a:lstStyle/>
          <a:p>
            <a:r>
              <a:rPr lang="en-US" dirty="0"/>
              <a:t>Workplace Skills</a:t>
            </a:r>
          </a:p>
        </p:txBody>
      </p:sp>
      <p:sp>
        <p:nvSpPr>
          <p:cNvPr id="3" name="Content Placeholder 2">
            <a:extLst>
              <a:ext uri="{FF2B5EF4-FFF2-40B4-BE49-F238E27FC236}">
                <a16:creationId xmlns:a16="http://schemas.microsoft.com/office/drawing/2014/main" id="{9D43F0AA-DB92-4AD8-8A44-92D7A2DD5B44}"/>
              </a:ext>
            </a:extLst>
          </p:cNvPr>
          <p:cNvSpPr>
            <a:spLocks noGrp="1"/>
          </p:cNvSpPr>
          <p:nvPr>
            <p:ph sz="half" idx="1"/>
          </p:nvPr>
        </p:nvSpPr>
        <p:spPr>
          <a:xfrm>
            <a:off x="740664" y="1420420"/>
            <a:ext cx="6485326" cy="4734318"/>
          </a:xfrm>
        </p:spPr>
        <p:txBody>
          <a:bodyPr/>
          <a:lstStyle/>
          <a:p>
            <a:pPr marL="457200" indent="-457200">
              <a:spcBef>
                <a:spcPts val="0"/>
              </a:spcBef>
              <a:buClr>
                <a:schemeClr val="accent1"/>
              </a:buClr>
              <a:buFont typeface="Wingdings" panose="05000000000000000000" pitchFamily="2" charset="2"/>
              <a:buChar char="Ø"/>
            </a:pPr>
            <a:r>
              <a:rPr lang="en-US" sz="2400" dirty="0"/>
              <a:t>Resource Management</a:t>
            </a:r>
          </a:p>
          <a:p>
            <a:pPr marL="1143000" lvl="2" indent="-457200">
              <a:spcBef>
                <a:spcPts val="0"/>
              </a:spcBef>
              <a:buFont typeface="Wingdings" panose="05000000000000000000" pitchFamily="2" charset="2"/>
              <a:buChar char="Ø"/>
            </a:pPr>
            <a:r>
              <a:rPr lang="en-US" sz="2400" dirty="0">
                <a:hlinkClick r:id="rId3"/>
              </a:rPr>
              <a:t>Competence - Resource Management </a:t>
            </a:r>
            <a:endParaRPr lang="en-US" sz="2400" dirty="0"/>
          </a:p>
          <a:p>
            <a:pPr marL="457200" indent="-457200">
              <a:spcBef>
                <a:spcPts val="0"/>
              </a:spcBef>
              <a:buClr>
                <a:schemeClr val="accent1"/>
              </a:buClr>
              <a:buFont typeface="Wingdings" panose="05000000000000000000" pitchFamily="2" charset="2"/>
              <a:buChar char="Ø"/>
            </a:pPr>
            <a:r>
              <a:rPr lang="en-US" sz="2400" dirty="0"/>
              <a:t>Information Use</a:t>
            </a:r>
          </a:p>
          <a:p>
            <a:pPr marL="1143000" lvl="2" indent="-457200">
              <a:spcBef>
                <a:spcPts val="0"/>
              </a:spcBef>
              <a:buFont typeface="Wingdings" panose="05000000000000000000" pitchFamily="2" charset="2"/>
              <a:buChar char="Ø"/>
            </a:pPr>
            <a:r>
              <a:rPr lang="en-US" sz="2400" dirty="0">
                <a:hlinkClick r:id="rId4"/>
              </a:rPr>
              <a:t>Competence - Using Information</a:t>
            </a:r>
            <a:endParaRPr lang="en-US" sz="2400" dirty="0"/>
          </a:p>
          <a:p>
            <a:pPr marL="457200" indent="-457200">
              <a:spcBef>
                <a:spcPts val="0"/>
              </a:spcBef>
              <a:buClr>
                <a:schemeClr val="accent1"/>
              </a:buClr>
              <a:buFont typeface="Wingdings" panose="05000000000000000000" pitchFamily="2" charset="2"/>
              <a:buChar char="Ø"/>
            </a:pPr>
            <a:r>
              <a:rPr lang="en-US" sz="2400" dirty="0"/>
              <a:t>Communication Skills</a:t>
            </a:r>
          </a:p>
          <a:p>
            <a:pPr marL="1143000" lvl="2" indent="-457200">
              <a:spcBef>
                <a:spcPts val="0"/>
              </a:spcBef>
              <a:buFont typeface="Wingdings" panose="05000000000000000000" pitchFamily="2" charset="2"/>
              <a:buChar char="Ø"/>
            </a:pPr>
            <a:r>
              <a:rPr lang="en-US" sz="2400" dirty="0">
                <a:hlinkClick r:id="rId5"/>
              </a:rPr>
              <a:t>Ability - Verbal </a:t>
            </a:r>
            <a:endParaRPr lang="en-US" sz="2400" dirty="0"/>
          </a:p>
          <a:p>
            <a:pPr marL="457200" indent="-457200">
              <a:spcBef>
                <a:spcPts val="0"/>
              </a:spcBef>
              <a:buClr>
                <a:schemeClr val="accent1"/>
              </a:buClr>
              <a:buFont typeface="Wingdings" panose="05000000000000000000" pitchFamily="2" charset="2"/>
              <a:buChar char="Ø"/>
            </a:pPr>
            <a:r>
              <a:rPr lang="en-US" sz="2400" dirty="0"/>
              <a:t>Systems Thinking</a:t>
            </a:r>
          </a:p>
          <a:p>
            <a:pPr marL="1143000" lvl="2" indent="-457200">
              <a:spcBef>
                <a:spcPts val="0"/>
              </a:spcBef>
              <a:buFont typeface="Wingdings" panose="05000000000000000000" pitchFamily="2" charset="2"/>
              <a:buChar char="Ø"/>
            </a:pPr>
            <a:r>
              <a:rPr lang="en-US" sz="2400" dirty="0">
                <a:hlinkClick r:id="rId6"/>
              </a:rPr>
              <a:t>Competence - Using Systems </a:t>
            </a:r>
            <a:endParaRPr lang="en-US" sz="2400" dirty="0"/>
          </a:p>
          <a:p>
            <a:pPr marL="457200" indent="-457200">
              <a:spcBef>
                <a:spcPts val="0"/>
              </a:spcBef>
              <a:buClr>
                <a:schemeClr val="accent1"/>
              </a:buClr>
              <a:buFont typeface="Wingdings" panose="05000000000000000000" pitchFamily="2" charset="2"/>
              <a:buChar char="Ø"/>
            </a:pPr>
            <a:r>
              <a:rPr lang="en-US" sz="2400" dirty="0"/>
              <a:t>Technology Use</a:t>
            </a:r>
          </a:p>
          <a:p>
            <a:pPr marL="1143000" lvl="2" indent="-457200">
              <a:spcBef>
                <a:spcPts val="0"/>
              </a:spcBef>
              <a:buFont typeface="Wingdings" panose="05000000000000000000" pitchFamily="2" charset="2"/>
              <a:buChar char="Ø"/>
            </a:pPr>
            <a:r>
              <a:rPr lang="en-US" sz="2400" dirty="0">
                <a:hlinkClick r:id="rId7"/>
              </a:rPr>
              <a:t>Competence - Using Technology </a:t>
            </a:r>
            <a:endParaRPr lang="en-US" sz="2400" dirty="0"/>
          </a:p>
          <a:p>
            <a:pPr marL="457200" indent="-457200">
              <a:buClr>
                <a:schemeClr val="accent1"/>
              </a:buClr>
              <a:buFont typeface="Wingdings" panose="05000000000000000000" pitchFamily="2" charset="2"/>
              <a:buChar char="Ø"/>
            </a:pPr>
            <a:endParaRPr lang="en-US" sz="2400" dirty="0"/>
          </a:p>
        </p:txBody>
      </p:sp>
      <p:pic>
        <p:nvPicPr>
          <p:cNvPr id="4" name="Picture 3">
            <a:extLst>
              <a:ext uri="{FF2B5EF4-FFF2-40B4-BE49-F238E27FC236}">
                <a16:creationId xmlns:a16="http://schemas.microsoft.com/office/drawing/2014/main" id="{5D9A1A75-4A5A-4A18-A4A7-C370A65076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1939" y="1649393"/>
            <a:ext cx="3725995" cy="3559213"/>
          </a:xfrm>
          <a:prstGeom prst="rect">
            <a:avLst/>
          </a:prstGeom>
        </p:spPr>
      </p:pic>
    </p:spTree>
    <p:extLst>
      <p:ext uri="{BB962C8B-B14F-4D97-AF65-F5344CB8AC3E}">
        <p14:creationId xmlns:p14="http://schemas.microsoft.com/office/powerpoint/2010/main" val="138858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966D-7F30-4E34-B033-E1FD146B37A9}"/>
              </a:ext>
            </a:extLst>
          </p:cNvPr>
          <p:cNvSpPr>
            <a:spLocks noGrp="1"/>
          </p:cNvSpPr>
          <p:nvPr>
            <p:ph type="title"/>
          </p:nvPr>
        </p:nvSpPr>
        <p:spPr/>
        <p:txBody>
          <a:bodyPr/>
          <a:lstStyle/>
          <a:p>
            <a:r>
              <a:rPr lang="en-US" dirty="0"/>
              <a:t>Personal Success	</a:t>
            </a:r>
          </a:p>
        </p:txBody>
      </p:sp>
      <p:sp>
        <p:nvSpPr>
          <p:cNvPr id="3" name="Text Placeholder 2">
            <a:extLst>
              <a:ext uri="{FF2B5EF4-FFF2-40B4-BE49-F238E27FC236}">
                <a16:creationId xmlns:a16="http://schemas.microsoft.com/office/drawing/2014/main" id="{1F311291-6CF3-4EE0-BF15-07AE759FAABD}"/>
              </a:ext>
            </a:extLst>
          </p:cNvPr>
          <p:cNvSpPr>
            <a:spLocks noGrp="1"/>
          </p:cNvSpPr>
          <p:nvPr>
            <p:ph type="body" sz="quarter" idx="10"/>
          </p:nvPr>
        </p:nvSpPr>
        <p:spPr/>
        <p:txBody>
          <a:bodyPr/>
          <a:lstStyle/>
          <a:p>
            <a:r>
              <a:rPr lang="en-US" dirty="0"/>
              <a:t>Values</a:t>
            </a:r>
          </a:p>
        </p:txBody>
      </p:sp>
      <p:sp>
        <p:nvSpPr>
          <p:cNvPr id="4" name="Text Placeholder 3">
            <a:extLst>
              <a:ext uri="{FF2B5EF4-FFF2-40B4-BE49-F238E27FC236}">
                <a16:creationId xmlns:a16="http://schemas.microsoft.com/office/drawing/2014/main" id="{572317BB-3EA3-4265-86BE-682E95900F4E}"/>
              </a:ext>
            </a:extLst>
          </p:cNvPr>
          <p:cNvSpPr>
            <a:spLocks noGrp="1"/>
          </p:cNvSpPr>
          <p:nvPr>
            <p:ph type="body" sz="quarter" idx="11"/>
          </p:nvPr>
        </p:nvSpPr>
        <p:spPr/>
        <p:txBody>
          <a:bodyPr/>
          <a:lstStyle/>
          <a:p>
            <a:r>
              <a:rPr lang="en-US" dirty="0"/>
              <a:t>Positive Attitudes</a:t>
            </a:r>
          </a:p>
        </p:txBody>
      </p:sp>
      <p:sp>
        <p:nvSpPr>
          <p:cNvPr id="5" name="Text Placeholder 4">
            <a:extLst>
              <a:ext uri="{FF2B5EF4-FFF2-40B4-BE49-F238E27FC236}">
                <a16:creationId xmlns:a16="http://schemas.microsoft.com/office/drawing/2014/main" id="{37C5C345-CB85-434B-BFDF-46EC87D98C4D}"/>
              </a:ext>
            </a:extLst>
          </p:cNvPr>
          <p:cNvSpPr>
            <a:spLocks noGrp="1"/>
          </p:cNvSpPr>
          <p:nvPr>
            <p:ph type="body" sz="quarter" idx="12"/>
          </p:nvPr>
        </p:nvSpPr>
        <p:spPr/>
        <p:txBody>
          <a:bodyPr/>
          <a:lstStyle/>
          <a:p>
            <a:r>
              <a:rPr lang="en-US" dirty="0"/>
              <a:t>Good Work Habits</a:t>
            </a:r>
          </a:p>
        </p:txBody>
      </p:sp>
    </p:spTree>
    <p:extLst>
      <p:ext uri="{BB962C8B-B14F-4D97-AF65-F5344CB8AC3E}">
        <p14:creationId xmlns:p14="http://schemas.microsoft.com/office/powerpoint/2010/main" val="218289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A59C-54AE-441C-9125-4990121C9D47}"/>
              </a:ext>
            </a:extLst>
          </p:cNvPr>
          <p:cNvSpPr>
            <a:spLocks noGrp="1"/>
          </p:cNvSpPr>
          <p:nvPr>
            <p:ph type="title"/>
          </p:nvPr>
        </p:nvSpPr>
        <p:spPr/>
        <p:txBody>
          <a:bodyPr/>
          <a:lstStyle/>
          <a:p>
            <a:r>
              <a:rPr lang="en-US" dirty="0"/>
              <a:t>What is Personal Success?</a:t>
            </a:r>
          </a:p>
        </p:txBody>
      </p:sp>
      <p:sp>
        <p:nvSpPr>
          <p:cNvPr id="3" name="Content Placeholder 2">
            <a:extLst>
              <a:ext uri="{FF2B5EF4-FFF2-40B4-BE49-F238E27FC236}">
                <a16:creationId xmlns:a16="http://schemas.microsoft.com/office/drawing/2014/main" id="{8912D2E8-EC90-453B-82CE-F3EB29A11552}"/>
              </a:ext>
            </a:extLst>
          </p:cNvPr>
          <p:cNvSpPr>
            <a:spLocks noGrp="1"/>
          </p:cNvSpPr>
          <p:nvPr>
            <p:ph sz="half" idx="1"/>
          </p:nvPr>
        </p:nvSpPr>
        <p:spPr/>
        <p:txBody>
          <a:bodyPr/>
          <a:lstStyle/>
          <a:p>
            <a:r>
              <a:rPr lang="en-US" dirty="0"/>
              <a:t>One’s belief of what will make them successful.</a:t>
            </a:r>
          </a:p>
        </p:txBody>
      </p:sp>
      <p:pic>
        <p:nvPicPr>
          <p:cNvPr id="4" name="Picture 3">
            <a:extLst>
              <a:ext uri="{FF2B5EF4-FFF2-40B4-BE49-F238E27FC236}">
                <a16:creationId xmlns:a16="http://schemas.microsoft.com/office/drawing/2014/main" id="{28645494-82BB-45AC-BFEC-2A11D300E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646" y="1878767"/>
            <a:ext cx="5344331" cy="3817623"/>
          </a:xfrm>
          <a:prstGeom prst="rect">
            <a:avLst/>
          </a:prstGeom>
        </p:spPr>
      </p:pic>
    </p:spTree>
    <p:extLst>
      <p:ext uri="{BB962C8B-B14F-4D97-AF65-F5344CB8AC3E}">
        <p14:creationId xmlns:p14="http://schemas.microsoft.com/office/powerpoint/2010/main" val="209397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5661-6381-4F75-91A2-FD801EE5C544}"/>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2985B55E-616A-450E-82BB-2B7CB26D32AE}"/>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Principles and beliefs that you consider important</a:t>
            </a:r>
          </a:p>
          <a:p>
            <a:pPr marL="457200" indent="-457200">
              <a:buClr>
                <a:schemeClr val="accent1"/>
              </a:buClr>
              <a:buFont typeface="Wingdings" panose="05000000000000000000" pitchFamily="2" charset="2"/>
              <a:buChar char="Ø"/>
            </a:pPr>
            <a:r>
              <a:rPr lang="en-US" dirty="0"/>
              <a:t>Influence your decisions and actions</a:t>
            </a:r>
          </a:p>
          <a:p>
            <a:pPr marL="457200" indent="-457200">
              <a:buClr>
                <a:schemeClr val="accent1"/>
              </a:buClr>
              <a:buFont typeface="Wingdings" panose="05000000000000000000" pitchFamily="2" charset="2"/>
              <a:buChar char="Ø"/>
            </a:pPr>
            <a:r>
              <a:rPr lang="en-US" dirty="0"/>
              <a:t>May include:	</a:t>
            </a:r>
          </a:p>
          <a:p>
            <a:pPr marL="1143000" lvl="2" indent="-457200">
              <a:buFont typeface="Wingdings" panose="05000000000000000000" pitchFamily="2" charset="2"/>
              <a:buChar char="Ø"/>
            </a:pPr>
            <a:r>
              <a:rPr lang="en-US" dirty="0"/>
              <a:t>Courage</a:t>
            </a:r>
          </a:p>
          <a:p>
            <a:pPr marL="1143000" lvl="2" indent="-457200">
              <a:buFont typeface="Wingdings" panose="05000000000000000000" pitchFamily="2" charset="2"/>
              <a:buChar char="Ø"/>
            </a:pPr>
            <a:r>
              <a:rPr lang="en-US" dirty="0"/>
              <a:t>Fairness</a:t>
            </a:r>
          </a:p>
          <a:p>
            <a:pPr marL="1143000" lvl="2" indent="-457200">
              <a:buFont typeface="Wingdings" panose="05000000000000000000" pitchFamily="2" charset="2"/>
              <a:buChar char="Ø"/>
            </a:pPr>
            <a:r>
              <a:rPr lang="en-US" dirty="0"/>
              <a:t>Freedom</a:t>
            </a:r>
          </a:p>
          <a:p>
            <a:pPr marL="1143000" lvl="2" indent="-457200">
              <a:buFont typeface="Wingdings" panose="05000000000000000000" pitchFamily="2" charset="2"/>
              <a:buChar char="Ø"/>
            </a:pPr>
            <a:r>
              <a:rPr lang="en-US" dirty="0"/>
              <a:t>Honesty</a:t>
            </a:r>
          </a:p>
          <a:p>
            <a:pPr marL="1143000" lvl="2" indent="-457200">
              <a:buFont typeface="Wingdings" panose="05000000000000000000" pitchFamily="2" charset="2"/>
              <a:buChar char="Ø"/>
            </a:pPr>
            <a:r>
              <a:rPr lang="en-US" dirty="0"/>
              <a:t>Respect</a:t>
            </a:r>
          </a:p>
          <a:p>
            <a:pPr marL="1143000" lvl="2" indent="-457200">
              <a:buFont typeface="Wingdings" panose="05000000000000000000" pitchFamily="2" charset="2"/>
              <a:buChar char="Ø"/>
            </a:pPr>
            <a:r>
              <a:rPr lang="en-US" dirty="0"/>
              <a:t>Responsibility</a:t>
            </a:r>
          </a:p>
          <a:p>
            <a:pPr marL="1143000" lvl="2" indent="-457200">
              <a:buFont typeface="Wingdings" panose="05000000000000000000" pitchFamily="2" charset="2"/>
              <a:buChar char="Ø"/>
            </a:pPr>
            <a:r>
              <a:rPr lang="en-US" dirty="0"/>
              <a:t>Trustworthiness </a:t>
            </a:r>
          </a:p>
        </p:txBody>
      </p:sp>
    </p:spTree>
    <p:extLst>
      <p:ext uri="{BB962C8B-B14F-4D97-AF65-F5344CB8AC3E}">
        <p14:creationId xmlns:p14="http://schemas.microsoft.com/office/powerpoint/2010/main" val="352808572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openxmlformats.org/package/2006/metadata/core-properties"/>
    <ds:schemaRef ds:uri="http://www.w3.org/XML/1998/namespace"/>
    <ds:schemaRef ds:uri="http://purl.org/dc/terms/"/>
    <ds:schemaRef ds:uri="http://purl.org/dc/elements/1.1/"/>
    <ds:schemaRef ds:uri="http://schemas.microsoft.com/sharepoint/v3"/>
    <ds:schemaRef ds:uri="http://schemas.microsoft.com/office/2006/documentManagement/types"/>
    <ds:schemaRef ds:uri="05d88611-e516-4d1a-b12e-39107e78b3d0"/>
    <ds:schemaRef ds:uri="http://schemas.microsoft.com/office/infopath/2007/PartnerControls"/>
    <ds:schemaRef ds:uri="56ea17bb-c96d-4826-b465-01eec0dd23d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89</TotalTime>
  <Words>940</Words>
  <Application>Microsoft Office PowerPoint</Application>
  <PresentationFormat>Widescreen</PresentationFormat>
  <Paragraphs>179</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.AppleSystemUIFont</vt:lpstr>
      <vt:lpstr>Arial</vt:lpstr>
      <vt:lpstr>Calibri</vt:lpstr>
      <vt:lpstr>Corbel</vt:lpstr>
      <vt:lpstr>Open Sans</vt:lpstr>
      <vt:lpstr>Open Sans SemiBold</vt:lpstr>
      <vt:lpstr>Wingdings</vt:lpstr>
      <vt:lpstr>2_Office Theme</vt:lpstr>
      <vt:lpstr>3_Office Theme</vt:lpstr>
      <vt:lpstr>21st Century Employability Skills</vt:lpstr>
      <vt:lpstr>PowerPoint Presentation</vt:lpstr>
      <vt:lpstr>What are 21st Century Employability Skills</vt:lpstr>
      <vt:lpstr>Applied Knowledge</vt:lpstr>
      <vt:lpstr>Effective Relationships</vt:lpstr>
      <vt:lpstr>Workplace Skills</vt:lpstr>
      <vt:lpstr>Personal Success </vt:lpstr>
      <vt:lpstr>What is Personal Success?</vt:lpstr>
      <vt:lpstr>Values</vt:lpstr>
      <vt:lpstr>Positive Attitudes </vt:lpstr>
      <vt:lpstr>Good Work Habits</vt:lpstr>
      <vt:lpstr>Questions?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2017-11-20T21:12:11Z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