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deeper look at one of the most sought after hairstyles in every salon. </a:t>
            </a:r>
          </a:p>
          <a:p>
            <a:endParaRPr lang="en-US" dirty="0"/>
          </a:p>
          <a:p>
            <a:r>
              <a:rPr lang="en-US" dirty="0"/>
              <a:t>Today’s modern bob was redesigned and inspired by the architectural influences seen in every downtown skyline. </a:t>
            </a:r>
          </a:p>
          <a:p>
            <a:endParaRPr lang="en-US" dirty="0"/>
          </a:p>
          <a:p>
            <a:r>
              <a:rPr lang="en-US" dirty="0"/>
              <a:t>In 1963, Vidal Sassoon was busy changing modern hairdressing by creating geometric shapes on clients never before seen in the history of the industry. </a:t>
            </a:r>
          </a:p>
          <a:p>
            <a:endParaRPr lang="en-US" dirty="0"/>
          </a:p>
          <a:p>
            <a:r>
              <a:rPr lang="en-US" dirty="0"/>
              <a:t>These low-maintenance styles made the pages of every hairdressing magazine from the UK across the Atlantic to the U. 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7486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clean partings go hand in hand with your guideline and cutting angles.</a:t>
            </a:r>
          </a:p>
          <a:p>
            <a:endParaRPr lang="en-US" dirty="0"/>
          </a:p>
          <a:p>
            <a:r>
              <a:rPr lang="en-US" dirty="0"/>
              <a:t>Remember - slow and steady wins the race.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26569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phases of a haircut. </a:t>
            </a:r>
          </a:p>
          <a:p>
            <a:r>
              <a:rPr lang="en-US" dirty="0"/>
              <a:t>Phase 1 - Wet Cut</a:t>
            </a:r>
          </a:p>
          <a:p>
            <a:r>
              <a:rPr lang="en-US" dirty="0"/>
              <a:t>Phase 2 - Blow Dry</a:t>
            </a:r>
          </a:p>
          <a:p>
            <a:r>
              <a:rPr lang="en-US" dirty="0"/>
              <a:t>Phase 3 – Refinement</a:t>
            </a:r>
          </a:p>
          <a:p>
            <a:endParaRPr lang="en-US" dirty="0"/>
          </a:p>
          <a:p>
            <a:r>
              <a:rPr lang="en-US" dirty="0"/>
              <a:t>All are important, but none more than the structure-building step of phase 1.</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50211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Key Points</a:t>
            </a:r>
          </a:p>
          <a:p>
            <a:r>
              <a:rPr lang="en-US" dirty="0"/>
              <a:t> position the head down</a:t>
            </a:r>
          </a:p>
          <a:p>
            <a:r>
              <a:rPr lang="en-US" dirty="0"/>
              <a:t> place fingers under steady blade to prevent cutting neck and cape</a:t>
            </a:r>
          </a:p>
          <a:p>
            <a:r>
              <a:rPr lang="en-US" dirty="0"/>
              <a:t> visually identify shortest and longest piece</a:t>
            </a:r>
          </a:p>
          <a:p>
            <a:r>
              <a:rPr lang="en-US" dirty="0"/>
              <a:t> start your short guideline and work down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45413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in on your diagonal forward line. Determine your length by visually measuring where your line will end up.</a:t>
            </a:r>
          </a:p>
          <a:p>
            <a:endParaRPr lang="en-US" dirty="0"/>
          </a:p>
          <a:p>
            <a:r>
              <a:rPr lang="en-US" dirty="0"/>
              <a:t>Once the perimeter is cut to you and your clients liking, you will move toward the interior of the haircut. The diagonal at which you create your graduation will define the overall weight line and appearance of your haircut.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3985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through with your sectioning by pulling everything back to your stationary guideline. </a:t>
            </a:r>
          </a:p>
          <a:p>
            <a:endParaRPr lang="en-US" dirty="0"/>
          </a:p>
          <a:p>
            <a:r>
              <a:rPr lang="en-US" dirty="0"/>
              <a:t>Explain the importance of staying consistent with your elevation.</a:t>
            </a:r>
          </a:p>
          <a:p>
            <a:endParaRPr lang="en-US" dirty="0"/>
          </a:p>
          <a:p>
            <a:r>
              <a:rPr lang="en-US" dirty="0"/>
              <a:t>When creating your graduation, decide on the steepness of your angle and start your stationary guideline. Over direct every section back to the same point of elevation.</a:t>
            </a:r>
          </a:p>
          <a:p>
            <a:endParaRPr lang="en-US" dirty="0"/>
          </a:p>
          <a:p>
            <a:r>
              <a:rPr lang="en-US" dirty="0"/>
              <a:t>When creating your layering, be sure to change your elevation to 90° and move slightly from each section into the next grabbing half of your pervious section as you are moving around the head.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33700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a section of layering will give the traditional bob a softer graduation.</a:t>
            </a:r>
          </a:p>
          <a:p>
            <a:endParaRPr lang="en-US" dirty="0"/>
          </a:p>
          <a:p>
            <a:r>
              <a:rPr lang="en-US" dirty="0"/>
              <a:t>Layering within the interior of the haircut will create movement by removing weight. </a:t>
            </a:r>
          </a:p>
          <a:p>
            <a:endParaRPr lang="en-US" dirty="0"/>
          </a:p>
          <a:p>
            <a:r>
              <a:rPr lang="en-US" dirty="0"/>
              <a:t>This step is optional when creating a bob, but adds shape and style to this traditionally heavy perimeter.</a:t>
            </a:r>
          </a:p>
          <a:p>
            <a:endParaRPr lang="en-US" dirty="0"/>
          </a:p>
          <a:p>
            <a:r>
              <a:rPr lang="en-US" dirty="0"/>
              <a:t>Key Points</a:t>
            </a:r>
          </a:p>
          <a:p>
            <a:r>
              <a:rPr lang="en-US" dirty="0"/>
              <a:t> remove weight from interior</a:t>
            </a:r>
          </a:p>
          <a:p>
            <a:r>
              <a:rPr lang="en-US" dirty="0"/>
              <a:t> use guide from previous section</a:t>
            </a:r>
          </a:p>
          <a:p>
            <a:r>
              <a:rPr lang="en-US" dirty="0"/>
              <a:t> over direct behind the ears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69574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a traditional round brush blow dry on a student model. </a:t>
            </a:r>
          </a:p>
          <a:p>
            <a:endParaRPr lang="en-US" dirty="0"/>
          </a:p>
          <a:p>
            <a:r>
              <a:rPr lang="en-US" dirty="0"/>
              <a:t>Stress the importance of tension in the final equation of a perfect style out.</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02567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phase, we will work on detailing and finishing our look.</a:t>
            </a:r>
          </a:p>
          <a:p>
            <a:endParaRPr lang="en-US" dirty="0"/>
          </a:p>
          <a:p>
            <a:r>
              <a:rPr lang="en-US" dirty="0"/>
              <a:t>Handling thinning shears is no different than handling haircutting shears. </a:t>
            </a:r>
          </a:p>
          <a:p>
            <a:endParaRPr lang="en-US" dirty="0"/>
          </a:p>
          <a:p>
            <a:r>
              <a:rPr lang="en-US" dirty="0"/>
              <a:t>Be sure to remind the students on how these scissors work so they can best understand when to use them, and more importantly, when not to use them.</a:t>
            </a:r>
          </a:p>
          <a:p>
            <a:endParaRPr lang="en-US" dirty="0"/>
          </a:p>
          <a:p>
            <a:r>
              <a:rPr lang="en-US" dirty="0"/>
              <a:t>Using thinning shears, remove excess bulk to create the desired look. </a:t>
            </a:r>
          </a:p>
          <a:p>
            <a:endParaRPr lang="en-US" dirty="0"/>
          </a:p>
          <a:p>
            <a:r>
              <a:rPr lang="en-US" dirty="0"/>
              <a:t>Avoid cutting length by making 3 distinct cuts ½ apart, down the ends of the hair.</a:t>
            </a:r>
          </a:p>
          <a:p>
            <a:endParaRPr lang="en-US" dirty="0"/>
          </a:p>
          <a:p>
            <a:r>
              <a:rPr lang="en-US" dirty="0"/>
              <a:t>Work your way down the last 2-3 inches of ends. </a:t>
            </a:r>
          </a:p>
          <a:p>
            <a:endParaRPr lang="en-US" dirty="0"/>
          </a:p>
          <a:p>
            <a:r>
              <a:rPr lang="en-US" dirty="0"/>
              <a:t>Do not cut in the same place! </a:t>
            </a:r>
          </a:p>
          <a:p>
            <a:endParaRPr lang="en-US" dirty="0"/>
          </a:p>
          <a:p>
            <a:r>
              <a:rPr lang="en-US" dirty="0"/>
              <a:t>This will not only cut bulk  - but length. </a:t>
            </a:r>
          </a:p>
          <a:p>
            <a:endParaRPr lang="en-US" dirty="0"/>
          </a:p>
          <a:p>
            <a:r>
              <a:rPr lang="en-US" dirty="0"/>
              <a:t>Work on blending a smooth transition from the layers, down to the perimeter.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091483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Re-establish the three phases of the haircut that lead up to this point by going ever the details of each one.</a:t>
            </a:r>
          </a:p>
          <a:p>
            <a:endParaRPr lang="en-US" dirty="0"/>
          </a:p>
          <a:p>
            <a:r>
              <a:rPr lang="en-US" dirty="0"/>
              <a:t>Your effort to pay attention to every detail this far will start to pay off when you reach the final stage of the haircut. </a:t>
            </a:r>
          </a:p>
          <a:p>
            <a:endParaRPr lang="en-US" dirty="0"/>
          </a:p>
          <a:p>
            <a:r>
              <a:rPr lang="en-US" dirty="0"/>
              <a:t>With straight blades, follow the original cutting line and elevation of angles and trim each section texturized with thinning shears. </a:t>
            </a:r>
          </a:p>
          <a:p>
            <a:endParaRPr lang="en-US" dirty="0"/>
          </a:p>
          <a:p>
            <a:r>
              <a:rPr lang="en-US" dirty="0"/>
              <a:t>Doing this will allow your client’s hair to grow out neat and clean without split ends. </a:t>
            </a:r>
          </a:p>
          <a:p>
            <a:endParaRPr lang="en-US" dirty="0"/>
          </a:p>
          <a:p>
            <a:r>
              <a:rPr lang="en-US" dirty="0"/>
              <a:t>Your work in the finishing stages will make all the difference 4-6 weeks from now.</a:t>
            </a:r>
          </a:p>
          <a:p>
            <a:endParaRPr lang="en-US" dirty="0"/>
          </a:p>
          <a:p>
            <a:r>
              <a:rPr lang="en-US" dirty="0"/>
              <a:t>These extra five minutes will guarantee a client for life. </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84435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Curly Hair Dallas</a:t>
            </a:r>
          </a:p>
          <a:p>
            <a:r>
              <a:rPr lang="en-US" dirty="0"/>
              <a:t>Brian is a Hairdresser and Licensed Cosmetology Educator, who helps his clients achieve the look they want, without compromising the texture or fabric of the hair. Brian offers a wide range of services and treatments to enhance the quality of the hair and bring out its natural shape.</a:t>
            </a:r>
          </a:p>
          <a:p>
            <a:r>
              <a:rPr lang="en-US" dirty="0"/>
              <a:t>http://youtu.be/vQZMfDNC4a4?list=PLA206B691631CD771</a:t>
            </a:r>
          </a:p>
          <a:p>
            <a:endParaRPr lang="en-US" dirty="0"/>
          </a:p>
          <a:p>
            <a:r>
              <a:rPr lang="en-US" dirty="0"/>
              <a:t>Play video of the haircut before students practice on their own independently.</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9319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ends of the hair appear to be stacked in this haircut.</a:t>
            </a:r>
          </a:p>
          <a:p>
            <a:endParaRPr lang="en-US" dirty="0"/>
          </a:p>
          <a:p>
            <a:r>
              <a:rPr lang="en-US" dirty="0"/>
              <a:t>Many variations and effects can be created with this haircut by adjusting the degree of elevation, the amount of over direction or the cutting line.</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192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graduated bob has a uniqueness of its own. This depends on hair density and texture.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39761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popularized the angular and easy-to-wear haircuts.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56203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of the safety and sanitation procedures before they begin working on a client.</a:t>
            </a:r>
          </a:p>
          <a:p>
            <a:endParaRPr lang="en-US" dirty="0"/>
          </a:p>
          <a:p>
            <a:r>
              <a:rPr lang="en-US" dirty="0"/>
              <a:t>Click on the photo to view Texas Department of Licensing and Regulation’s 10 most common violations. Use this as an eye opener for students to understand how important it is to practice state law.</a:t>
            </a:r>
          </a:p>
          <a:p>
            <a:endParaRPr lang="en-US" dirty="0"/>
          </a:p>
          <a:p>
            <a:r>
              <a:rPr lang="en-US" dirty="0"/>
              <a:t>Cosmetology Administrative Rules</a:t>
            </a:r>
          </a:p>
          <a:p>
            <a:r>
              <a:rPr lang="en-US" dirty="0"/>
              <a:t>These standards include:</a:t>
            </a:r>
          </a:p>
          <a:p>
            <a:r>
              <a:rPr lang="en-US" dirty="0"/>
              <a:t>clean and disinfect equipment, tools, implements and supplies before use on each client</a:t>
            </a:r>
          </a:p>
          <a:p>
            <a:r>
              <a:rPr lang="en-US" dirty="0"/>
              <a:t>use clean towels for each client</a:t>
            </a:r>
          </a:p>
          <a:p>
            <a:r>
              <a:rPr lang="en-US" dirty="0"/>
              <a:t>use clean cutting and shampoo capes for each client</a:t>
            </a:r>
          </a:p>
          <a:p>
            <a:r>
              <a:rPr lang="en-US" dirty="0"/>
              <a:t>use a sanitary neck strip or towel</a:t>
            </a:r>
          </a:p>
          <a:p>
            <a:r>
              <a:rPr lang="en-US" dirty="0"/>
              <a:t>employ good hygiene habits while providing cosmetology service</a:t>
            </a:r>
          </a:p>
          <a:p>
            <a:endParaRPr lang="en-US" dirty="0"/>
          </a:p>
          <a:p>
            <a:r>
              <a:rPr lang="en-US" dirty="0"/>
              <a:t>Demonstrate:</a:t>
            </a:r>
          </a:p>
          <a:p>
            <a:r>
              <a:rPr lang="en-US" dirty="0"/>
              <a:t>draping for wet styling (explain purpose)</a:t>
            </a:r>
          </a:p>
          <a:p>
            <a:r>
              <a:rPr lang="en-US" dirty="0"/>
              <a:t>sanitation - hand sanitizer and hospital grade Environmental Protection Agency registered disinfectant</a:t>
            </a:r>
          </a:p>
          <a:p>
            <a:r>
              <a:rPr lang="en-US" dirty="0"/>
              <a:t>safety - shielding the client’s face from the spray bottle with cupped hands</a:t>
            </a:r>
          </a:p>
          <a:p>
            <a:r>
              <a:rPr lang="en-US" dirty="0"/>
              <a:t>how to keep hair and setting lotion out of the client’s eyes</a:t>
            </a:r>
          </a:p>
          <a:p>
            <a:endParaRPr lang="en-US" dirty="0"/>
          </a:p>
          <a:p>
            <a:r>
              <a:rPr lang="en-US" dirty="0"/>
              <a:t>Explain the importance of keeping pointed implements away from the client’s face.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0194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working cosmetologist, you will be spending many hours on your feet. </a:t>
            </a:r>
          </a:p>
          <a:p>
            <a:endParaRPr lang="en-US" dirty="0"/>
          </a:p>
          <a:p>
            <a:r>
              <a:rPr lang="en-US" dirty="0"/>
              <a:t>Good posture and body positioning will help you avoid back problems in the future and ensure better haircutting results.</a:t>
            </a:r>
          </a:p>
          <a:p>
            <a:endParaRPr lang="en-US" dirty="0"/>
          </a:p>
          <a:p>
            <a:r>
              <a:rPr lang="en-US" dirty="0"/>
              <a:t>Position your client – make sure your client is sitting up straight and legs are not crossed</a:t>
            </a:r>
          </a:p>
          <a:p>
            <a:r>
              <a:rPr lang="en-US" dirty="0"/>
              <a:t>Center your weight – keep body weight centered and firm</a:t>
            </a:r>
          </a:p>
          <a:p>
            <a:r>
              <a:rPr lang="en-US" dirty="0"/>
              <a:t>Work in front of your section – stand or sit directly in front of the area you are cutting</a:t>
            </a:r>
          </a:p>
          <a:p>
            <a:endParaRPr lang="en-US" dirty="0"/>
          </a:p>
          <a:p>
            <a:r>
              <a:rPr lang="en-US" dirty="0"/>
              <a:t>Demonstrate the correct way to stand.</a:t>
            </a:r>
          </a:p>
          <a:p>
            <a:endParaRPr lang="en-US" dirty="0"/>
          </a:p>
          <a:p>
            <a:r>
              <a:rPr lang="en-US" dirty="0"/>
              <a:t>Correct body positioning - rolling your shoulders back and standing directly (parallel) in front of the section on which you are working</a:t>
            </a:r>
          </a:p>
          <a:p>
            <a:endParaRPr lang="en-US" dirty="0"/>
          </a:p>
          <a:p>
            <a:r>
              <a:rPr lang="en-US" dirty="0"/>
              <a:t>Allow students to stand and demonstrate the correct way to position themselves in front of a client.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90950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a proper draping on a volunteer student. </a:t>
            </a:r>
          </a:p>
          <a:p>
            <a:endParaRPr lang="en-US" dirty="0"/>
          </a:p>
          <a:p>
            <a:r>
              <a:rPr lang="en-US" dirty="0"/>
              <a:t>Emphasize the importance of the cape staying on throughout the haircut and how the cape is your client’s first line of defense from loose hair. </a:t>
            </a:r>
          </a:p>
          <a:p>
            <a:endParaRPr lang="en-US" dirty="0"/>
          </a:p>
          <a:p>
            <a:r>
              <a:rPr lang="en-US" dirty="0"/>
              <a:t>Failing to secure the neck strip will result in an uncomfortable experience for your client. </a:t>
            </a:r>
          </a:p>
          <a:p>
            <a:endParaRPr lang="en-US" dirty="0"/>
          </a:p>
          <a:p>
            <a:r>
              <a:rPr lang="en-US" dirty="0"/>
              <a:t>Neck strip - secure a neck strip around the client’s neck</a:t>
            </a:r>
          </a:p>
          <a:p>
            <a:r>
              <a:rPr lang="en-US" dirty="0"/>
              <a:t>Cutting cape - place a cape over the neck strip and fasten in the back</a:t>
            </a:r>
          </a:p>
          <a:p>
            <a:endParaRPr lang="en-US" dirty="0"/>
          </a:p>
          <a:p>
            <a:r>
              <a:rPr lang="en-US" dirty="0"/>
              <a:t>Be sure to fold the neck strip down over the cape so that no part of the cape touches the client’s skin.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84330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the appropriate way to handle your haircutting shears.</a:t>
            </a:r>
          </a:p>
          <a:p>
            <a:endParaRPr lang="en-US" dirty="0"/>
          </a:p>
          <a:p>
            <a:r>
              <a:rPr lang="en-US" dirty="0"/>
              <a:t>Haircutting shears - used mainly for removing length and detailing the haircut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47027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proper parting and explain why it matters to have an accurate diagonal forward section.</a:t>
            </a:r>
          </a:p>
          <a:p>
            <a:endParaRPr lang="en-US" dirty="0"/>
          </a:p>
          <a:p>
            <a:r>
              <a:rPr lang="en-US" dirty="0"/>
              <a:t>Explain the importance of understanding each cutting direction of the cutting wheel.</a:t>
            </a:r>
          </a:p>
          <a:p>
            <a:endParaRPr lang="en-US" dirty="0"/>
          </a:p>
          <a:p>
            <a:r>
              <a:rPr lang="en-US" dirty="0"/>
              <a:t>Key Point</a:t>
            </a:r>
          </a:p>
          <a:p>
            <a:r>
              <a:rPr lang="en-US" dirty="0"/>
              <a:t>  For a smooth buildup of weight, keep a consistent elevation throughout each section.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7201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youtu.be/vQZMfDNC4a4?list=PLA206B691631CD77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license.state.tx.us/cosmet/saloncodeviolations.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45° or Graduated Layers Haircut</a:t>
            </a:r>
          </a:p>
          <a:p>
            <a:endParaRPr lang="en-US" dirty="0"/>
          </a:p>
          <a:p>
            <a:pPr lvl="1"/>
            <a:r>
              <a:rPr lang="en-US" dirty="0"/>
              <a:t>Cosmetology I</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Handling Scissors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Haircutting shears</a:t>
            </a:r>
          </a:p>
          <a:p>
            <a:pPr lvl="1"/>
            <a:r>
              <a:rPr lang="en-US" dirty="0"/>
              <a:t>Place thumb in moving blade (bottom)</a:t>
            </a:r>
          </a:p>
          <a:p>
            <a:pPr lvl="1"/>
            <a:r>
              <a:rPr lang="en-US" dirty="0"/>
              <a:t>Place ring finger on top blade</a:t>
            </a:r>
          </a:p>
          <a:p>
            <a:pPr lvl="1"/>
            <a:r>
              <a:rPr lang="en-US" dirty="0"/>
              <a:t>Rest index and middle finger on the shank</a:t>
            </a:r>
          </a:p>
          <a:p>
            <a:pPr lvl="1"/>
            <a:r>
              <a:rPr lang="en-US" dirty="0"/>
              <a:t>Practice opening and closing blade</a:t>
            </a:r>
          </a:p>
          <a:p>
            <a:pPr lvl="1"/>
            <a:endParaRPr lang="en-US" dirty="0"/>
          </a:p>
        </p:txBody>
      </p:sp>
      <p:pic>
        <p:nvPicPr>
          <p:cNvPr id="4" name="Picture 3">
            <a:extLst>
              <a:ext uri="{FF2B5EF4-FFF2-40B4-BE49-F238E27FC236}">
                <a16:creationId xmlns:a16="http://schemas.microsoft.com/office/drawing/2014/main" id="{69DC7B6E-01FF-45E9-8546-CD5A0276A5FC}"/>
              </a:ext>
            </a:extLst>
          </p:cNvPr>
          <p:cNvPicPr>
            <a:picLocks noChangeAspect="1"/>
          </p:cNvPicPr>
          <p:nvPr/>
        </p:nvPicPr>
        <p:blipFill>
          <a:blip r:embed="rId3"/>
          <a:stretch>
            <a:fillRect/>
          </a:stretch>
        </p:blipFill>
        <p:spPr>
          <a:xfrm>
            <a:off x="7414129" y="2692399"/>
            <a:ext cx="4107556" cy="3361129"/>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Graduated Layers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haircut with a heavy weight line along the perimeter</a:t>
            </a:r>
          </a:p>
          <a:p>
            <a:pPr lvl="1"/>
            <a:r>
              <a:rPr lang="en-US" dirty="0"/>
              <a:t>It’s movement falls diagonal from back to front</a:t>
            </a:r>
          </a:p>
          <a:p>
            <a:pPr lvl="1"/>
            <a:r>
              <a:rPr lang="en-US" dirty="0"/>
              <a:t>Builds weight at a 45° angle</a:t>
            </a:r>
          </a:p>
          <a:p>
            <a:pPr lvl="1"/>
            <a:r>
              <a:rPr lang="en-US" dirty="0"/>
              <a:t>Gradually adds length with over direction</a:t>
            </a:r>
          </a:p>
          <a:p>
            <a:pPr lvl="1"/>
            <a:r>
              <a:rPr lang="en-US" dirty="0"/>
              <a:t>Moves toward both sides of head</a:t>
            </a:r>
          </a:p>
          <a:p>
            <a:pPr lvl="1"/>
            <a:endParaRPr lang="en-US" dirty="0"/>
          </a:p>
        </p:txBody>
      </p:sp>
      <p:pic>
        <p:nvPicPr>
          <p:cNvPr id="4" name="Picture 3">
            <a:extLst>
              <a:ext uri="{FF2B5EF4-FFF2-40B4-BE49-F238E27FC236}">
                <a16:creationId xmlns:a16="http://schemas.microsoft.com/office/drawing/2014/main" id="{73CE8F86-C007-4E0B-8B0E-D5D0098AC49E}"/>
              </a:ext>
            </a:extLst>
          </p:cNvPr>
          <p:cNvPicPr>
            <a:picLocks noChangeAspect="1"/>
          </p:cNvPicPr>
          <p:nvPr/>
        </p:nvPicPr>
        <p:blipFill>
          <a:blip r:embed="rId3"/>
          <a:stretch>
            <a:fillRect/>
          </a:stretch>
        </p:blipFill>
        <p:spPr>
          <a:xfrm>
            <a:off x="8242145" y="3429000"/>
            <a:ext cx="3351665" cy="2346543"/>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Proper Sectioning and Guidelines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Reminder:</a:t>
            </a:r>
          </a:p>
          <a:p>
            <a:pPr lvl="1"/>
            <a:r>
              <a:rPr lang="en-US" dirty="0"/>
              <a:t>Clean and consistent sectioning is a must</a:t>
            </a:r>
          </a:p>
          <a:p>
            <a:pPr lvl="1"/>
            <a:r>
              <a:rPr lang="en-US" dirty="0"/>
              <a:t>Will keep haircut smooth and balanced</a:t>
            </a:r>
          </a:p>
          <a:p>
            <a:pPr lvl="1"/>
            <a:r>
              <a:rPr lang="en-US" dirty="0"/>
              <a:t>Keep cutting lines parallel to your hand and body positioning</a:t>
            </a:r>
          </a:p>
          <a:p>
            <a:pPr lvl="1"/>
            <a:endParaRPr lang="en-US" dirty="0"/>
          </a:p>
        </p:txBody>
      </p:sp>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Phases of a Haircut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Phase 1 – Wet cut</a:t>
            </a:r>
          </a:p>
          <a:p>
            <a:pPr lvl="1"/>
            <a:r>
              <a:rPr lang="en-US" dirty="0"/>
              <a:t>Phase 2 – blow dry</a:t>
            </a:r>
          </a:p>
          <a:p>
            <a:pPr lvl="1"/>
            <a:r>
              <a:rPr lang="en-US" dirty="0"/>
              <a:t>Phase 3 - Refinement</a:t>
            </a:r>
          </a:p>
          <a:p>
            <a:pPr lvl="1"/>
            <a:endParaRPr lang="en-US" dirty="0"/>
          </a:p>
        </p:txBody>
      </p:sp>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Phase 1: The Wet Cut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Focus on:</a:t>
            </a:r>
          </a:p>
          <a:p>
            <a:pPr lvl="1"/>
            <a:r>
              <a:rPr lang="en-US" dirty="0"/>
              <a:t>Creating foundation and structure (most important)</a:t>
            </a:r>
          </a:p>
          <a:p>
            <a:pPr lvl="1"/>
            <a:r>
              <a:rPr lang="en-US" dirty="0"/>
              <a:t>Building rest of the design on top</a:t>
            </a:r>
          </a:p>
          <a:p>
            <a:pPr lvl="1"/>
            <a:endParaRPr lang="en-US" dirty="0"/>
          </a:p>
        </p:txBody>
      </p:sp>
      <p:pic>
        <p:nvPicPr>
          <p:cNvPr id="4" name="Picture 3">
            <a:extLst>
              <a:ext uri="{FF2B5EF4-FFF2-40B4-BE49-F238E27FC236}">
                <a16:creationId xmlns:a16="http://schemas.microsoft.com/office/drawing/2014/main" id="{28842CDC-21B7-44C4-ADBA-F2000AD2164F}"/>
              </a:ext>
            </a:extLst>
          </p:cNvPr>
          <p:cNvPicPr>
            <a:picLocks noChangeAspect="1"/>
          </p:cNvPicPr>
          <p:nvPr/>
        </p:nvPicPr>
        <p:blipFill>
          <a:blip r:embed="rId3"/>
          <a:stretch>
            <a:fillRect/>
          </a:stretch>
        </p:blipFill>
        <p:spPr>
          <a:xfrm>
            <a:off x="4920343" y="3273568"/>
            <a:ext cx="3161110" cy="2628388"/>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Starting the Graduation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Cut the perimeter to your client’s liking</a:t>
            </a:r>
          </a:p>
          <a:p>
            <a:pPr lvl="1"/>
            <a:r>
              <a:rPr lang="en-US" dirty="0"/>
              <a:t>Move toward the interior</a:t>
            </a:r>
          </a:p>
          <a:p>
            <a:pPr lvl="1"/>
            <a:r>
              <a:rPr lang="en-US" dirty="0"/>
              <a:t>Create the diagonal forward line</a:t>
            </a:r>
          </a:p>
          <a:p>
            <a:pPr lvl="1"/>
            <a:r>
              <a:rPr lang="en-US" dirty="0"/>
              <a:t>This will define the:</a:t>
            </a:r>
          </a:p>
          <a:p>
            <a:pPr lvl="2"/>
            <a:r>
              <a:rPr lang="en-US" dirty="0"/>
              <a:t>Overall weight</a:t>
            </a:r>
          </a:p>
          <a:p>
            <a:pPr lvl="2"/>
            <a:r>
              <a:rPr lang="en-US" dirty="0"/>
              <a:t>Appearance</a:t>
            </a:r>
          </a:p>
          <a:p>
            <a:pPr lvl="1"/>
            <a:endParaRPr lang="en-US" dirty="0"/>
          </a:p>
        </p:txBody>
      </p:sp>
      <p:pic>
        <p:nvPicPr>
          <p:cNvPr id="4" name="Picture 3">
            <a:extLst>
              <a:ext uri="{FF2B5EF4-FFF2-40B4-BE49-F238E27FC236}">
                <a16:creationId xmlns:a16="http://schemas.microsoft.com/office/drawing/2014/main" id="{49D189D4-B1D4-4E92-BF99-7711E15367BF}"/>
              </a:ext>
            </a:extLst>
          </p:cNvPr>
          <p:cNvPicPr>
            <a:picLocks noChangeAspect="1"/>
          </p:cNvPicPr>
          <p:nvPr/>
        </p:nvPicPr>
        <p:blipFill>
          <a:blip r:embed="rId3"/>
          <a:stretch>
            <a:fillRect/>
          </a:stretch>
        </p:blipFill>
        <p:spPr>
          <a:xfrm>
            <a:off x="8004629" y="3148964"/>
            <a:ext cx="3244727" cy="3005774"/>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Proper Sectioning and Guidelines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Decide the steepness of your angle</a:t>
            </a:r>
          </a:p>
          <a:p>
            <a:pPr lvl="1"/>
            <a:r>
              <a:rPr lang="en-US" dirty="0"/>
              <a:t>Start at the stationary guideline</a:t>
            </a:r>
          </a:p>
          <a:p>
            <a:pPr lvl="1"/>
            <a:r>
              <a:rPr lang="en-US" dirty="0"/>
              <a:t>Over direct every section back to the same point of elevation</a:t>
            </a:r>
          </a:p>
          <a:p>
            <a:pPr lvl="1"/>
            <a:r>
              <a:rPr lang="en-US" dirty="0"/>
              <a:t>Change to 90° when creating the layering</a:t>
            </a:r>
          </a:p>
          <a:p>
            <a:pPr lvl="1"/>
            <a:r>
              <a:rPr lang="en-US" dirty="0"/>
              <a:t>Move slightly from each section to the next</a:t>
            </a:r>
          </a:p>
          <a:p>
            <a:pPr lvl="1"/>
            <a:r>
              <a:rPr lang="en-US" dirty="0"/>
              <a:t>Grab half of previous section when moving around the head</a:t>
            </a:r>
          </a:p>
          <a:p>
            <a:pPr lvl="1"/>
            <a:endParaRPr lang="en-US" dirty="0"/>
          </a:p>
        </p:txBody>
      </p:sp>
      <p:pic>
        <p:nvPicPr>
          <p:cNvPr id="5" name="Picture 4">
            <a:extLst>
              <a:ext uri="{FF2B5EF4-FFF2-40B4-BE49-F238E27FC236}">
                <a16:creationId xmlns:a16="http://schemas.microsoft.com/office/drawing/2014/main" id="{5D4A6DE6-8508-4D7E-AE20-DE77AA7B9ADB}"/>
              </a:ext>
            </a:extLst>
          </p:cNvPr>
          <p:cNvPicPr>
            <a:picLocks noChangeAspect="1"/>
          </p:cNvPicPr>
          <p:nvPr/>
        </p:nvPicPr>
        <p:blipFill>
          <a:blip r:embed="rId3"/>
          <a:stretch>
            <a:fillRect/>
          </a:stretch>
        </p:blipFill>
        <p:spPr>
          <a:xfrm>
            <a:off x="9995994" y="1850570"/>
            <a:ext cx="1918885" cy="2012369"/>
          </a:xfrm>
          <a:prstGeom prst="rect">
            <a:avLst/>
          </a:prstGeom>
        </p:spPr>
      </p:pic>
      <p:pic>
        <p:nvPicPr>
          <p:cNvPr id="6" name="Picture 5">
            <a:extLst>
              <a:ext uri="{FF2B5EF4-FFF2-40B4-BE49-F238E27FC236}">
                <a16:creationId xmlns:a16="http://schemas.microsoft.com/office/drawing/2014/main" id="{DE5851AE-E66B-4547-86A2-3E49166B49B8}"/>
              </a:ext>
            </a:extLst>
          </p:cNvPr>
          <p:cNvPicPr>
            <a:picLocks noChangeAspect="1"/>
          </p:cNvPicPr>
          <p:nvPr/>
        </p:nvPicPr>
        <p:blipFill>
          <a:blip r:embed="rId4"/>
          <a:stretch>
            <a:fillRect/>
          </a:stretch>
        </p:blipFill>
        <p:spPr>
          <a:xfrm>
            <a:off x="10058400" y="4060162"/>
            <a:ext cx="1856479" cy="2082241"/>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Layering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Removes weight</a:t>
            </a:r>
          </a:p>
          <a:p>
            <a:pPr lvl="1"/>
            <a:r>
              <a:rPr lang="en-US" dirty="0"/>
              <a:t>Creates movement</a:t>
            </a:r>
          </a:p>
          <a:p>
            <a:pPr lvl="1"/>
            <a:r>
              <a:rPr lang="en-US" dirty="0"/>
              <a:t>Produces a softer graduation</a:t>
            </a:r>
          </a:p>
          <a:p>
            <a:pPr lvl="1"/>
            <a:r>
              <a:rPr lang="en-US" dirty="0"/>
              <a:t>Optional, but adds shape and style</a:t>
            </a:r>
          </a:p>
          <a:p>
            <a:pPr lvl="1"/>
            <a:endParaRPr lang="en-US" dirty="0"/>
          </a:p>
        </p:txBody>
      </p:sp>
      <p:pic>
        <p:nvPicPr>
          <p:cNvPr id="4" name="Picture 3">
            <a:extLst>
              <a:ext uri="{FF2B5EF4-FFF2-40B4-BE49-F238E27FC236}">
                <a16:creationId xmlns:a16="http://schemas.microsoft.com/office/drawing/2014/main" id="{C0163F03-325F-4509-8759-FEDED2EF88E7}"/>
              </a:ext>
            </a:extLst>
          </p:cNvPr>
          <p:cNvPicPr>
            <a:picLocks noChangeAspect="1"/>
          </p:cNvPicPr>
          <p:nvPr/>
        </p:nvPicPr>
        <p:blipFill>
          <a:blip r:embed="rId3"/>
          <a:stretch>
            <a:fillRect/>
          </a:stretch>
        </p:blipFill>
        <p:spPr>
          <a:xfrm>
            <a:off x="8650513" y="3603861"/>
            <a:ext cx="2732199" cy="2550877"/>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Phase 2: The Blow Dry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Sections should be no wider than the diameter of your round brush</a:t>
            </a:r>
          </a:p>
          <a:p>
            <a:pPr lvl="1"/>
            <a:r>
              <a:rPr lang="en-US" dirty="0"/>
              <a:t>Create a tension from the pull of the brush and the heat of the blow dryer</a:t>
            </a:r>
          </a:p>
          <a:p>
            <a:pPr lvl="1"/>
            <a:r>
              <a:rPr lang="en-US" dirty="0"/>
              <a:t>Point the concentrator down the hair shaft</a:t>
            </a:r>
          </a:p>
          <a:p>
            <a:pPr lvl="1"/>
            <a:r>
              <a:rPr lang="en-US" dirty="0"/>
              <a:t>The slightly damp hair will dry silky smooth eliminating the use of a flat iron</a:t>
            </a:r>
          </a:p>
          <a:p>
            <a:pPr lvl="1"/>
            <a:endParaRPr lang="en-US" dirty="0"/>
          </a:p>
        </p:txBody>
      </p:sp>
      <p:pic>
        <p:nvPicPr>
          <p:cNvPr id="5" name="Picture 4">
            <a:extLst>
              <a:ext uri="{FF2B5EF4-FFF2-40B4-BE49-F238E27FC236}">
                <a16:creationId xmlns:a16="http://schemas.microsoft.com/office/drawing/2014/main" id="{D23584C4-DB9E-4A90-AE22-A4945D15F64D}"/>
              </a:ext>
            </a:extLst>
          </p:cNvPr>
          <p:cNvPicPr>
            <a:picLocks noChangeAspect="1"/>
          </p:cNvPicPr>
          <p:nvPr/>
        </p:nvPicPr>
        <p:blipFill>
          <a:blip r:embed="rId3"/>
          <a:stretch>
            <a:fillRect/>
          </a:stretch>
        </p:blipFill>
        <p:spPr>
          <a:xfrm>
            <a:off x="3066025" y="4288905"/>
            <a:ext cx="3029975" cy="2024047"/>
          </a:xfrm>
          <a:prstGeom prst="rect">
            <a:avLst/>
          </a:prstGeom>
        </p:spPr>
      </p:pic>
      <p:pic>
        <p:nvPicPr>
          <p:cNvPr id="6" name="Picture 5">
            <a:extLst>
              <a:ext uri="{FF2B5EF4-FFF2-40B4-BE49-F238E27FC236}">
                <a16:creationId xmlns:a16="http://schemas.microsoft.com/office/drawing/2014/main" id="{C3298785-38AE-486B-B4FD-3C4A0B2E8BB2}"/>
              </a:ext>
            </a:extLst>
          </p:cNvPr>
          <p:cNvPicPr>
            <a:picLocks noChangeAspect="1"/>
          </p:cNvPicPr>
          <p:nvPr/>
        </p:nvPicPr>
        <p:blipFill>
          <a:blip r:embed="rId4"/>
          <a:stretch>
            <a:fillRect/>
          </a:stretch>
        </p:blipFill>
        <p:spPr>
          <a:xfrm>
            <a:off x="6906373" y="4288905"/>
            <a:ext cx="3029975" cy="2030144"/>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Phase 3: Refinement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Remove excess bulk to desired look</a:t>
            </a:r>
          </a:p>
          <a:p>
            <a:pPr lvl="1"/>
            <a:r>
              <a:rPr lang="en-US" dirty="0"/>
              <a:t>Make three distinct cuts ½ inch apart</a:t>
            </a:r>
          </a:p>
          <a:p>
            <a:pPr lvl="1"/>
            <a:r>
              <a:rPr lang="en-US" dirty="0"/>
              <a:t>Do not cut in the same place</a:t>
            </a:r>
          </a:p>
          <a:p>
            <a:pPr lvl="1"/>
            <a:r>
              <a:rPr lang="en-US" dirty="0"/>
              <a:t>Blend a smooth transition from the layers</a:t>
            </a:r>
          </a:p>
          <a:p>
            <a:pPr lvl="1"/>
            <a:endParaRPr lang="en-US" dirty="0"/>
          </a:p>
        </p:txBody>
      </p:sp>
      <p:pic>
        <p:nvPicPr>
          <p:cNvPr id="4" name="Picture 3">
            <a:extLst>
              <a:ext uri="{FF2B5EF4-FFF2-40B4-BE49-F238E27FC236}">
                <a16:creationId xmlns:a16="http://schemas.microsoft.com/office/drawing/2014/main" id="{A38B3F42-C029-429B-8E01-5E6CA3C2776C}"/>
              </a:ext>
            </a:extLst>
          </p:cNvPr>
          <p:cNvPicPr>
            <a:picLocks noChangeAspect="1"/>
          </p:cNvPicPr>
          <p:nvPr/>
        </p:nvPicPr>
        <p:blipFill>
          <a:blip r:embed="rId3"/>
          <a:stretch>
            <a:fillRect/>
          </a:stretch>
        </p:blipFill>
        <p:spPr>
          <a:xfrm>
            <a:off x="4738913" y="3712382"/>
            <a:ext cx="3355639" cy="2268381"/>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Detailing and Finishing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Follow original cutting line and elevation angles</a:t>
            </a:r>
          </a:p>
          <a:p>
            <a:pPr lvl="1"/>
            <a:r>
              <a:rPr lang="en-US" dirty="0"/>
              <a:t>Trim each section with thinning shears</a:t>
            </a:r>
          </a:p>
          <a:p>
            <a:pPr lvl="1"/>
            <a:r>
              <a:rPr lang="en-US" dirty="0"/>
              <a:t>Hair will grow neat and clean without split ends</a:t>
            </a:r>
          </a:p>
          <a:p>
            <a:pPr lvl="1"/>
            <a:endParaRPr lang="en-US" dirty="0"/>
          </a:p>
        </p:txBody>
      </p:sp>
      <p:pic>
        <p:nvPicPr>
          <p:cNvPr id="4" name="Picture 3">
            <a:extLst>
              <a:ext uri="{FF2B5EF4-FFF2-40B4-BE49-F238E27FC236}">
                <a16:creationId xmlns:a16="http://schemas.microsoft.com/office/drawing/2014/main" id="{A8469328-81CD-4C67-8EC7-A6EACF96392D}"/>
              </a:ext>
            </a:extLst>
          </p:cNvPr>
          <p:cNvPicPr>
            <a:picLocks noChangeAspect="1"/>
          </p:cNvPicPr>
          <p:nvPr/>
        </p:nvPicPr>
        <p:blipFill>
          <a:blip r:embed="rId3"/>
          <a:stretch>
            <a:fillRect/>
          </a:stretch>
        </p:blipFill>
        <p:spPr>
          <a:xfrm>
            <a:off x="4419526" y="3429000"/>
            <a:ext cx="3698026" cy="2447678"/>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Short Curly Hair Dallas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Graduated Layers – Brian Dangerous Hair</a:t>
            </a:r>
          </a:p>
          <a:p>
            <a:pPr lvl="1"/>
            <a:r>
              <a:rPr lang="en-US" dirty="0"/>
              <a:t>Brian is a Hairdresser and Licensed Cosmetology Educator, who helps his clients achieve the look they want, without compromising the texture or fabric of the hair. Brian offers a wide range of services and treatments to enhance the quality of the hair and bring out its natural shape</a:t>
            </a:r>
          </a:p>
        </p:txBody>
      </p:sp>
      <p:pic>
        <p:nvPicPr>
          <p:cNvPr id="5" name="Picture 4">
            <a:extLst>
              <a:ext uri="{FF2B5EF4-FFF2-40B4-BE49-F238E27FC236}">
                <a16:creationId xmlns:a16="http://schemas.microsoft.com/office/drawing/2014/main" id="{BDB7AED2-4622-44D6-AF23-D9D7DAC20F1F}"/>
              </a:ext>
            </a:extLst>
          </p:cNvPr>
          <p:cNvPicPr>
            <a:picLocks noChangeAspect="1"/>
          </p:cNvPicPr>
          <p:nvPr/>
        </p:nvPicPr>
        <p:blipFill>
          <a:blip r:embed="rId3"/>
          <a:stretch>
            <a:fillRect/>
          </a:stretch>
        </p:blipFill>
        <p:spPr>
          <a:xfrm>
            <a:off x="5471950" y="5960347"/>
            <a:ext cx="1749704" cy="499915"/>
          </a:xfrm>
          <a:prstGeom prst="rect">
            <a:avLst/>
          </a:prstGeom>
        </p:spPr>
      </p:pic>
      <p:pic>
        <p:nvPicPr>
          <p:cNvPr id="6" name="Content Placeholder 9">
            <a:hlinkClick r:id="rId4"/>
            <a:extLst>
              <a:ext uri="{FF2B5EF4-FFF2-40B4-BE49-F238E27FC236}">
                <a16:creationId xmlns:a16="http://schemas.microsoft.com/office/drawing/2014/main" id="{91E2057F-4016-42C2-B48D-0EE8E8666AED}"/>
              </a:ext>
            </a:extLst>
          </p:cNvPr>
          <p:cNvPicPr>
            <a:picLocks noChangeAspect="1"/>
          </p:cNvPicPr>
          <p:nvPr/>
        </p:nvPicPr>
        <p:blipFill rotWithShape="1">
          <a:blip r:embed="rId5"/>
          <a:srcRect l="5559" t="33531" r="42185" b="23849"/>
          <a:stretch/>
        </p:blipFill>
        <p:spPr>
          <a:xfrm>
            <a:off x="4666343" y="3766986"/>
            <a:ext cx="3731337" cy="2193361"/>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4D44ACDF-854C-4DD4-A605-4249B4D93A03}"/>
              </a:ext>
            </a:extLst>
          </p:cNvPr>
          <p:cNvPicPr>
            <a:picLocks noGrp="1" noChangeAspect="1"/>
          </p:cNvPicPr>
          <p:nvPr>
            <p:ph sz="half" idx="1"/>
          </p:nvPr>
        </p:nvPicPr>
        <p:blipFill>
          <a:blip r:embed="rId2"/>
          <a:stretch>
            <a:fillRect/>
          </a:stretch>
        </p:blipFill>
        <p:spPr>
          <a:xfrm>
            <a:off x="4540946" y="2286000"/>
            <a:ext cx="3761398" cy="2779865"/>
          </a:xfrm>
          <a:prstGeom prst="rect">
            <a:avLst/>
          </a:prstGeom>
        </p:spPr>
      </p:pic>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B. Rodriguez, Licensed Cosmetology Instructor: Used with permission from Brian Dangerous Hair.</a:t>
            </a:r>
          </a:p>
          <a:p>
            <a:pPr lvl="2"/>
            <a:r>
              <a:rPr lang="en-US" sz="2000" dirty="0"/>
              <a:t>Microsoft Office Clip Art: Used with permission from Microsoft.</a:t>
            </a:r>
          </a:p>
          <a:p>
            <a:pPr lvl="1"/>
            <a:r>
              <a:rPr lang="en-US" sz="2000" dirty="0"/>
              <a:t>Textbook:</a:t>
            </a:r>
          </a:p>
          <a:p>
            <a:pPr lvl="2"/>
            <a:r>
              <a:rPr lang="en-US" sz="2000" dirty="0"/>
              <a:t>Milady standard cosmetology: Situational problems.(2012). Clifton Park, NY: Cengage Learning.</a:t>
            </a:r>
          </a:p>
          <a:p>
            <a:pPr lvl="1"/>
            <a:r>
              <a:rPr lang="en-US" sz="2000" dirty="0"/>
              <a:t>YouTube™:</a:t>
            </a:r>
          </a:p>
          <a:p>
            <a:pPr lvl="2"/>
            <a:r>
              <a:rPr lang="en-US" sz="2000" dirty="0"/>
              <a:t>Short Curly Hair Dallas </a:t>
            </a:r>
          </a:p>
          <a:p>
            <a:pPr lvl="2"/>
            <a:r>
              <a:rPr lang="en-US" sz="2000" dirty="0"/>
              <a:t>Brian is a Hairdresser and Licensed Cosmetology Educator, who helps his clients achieve the look they     want, without compromising the texture or fabric of the hair. Brian offers a wide  range of services and treatments to enhance the quality of the hair and bring out its natural shape.</a:t>
            </a:r>
          </a:p>
          <a:p>
            <a:pPr lvl="2"/>
            <a:r>
              <a:rPr lang="en-US" sz="2000" dirty="0"/>
              <a:t>https://www.youtube.com/watch?v=vQZMfDNC4a4&amp;index=1&amp;list=PLA206B691631CD771</a:t>
            </a:r>
          </a:p>
          <a:p>
            <a:pPr lvl="1"/>
            <a:endParaRPr lang="en-US" dirty="0"/>
          </a:p>
        </p:txBody>
      </p:sp>
    </p:spTree>
    <p:extLst>
      <p:ext uri="{BB962C8B-B14F-4D97-AF65-F5344CB8AC3E}">
        <p14:creationId xmlns:p14="http://schemas.microsoft.com/office/powerpoint/2010/main" val="185443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endParaRPr lang="en-US" dirty="0"/>
          </a:p>
          <a:p>
            <a:pPr marL="0" lvl="1" indent="0" algn="ctr">
              <a:buNone/>
            </a:pPr>
            <a:r>
              <a:rPr lang="en-US" dirty="0"/>
              <a:t>“Hair brings one's self-image into focus.”</a:t>
            </a:r>
          </a:p>
          <a:p>
            <a:pPr marL="0" lvl="1" indent="0" algn="ctr">
              <a:buNone/>
            </a:pPr>
            <a:r>
              <a:rPr lang="en-US" dirty="0"/>
              <a:t>						-Shana alexander, American journalist</a:t>
            </a:r>
          </a:p>
          <a:p>
            <a:pPr marL="0" lvl="1" indent="0" algn="ctr">
              <a:buNone/>
            </a:pPr>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45° Haircut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Made popular by Vidal Sassoon</a:t>
            </a:r>
          </a:p>
          <a:p>
            <a:pPr lvl="1"/>
            <a:r>
              <a:rPr lang="en-US" dirty="0"/>
              <a:t>Graduated shape or wedge</a:t>
            </a:r>
          </a:p>
          <a:p>
            <a:pPr lvl="1"/>
            <a:r>
              <a:rPr lang="en-US" dirty="0"/>
              <a:t>Sometimes called a “bob”</a:t>
            </a:r>
          </a:p>
          <a:p>
            <a:pPr lvl="1"/>
            <a:r>
              <a:rPr lang="en-US" dirty="0"/>
              <a:t>Can be used with a center or side part or with bangs</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Styles</a:t>
            </a:r>
          </a:p>
        </p:txBody>
      </p:sp>
      <p:pic>
        <p:nvPicPr>
          <p:cNvPr id="4" name="Content Placeholder 3">
            <a:extLst>
              <a:ext uri="{FF2B5EF4-FFF2-40B4-BE49-F238E27FC236}">
                <a16:creationId xmlns:a16="http://schemas.microsoft.com/office/drawing/2014/main" id="{56B82DF1-AF22-4621-A117-232DBB1C03AD}"/>
              </a:ext>
            </a:extLst>
          </p:cNvPr>
          <p:cNvPicPr>
            <a:picLocks noGrp="1" noChangeAspect="1"/>
          </p:cNvPicPr>
          <p:nvPr>
            <p:ph sz="half" idx="1"/>
          </p:nvPr>
        </p:nvPicPr>
        <p:blipFill>
          <a:blip r:embed="rId3"/>
          <a:stretch>
            <a:fillRect/>
          </a:stretch>
        </p:blipFill>
        <p:spPr>
          <a:xfrm>
            <a:off x="1277136" y="2231345"/>
            <a:ext cx="8750980" cy="2910871"/>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Vidal Sassoon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Introduced revolutionary geometric cuts in the 60’s</a:t>
            </a:r>
          </a:p>
          <a:p>
            <a:pPr lvl="1"/>
            <a:r>
              <a:rPr lang="en-US" dirty="0"/>
              <a:t>Rejected traditional haircutting styles</a:t>
            </a:r>
          </a:p>
          <a:p>
            <a:pPr lvl="1"/>
            <a:r>
              <a:rPr lang="en-US" dirty="0"/>
              <a:t>Drew inspiration from modern architecture </a:t>
            </a:r>
          </a:p>
          <a:p>
            <a:pPr lvl="1"/>
            <a:r>
              <a:rPr lang="en-US" dirty="0"/>
              <a:t>Founded a multi-million dollar hair product business</a:t>
            </a:r>
          </a:p>
          <a:p>
            <a:pPr lvl="1"/>
            <a:r>
              <a:rPr lang="en-US" dirty="0"/>
              <a:t>Motto:</a:t>
            </a:r>
          </a:p>
          <a:p>
            <a:pPr lvl="1"/>
            <a:r>
              <a:rPr lang="en-US" dirty="0"/>
              <a:t>“If you don't look good, we don't look good."</a:t>
            </a:r>
          </a:p>
          <a:p>
            <a:pPr lvl="1"/>
            <a:endParaRPr lang="en-US" dirty="0"/>
          </a:p>
        </p:txBody>
      </p:sp>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Safety and Sanitation Precautions - </a:t>
            </a:r>
          </a:p>
          <a:p>
            <a:pPr lvl="1"/>
            <a:r>
              <a:rPr lang="en-US" dirty="0"/>
              <a:t>Cosmetology Administrative Rules</a:t>
            </a:r>
          </a:p>
          <a:p>
            <a:pPr lvl="1"/>
            <a:endParaRPr lang="en-US" dirty="0"/>
          </a:p>
        </p:txBody>
      </p:sp>
      <p:pic>
        <p:nvPicPr>
          <p:cNvPr id="4" name="Picture 2" descr="C:\Users\Sandra Delgado\AppData\Local\Microsoft\Windows\Temporary Internet Files\Content.IE5\H96BDIBP\MP900422809[1].jpg">
            <a:hlinkClick r:id="rId3"/>
            <a:extLst>
              <a:ext uri="{FF2B5EF4-FFF2-40B4-BE49-F238E27FC236}">
                <a16:creationId xmlns:a16="http://schemas.microsoft.com/office/drawing/2014/main" id="{979AA3CD-1A6A-4E68-8675-5F58D2289F1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6677" y="3026980"/>
            <a:ext cx="4036360" cy="2391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a:extLst>
              <a:ext uri="{FF2B5EF4-FFF2-40B4-BE49-F238E27FC236}">
                <a16:creationId xmlns:a16="http://schemas.microsoft.com/office/drawing/2014/main" id="{0AF8768D-E4F1-4DED-AFD9-1B1425B36DB1}"/>
              </a:ext>
            </a:extLst>
          </p:cNvPr>
          <p:cNvPicPr>
            <a:picLocks noChangeAspect="1"/>
          </p:cNvPicPr>
          <p:nvPr/>
        </p:nvPicPr>
        <p:blipFill>
          <a:blip r:embed="rId5"/>
          <a:stretch>
            <a:fillRect/>
          </a:stretch>
        </p:blipFill>
        <p:spPr>
          <a:xfrm>
            <a:off x="5504776" y="5487105"/>
            <a:ext cx="1298561" cy="365792"/>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Body Positioning and Posture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Position your client</a:t>
            </a:r>
          </a:p>
          <a:p>
            <a:pPr lvl="1"/>
            <a:r>
              <a:rPr lang="en-US" dirty="0"/>
              <a:t>Center your weight</a:t>
            </a:r>
          </a:p>
          <a:p>
            <a:pPr lvl="1"/>
            <a:r>
              <a:rPr lang="en-US" dirty="0"/>
              <a:t>Work in front of your section</a:t>
            </a:r>
          </a:p>
          <a:p>
            <a:pPr lvl="1"/>
            <a:endParaRPr lang="en-US" dirty="0"/>
          </a:p>
        </p:txBody>
      </p:sp>
      <p:pic>
        <p:nvPicPr>
          <p:cNvPr id="4" name="Picture 3">
            <a:extLst>
              <a:ext uri="{FF2B5EF4-FFF2-40B4-BE49-F238E27FC236}">
                <a16:creationId xmlns:a16="http://schemas.microsoft.com/office/drawing/2014/main" id="{0F0248C2-7F59-4CF5-A3D6-C5E0827567FC}"/>
              </a:ext>
            </a:extLst>
          </p:cNvPr>
          <p:cNvPicPr>
            <a:picLocks noChangeAspect="1"/>
          </p:cNvPicPr>
          <p:nvPr/>
        </p:nvPicPr>
        <p:blipFill>
          <a:blip r:embed="rId3"/>
          <a:stretch>
            <a:fillRect/>
          </a:stretch>
        </p:blipFill>
        <p:spPr>
          <a:xfrm>
            <a:off x="5153627" y="3282296"/>
            <a:ext cx="2450804" cy="2499577"/>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Draping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54105"/>
            <a:ext cx="11055750" cy="4734318"/>
          </a:xfrm>
        </p:spPr>
        <p:txBody>
          <a:bodyPr/>
          <a:lstStyle/>
          <a:p>
            <a:pPr lvl="1"/>
            <a:r>
              <a:rPr lang="en-US" dirty="0"/>
              <a:t>Neck strip</a:t>
            </a:r>
          </a:p>
          <a:p>
            <a:pPr lvl="1"/>
            <a:r>
              <a:rPr lang="en-US" dirty="0"/>
              <a:t>Cutting cape</a:t>
            </a:r>
          </a:p>
          <a:p>
            <a:pPr lvl="1"/>
            <a:endParaRPr lang="en-US" dirty="0"/>
          </a:p>
        </p:txBody>
      </p:sp>
      <p:pic>
        <p:nvPicPr>
          <p:cNvPr id="4" name="Picture 3">
            <a:extLst>
              <a:ext uri="{FF2B5EF4-FFF2-40B4-BE49-F238E27FC236}">
                <a16:creationId xmlns:a16="http://schemas.microsoft.com/office/drawing/2014/main" id="{49B5CD7B-58B7-439D-B270-F15BEFDF8EFA}"/>
              </a:ext>
            </a:extLst>
          </p:cNvPr>
          <p:cNvPicPr>
            <a:picLocks noChangeAspect="1"/>
          </p:cNvPicPr>
          <p:nvPr/>
        </p:nvPicPr>
        <p:blipFill>
          <a:blip r:embed="rId3"/>
          <a:stretch>
            <a:fillRect/>
          </a:stretch>
        </p:blipFill>
        <p:spPr>
          <a:xfrm>
            <a:off x="5331725" y="2353706"/>
            <a:ext cx="2225233" cy="2822693"/>
          </a:xfrm>
          <a:prstGeom prst="rect">
            <a:avLst/>
          </a:prstGeom>
        </p:spPr>
      </p:pic>
      <p:pic>
        <p:nvPicPr>
          <p:cNvPr id="5" name="Picture 4">
            <a:extLst>
              <a:ext uri="{FF2B5EF4-FFF2-40B4-BE49-F238E27FC236}">
                <a16:creationId xmlns:a16="http://schemas.microsoft.com/office/drawing/2014/main" id="{652B9716-A0B4-4127-B020-6E5804154C88}"/>
              </a:ext>
            </a:extLst>
          </p:cNvPr>
          <p:cNvPicPr>
            <a:picLocks noChangeAspect="1"/>
          </p:cNvPicPr>
          <p:nvPr/>
        </p:nvPicPr>
        <p:blipFill>
          <a:blip r:embed="rId4"/>
          <a:stretch>
            <a:fillRect/>
          </a:stretch>
        </p:blipFill>
        <p:spPr>
          <a:xfrm>
            <a:off x="4932403" y="5185984"/>
            <a:ext cx="3023878" cy="1012024"/>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www.w3.org/XML/1998/namespace"/>
    <ds:schemaRef ds:uri="http://purl.org/dc/elements/1.1/"/>
    <ds:schemaRef ds:uri="http://purl.org/dc/dcmitype/"/>
    <ds:schemaRef ds:uri="05d88611-e516-4d1a-b12e-39107e78b3d0"/>
    <ds:schemaRef ds:uri="http://purl.org/dc/terms/"/>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299</TotalTime>
  <Words>1957</Words>
  <Application>Microsoft Office PowerPoint</Application>
  <PresentationFormat>Widescreen</PresentationFormat>
  <Paragraphs>254</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PowerPoint Presentation</vt:lpstr>
      <vt:lpstr>The 45° Haircut</vt:lpstr>
      <vt:lpstr>Styles</vt:lpstr>
      <vt:lpstr>Vidal Sassoon</vt:lpstr>
      <vt:lpstr>Reminder</vt:lpstr>
      <vt:lpstr>Body Positioning and Posture</vt:lpstr>
      <vt:lpstr>Draping</vt:lpstr>
      <vt:lpstr>Handling Scissors</vt:lpstr>
      <vt:lpstr>Graduated Layers</vt:lpstr>
      <vt:lpstr>Proper Sectioning and Guidelines</vt:lpstr>
      <vt:lpstr>Phases of a Haircut</vt:lpstr>
      <vt:lpstr>Phase 1: The Wet Cut</vt:lpstr>
      <vt:lpstr>Starting the Graduation</vt:lpstr>
      <vt:lpstr>Proper Sectioning and Guidelines</vt:lpstr>
      <vt:lpstr>Layering</vt:lpstr>
      <vt:lpstr>Phase 2: The Blow Dry</vt:lpstr>
      <vt:lpstr>Phase 3: Refinement</vt:lpstr>
      <vt:lpstr>Detailing and Finishing</vt:lpstr>
      <vt:lpstr>Short Curly Hair Dallas</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2017-11-30T17:15:20Z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