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4"/>
    <p:sldMasterId id="2147483761" r:id="rId5"/>
  </p:sldMasterIdLst>
  <p:notesMasterIdLst>
    <p:notesMasterId r:id="rId36"/>
  </p:notesMasterIdLst>
  <p:sldIdLst>
    <p:sldId id="321" r:id="rId6"/>
    <p:sldId id="319" r:id="rId7"/>
    <p:sldId id="323" r:id="rId8"/>
    <p:sldId id="324" r:id="rId9"/>
    <p:sldId id="325" r:id="rId10"/>
    <p:sldId id="351" r:id="rId11"/>
    <p:sldId id="352" r:id="rId12"/>
    <p:sldId id="353" r:id="rId13"/>
    <p:sldId id="354" r:id="rId14"/>
    <p:sldId id="355" r:id="rId15"/>
    <p:sldId id="356" r:id="rId16"/>
    <p:sldId id="357" r:id="rId17"/>
    <p:sldId id="358" r:id="rId18"/>
    <p:sldId id="359" r:id="rId19"/>
    <p:sldId id="360" r:id="rId20"/>
    <p:sldId id="361" r:id="rId21"/>
    <p:sldId id="362" r:id="rId22"/>
    <p:sldId id="363" r:id="rId23"/>
    <p:sldId id="364" r:id="rId24"/>
    <p:sldId id="365" r:id="rId25"/>
    <p:sldId id="366" r:id="rId26"/>
    <p:sldId id="367" r:id="rId27"/>
    <p:sldId id="368" r:id="rId28"/>
    <p:sldId id="369" r:id="rId29"/>
    <p:sldId id="370" r:id="rId30"/>
    <p:sldId id="371" r:id="rId31"/>
    <p:sldId id="372" r:id="rId32"/>
    <p:sldId id="373" r:id="rId33"/>
    <p:sldId id="374" r:id="rId34"/>
    <p:sldId id="375" r:id="rId3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Cambron" initials="CC" lastIdx="1" clrIdx="0">
    <p:extLst/>
  </p:cmAuthor>
  <p:cmAuthor id="2" name="Chris Cambron" initials="CC [2]" lastIdx="1" clrIdx="1">
    <p:extLst/>
  </p:cmAuthor>
  <p:cmAuthor id="3" name="Chris Cambron" initials="CC [3]"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7CBE"/>
    <a:srgbClr val="D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5190" autoAdjust="0"/>
  </p:normalViewPr>
  <p:slideViewPr>
    <p:cSldViewPr snapToGrid="0">
      <p:cViewPr varScale="1">
        <p:scale>
          <a:sx n="105" d="100"/>
          <a:sy n="105" d="100"/>
        </p:scale>
        <p:origin x="77" y="178"/>
      </p:cViewPr>
      <p:guideLst>
        <p:guide orient="horz" pos="1536"/>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7D6D5D6-24C7-4B56-B2DF-FCCD525C5D1F}" type="datetimeFigureOut">
              <a:rPr lang="en-US" smtClean="0"/>
              <a:t>11/28/2017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36392A5-00F8-4B40-B46C-7CA31B660224}" type="slidenum">
              <a:rPr lang="en-US" smtClean="0"/>
              <a:t>‹#›</a:t>
            </a:fld>
            <a:endParaRPr lang="en-US"/>
          </a:p>
        </p:txBody>
      </p:sp>
    </p:spTree>
    <p:extLst>
      <p:ext uri="{BB962C8B-B14F-4D97-AF65-F5344CB8AC3E}">
        <p14:creationId xmlns:p14="http://schemas.microsoft.com/office/powerpoint/2010/main" val="550900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working and perfecting your techniques, you may decide to be a salon owner.</a:t>
            </a:r>
          </a:p>
          <a:p>
            <a:endParaRPr lang="en-US" dirty="0"/>
          </a:p>
          <a:p>
            <a:r>
              <a:rPr lang="en-US" dirty="0"/>
              <a:t>This lesson will touch on the options to consider.</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3</a:t>
            </a:fld>
            <a:endParaRPr lang="en-US"/>
          </a:p>
        </p:txBody>
      </p:sp>
    </p:spTree>
    <p:extLst>
      <p:ext uri="{BB962C8B-B14F-4D97-AF65-F5344CB8AC3E}">
        <p14:creationId xmlns:p14="http://schemas.microsoft.com/office/powerpoint/2010/main" val="1563213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deciding on the type of ownership you would like, be sure to research each option to find out which one is best for you.</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12</a:t>
            </a:fld>
            <a:endParaRPr lang="en-US"/>
          </a:p>
        </p:txBody>
      </p:sp>
    </p:spTree>
    <p:extLst>
      <p:ext uri="{BB962C8B-B14F-4D97-AF65-F5344CB8AC3E}">
        <p14:creationId xmlns:p14="http://schemas.microsoft.com/office/powerpoint/2010/main" val="2257878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Sole proprietor – a self-employed person; sole owner of a business.</a:t>
            </a:r>
          </a:p>
          <a:p>
            <a:r>
              <a:rPr lang="en-US" dirty="0"/>
              <a:t>2. Partnership - a type of business organization in which two or more individuals pool money, skills and other resources and share profit and loss in accordance with terms of the partnership agreement.</a:t>
            </a:r>
          </a:p>
          <a:p>
            <a:r>
              <a:rPr lang="en-US" dirty="0"/>
              <a:t>3. Corporation - an ownership structure controlled by one of more stockholders.</a:t>
            </a:r>
          </a:p>
          <a:p>
            <a:r>
              <a:rPr lang="en-US" dirty="0"/>
              <a:t>4. Franchise - arrangement where one party (the franchiser) grants another party (the franchisee) the right to use its trademark or trade-name as well as certain business systems and processes, to produce and market a good or service according to certain specifications.</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13</a:t>
            </a:fld>
            <a:endParaRPr lang="en-US"/>
          </a:p>
        </p:txBody>
      </p:sp>
    </p:spTree>
    <p:extLst>
      <p:ext uri="{BB962C8B-B14F-4D97-AF65-F5344CB8AC3E}">
        <p14:creationId xmlns:p14="http://schemas.microsoft.com/office/powerpoint/2010/main" val="1127346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decisions will need to be made before you open a salon, such as:</a:t>
            </a:r>
          </a:p>
          <a:p>
            <a:r>
              <a:rPr lang="en-US" dirty="0"/>
              <a:t>creating a culture and identity</a:t>
            </a:r>
          </a:p>
          <a:p>
            <a:r>
              <a:rPr lang="en-US" dirty="0"/>
              <a:t>hiring additional staff, if needed</a:t>
            </a:r>
          </a:p>
          <a:p>
            <a:r>
              <a:rPr lang="en-US" dirty="0"/>
              <a:t>method and philosophy for running the business</a:t>
            </a:r>
          </a:p>
          <a:p>
            <a:r>
              <a:rPr lang="en-US" dirty="0"/>
              <a:t>products to use and carry</a:t>
            </a:r>
          </a:p>
          <a:p>
            <a:r>
              <a:rPr lang="en-US" dirty="0"/>
              <a:t>types of marketing and promotions</a:t>
            </a:r>
          </a:p>
          <a:p>
            <a:endParaRPr lang="en-US" dirty="0"/>
          </a:p>
          <a:p>
            <a:r>
              <a:rPr lang="en-US" dirty="0"/>
              <a:t>A rental or lease agreement is essential since more than likely, you will not own the building you open your salon in.</a:t>
            </a:r>
          </a:p>
          <a:p>
            <a:endParaRPr lang="en-US" dirty="0"/>
          </a:p>
          <a:p>
            <a:r>
              <a:rPr lang="en-US" dirty="0"/>
              <a:t>Insurance should be purchased while you are in business to protect you from fire, lawsuits or theft. </a:t>
            </a:r>
          </a:p>
          <a:p>
            <a:endParaRPr lang="en-US" dirty="0"/>
          </a:p>
          <a:p>
            <a:r>
              <a:rPr lang="en-US" dirty="0"/>
              <a:t>Day-to-day operations of the salon require a strong business sense and sound practices to be successful. </a:t>
            </a:r>
          </a:p>
          <a:p>
            <a:endParaRPr lang="en-US" dirty="0"/>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14</a:t>
            </a:fld>
            <a:endParaRPr lang="en-US"/>
          </a:p>
        </p:txBody>
      </p:sp>
    </p:spTree>
    <p:extLst>
      <p:ext uri="{BB962C8B-B14F-4D97-AF65-F5344CB8AC3E}">
        <p14:creationId xmlns:p14="http://schemas.microsoft.com/office/powerpoint/2010/main" val="743581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Business records may include all legal documents required to meet rules and regulations.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15</a:t>
            </a:fld>
            <a:endParaRPr lang="en-US"/>
          </a:p>
        </p:txBody>
      </p:sp>
    </p:spTree>
    <p:extLst>
      <p:ext uri="{BB962C8B-B14F-4D97-AF65-F5344CB8AC3E}">
        <p14:creationId xmlns:p14="http://schemas.microsoft.com/office/powerpoint/2010/main" val="2786036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variations of business plans. </a:t>
            </a:r>
          </a:p>
          <a:p>
            <a:endParaRPr lang="en-US" dirty="0"/>
          </a:p>
          <a:p>
            <a:r>
              <a:rPr lang="en-US" dirty="0"/>
              <a:t>Contact your local Small Business Administration office for a business plan that will suit your needs.</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16</a:t>
            </a:fld>
            <a:endParaRPr lang="en-US"/>
          </a:p>
        </p:txBody>
      </p:sp>
    </p:spTree>
    <p:extLst>
      <p:ext uri="{BB962C8B-B14F-4D97-AF65-F5344CB8AC3E}">
        <p14:creationId xmlns:p14="http://schemas.microsoft.com/office/powerpoint/2010/main" val="1300673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hyperlink to view video:</a:t>
            </a:r>
          </a:p>
          <a:p>
            <a:r>
              <a:rPr lang="en-US" dirty="0"/>
              <a:t>How to Write a Business Plan</a:t>
            </a:r>
          </a:p>
          <a:p>
            <a:r>
              <a:rPr lang="en-US" dirty="0"/>
              <a:t>Interested in starting a business plan? Developing and maintaining your business plan is like your roadmap to entrepreneurial success.</a:t>
            </a:r>
          </a:p>
          <a:p>
            <a:r>
              <a:rPr lang="en-US" dirty="0"/>
              <a:t>https://youtu.be/SMr_uLZV-eM</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17</a:t>
            </a:fld>
            <a:endParaRPr lang="en-US"/>
          </a:p>
        </p:txBody>
      </p:sp>
    </p:spTree>
    <p:extLst>
      <p:ext uri="{BB962C8B-B14F-4D97-AF65-F5344CB8AC3E}">
        <p14:creationId xmlns:p14="http://schemas.microsoft.com/office/powerpoint/2010/main" val="3629724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that good business records are kept to meet local, state and federal laws. </a:t>
            </a:r>
          </a:p>
          <a:p>
            <a:endParaRPr lang="en-US" dirty="0"/>
          </a:p>
          <a:p>
            <a:r>
              <a:rPr lang="en-US" dirty="0"/>
              <a:t>A professional bookkeeper may be needed to handle all of the documents.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18</a:t>
            </a:fld>
            <a:endParaRPr lang="en-US"/>
          </a:p>
        </p:txBody>
      </p:sp>
    </p:spTree>
    <p:extLst>
      <p:ext uri="{BB962C8B-B14F-4D97-AF65-F5344CB8AC3E}">
        <p14:creationId xmlns:p14="http://schemas.microsoft.com/office/powerpoint/2010/main" val="1902729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this quote mean to you?</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19</a:t>
            </a:fld>
            <a:endParaRPr lang="en-US"/>
          </a:p>
        </p:txBody>
      </p:sp>
    </p:spTree>
    <p:extLst>
      <p:ext uri="{BB962C8B-B14F-4D97-AF65-F5344CB8AC3E}">
        <p14:creationId xmlns:p14="http://schemas.microsoft.com/office/powerpoint/2010/main" val="1380337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to the questions are found within the slide presentation or may vary with class discussion.</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20</a:t>
            </a:fld>
            <a:endParaRPr lang="en-US"/>
          </a:p>
        </p:txBody>
      </p:sp>
    </p:spTree>
    <p:extLst>
      <p:ext uri="{BB962C8B-B14F-4D97-AF65-F5344CB8AC3E}">
        <p14:creationId xmlns:p14="http://schemas.microsoft.com/office/powerpoint/2010/main" val="145416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options to consider when you feel ready to become your own boss.</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4</a:t>
            </a:fld>
            <a:endParaRPr lang="en-US"/>
          </a:p>
        </p:txBody>
      </p:sp>
    </p:spTree>
    <p:extLst>
      <p:ext uri="{BB962C8B-B14F-4D97-AF65-F5344CB8AC3E}">
        <p14:creationId xmlns:p14="http://schemas.microsoft.com/office/powerpoint/2010/main" val="1486226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Booth rental is also known as a chair rental.</a:t>
            </a:r>
          </a:p>
          <a:p>
            <a:endParaRPr lang="en-US" dirty="0"/>
          </a:p>
          <a:p>
            <a:r>
              <a:rPr lang="en-US" dirty="0"/>
              <a:t>It means that a cosmetologist can rent a booth or a station at a salon without the stresses of owning a business.</a:t>
            </a:r>
          </a:p>
          <a:p>
            <a:endParaRPr lang="en-US" dirty="0"/>
          </a:p>
          <a:p>
            <a:r>
              <a:rPr lang="en-US" dirty="0"/>
              <a:t>It is an opportunity for the cosmetologist who has a steady clientele and is busy.</a:t>
            </a:r>
          </a:p>
        </p:txBody>
      </p:sp>
      <p:sp>
        <p:nvSpPr>
          <p:cNvPr id="4" name="Slide Number Placeholder 3"/>
          <p:cNvSpPr>
            <a:spLocks noGrp="1"/>
          </p:cNvSpPr>
          <p:nvPr>
            <p:ph type="sldNum" sz="quarter" idx="10"/>
          </p:nvPr>
        </p:nvSpPr>
        <p:spPr/>
        <p:txBody>
          <a:bodyPr/>
          <a:lstStyle/>
          <a:p>
            <a:fld id="{B36392A5-00F8-4B40-B46C-7CA31B660224}" type="slidenum">
              <a:rPr lang="en-US" smtClean="0"/>
              <a:t>5</a:t>
            </a:fld>
            <a:endParaRPr lang="en-US"/>
          </a:p>
        </p:txBody>
      </p:sp>
    </p:spTree>
    <p:extLst>
      <p:ext uri="{BB962C8B-B14F-4D97-AF65-F5344CB8AC3E}">
        <p14:creationId xmlns:p14="http://schemas.microsoft.com/office/powerpoint/2010/main" val="2399428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popular practice and may be more desirable than owning a salon.</a:t>
            </a:r>
          </a:p>
          <a:p>
            <a:endParaRPr lang="en-US" dirty="0"/>
          </a:p>
          <a:p>
            <a:r>
              <a:rPr lang="en-US" dirty="0"/>
              <a:t>Fees would vary depending on the salon.</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6</a:t>
            </a:fld>
            <a:endParaRPr lang="en-US"/>
          </a:p>
        </p:txBody>
      </p:sp>
    </p:spTree>
    <p:extLst>
      <p:ext uri="{BB962C8B-B14F-4D97-AF65-F5344CB8AC3E}">
        <p14:creationId xmlns:p14="http://schemas.microsoft.com/office/powerpoint/2010/main" val="854617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Renting a booth does not allow for benefits such as:</a:t>
            </a:r>
          </a:p>
          <a:p>
            <a:r>
              <a:rPr lang="en-US" dirty="0"/>
              <a:t>paid days off</a:t>
            </a:r>
          </a:p>
          <a:p>
            <a:r>
              <a:rPr lang="en-US" dirty="0"/>
              <a:t>vacation time</a:t>
            </a:r>
          </a:p>
          <a:p>
            <a:endParaRPr lang="en-US" dirty="0"/>
          </a:p>
          <a:p>
            <a:r>
              <a:rPr lang="en-US" dirty="0"/>
              <a:t>If you do not work, you do not get paid.</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7</a:t>
            </a:fld>
            <a:endParaRPr lang="en-US"/>
          </a:p>
        </p:txBody>
      </p:sp>
    </p:spTree>
    <p:extLst>
      <p:ext uri="{BB962C8B-B14F-4D97-AF65-F5344CB8AC3E}">
        <p14:creationId xmlns:p14="http://schemas.microsoft.com/office/powerpoint/2010/main" val="2350283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Becoming a salon manager is career path that a cosmetologist may choose to take.</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8</a:t>
            </a:fld>
            <a:endParaRPr lang="en-US"/>
          </a:p>
        </p:txBody>
      </p:sp>
    </p:spTree>
    <p:extLst>
      <p:ext uri="{BB962C8B-B14F-4D97-AF65-F5344CB8AC3E}">
        <p14:creationId xmlns:p14="http://schemas.microsoft.com/office/powerpoint/2010/main" val="1738696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manage a salon, a different set of skills is needed.</a:t>
            </a:r>
          </a:p>
          <a:p>
            <a:endParaRPr lang="en-US" dirty="0"/>
          </a:p>
          <a:p>
            <a:r>
              <a:rPr lang="en-US" dirty="0"/>
              <a:t>A business education is recommended. </a:t>
            </a:r>
          </a:p>
          <a:p>
            <a:endParaRPr lang="en-US" dirty="0"/>
          </a:p>
          <a:p>
            <a:r>
              <a:rPr lang="en-US" dirty="0"/>
              <a:t>Many salon managers are not cosmetologists due to business of making a profit. </a:t>
            </a:r>
          </a:p>
        </p:txBody>
      </p:sp>
      <p:sp>
        <p:nvSpPr>
          <p:cNvPr id="4" name="Slide Number Placeholder 3"/>
          <p:cNvSpPr>
            <a:spLocks noGrp="1"/>
          </p:cNvSpPr>
          <p:nvPr>
            <p:ph type="sldNum" sz="quarter" idx="10"/>
          </p:nvPr>
        </p:nvSpPr>
        <p:spPr/>
        <p:txBody>
          <a:bodyPr/>
          <a:lstStyle/>
          <a:p>
            <a:fld id="{B36392A5-00F8-4B40-B46C-7CA31B660224}" type="slidenum">
              <a:rPr lang="en-US" smtClean="0"/>
              <a:t>9</a:t>
            </a:fld>
            <a:endParaRPr lang="en-US"/>
          </a:p>
        </p:txBody>
      </p:sp>
    </p:spTree>
    <p:extLst>
      <p:ext uri="{BB962C8B-B14F-4D97-AF65-F5344CB8AC3E}">
        <p14:creationId xmlns:p14="http://schemas.microsoft.com/office/powerpoint/2010/main" val="588169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Opening a salon involves making many decisions</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10</a:t>
            </a:fld>
            <a:endParaRPr lang="en-US"/>
          </a:p>
        </p:txBody>
      </p:sp>
    </p:spTree>
    <p:extLst>
      <p:ext uri="{BB962C8B-B14F-4D97-AF65-F5344CB8AC3E}">
        <p14:creationId xmlns:p14="http://schemas.microsoft.com/office/powerpoint/2010/main" val="158380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just a few of the many decisions that will need to be made before opening a salon.</a:t>
            </a:r>
          </a:p>
          <a:p>
            <a:endParaRPr lang="en-US" dirty="0"/>
          </a:p>
          <a:p>
            <a:r>
              <a:rPr lang="en-US" dirty="0"/>
              <a:t>Business name – select a name that explains what it is and can set it apart from competitors.</a:t>
            </a:r>
          </a:p>
          <a:p>
            <a:endParaRPr lang="en-US" dirty="0"/>
          </a:p>
          <a:p>
            <a:r>
              <a:rPr lang="en-US" dirty="0"/>
              <a:t>Location – should be based on the clientele and their needs.</a:t>
            </a:r>
          </a:p>
          <a:p>
            <a:endParaRPr lang="en-US" dirty="0"/>
          </a:p>
          <a:p>
            <a:r>
              <a:rPr lang="en-US" dirty="0"/>
              <a:t>Timeline – a time period to grow, expand the business, become a full-time manager and plan for retirement.</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11</a:t>
            </a:fld>
            <a:endParaRPr lang="en-US"/>
          </a:p>
        </p:txBody>
      </p:sp>
    </p:spTree>
    <p:extLst>
      <p:ext uri="{BB962C8B-B14F-4D97-AF65-F5344CB8AC3E}">
        <p14:creationId xmlns:p14="http://schemas.microsoft.com/office/powerpoint/2010/main" val="26620181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copyrights@tea.state.tx.us" TargetMode="Externa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TE - Title Slid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4395718" y="0"/>
            <a:ext cx="779628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4650" y="1296586"/>
            <a:ext cx="3568700" cy="1460322"/>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12919" y="5591286"/>
            <a:ext cx="1729826" cy="847614"/>
          </a:xfrm>
          <a:prstGeom prst="rect">
            <a:avLst/>
          </a:prstGeom>
        </p:spPr>
      </p:pic>
      <p:sp>
        <p:nvSpPr>
          <p:cNvPr id="7" name="Text Placeholder 6"/>
          <p:cNvSpPr>
            <a:spLocks noGrp="1"/>
          </p:cNvSpPr>
          <p:nvPr>
            <p:ph type="body" sz="quarter" idx="10"/>
          </p:nvPr>
        </p:nvSpPr>
        <p:spPr bwMode="white">
          <a:xfrm>
            <a:off x="4735870" y="1219200"/>
            <a:ext cx="7080130" cy="5072063"/>
          </a:xfrm>
        </p:spPr>
        <p:txBody>
          <a:bodyPr lIns="0" tIns="0" rIns="0" bIns="0" anchor="t" anchorCtr="0"/>
          <a:lstStyle>
            <a:lvl1pPr marL="0" indent="0">
              <a:spcAft>
                <a:spcPts val="600"/>
              </a:spcAft>
              <a:buFontTx/>
              <a:buNone/>
              <a:defRPr sz="7200" spc="-60" baseline="0">
                <a:solidFill>
                  <a:schemeClr val="bg1"/>
                </a:solidFill>
              </a:defRPr>
            </a:lvl1pPr>
            <a:lvl2pPr marL="0" indent="0">
              <a:buFontTx/>
              <a:buNone/>
              <a:defRPr sz="4400">
                <a:solidFill>
                  <a:schemeClr val="accent2">
                    <a:lumMod val="60000"/>
                    <a:lumOff val="40000"/>
                  </a:schemeClr>
                </a:solidFill>
              </a:defRPr>
            </a:lvl2pPr>
          </a:lstStyle>
          <a:p>
            <a:pPr lvl="0"/>
            <a:r>
              <a:rPr lang="en-US"/>
              <a:t>Edit Master text styles</a:t>
            </a:r>
          </a:p>
          <a:p>
            <a:pPr lvl="1"/>
            <a:r>
              <a:rPr lang="en-US"/>
              <a:t>Second level</a:t>
            </a:r>
          </a:p>
        </p:txBody>
      </p:sp>
      <p:cxnSp>
        <p:nvCxnSpPr>
          <p:cNvPr id="13" name="Straight Connector 12"/>
          <p:cNvCxnSpPr/>
          <p:nvPr userDrawn="1"/>
        </p:nvCxnSpPr>
        <p:spPr>
          <a:xfrm>
            <a:off x="4365361" y="0"/>
            <a:ext cx="0" cy="685800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extLst mod="1">
    <p:ext uri="{DCECCB84-F9BA-43D5-87BE-67443E8EF086}">
      <p15:sldGuideLst xmlns:p15="http://schemas.microsoft.com/office/powerpoint/2012/main">
        <p15:guide id="1" orient="horz" pos="2160">
          <p15:clr>
            <a:srgbClr val="FBAE40"/>
          </p15:clr>
        </p15:guide>
        <p15:guide id="3" orient="horz" pos="816" userDrawn="1">
          <p15:clr>
            <a:srgbClr val="FBAE40"/>
          </p15:clr>
        </p15:guide>
        <p15:guide id="4" orient="horz" pos="1064" userDrawn="1">
          <p15:clr>
            <a:srgbClr val="FBAE40"/>
          </p15:clr>
        </p15:guide>
        <p15:guide id="5" pos="301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TE - Three Boxes Strok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6" name="Rounded Rectangle 5"/>
          <p:cNvSpPr/>
          <p:nvPr userDrawn="1"/>
        </p:nvSpPr>
        <p:spPr>
          <a:xfrm>
            <a:off x="457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a:xfrm>
            <a:off x="487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8" name="Rounded Rectangle 7"/>
          <p:cNvSpPr/>
          <p:nvPr userDrawn="1"/>
        </p:nvSpPr>
        <p:spPr>
          <a:xfrm>
            <a:off x="838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a:xfrm>
            <a:off x="868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TE- Copyright">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771181" y="1443210"/>
            <a:ext cx="9970265" cy="5170646"/>
          </a:xfrm>
          <a:prstGeom prst="rect">
            <a:avLst/>
          </a:prstGeom>
          <a:noFill/>
        </p:spPr>
        <p:txBody>
          <a:bodyPr wrap="square" lIns="0" tIns="0" rIns="0" bIns="0" rtlCol="0">
            <a:spAutoFit/>
          </a:bodyPr>
          <a:lstStyle/>
          <a:p>
            <a:pPr marL="0" indent="0">
              <a:lnSpc>
                <a:spcPct val="100000"/>
              </a:lnSpc>
              <a:buNone/>
            </a:pPr>
            <a:r>
              <a:rPr lang="en-US" sz="1600" dirty="0">
                <a:solidFill>
                  <a:schemeClr val="tx1"/>
                </a:solidFill>
                <a:latin typeface="Open Sans" charset="0"/>
                <a:ea typeface="Open Sans" charset="0"/>
                <a:cs typeface="Open Sans" charset="0"/>
              </a:rPr>
              <a:t>These Materials are copyrighted © and trademarked ™ as the property of the Texas Education Agency (TEA) and may not be reproduced without the express written permission of TEA, except under the following conditions:</a:t>
            </a:r>
          </a:p>
          <a:p>
            <a:pPr marL="457200" indent="-277813">
              <a:lnSpc>
                <a:spcPct val="100000"/>
              </a:lnSpc>
              <a:buNone/>
            </a:pPr>
            <a:r>
              <a:rPr lang="en-US" sz="1600" dirty="0">
                <a:solidFill>
                  <a:schemeClr val="tx1"/>
                </a:solidFill>
                <a:latin typeface="Open Sans" charset="0"/>
                <a:ea typeface="Open Sans" charset="0"/>
                <a:cs typeface="Open Sans" charset="0"/>
              </a:rPr>
              <a:t>1)  Texas public school districts, charter schools, and Education Service Centers may reproduce and use copies of the Materials and Related Materials for the districts’ and schools’ educational use without obtaining permission from TEA.</a:t>
            </a:r>
          </a:p>
          <a:p>
            <a:pPr marL="457200" indent="-277813">
              <a:lnSpc>
                <a:spcPct val="100000"/>
              </a:lnSpc>
              <a:buNone/>
            </a:pPr>
            <a:r>
              <a:rPr lang="en-US" sz="1600" dirty="0">
                <a:solidFill>
                  <a:schemeClr val="tx1"/>
                </a:solidFill>
                <a:latin typeface="Open Sans" charset="0"/>
                <a:ea typeface="Open Sans" charset="0"/>
                <a:cs typeface="Open Sans" charset="0"/>
              </a:rPr>
              <a:t>2)  Residents of the state of Texas may reproduce and use copies of the Materials and Related Materials for individual personal use only, without obtaining written permission of TEA.</a:t>
            </a:r>
          </a:p>
          <a:p>
            <a:pPr marL="457200" indent="-277813">
              <a:lnSpc>
                <a:spcPct val="100000"/>
              </a:lnSpc>
              <a:buNone/>
            </a:pPr>
            <a:r>
              <a:rPr lang="en-US" sz="1600" dirty="0">
                <a:solidFill>
                  <a:schemeClr val="tx1"/>
                </a:solidFill>
                <a:latin typeface="Open Sans" charset="0"/>
                <a:ea typeface="Open Sans" charset="0"/>
                <a:cs typeface="Open Sans" charset="0"/>
              </a:rPr>
              <a:t>3)  Any portion reproduced must be reproduced in its entirety and remain unedited, unaltered and unchanged in any way.</a:t>
            </a:r>
          </a:p>
          <a:p>
            <a:pPr marL="457200" indent="-277813">
              <a:lnSpc>
                <a:spcPct val="100000"/>
              </a:lnSpc>
              <a:buNone/>
            </a:pPr>
            <a:r>
              <a:rPr lang="en-US" sz="1600" dirty="0">
                <a:solidFill>
                  <a:schemeClr val="tx1"/>
                </a:solidFill>
                <a:latin typeface="Open Sans" charset="0"/>
                <a:ea typeface="Open Sans" charset="0"/>
                <a:cs typeface="Open Sans" charset="0"/>
              </a:rPr>
              <a:t>4)  No monetary charge can be made for the reproduced materials or any document containing them; however, a reasonable charge to cover only the cost of reproduction and distribution may be charged.</a:t>
            </a:r>
          </a:p>
          <a:p>
            <a:pPr marL="0" indent="0">
              <a:lnSpc>
                <a:spcPct val="100000"/>
              </a:lnSpc>
              <a:buNone/>
            </a:pPr>
            <a:r>
              <a:rPr lang="en-US" sz="1600" dirty="0">
                <a:solidFill>
                  <a:schemeClr val="tx1"/>
                </a:solidFill>
                <a:latin typeface="Open Sans" charset="0"/>
                <a:ea typeface="Open Sans" charset="0"/>
                <a:cs typeface="Open Sans" charset="0"/>
              </a:rPr>
              <a:t>Private entities or persons located in Texas that are </a:t>
            </a:r>
            <a:r>
              <a:rPr lang="en-US" sz="1600" b="1" dirty="0">
                <a:solidFill>
                  <a:schemeClr val="tx1"/>
                </a:solidFill>
                <a:latin typeface="Open Sans" charset="0"/>
                <a:ea typeface="Open Sans" charset="0"/>
                <a:cs typeface="Open Sans" charset="0"/>
              </a:rPr>
              <a:t>not</a:t>
            </a:r>
            <a:r>
              <a:rPr lang="en-US" sz="1600" dirty="0">
                <a:solidFill>
                  <a:schemeClr val="tx1"/>
                </a:solidFill>
                <a:latin typeface="Open Sans" charset="0"/>
                <a:ea typeface="Open Sans" charset="0"/>
                <a:cs typeface="Open Sans" charset="0"/>
              </a:rPr>
              <a:t> Texas public school districts, Texas Education Service Centers, or Texas charter schools or any entity, whether public or private, educational or non-educational, located </a:t>
            </a:r>
            <a:r>
              <a:rPr lang="en-US" sz="1600" b="1" dirty="0">
                <a:solidFill>
                  <a:schemeClr val="tx1"/>
                </a:solidFill>
                <a:latin typeface="Open Sans" charset="0"/>
                <a:ea typeface="Open Sans" charset="0"/>
                <a:cs typeface="Open Sans" charset="0"/>
              </a:rPr>
              <a:t>outside the state of Texas</a:t>
            </a:r>
            <a:r>
              <a:rPr lang="en-US" sz="1600" dirty="0">
                <a:solidFill>
                  <a:schemeClr val="tx1"/>
                </a:solidFill>
                <a:latin typeface="Open Sans" charset="0"/>
                <a:ea typeface="Open Sans" charset="0"/>
                <a:cs typeface="Open Sans" charset="0"/>
              </a:rPr>
              <a:t> </a:t>
            </a:r>
            <a:r>
              <a:rPr lang="en-US" sz="1600" i="1" dirty="0">
                <a:solidFill>
                  <a:schemeClr val="tx1"/>
                </a:solidFill>
                <a:latin typeface="Open Sans" charset="0"/>
                <a:ea typeface="Open Sans" charset="0"/>
                <a:cs typeface="Open Sans" charset="0"/>
              </a:rPr>
              <a:t>MUST</a:t>
            </a:r>
            <a:r>
              <a:rPr lang="en-US" sz="1600" dirty="0">
                <a:solidFill>
                  <a:schemeClr val="tx1"/>
                </a:solidFill>
                <a:latin typeface="Open Sans" charset="0"/>
                <a:ea typeface="Open Sans" charset="0"/>
                <a:cs typeface="Open Sans" charset="0"/>
              </a:rPr>
              <a:t> obtain written approval from TEA and will be required to enter into a license agreement that may involve the payment of a licensing fee or a royalty.</a:t>
            </a:r>
          </a:p>
          <a:p>
            <a:pPr marL="0" indent="0">
              <a:lnSpc>
                <a:spcPct val="100000"/>
              </a:lnSpc>
              <a:buNone/>
            </a:pPr>
            <a:r>
              <a:rPr lang="en-US" sz="1600" dirty="0">
                <a:solidFill>
                  <a:schemeClr val="tx1"/>
                </a:solidFill>
                <a:latin typeface="Open Sans" charset="0"/>
                <a:ea typeface="Open Sans" charset="0"/>
                <a:cs typeface="Open Sans" charset="0"/>
              </a:rPr>
              <a:t>For information contact: Office of Copyrights, Trademarks, License Agreements, and Royalties, Texas Education Agency, 1701 N. Congress Ave., Austin, TX  78701-1494; phone 512-463-7004; email: </a:t>
            </a:r>
            <a:r>
              <a:rPr lang="en-US" sz="1600" dirty="0">
                <a:solidFill>
                  <a:schemeClr val="tx1"/>
                </a:solidFill>
                <a:latin typeface="Open Sans" charset="0"/>
                <a:ea typeface="Open Sans" charset="0"/>
                <a:cs typeface="Open Sans" charset="0"/>
                <a:hlinkClick r:id="rId2"/>
              </a:rPr>
              <a:t>copyrights@tea.state.tx.us</a:t>
            </a:r>
            <a:r>
              <a:rPr lang="en-US" sz="1600" dirty="0">
                <a:solidFill>
                  <a:schemeClr val="tx1"/>
                </a:solidFill>
                <a:latin typeface="Open Sans" charset="0"/>
                <a:ea typeface="Open Sans" charset="0"/>
                <a:cs typeface="Open Sans" charset="0"/>
              </a:rPr>
              <a:t>.</a:t>
            </a:r>
          </a:p>
          <a:p>
            <a:pPr>
              <a:lnSpc>
                <a:spcPct val="100000"/>
              </a:lnSpc>
            </a:pPr>
            <a:endParaRPr lang="en-US" sz="1600" dirty="0">
              <a:solidFill>
                <a:schemeClr val="tx1"/>
              </a:solidFill>
              <a:latin typeface="Open Sans" charset="0"/>
              <a:ea typeface="Open Sans" charset="0"/>
              <a:cs typeface="Open Sans" charset="0"/>
            </a:endParaRPr>
          </a:p>
        </p:txBody>
      </p:sp>
      <p:sp>
        <p:nvSpPr>
          <p:cNvPr id="5" name="TextBox 4"/>
          <p:cNvSpPr txBox="1"/>
          <p:nvPr userDrawn="1"/>
        </p:nvSpPr>
        <p:spPr>
          <a:xfrm>
            <a:off x="623456" y="706581"/>
            <a:ext cx="10058400" cy="646331"/>
          </a:xfrm>
          <a:prstGeom prst="rect">
            <a:avLst/>
          </a:prstGeom>
          <a:noFill/>
        </p:spPr>
        <p:txBody>
          <a:bodyPr wrap="square" rtlCol="0">
            <a:spAutoFit/>
          </a:bodyPr>
          <a:lstStyle/>
          <a:p>
            <a:r>
              <a:rPr lang="en-US" sz="3600" b="1" i="0" dirty="0">
                <a:solidFill>
                  <a:schemeClr val="accent2"/>
                </a:solidFill>
                <a:latin typeface="Open Sans SemiBold" charset="0"/>
                <a:ea typeface="Open Sans SemiBold" charset="0"/>
                <a:cs typeface="Open Sans SemiBold" charset="0"/>
              </a:rPr>
              <a:t>Copyright © Texas Education Agency, 2017.</a:t>
            </a:r>
          </a:p>
        </p:txBody>
      </p:sp>
      <p:pic>
        <p:nvPicPr>
          <p:cNvPr id="6" name="Picture 5">
            <a:extLst>
              <a:ext uri="{FF2B5EF4-FFF2-40B4-BE49-F238E27FC236}">
                <a16:creationId xmlns:a16="http://schemas.microsoft.com/office/drawing/2014/main" id="{1083239B-B405-4CCF-BA69-EEF0AD0F28E3}"/>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98479" y="6141784"/>
            <a:ext cx="603250" cy="316865"/>
          </a:xfrm>
          <a:prstGeom prst="rect">
            <a:avLst/>
          </a:prstGeom>
          <a:noFill/>
        </p:spPr>
      </p:pic>
    </p:spTree>
    <p:extLst>
      <p:ext uri="{BB962C8B-B14F-4D97-AF65-F5344CB8AC3E}">
        <p14:creationId xmlns:p14="http://schemas.microsoft.com/office/powerpoint/2010/main" val="122732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TE - Standard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aseline="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110557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600"/>
            </a:lvl3pPr>
            <a:lvl4pPr marL="914400">
              <a:lnSpc>
                <a:spcPct val="100000"/>
              </a:lnSpc>
              <a:buClr>
                <a:schemeClr val="accent2"/>
              </a:buClr>
              <a:defRPr sz="2400"/>
            </a:lvl4pPr>
            <a:lvl5pPr marL="1143000">
              <a:lnSpc>
                <a:spcPct val="100000"/>
              </a:lnSpc>
              <a:buClr>
                <a:schemeClr val="accent2"/>
              </a:buCl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8304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TE - Two Text Columns">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6477000"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TE - Half Text Half Blank">
    <p:spTree>
      <p:nvGrpSpPr>
        <p:cNvPr id="1" name=""/>
        <p:cNvGrpSpPr/>
        <p:nvPr/>
      </p:nvGrpSpPr>
      <p:grpSpPr>
        <a:xfrm>
          <a:off x="0" y="0"/>
          <a:ext cx="0" cy="0"/>
          <a:chOff x="0" y="0"/>
          <a:chExt cx="0" cy="0"/>
        </a:xfrm>
      </p:grpSpPr>
      <p:sp>
        <p:nvSpPr>
          <p:cNvPr id="2" name="Title 1"/>
          <p:cNvSpPr>
            <a:spLocks noGrp="1"/>
          </p:cNvSpPr>
          <p:nvPr>
            <p:ph type="title"/>
          </p:nvPr>
        </p:nvSpPr>
        <p:spPr>
          <a:xfrm>
            <a:off x="740528"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37881" y="1420420"/>
            <a:ext cx="535494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TE - Quot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7081"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6470650" y="1420420"/>
            <a:ext cx="534987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749300" y="1420420"/>
            <a:ext cx="5343525" cy="4554209"/>
          </a:xfrm>
          <a:prstGeom prst="rect">
            <a:avLst/>
          </a:prstGeom>
        </p:spPr>
        <p:txBody>
          <a:bodyPr lIns="365760" tIns="0" rIns="365760" bIns="0">
            <a:noAutofit/>
          </a:bodyPr>
          <a:lstStyle>
            <a:lvl1pPr marL="0" indent="0">
              <a:lnSpc>
                <a:spcPct val="100000"/>
              </a:lnSpc>
              <a:spcBef>
                <a:spcPts val="1000"/>
              </a:spcBef>
              <a:buFontTx/>
              <a:buNone/>
              <a:defRPr sz="2600"/>
            </a:lvl1pPr>
            <a:lvl2pPr marL="342900" indent="-342900" algn="r">
              <a:lnSpc>
                <a:spcPct val="100000"/>
              </a:lnSpc>
              <a:spcBef>
                <a:spcPts val="1000"/>
              </a:spcBef>
              <a:buClr>
                <a:schemeClr val="accent1"/>
              </a:buClr>
              <a:buFont typeface=".AppleSystemUIFont" charset="-120"/>
              <a:buChar char="–"/>
              <a:tabLst/>
              <a:defRPr sz="2600">
                <a:solidFill>
                  <a:schemeClr val="accent1"/>
                </a:solidFill>
              </a:defRPr>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TE - Text Callout and Text">
    <p:spTree>
      <p:nvGrpSpPr>
        <p:cNvPr id="1" name=""/>
        <p:cNvGrpSpPr/>
        <p:nvPr/>
      </p:nvGrpSpPr>
      <p:grpSpPr>
        <a:xfrm>
          <a:off x="0" y="0"/>
          <a:ext cx="0" cy="0"/>
          <a:chOff x="0" y="0"/>
          <a:chExt cx="0" cy="0"/>
        </a:xfrm>
      </p:grpSpPr>
      <p:sp>
        <p:nvSpPr>
          <p:cNvPr id="12" name="Content Placeholder 2"/>
          <p:cNvSpPr>
            <a:spLocks noGrp="1"/>
          </p:cNvSpPr>
          <p:nvPr>
            <p:ph sz="half" idx="1" hasCustomPrompt="1"/>
          </p:nvPr>
        </p:nvSpPr>
        <p:spPr>
          <a:xfrm>
            <a:off x="764775" y="752167"/>
            <a:ext cx="4603638" cy="5314080"/>
          </a:xfrm>
          <a:prstGeom prst="rect">
            <a:avLst/>
          </a:prstGeom>
        </p:spPr>
        <p:txBody>
          <a:bodyPr lIns="0" tIns="0" rIns="0" bIns="0" anchor="ctr" anchorCtr="0">
            <a:noAutofit/>
          </a:bodyPr>
          <a:lstStyle>
            <a:lvl1pPr marL="0" indent="0" algn="ctr">
              <a:lnSpc>
                <a:spcPct val="100000"/>
              </a:lnSpc>
              <a:spcBef>
                <a:spcPts val="1000"/>
              </a:spcBef>
              <a:buFontTx/>
              <a:buNone/>
              <a:defRPr sz="4600">
                <a:solidFill>
                  <a:schemeClr val="tx2"/>
                </a:solidFill>
              </a:defRPr>
            </a:lvl1pPr>
            <a:lvl2pPr marL="0" indent="0" algn="ctr">
              <a:lnSpc>
                <a:spcPct val="100000"/>
              </a:lnSpc>
              <a:spcBef>
                <a:spcPts val="1000"/>
              </a:spcBef>
              <a:buClr>
                <a:schemeClr val="accent1"/>
              </a:buClr>
              <a:buFontTx/>
              <a:buNone/>
              <a:tabLst/>
              <a:defRPr sz="2600">
                <a:solidFill>
                  <a:schemeClr val="accent2"/>
                </a:solidFill>
              </a:defRPr>
            </a:lvl2pPr>
            <a:lvl3pPr marL="685800">
              <a:lnSpc>
                <a:spcPct val="100000"/>
              </a:lnSpc>
              <a:buClr>
                <a:schemeClr val="accent2"/>
              </a:buClr>
              <a:defRPr sz="2200"/>
            </a:lvl3pPr>
            <a:lvl4pPr marL="914400">
              <a:lnSpc>
                <a:spcPct val="100000"/>
              </a:lnSpc>
              <a:buClr>
                <a:schemeClr val="accent2"/>
              </a:buClr>
              <a:defRPr sz="2000"/>
            </a:lvl4pPr>
            <a:lvl5pPr marL="1143000">
              <a:lnSpc>
                <a:spcPct val="100000"/>
              </a:lnSpc>
              <a:buClr>
                <a:schemeClr val="accent2"/>
              </a:buClr>
              <a:defRPr/>
            </a:lvl5pPr>
          </a:lstStyle>
          <a:p>
            <a:pPr lvl="0"/>
            <a:r>
              <a:rPr lang="en-US" dirty="0"/>
              <a:t>Edit Master text styles</a:t>
            </a:r>
          </a:p>
          <a:p>
            <a:pPr lvl="1"/>
            <a:r>
              <a:rPr lang="en-US" dirty="0"/>
              <a:t>Second level</a:t>
            </a:r>
          </a:p>
        </p:txBody>
      </p:sp>
      <p:sp>
        <p:nvSpPr>
          <p:cNvPr id="7" name="Content Placeholder 2"/>
          <p:cNvSpPr>
            <a:spLocks noGrp="1"/>
          </p:cNvSpPr>
          <p:nvPr>
            <p:ph sz="half" idx="10" hasCustomPrompt="1"/>
          </p:nvPr>
        </p:nvSpPr>
        <p:spPr>
          <a:xfrm>
            <a:off x="5733230" y="771491"/>
            <a:ext cx="5349874" cy="5304844"/>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TE - Boxed Text Callout and Text">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12" name="Content Placeholder 2"/>
          <p:cNvSpPr>
            <a:spLocks noGrp="1"/>
          </p:cNvSpPr>
          <p:nvPr>
            <p:ph sz="half" idx="1" hasCustomPrompt="1"/>
          </p:nvPr>
        </p:nvSpPr>
        <p:spPr>
          <a:xfrm>
            <a:off x="4565649" y="1478280"/>
            <a:ext cx="7254875" cy="3916680"/>
          </a:xfrm>
          <a:prstGeom prst="rect">
            <a:avLst/>
          </a:prstGeom>
        </p:spPr>
        <p:txBody>
          <a:bodyPr lIns="0" tIns="0" rIns="0" bIns="0" anchor="t" anchorCtr="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ounded Rectangle 3"/>
          <p:cNvSpPr/>
          <p:nvPr userDrawn="1"/>
        </p:nvSpPr>
        <p:spPr>
          <a:xfrm>
            <a:off x="742952" y="1479885"/>
            <a:ext cx="3429634" cy="3341906"/>
          </a:xfrm>
          <a:prstGeom prst="roundRect">
            <a:avLst>
              <a:gd name="adj" fmla="val 522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4"/>
            <a:ext cx="2823209" cy="2761004"/>
          </a:xfrm>
          <a:prstGeom prst="rect">
            <a:avLst/>
          </a:prstGeom>
        </p:spPr>
        <p:txBody>
          <a:bodyPr lIns="0" tIns="0" rIns="0" bIns="0" anchor="ctr" anchorCtr="0">
            <a:noAutofit/>
          </a:bodyPr>
          <a:lstStyle>
            <a:lvl1pPr marL="0" indent="0" algn="ctr">
              <a:buFontTx/>
              <a:buNone/>
              <a:defRPr sz="4000">
                <a:solidFill>
                  <a:schemeClr val="accent1"/>
                </a:solidFill>
              </a:defRPr>
            </a:lvl1pPr>
          </a:lstStyle>
          <a:p>
            <a:pPr lvl="0"/>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TE - Three Boxes Fill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3838875"/>
          </a:xfrm>
          <a:prstGeom prst="roundRect">
            <a:avLst>
              <a:gd name="adj" fmla="val 52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bwMode="white">
          <a:xfrm>
            <a:off x="1046165"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6" name="Rounded Rectangle 5"/>
          <p:cNvSpPr/>
          <p:nvPr userDrawn="1"/>
        </p:nvSpPr>
        <p:spPr>
          <a:xfrm>
            <a:off x="4573587" y="1479884"/>
            <a:ext cx="3429634" cy="3838875"/>
          </a:xfrm>
          <a:prstGeom prst="roundRect">
            <a:avLst>
              <a:gd name="adj" fmla="val 52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bwMode="white">
          <a:xfrm>
            <a:off x="487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8" name="Rounded Rectangle 7"/>
          <p:cNvSpPr/>
          <p:nvPr userDrawn="1"/>
        </p:nvSpPr>
        <p:spPr>
          <a:xfrm>
            <a:off x="8383587" y="1479884"/>
            <a:ext cx="3429634" cy="3838875"/>
          </a:xfrm>
          <a:prstGeom prst="roundRect">
            <a:avLst>
              <a:gd name="adj" fmla="val 522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bwMode="white">
          <a:xfrm>
            <a:off x="868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3.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38179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853740"/>
      </p:ext>
    </p:extLst>
  </p:cSld>
  <p:clrMap bg1="lt1" tx1="dk1" bg2="lt2" tx2="dk2" accent1="accent1" accent2="accent2" accent3="accent3" accent4="accent4" accent5="accent5" accent6="accent6" hlink="hlink" folHlink="folHlink"/>
  <p:sldLayoutIdLst>
    <p:sldLayoutId id="2147483749" r:id="rId1"/>
  </p:sldLayoutIdLst>
  <p:txStyles>
    <p:titleStyle>
      <a:lvl1pPr algn="l" defTabSz="914400" rtl="0" eaLnBrk="1" latinLnBrk="0" hangingPunct="1">
        <a:lnSpc>
          <a:spcPct val="90000"/>
        </a:lnSpc>
        <a:spcBef>
          <a:spcPct val="0"/>
        </a:spcBef>
        <a:buNone/>
        <a:defRPr sz="4400" kern="1200">
          <a:solidFill>
            <a:schemeClr val="tx1"/>
          </a:solidFill>
          <a:latin typeface="Open Sans"/>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8" userDrawn="1">
          <p15:clr>
            <a:srgbClr val="F26B43"/>
          </p15:clr>
        </p15:guide>
        <p15:guide id="2" pos="236" userDrawn="1">
          <p15:clr>
            <a:srgbClr val="F26B43"/>
          </p15:clr>
        </p15:guide>
        <p15:guide id="3" orient="horz" pos="2160">
          <p15:clr>
            <a:srgbClr val="F26B43"/>
          </p15:clr>
        </p15:guide>
        <p15:guide id="4" orient="horz" pos="264">
          <p15:clr>
            <a:srgbClr val="F26B43"/>
          </p15:clr>
        </p15:guide>
        <p15:guide id="5" pos="7450" userDrawn="1">
          <p15:clr>
            <a:srgbClr val="F26B43"/>
          </p15:clr>
        </p15:guide>
        <p15:guide id="6" orient="horz" pos="4056">
          <p15:clr>
            <a:srgbClr val="F26B43"/>
          </p15:clr>
        </p15:guide>
        <p15:guide id="7" pos="2722" userDrawn="1">
          <p15:clr>
            <a:srgbClr val="F26B43"/>
          </p15:clr>
        </p15:guide>
        <p15:guide id="8" pos="3718" userDrawn="1">
          <p15:clr>
            <a:srgbClr val="F26B43"/>
          </p15:clr>
        </p15:guide>
        <p15:guide id="13" pos="3958" userDrawn="1">
          <p15:clr>
            <a:srgbClr val="F26B43"/>
          </p15:clr>
        </p15:guide>
        <p15:guide id="14" pos="2484" userDrawn="1">
          <p15:clr>
            <a:srgbClr val="F26B43"/>
          </p15:clr>
        </p15:guide>
        <p15:guide id="15" pos="4968" userDrawn="1">
          <p15:clr>
            <a:srgbClr val="F26B43"/>
          </p15:clr>
        </p15:guide>
        <p15:guide id="16" pos="52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0664" y="407209"/>
            <a:ext cx="10081127" cy="876300"/>
          </a:xfrm>
          <a:prstGeom prst="rect">
            <a:avLst/>
          </a:prstGeom>
        </p:spPr>
        <p:txBody>
          <a:bodyPr vert="horz" lIns="0" tIns="0" rIns="0" bIns="0" rtlCol="0" anchor="b" anchorCtr="0">
            <a:noAutofit/>
          </a:bodyPr>
          <a:lstStyle/>
          <a:p>
            <a:r>
              <a:rPr lang="en-US" dirty="0"/>
              <a:t>Click to edit Master title style</a:t>
            </a:r>
          </a:p>
        </p:txBody>
      </p:sp>
      <p:sp>
        <p:nvSpPr>
          <p:cNvPr id="6" name="Rectangle 5"/>
          <p:cNvSpPr/>
          <p:nvPr userDrawn="1"/>
        </p:nvSpPr>
        <p:spPr>
          <a:xfrm>
            <a:off x="0" y="0"/>
            <a:ext cx="37490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063557" y="209405"/>
            <a:ext cx="755278" cy="962170"/>
          </a:xfrm>
          <a:prstGeom prst="rect">
            <a:avLst/>
          </a:prstGeom>
        </p:spPr>
      </p:pic>
      <p:sp>
        <p:nvSpPr>
          <p:cNvPr id="10" name="Footer Placeholder 4"/>
          <p:cNvSpPr txBox="1">
            <a:spLocks/>
          </p:cNvSpPr>
          <p:nvPr userDrawn="1"/>
        </p:nvSpPr>
        <p:spPr>
          <a:xfrm>
            <a:off x="5615582" y="6511896"/>
            <a:ext cx="5903232" cy="292608"/>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kern="1200" dirty="0">
                <a:solidFill>
                  <a:schemeClr val="tx1"/>
                </a:solidFill>
                <a:effectLst/>
                <a:latin typeface="Open Sans" charset="0"/>
                <a:ea typeface="Open Sans" charset="0"/>
                <a:cs typeface="Open Sans" charset="0"/>
              </a:rPr>
              <a:t>Copyright © Texas Education Agency, 2017. All rights reserved.</a:t>
            </a:r>
          </a:p>
        </p:txBody>
      </p:sp>
      <p:sp>
        <p:nvSpPr>
          <p:cNvPr id="12" name="Slide Number Placeholder 5"/>
          <p:cNvSpPr txBox="1">
            <a:spLocks/>
          </p:cNvSpPr>
          <p:nvPr userDrawn="1"/>
        </p:nvSpPr>
        <p:spPr bwMode="white">
          <a:xfrm>
            <a:off x="11439643" y="6516860"/>
            <a:ext cx="385100" cy="293058"/>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608A8CB-4E2C-4D2E-96BC-30A48E4C4EB8}" type="slidenum">
              <a:rPr lang="en-US" sz="1050" b="1" i="0" smtClean="0">
                <a:solidFill>
                  <a:srgbClr val="C00000"/>
                </a:solidFill>
                <a:latin typeface="Open Sans SemiBold" charset="0"/>
                <a:ea typeface="Open Sans SemiBold" charset="0"/>
                <a:cs typeface="Open Sans SemiBold" charset="0"/>
              </a:rPr>
              <a:pPr algn="r"/>
              <a:t>‹#›</a:t>
            </a:fld>
            <a:endParaRPr lang="en-US" sz="1050" b="1" i="0" dirty="0">
              <a:solidFill>
                <a:srgbClr val="C00000"/>
              </a:solidFill>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132817940"/>
      </p:ext>
    </p:extLst>
  </p:cSld>
  <p:clrMap bg1="lt1" tx1="dk1" bg2="lt2" tx2="dk2" accent1="accent1" accent2="accent2" accent3="accent3" accent4="accent4" accent5="accent5" accent6="accent6" hlink="hlink" folHlink="folHlink"/>
  <p:sldLayoutIdLst>
    <p:sldLayoutId id="2147483793" r:id="rId1"/>
    <p:sldLayoutId id="2147483781" r:id="rId2"/>
    <p:sldLayoutId id="2147483786" r:id="rId3"/>
    <p:sldLayoutId id="2147483787" r:id="rId4"/>
    <p:sldLayoutId id="2147483792" r:id="rId5"/>
    <p:sldLayoutId id="2147483788" r:id="rId6"/>
    <p:sldLayoutId id="2147483789" r:id="rId7"/>
    <p:sldLayoutId id="2147483790" r:id="rId8"/>
    <p:sldLayoutId id="2147483791" r:id="rId9"/>
  </p:sldLayoutIdLst>
  <p:txStyles>
    <p:titleStyle>
      <a:lvl1pPr algn="l" defTabSz="914400" rtl="0" eaLnBrk="1" latinLnBrk="0" hangingPunct="1">
        <a:lnSpc>
          <a:spcPct val="90000"/>
        </a:lnSpc>
        <a:spcBef>
          <a:spcPct val="0"/>
        </a:spcBef>
        <a:buNone/>
        <a:defRPr sz="3600" b="1" i="0" kern="1200" spc="-60" baseline="0">
          <a:solidFill>
            <a:schemeClr val="accent2"/>
          </a:solidFill>
          <a:latin typeface="Open Sans SemiBold" charset="0"/>
          <a:ea typeface="Open Sans SemiBold" charset="0"/>
          <a:cs typeface="Open Sans SemiBold"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76" userDrawn="1">
          <p15:clr>
            <a:srgbClr val="F26B43"/>
          </p15:clr>
        </p15:guide>
        <p15:guide id="3" orient="horz" pos="2160">
          <p15:clr>
            <a:srgbClr val="F26B43"/>
          </p15:clr>
        </p15:guide>
        <p15:guide id="4" orient="horz" pos="264">
          <p15:clr>
            <a:srgbClr val="F26B43"/>
          </p15:clr>
        </p15:guide>
        <p15:guide id="6" orient="horz" pos="3877" userDrawn="1">
          <p15:clr>
            <a:srgbClr val="F26B43"/>
          </p15:clr>
        </p15:guide>
        <p15:guide id="8" pos="2638" userDrawn="1">
          <p15:clr>
            <a:srgbClr val="F26B43"/>
          </p15:clr>
        </p15:guide>
        <p15:guide id="17" orient="horz" pos="738" userDrawn="1">
          <p15:clr>
            <a:srgbClr val="F26B43"/>
          </p15:clr>
        </p15:guide>
        <p15:guide id="18" pos="3838" userDrawn="1">
          <p15:clr>
            <a:srgbClr val="F26B43"/>
          </p15:clr>
        </p15:guide>
        <p15:guide id="19" pos="472" userDrawn="1">
          <p15:clr>
            <a:srgbClr val="F26B43"/>
          </p15:clr>
        </p15:guide>
        <p15:guide id="20" pos="7446" userDrawn="1">
          <p15:clr>
            <a:srgbClr val="F26B43"/>
          </p15:clr>
        </p15:guide>
        <p15:guide id="21" pos="4076" userDrawn="1">
          <p15:clr>
            <a:srgbClr val="F26B43"/>
          </p15:clr>
        </p15:guide>
        <p15:guide id="22" pos="3958" userDrawn="1">
          <p15:clr>
            <a:srgbClr val="F26B43"/>
          </p15:clr>
        </p15:guide>
        <p15:guide id="23" pos="5042" userDrawn="1">
          <p15:clr>
            <a:srgbClr val="F26B43"/>
          </p15:clr>
        </p15:guide>
        <p15:guide id="24" pos="5280" userDrawn="1">
          <p15:clr>
            <a:srgbClr val="F26B43"/>
          </p15:clr>
        </p15:guide>
        <p15:guide id="25" orient="horz" pos="422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youtu.be/SMr_uLZV-eM"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a:t>A Business Plan for Salon Ownership</a:t>
            </a:r>
          </a:p>
          <a:p>
            <a:endParaRPr lang="en-US" dirty="0"/>
          </a:p>
          <a:p>
            <a:pPr lvl="1"/>
            <a:r>
              <a:rPr lang="en-US" dirty="0"/>
              <a:t>Cosmetology II</a:t>
            </a:r>
          </a:p>
          <a:p>
            <a:pPr lvl="1"/>
            <a:endParaRPr lang="en-US" dirty="0"/>
          </a:p>
          <a:p>
            <a:pPr lvl="1"/>
            <a:endParaRPr lang="en-US" dirty="0"/>
          </a:p>
        </p:txBody>
      </p:sp>
    </p:spTree>
    <p:extLst>
      <p:ext uri="{BB962C8B-B14F-4D97-AF65-F5344CB8AC3E}">
        <p14:creationId xmlns:p14="http://schemas.microsoft.com/office/powerpoint/2010/main" val="1994561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a:xfrm>
            <a:off x="1280991" y="2741700"/>
            <a:ext cx="10059452" cy="876300"/>
          </a:xfrm>
        </p:spPr>
        <p:txBody>
          <a:bodyPr/>
          <a:lstStyle/>
          <a:p>
            <a:pPr algn="ctr"/>
            <a:r>
              <a:rPr lang="en-US" dirty="0"/>
              <a:t>Factors to Consider</a:t>
            </a:r>
          </a:p>
        </p:txBody>
      </p:sp>
    </p:spTree>
    <p:extLst>
      <p:ext uri="{BB962C8B-B14F-4D97-AF65-F5344CB8AC3E}">
        <p14:creationId xmlns:p14="http://schemas.microsoft.com/office/powerpoint/2010/main" val="2274864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Decisions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Business Name</a:t>
            </a:r>
          </a:p>
          <a:p>
            <a:pPr lvl="1"/>
            <a:r>
              <a:rPr lang="en-US" dirty="0"/>
              <a:t>Location</a:t>
            </a:r>
          </a:p>
          <a:p>
            <a:pPr lvl="2"/>
            <a:r>
              <a:rPr lang="en-US" dirty="0"/>
              <a:t>Easy access</a:t>
            </a:r>
          </a:p>
          <a:p>
            <a:pPr lvl="2"/>
            <a:r>
              <a:rPr lang="en-US" dirty="0"/>
              <a:t>Good visibility</a:t>
            </a:r>
          </a:p>
          <a:p>
            <a:pPr lvl="2"/>
            <a:r>
              <a:rPr lang="en-US" dirty="0"/>
              <a:t>Handicap access</a:t>
            </a:r>
          </a:p>
          <a:p>
            <a:pPr lvl="2"/>
            <a:r>
              <a:rPr lang="en-US" dirty="0"/>
              <a:t>High traffic</a:t>
            </a:r>
          </a:p>
          <a:p>
            <a:pPr lvl="2"/>
            <a:r>
              <a:rPr lang="en-US" dirty="0"/>
              <a:t>Sufficient parking</a:t>
            </a:r>
          </a:p>
          <a:p>
            <a:pPr lvl="1"/>
            <a:r>
              <a:rPr lang="en-US" dirty="0"/>
              <a:t>Timeline</a:t>
            </a:r>
          </a:p>
          <a:p>
            <a:pPr lvl="1"/>
            <a:r>
              <a:rPr lang="en-US" dirty="0"/>
              <a:t>Written agreements</a:t>
            </a:r>
          </a:p>
          <a:p>
            <a:pPr lvl="1"/>
            <a:r>
              <a:rPr lang="en-US" dirty="0"/>
              <a:t>Employee and vendor contracts</a:t>
            </a:r>
          </a:p>
          <a:p>
            <a:pPr lvl="1"/>
            <a:r>
              <a:rPr lang="en-US" dirty="0"/>
              <a:t>Lease</a:t>
            </a:r>
          </a:p>
          <a:p>
            <a:pPr lvl="1"/>
            <a:endParaRPr lang="en-US" dirty="0"/>
          </a:p>
        </p:txBody>
      </p:sp>
      <p:pic>
        <p:nvPicPr>
          <p:cNvPr id="4" name="Picture 3">
            <a:extLst>
              <a:ext uri="{FF2B5EF4-FFF2-40B4-BE49-F238E27FC236}">
                <a16:creationId xmlns:a16="http://schemas.microsoft.com/office/drawing/2014/main" id="{4DEDA5DD-EB2A-4C7A-BC06-5FA391B608DF}"/>
              </a:ext>
            </a:extLst>
          </p:cNvPr>
          <p:cNvPicPr>
            <a:picLocks noChangeAspect="1"/>
          </p:cNvPicPr>
          <p:nvPr/>
        </p:nvPicPr>
        <p:blipFill>
          <a:blip r:embed="rId3"/>
          <a:stretch>
            <a:fillRect/>
          </a:stretch>
        </p:blipFill>
        <p:spPr>
          <a:xfrm>
            <a:off x="8587839" y="2616290"/>
            <a:ext cx="3326100" cy="3484250"/>
          </a:xfrm>
          <a:prstGeom prst="rect">
            <a:avLst/>
          </a:prstGeom>
        </p:spPr>
      </p:pic>
    </p:spTree>
    <p:extLst>
      <p:ext uri="{BB962C8B-B14F-4D97-AF65-F5344CB8AC3E}">
        <p14:creationId xmlns:p14="http://schemas.microsoft.com/office/powerpoint/2010/main" val="3706681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Types of Ownership</a:t>
            </a:r>
          </a:p>
        </p:txBody>
      </p:sp>
      <p:pic>
        <p:nvPicPr>
          <p:cNvPr id="4" name="Content Placeholder 3">
            <a:extLst>
              <a:ext uri="{FF2B5EF4-FFF2-40B4-BE49-F238E27FC236}">
                <a16:creationId xmlns:a16="http://schemas.microsoft.com/office/drawing/2014/main" id="{18DB19FA-26B7-4016-AB50-19CB937ACF7C}"/>
              </a:ext>
            </a:extLst>
          </p:cNvPr>
          <p:cNvPicPr>
            <a:picLocks noGrp="1" noChangeAspect="1"/>
          </p:cNvPicPr>
          <p:nvPr>
            <p:ph sz="half" idx="1"/>
          </p:nvPr>
        </p:nvPicPr>
        <p:blipFill>
          <a:blip r:embed="rId3"/>
          <a:stretch>
            <a:fillRect/>
          </a:stretch>
        </p:blipFill>
        <p:spPr>
          <a:xfrm>
            <a:off x="4720520" y="2056740"/>
            <a:ext cx="3824163" cy="3795497"/>
          </a:xfrm>
          <a:prstGeom prst="rect">
            <a:avLst/>
          </a:prstGeom>
        </p:spPr>
      </p:pic>
    </p:spTree>
    <p:extLst>
      <p:ext uri="{BB962C8B-B14F-4D97-AF65-F5344CB8AC3E}">
        <p14:creationId xmlns:p14="http://schemas.microsoft.com/office/powerpoint/2010/main" val="2121559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Salon Ownerships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Individual</a:t>
            </a:r>
          </a:p>
          <a:p>
            <a:pPr lvl="2"/>
            <a:r>
              <a:rPr lang="en-US" dirty="0"/>
              <a:t>Sole proprietor</a:t>
            </a:r>
          </a:p>
          <a:p>
            <a:pPr lvl="1"/>
            <a:r>
              <a:rPr lang="en-US" dirty="0"/>
              <a:t>Partnership</a:t>
            </a:r>
          </a:p>
          <a:p>
            <a:pPr lvl="1"/>
            <a:r>
              <a:rPr lang="en-US" dirty="0"/>
              <a:t>Corporation</a:t>
            </a:r>
          </a:p>
          <a:p>
            <a:pPr lvl="1"/>
            <a:r>
              <a:rPr lang="en-US" dirty="0"/>
              <a:t>Franchise</a:t>
            </a:r>
          </a:p>
          <a:p>
            <a:pPr lvl="1"/>
            <a:endParaRPr lang="en-US" dirty="0"/>
          </a:p>
        </p:txBody>
      </p:sp>
      <p:pic>
        <p:nvPicPr>
          <p:cNvPr id="4" name="Picture 3">
            <a:extLst>
              <a:ext uri="{FF2B5EF4-FFF2-40B4-BE49-F238E27FC236}">
                <a16:creationId xmlns:a16="http://schemas.microsoft.com/office/drawing/2014/main" id="{AD461D84-0D19-4613-B9F3-6B634D1FEA58}"/>
              </a:ext>
            </a:extLst>
          </p:cNvPr>
          <p:cNvPicPr>
            <a:picLocks noChangeAspect="1"/>
          </p:cNvPicPr>
          <p:nvPr/>
        </p:nvPicPr>
        <p:blipFill>
          <a:blip r:embed="rId3"/>
          <a:stretch>
            <a:fillRect/>
          </a:stretch>
        </p:blipFill>
        <p:spPr>
          <a:xfrm>
            <a:off x="4997244" y="2757715"/>
            <a:ext cx="3198182" cy="3201931"/>
          </a:xfrm>
          <a:prstGeom prst="rect">
            <a:avLst/>
          </a:prstGeom>
        </p:spPr>
      </p:pic>
    </p:spTree>
    <p:extLst>
      <p:ext uri="{BB962C8B-B14F-4D97-AF65-F5344CB8AC3E}">
        <p14:creationId xmlns:p14="http://schemas.microsoft.com/office/powerpoint/2010/main" val="3550236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Owning a Salon</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Brand identity</a:t>
            </a:r>
          </a:p>
          <a:p>
            <a:pPr lvl="1"/>
            <a:r>
              <a:rPr lang="en-US" dirty="0"/>
              <a:t>Lease or rental agreement</a:t>
            </a:r>
          </a:p>
          <a:p>
            <a:pPr lvl="1"/>
            <a:r>
              <a:rPr lang="en-US" dirty="0"/>
              <a:t>Insurance</a:t>
            </a:r>
          </a:p>
          <a:p>
            <a:pPr lvl="2"/>
            <a:r>
              <a:rPr lang="en-US" dirty="0"/>
              <a:t>Fire</a:t>
            </a:r>
          </a:p>
          <a:p>
            <a:pPr lvl="2"/>
            <a:r>
              <a:rPr lang="en-US" dirty="0"/>
              <a:t>Lawsuits</a:t>
            </a:r>
          </a:p>
          <a:p>
            <a:pPr lvl="2"/>
            <a:r>
              <a:rPr lang="en-US" dirty="0"/>
              <a:t>Theft </a:t>
            </a:r>
          </a:p>
          <a:p>
            <a:pPr lvl="1"/>
            <a:r>
              <a:rPr lang="en-US" dirty="0"/>
              <a:t>Operations</a:t>
            </a:r>
          </a:p>
          <a:p>
            <a:pPr lvl="1"/>
            <a:endParaRPr lang="en-US" dirty="0"/>
          </a:p>
        </p:txBody>
      </p:sp>
      <p:pic>
        <p:nvPicPr>
          <p:cNvPr id="4" name="Picture 3">
            <a:extLst>
              <a:ext uri="{FF2B5EF4-FFF2-40B4-BE49-F238E27FC236}">
                <a16:creationId xmlns:a16="http://schemas.microsoft.com/office/drawing/2014/main" id="{E21017F5-3030-4872-A046-6C0B18B11AA3}"/>
              </a:ext>
            </a:extLst>
          </p:cNvPr>
          <p:cNvPicPr>
            <a:picLocks noChangeAspect="1"/>
          </p:cNvPicPr>
          <p:nvPr/>
        </p:nvPicPr>
        <p:blipFill>
          <a:blip r:embed="rId3"/>
          <a:stretch>
            <a:fillRect/>
          </a:stretch>
        </p:blipFill>
        <p:spPr>
          <a:xfrm>
            <a:off x="4886697" y="2844800"/>
            <a:ext cx="3150373" cy="3070856"/>
          </a:xfrm>
          <a:prstGeom prst="rect">
            <a:avLst/>
          </a:prstGeom>
        </p:spPr>
      </p:pic>
    </p:spTree>
    <p:extLst>
      <p:ext uri="{BB962C8B-B14F-4D97-AF65-F5344CB8AC3E}">
        <p14:creationId xmlns:p14="http://schemas.microsoft.com/office/powerpoint/2010/main" val="1655935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a:xfrm>
            <a:off x="969265" y="2755555"/>
            <a:ext cx="10059452" cy="876300"/>
          </a:xfrm>
        </p:spPr>
        <p:txBody>
          <a:bodyPr/>
          <a:lstStyle/>
          <a:p>
            <a:pPr algn="ctr"/>
            <a:r>
              <a:rPr lang="en-US" dirty="0"/>
              <a:t>Business Records</a:t>
            </a:r>
          </a:p>
        </p:txBody>
      </p:sp>
    </p:spTree>
    <p:extLst>
      <p:ext uri="{BB962C8B-B14F-4D97-AF65-F5344CB8AC3E}">
        <p14:creationId xmlns:p14="http://schemas.microsoft.com/office/powerpoint/2010/main" val="3362210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Business Plan</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Include:</a:t>
            </a:r>
          </a:p>
          <a:p>
            <a:pPr lvl="2"/>
            <a:r>
              <a:rPr lang="en-US" dirty="0"/>
              <a:t>Executive summary</a:t>
            </a:r>
          </a:p>
          <a:p>
            <a:pPr lvl="2"/>
            <a:r>
              <a:rPr lang="en-US" dirty="0"/>
              <a:t>Vision statement</a:t>
            </a:r>
          </a:p>
          <a:p>
            <a:pPr lvl="2"/>
            <a:r>
              <a:rPr lang="en-US" dirty="0"/>
              <a:t>Mission statement</a:t>
            </a:r>
          </a:p>
          <a:p>
            <a:pPr lvl="2"/>
            <a:r>
              <a:rPr lang="en-US" dirty="0"/>
              <a:t>Organizational plan</a:t>
            </a:r>
          </a:p>
          <a:p>
            <a:pPr lvl="2"/>
            <a:r>
              <a:rPr lang="en-US" dirty="0"/>
              <a:t>Marketing plan</a:t>
            </a:r>
          </a:p>
          <a:p>
            <a:pPr lvl="2"/>
            <a:r>
              <a:rPr lang="en-US" dirty="0"/>
              <a:t>Financial documents</a:t>
            </a:r>
          </a:p>
          <a:p>
            <a:pPr lvl="2"/>
            <a:r>
              <a:rPr lang="en-US" dirty="0"/>
              <a:t>Supporting documents</a:t>
            </a:r>
          </a:p>
          <a:p>
            <a:pPr lvl="2"/>
            <a:r>
              <a:rPr lang="en-US" dirty="0"/>
              <a:t>Salon policies</a:t>
            </a:r>
          </a:p>
          <a:p>
            <a:pPr lvl="1"/>
            <a:endParaRPr lang="en-US" dirty="0"/>
          </a:p>
        </p:txBody>
      </p:sp>
      <p:pic>
        <p:nvPicPr>
          <p:cNvPr id="4" name="Picture 3">
            <a:extLst>
              <a:ext uri="{FF2B5EF4-FFF2-40B4-BE49-F238E27FC236}">
                <a16:creationId xmlns:a16="http://schemas.microsoft.com/office/drawing/2014/main" id="{F4A213F5-E7FA-4347-BA12-29E5FE49ED45}"/>
              </a:ext>
            </a:extLst>
          </p:cNvPr>
          <p:cNvPicPr>
            <a:picLocks noChangeAspect="1"/>
          </p:cNvPicPr>
          <p:nvPr/>
        </p:nvPicPr>
        <p:blipFill>
          <a:blip r:embed="rId3"/>
          <a:stretch>
            <a:fillRect/>
          </a:stretch>
        </p:blipFill>
        <p:spPr>
          <a:xfrm>
            <a:off x="8184081" y="3483427"/>
            <a:ext cx="2964134" cy="2591481"/>
          </a:xfrm>
          <a:prstGeom prst="rect">
            <a:avLst/>
          </a:prstGeom>
        </p:spPr>
      </p:pic>
    </p:spTree>
    <p:extLst>
      <p:ext uri="{BB962C8B-B14F-4D97-AF65-F5344CB8AC3E}">
        <p14:creationId xmlns:p14="http://schemas.microsoft.com/office/powerpoint/2010/main" val="2779008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marL="0" lvl="1" indent="0" algn="ctr">
              <a:buNone/>
            </a:pPr>
            <a:r>
              <a:rPr lang="en-US" sz="3400" dirty="0">
                <a:solidFill>
                  <a:srgbClr val="8BAA00"/>
                </a:solidFill>
                <a:latin typeface="Corbel" panose="020B0503020204020204"/>
                <a:ea typeface="+mj-ea"/>
                <a:cs typeface="+mj-cs"/>
                <a:hlinkClick r:id="rId3"/>
              </a:rPr>
              <a:t>How to Write a Business Plan</a:t>
            </a:r>
            <a:endParaRPr lang="en-US" dirty="0"/>
          </a:p>
        </p:txBody>
      </p:sp>
      <p:pic>
        <p:nvPicPr>
          <p:cNvPr id="4" name="Picture 3">
            <a:extLst>
              <a:ext uri="{FF2B5EF4-FFF2-40B4-BE49-F238E27FC236}">
                <a16:creationId xmlns:a16="http://schemas.microsoft.com/office/drawing/2014/main" id="{FBA2F774-B0C9-4A4B-874B-8A520340AA6B}"/>
              </a:ext>
            </a:extLst>
          </p:cNvPr>
          <p:cNvPicPr>
            <a:picLocks noChangeAspect="1"/>
          </p:cNvPicPr>
          <p:nvPr/>
        </p:nvPicPr>
        <p:blipFill>
          <a:blip r:embed="rId4"/>
          <a:stretch>
            <a:fillRect/>
          </a:stretch>
        </p:blipFill>
        <p:spPr>
          <a:xfrm>
            <a:off x="5509521" y="1976745"/>
            <a:ext cx="1518036" cy="493819"/>
          </a:xfrm>
          <a:prstGeom prst="rect">
            <a:avLst/>
          </a:prstGeom>
        </p:spPr>
      </p:pic>
      <p:pic>
        <p:nvPicPr>
          <p:cNvPr id="5" name="Picture 4">
            <a:extLst>
              <a:ext uri="{FF2B5EF4-FFF2-40B4-BE49-F238E27FC236}">
                <a16:creationId xmlns:a16="http://schemas.microsoft.com/office/drawing/2014/main" id="{0EEBBEF8-5205-4497-8ACF-61E302718E99}"/>
              </a:ext>
            </a:extLst>
          </p:cNvPr>
          <p:cNvPicPr>
            <a:picLocks noChangeAspect="1"/>
          </p:cNvPicPr>
          <p:nvPr/>
        </p:nvPicPr>
        <p:blipFill>
          <a:blip r:embed="rId5"/>
          <a:stretch>
            <a:fillRect/>
          </a:stretch>
        </p:blipFill>
        <p:spPr>
          <a:xfrm>
            <a:off x="3948544" y="2709170"/>
            <a:ext cx="4493605" cy="2526908"/>
          </a:xfrm>
          <a:prstGeom prst="rect">
            <a:avLst/>
          </a:prstGeom>
        </p:spPr>
      </p:pic>
    </p:spTree>
    <p:extLst>
      <p:ext uri="{BB962C8B-B14F-4D97-AF65-F5344CB8AC3E}">
        <p14:creationId xmlns:p14="http://schemas.microsoft.com/office/powerpoint/2010/main" val="200103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Record Keeping</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Bookkeeping </a:t>
            </a:r>
          </a:p>
          <a:p>
            <a:pPr lvl="2"/>
            <a:r>
              <a:rPr lang="en-US" dirty="0"/>
              <a:t>Income and expenses</a:t>
            </a:r>
          </a:p>
          <a:p>
            <a:pPr lvl="1"/>
            <a:r>
              <a:rPr lang="en-US" dirty="0"/>
              <a:t>Business taxes</a:t>
            </a:r>
          </a:p>
          <a:p>
            <a:pPr lvl="2"/>
            <a:r>
              <a:rPr lang="en-US" dirty="0"/>
              <a:t>Local</a:t>
            </a:r>
          </a:p>
          <a:p>
            <a:pPr lvl="2"/>
            <a:r>
              <a:rPr lang="en-US" dirty="0"/>
              <a:t>State </a:t>
            </a:r>
          </a:p>
          <a:p>
            <a:pPr lvl="2"/>
            <a:r>
              <a:rPr lang="en-US" dirty="0"/>
              <a:t>Federal </a:t>
            </a:r>
          </a:p>
          <a:p>
            <a:pPr lvl="1"/>
            <a:r>
              <a:rPr lang="en-US" dirty="0"/>
              <a:t>Inventory</a:t>
            </a:r>
          </a:p>
          <a:p>
            <a:pPr lvl="1"/>
            <a:r>
              <a:rPr lang="en-US" dirty="0"/>
              <a:t>Service</a:t>
            </a:r>
          </a:p>
          <a:p>
            <a:pPr lvl="1"/>
            <a:endParaRPr lang="en-US" dirty="0"/>
          </a:p>
        </p:txBody>
      </p:sp>
      <p:pic>
        <p:nvPicPr>
          <p:cNvPr id="4" name="Picture 3">
            <a:extLst>
              <a:ext uri="{FF2B5EF4-FFF2-40B4-BE49-F238E27FC236}">
                <a16:creationId xmlns:a16="http://schemas.microsoft.com/office/drawing/2014/main" id="{3380EB25-3AD8-46CF-873B-B8E204BAA8DB}"/>
              </a:ext>
            </a:extLst>
          </p:cNvPr>
          <p:cNvPicPr>
            <a:picLocks noChangeAspect="1"/>
          </p:cNvPicPr>
          <p:nvPr/>
        </p:nvPicPr>
        <p:blipFill>
          <a:blip r:embed="rId3"/>
          <a:stretch>
            <a:fillRect/>
          </a:stretch>
        </p:blipFill>
        <p:spPr>
          <a:xfrm>
            <a:off x="4886366" y="3111930"/>
            <a:ext cx="3239716" cy="2637707"/>
          </a:xfrm>
          <a:prstGeom prst="rect">
            <a:avLst/>
          </a:prstGeom>
        </p:spPr>
      </p:pic>
    </p:spTree>
    <p:extLst>
      <p:ext uri="{BB962C8B-B14F-4D97-AF65-F5344CB8AC3E}">
        <p14:creationId xmlns:p14="http://schemas.microsoft.com/office/powerpoint/2010/main" val="682637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C0DF422-314C-45EE-AE08-EE50505739E9}"/>
              </a:ext>
            </a:extLst>
          </p:cNvPr>
          <p:cNvPicPr>
            <a:picLocks noGrp="1" noChangeAspect="1"/>
          </p:cNvPicPr>
          <p:nvPr>
            <p:ph sz="half" idx="1"/>
          </p:nvPr>
        </p:nvPicPr>
        <p:blipFill>
          <a:blip r:embed="rId3"/>
          <a:stretch>
            <a:fillRect/>
          </a:stretch>
        </p:blipFill>
        <p:spPr>
          <a:xfrm>
            <a:off x="3672113" y="1550710"/>
            <a:ext cx="5484659" cy="4270199"/>
          </a:xfrm>
          <a:prstGeom prst="rect">
            <a:avLst/>
          </a:prstGeom>
        </p:spPr>
      </p:pic>
    </p:spTree>
    <p:extLst>
      <p:ext uri="{BB962C8B-B14F-4D97-AF65-F5344CB8AC3E}">
        <p14:creationId xmlns:p14="http://schemas.microsoft.com/office/powerpoint/2010/main" val="917122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75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Time for Review</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Why study the business of salon ownership? </a:t>
            </a:r>
          </a:p>
          <a:p>
            <a:pPr lvl="1"/>
            <a:r>
              <a:rPr lang="en-US" dirty="0"/>
              <a:t>What are the advantages and disadvantages of a booth rental?</a:t>
            </a:r>
          </a:p>
          <a:p>
            <a:pPr lvl="1"/>
            <a:r>
              <a:rPr lang="en-US" dirty="0"/>
              <a:t>Does a management position interest you?</a:t>
            </a:r>
          </a:p>
          <a:p>
            <a:pPr lvl="1"/>
            <a:r>
              <a:rPr lang="en-US" dirty="0"/>
              <a:t>Why are business skills needed to operate a salon?</a:t>
            </a:r>
          </a:p>
          <a:p>
            <a:pPr lvl="1"/>
            <a:r>
              <a:rPr lang="en-US" dirty="0"/>
              <a:t>Name three decisions to consider before opening a salon.</a:t>
            </a:r>
          </a:p>
          <a:p>
            <a:pPr lvl="1"/>
            <a:r>
              <a:rPr lang="en-US" dirty="0"/>
              <a:t>Which type of salon ownership is the best one?</a:t>
            </a:r>
          </a:p>
          <a:p>
            <a:pPr lvl="1"/>
            <a:r>
              <a:rPr lang="en-US" dirty="0"/>
              <a:t>What other factors do you need to consider before you open a salon?</a:t>
            </a:r>
          </a:p>
          <a:p>
            <a:pPr lvl="1"/>
            <a:r>
              <a:rPr lang="en-US" dirty="0"/>
              <a:t>Is a business plan necessary?</a:t>
            </a:r>
          </a:p>
          <a:p>
            <a:pPr lvl="1"/>
            <a:endParaRPr lang="en-US" dirty="0"/>
          </a:p>
        </p:txBody>
      </p:sp>
    </p:spTree>
    <p:extLst>
      <p:ext uri="{BB962C8B-B14F-4D97-AF65-F5344CB8AC3E}">
        <p14:creationId xmlns:p14="http://schemas.microsoft.com/office/powerpoint/2010/main" val="3397897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971D12A-0AF0-4C1B-852A-FC4B5CEC2237}"/>
              </a:ext>
            </a:extLst>
          </p:cNvPr>
          <p:cNvPicPr>
            <a:picLocks noGrp="1" noChangeAspect="1"/>
          </p:cNvPicPr>
          <p:nvPr>
            <p:ph sz="half" idx="1"/>
          </p:nvPr>
        </p:nvPicPr>
        <p:blipFill>
          <a:blip r:embed="rId2"/>
          <a:stretch>
            <a:fillRect/>
          </a:stretch>
        </p:blipFill>
        <p:spPr>
          <a:xfrm>
            <a:off x="4359094" y="1589314"/>
            <a:ext cx="4122101" cy="3854224"/>
          </a:xfrm>
          <a:prstGeom prst="rect">
            <a:avLst/>
          </a:prstGeom>
        </p:spPr>
      </p:pic>
    </p:spTree>
    <p:extLst>
      <p:ext uri="{BB962C8B-B14F-4D97-AF65-F5344CB8AC3E}">
        <p14:creationId xmlns:p14="http://schemas.microsoft.com/office/powerpoint/2010/main" val="610506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References and Resources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sz="2000" dirty="0"/>
              <a:t>Images:</a:t>
            </a:r>
          </a:p>
          <a:p>
            <a:pPr lvl="2"/>
            <a:r>
              <a:rPr lang="en-US" sz="2000" dirty="0"/>
              <a:t>Shutterstock™ images. Photos obtained with subscription. (Slides 1, 3, 4, 5, 6,  8, 9, 10, 11, 12, 13, 14, 15, 16, 18, 19, 20, 21)</a:t>
            </a:r>
          </a:p>
          <a:p>
            <a:pPr lvl="1"/>
            <a:r>
              <a:rPr lang="en-US" sz="2000" dirty="0"/>
              <a:t>Textbook(s):</a:t>
            </a:r>
          </a:p>
          <a:p>
            <a:pPr lvl="2"/>
            <a:r>
              <a:rPr lang="en-US" sz="2000" dirty="0" err="1"/>
              <a:t>Frangie</a:t>
            </a:r>
            <a:r>
              <a:rPr lang="en-US" sz="2000" dirty="0"/>
              <a:t>, C. M. (2012). Milady standard cosmetology. Clifton Park, NY: Cengage Learning.</a:t>
            </a:r>
          </a:p>
          <a:p>
            <a:pPr lvl="2"/>
            <a:r>
              <a:rPr lang="en-US" sz="2000" dirty="0" err="1"/>
              <a:t>Backe</a:t>
            </a:r>
            <a:r>
              <a:rPr lang="en-US" sz="2000" dirty="0"/>
              <a:t>, J. (2016). Milady standard cosmetology. Clifton Park, NY: Cengage Learning.</a:t>
            </a:r>
          </a:p>
          <a:p>
            <a:pPr lvl="1"/>
            <a:r>
              <a:rPr lang="en-US" sz="2000" dirty="0"/>
              <a:t>Websites:</a:t>
            </a:r>
          </a:p>
          <a:p>
            <a:pPr lvl="2"/>
            <a:r>
              <a:rPr lang="en-US" sz="2000" dirty="0"/>
              <a:t>Texas Department of Licensing and Regulations</a:t>
            </a:r>
            <a:br>
              <a:rPr lang="en-US" sz="2000" dirty="0"/>
            </a:br>
            <a:r>
              <a:rPr lang="en-US" sz="2000" dirty="0"/>
              <a:t>The leader in public service, customer satisfaction, and innovation</a:t>
            </a:r>
            <a:br>
              <a:rPr lang="en-US" sz="2000" dirty="0"/>
            </a:br>
            <a:r>
              <a:rPr lang="en-US" sz="2000" dirty="0"/>
              <a:t>http://www.tdlr.texas.gov/index.htm</a:t>
            </a:r>
          </a:p>
          <a:p>
            <a:pPr lvl="1"/>
            <a:r>
              <a:rPr lang="en-US" sz="2000" dirty="0"/>
              <a:t>YouTube™:</a:t>
            </a:r>
          </a:p>
          <a:p>
            <a:pPr lvl="2"/>
            <a:r>
              <a:rPr lang="en-US" sz="2000" dirty="0"/>
              <a:t>How to Write a Business Plan</a:t>
            </a:r>
          </a:p>
          <a:p>
            <a:pPr lvl="2"/>
            <a:r>
              <a:rPr lang="en-US" sz="2000" dirty="0"/>
              <a:t>Interested in starting a business plan? Developing and maintaining your business plan is like your roadmap to entrepreneurial success.</a:t>
            </a:r>
          </a:p>
          <a:p>
            <a:pPr lvl="2"/>
            <a:r>
              <a:rPr lang="en-US" sz="2000" dirty="0"/>
              <a:t>https://youtu.be/SMr_uLZV-eM</a:t>
            </a:r>
          </a:p>
          <a:p>
            <a:pPr lvl="1"/>
            <a:endParaRPr lang="en-US" dirty="0"/>
          </a:p>
        </p:txBody>
      </p:sp>
    </p:spTree>
    <p:extLst>
      <p:ext uri="{BB962C8B-B14F-4D97-AF65-F5344CB8AC3E}">
        <p14:creationId xmlns:p14="http://schemas.microsoft.com/office/powerpoint/2010/main" val="23723827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endParaRPr lang="en-US" dirty="0"/>
          </a:p>
        </p:txBody>
      </p:sp>
    </p:spTree>
    <p:extLst>
      <p:ext uri="{BB962C8B-B14F-4D97-AF65-F5344CB8AC3E}">
        <p14:creationId xmlns:p14="http://schemas.microsoft.com/office/powerpoint/2010/main" val="1854432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endParaRPr lang="en-US" dirty="0"/>
          </a:p>
        </p:txBody>
      </p:sp>
    </p:spTree>
    <p:extLst>
      <p:ext uri="{BB962C8B-B14F-4D97-AF65-F5344CB8AC3E}">
        <p14:creationId xmlns:p14="http://schemas.microsoft.com/office/powerpoint/2010/main" val="2849151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endParaRPr lang="en-US" dirty="0"/>
          </a:p>
        </p:txBody>
      </p:sp>
    </p:spTree>
    <p:extLst>
      <p:ext uri="{BB962C8B-B14F-4D97-AF65-F5344CB8AC3E}">
        <p14:creationId xmlns:p14="http://schemas.microsoft.com/office/powerpoint/2010/main" val="365176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endParaRPr lang="en-US" dirty="0"/>
          </a:p>
        </p:txBody>
      </p:sp>
    </p:spTree>
    <p:extLst>
      <p:ext uri="{BB962C8B-B14F-4D97-AF65-F5344CB8AC3E}">
        <p14:creationId xmlns:p14="http://schemas.microsoft.com/office/powerpoint/2010/main" val="34765651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endParaRPr lang="en-US" dirty="0"/>
          </a:p>
        </p:txBody>
      </p:sp>
    </p:spTree>
    <p:extLst>
      <p:ext uri="{BB962C8B-B14F-4D97-AF65-F5344CB8AC3E}">
        <p14:creationId xmlns:p14="http://schemas.microsoft.com/office/powerpoint/2010/main" val="2452995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endParaRPr lang="en-US" dirty="0"/>
          </a:p>
        </p:txBody>
      </p:sp>
    </p:spTree>
    <p:extLst>
      <p:ext uri="{BB962C8B-B14F-4D97-AF65-F5344CB8AC3E}">
        <p14:creationId xmlns:p14="http://schemas.microsoft.com/office/powerpoint/2010/main" val="163626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endParaRPr lang="en-US" dirty="0"/>
          </a:p>
        </p:txBody>
      </p:sp>
    </p:spTree>
    <p:extLst>
      <p:ext uri="{BB962C8B-B14F-4D97-AF65-F5344CB8AC3E}">
        <p14:creationId xmlns:p14="http://schemas.microsoft.com/office/powerpoint/2010/main" val="584680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The Salon Business</a:t>
            </a:r>
          </a:p>
        </p:txBody>
      </p:sp>
      <p:pic>
        <p:nvPicPr>
          <p:cNvPr id="4" name="Content Placeholder 3">
            <a:extLst>
              <a:ext uri="{FF2B5EF4-FFF2-40B4-BE49-F238E27FC236}">
                <a16:creationId xmlns:a16="http://schemas.microsoft.com/office/drawing/2014/main" id="{AE9D2407-8461-482E-BF16-D6199DA28DED}"/>
              </a:ext>
            </a:extLst>
          </p:cNvPr>
          <p:cNvPicPr>
            <a:picLocks noGrp="1" noChangeAspect="1"/>
          </p:cNvPicPr>
          <p:nvPr>
            <p:ph sz="half" idx="1"/>
          </p:nvPr>
        </p:nvPicPr>
        <p:blipFill>
          <a:blip r:embed="rId3"/>
          <a:stretch>
            <a:fillRect/>
          </a:stretch>
        </p:blipFill>
        <p:spPr>
          <a:xfrm>
            <a:off x="3456355" y="2017486"/>
            <a:ext cx="6274059" cy="3883252"/>
          </a:xfrm>
          <a:prstGeom prst="rect">
            <a:avLst/>
          </a:prstGeom>
        </p:spPr>
      </p:pic>
    </p:spTree>
    <p:extLst>
      <p:ext uri="{BB962C8B-B14F-4D97-AF65-F5344CB8AC3E}">
        <p14:creationId xmlns:p14="http://schemas.microsoft.com/office/powerpoint/2010/main" val="3708122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endParaRPr lang="en-US" dirty="0"/>
          </a:p>
        </p:txBody>
      </p:sp>
    </p:spTree>
    <p:extLst>
      <p:ext uri="{BB962C8B-B14F-4D97-AF65-F5344CB8AC3E}">
        <p14:creationId xmlns:p14="http://schemas.microsoft.com/office/powerpoint/2010/main" val="3076220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a:xfrm>
            <a:off x="1066274" y="2443828"/>
            <a:ext cx="10059452" cy="876300"/>
          </a:xfrm>
        </p:spPr>
        <p:txBody>
          <a:bodyPr/>
          <a:lstStyle/>
          <a:p>
            <a:pPr algn="ctr"/>
            <a:r>
              <a:rPr lang="en-US" dirty="0"/>
              <a:t>Rent or Manage</a:t>
            </a:r>
          </a:p>
        </p:txBody>
      </p:sp>
    </p:spTree>
    <p:extLst>
      <p:ext uri="{BB962C8B-B14F-4D97-AF65-F5344CB8AC3E}">
        <p14:creationId xmlns:p14="http://schemas.microsoft.com/office/powerpoint/2010/main" val="3219747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Booth/Chair Rental</a:t>
            </a:r>
          </a:p>
        </p:txBody>
      </p:sp>
      <p:pic>
        <p:nvPicPr>
          <p:cNvPr id="4" name="Content Placeholder 3">
            <a:extLst>
              <a:ext uri="{FF2B5EF4-FFF2-40B4-BE49-F238E27FC236}">
                <a16:creationId xmlns:a16="http://schemas.microsoft.com/office/drawing/2014/main" id="{343AE73D-C806-4632-B03B-7376B77C0361}"/>
              </a:ext>
            </a:extLst>
          </p:cNvPr>
          <p:cNvPicPr>
            <a:picLocks noGrp="1" noChangeAspect="1"/>
          </p:cNvPicPr>
          <p:nvPr>
            <p:ph sz="half" idx="1"/>
          </p:nvPr>
        </p:nvPicPr>
        <p:blipFill>
          <a:blip r:embed="rId3"/>
          <a:stretch>
            <a:fillRect/>
          </a:stretch>
        </p:blipFill>
        <p:spPr>
          <a:xfrm>
            <a:off x="3326149" y="1879600"/>
            <a:ext cx="6366254" cy="3905024"/>
          </a:xfrm>
          <a:prstGeom prst="rect">
            <a:avLst/>
          </a:prstGeom>
        </p:spPr>
      </p:pic>
    </p:spTree>
    <p:extLst>
      <p:ext uri="{BB962C8B-B14F-4D97-AF65-F5344CB8AC3E}">
        <p14:creationId xmlns:p14="http://schemas.microsoft.com/office/powerpoint/2010/main" val="385597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Renting a booth - Advantages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A cosmetologist:</a:t>
            </a:r>
          </a:p>
          <a:p>
            <a:pPr lvl="1"/>
            <a:r>
              <a:rPr lang="en-US" dirty="0"/>
              <a:t>Becomes his or her own boss</a:t>
            </a:r>
          </a:p>
          <a:p>
            <a:pPr lvl="1"/>
            <a:r>
              <a:rPr lang="en-US" dirty="0"/>
              <a:t>Is responsible for his or her own</a:t>
            </a:r>
          </a:p>
          <a:p>
            <a:pPr lvl="2"/>
            <a:r>
              <a:rPr lang="en-US" dirty="0"/>
              <a:t>Accounting </a:t>
            </a:r>
          </a:p>
          <a:p>
            <a:pPr lvl="2"/>
            <a:r>
              <a:rPr lang="en-US" dirty="0"/>
              <a:t>Clientele</a:t>
            </a:r>
          </a:p>
          <a:p>
            <a:pPr lvl="2"/>
            <a:r>
              <a:rPr lang="en-US" dirty="0"/>
              <a:t>Record keeping</a:t>
            </a:r>
          </a:p>
          <a:p>
            <a:pPr lvl="2"/>
            <a:r>
              <a:rPr lang="en-US" dirty="0"/>
              <a:t>Supplies </a:t>
            </a:r>
          </a:p>
          <a:p>
            <a:pPr lvl="1"/>
            <a:r>
              <a:rPr lang="en-US" dirty="0"/>
              <a:t>Pays a weekly fee to salon owner</a:t>
            </a:r>
          </a:p>
          <a:p>
            <a:pPr lvl="1"/>
            <a:r>
              <a:rPr lang="en-US" dirty="0"/>
              <a:t>Rents a work station in a salon from a salon owner</a:t>
            </a:r>
          </a:p>
          <a:p>
            <a:pPr lvl="1"/>
            <a:endParaRPr lang="en-US" dirty="0"/>
          </a:p>
        </p:txBody>
      </p:sp>
      <p:pic>
        <p:nvPicPr>
          <p:cNvPr id="4" name="Picture 3">
            <a:extLst>
              <a:ext uri="{FF2B5EF4-FFF2-40B4-BE49-F238E27FC236}">
                <a16:creationId xmlns:a16="http://schemas.microsoft.com/office/drawing/2014/main" id="{E7F079AC-8470-4937-A7E8-41491B32281A}"/>
              </a:ext>
            </a:extLst>
          </p:cNvPr>
          <p:cNvPicPr>
            <a:picLocks noChangeAspect="1"/>
          </p:cNvPicPr>
          <p:nvPr/>
        </p:nvPicPr>
        <p:blipFill>
          <a:blip r:embed="rId3"/>
          <a:stretch>
            <a:fillRect/>
          </a:stretch>
        </p:blipFill>
        <p:spPr>
          <a:xfrm>
            <a:off x="8350116" y="2416627"/>
            <a:ext cx="3101220" cy="2909145"/>
          </a:xfrm>
          <a:prstGeom prst="rect">
            <a:avLst/>
          </a:prstGeom>
        </p:spPr>
      </p:pic>
    </p:spTree>
    <p:extLst>
      <p:ext uri="{BB962C8B-B14F-4D97-AF65-F5344CB8AC3E}">
        <p14:creationId xmlns:p14="http://schemas.microsoft.com/office/powerpoint/2010/main" val="4168234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Renting a Booth - Facts</a:t>
            </a:r>
          </a:p>
        </p:txBody>
      </p:sp>
      <p:sp>
        <p:nvSpPr>
          <p:cNvPr id="4" name="Content Placeholder 3">
            <a:extLst>
              <a:ext uri="{FF2B5EF4-FFF2-40B4-BE49-F238E27FC236}">
                <a16:creationId xmlns:a16="http://schemas.microsoft.com/office/drawing/2014/main" id="{7365F5CF-A53F-4B57-A324-2E78D9EC4F6F}"/>
              </a:ext>
            </a:extLst>
          </p:cNvPr>
          <p:cNvSpPr>
            <a:spLocks noGrp="1"/>
          </p:cNvSpPr>
          <p:nvPr>
            <p:ph sz="half" idx="1"/>
          </p:nvPr>
        </p:nvSpPr>
        <p:spPr/>
        <p:txBody>
          <a:bodyPr/>
          <a:lstStyle/>
          <a:p>
            <a:pPr lvl="1"/>
            <a:r>
              <a:rPr lang="en-US" dirty="0"/>
              <a:t>A cosmetologist must: </a:t>
            </a:r>
          </a:p>
          <a:p>
            <a:pPr lvl="1"/>
            <a:r>
              <a:rPr lang="en-US" dirty="0"/>
              <a:t>Budget for advertising</a:t>
            </a:r>
          </a:p>
          <a:p>
            <a:pPr lvl="1"/>
            <a:r>
              <a:rPr lang="en-US" dirty="0"/>
              <a:t>Carry adequate insurance </a:t>
            </a:r>
          </a:p>
          <a:p>
            <a:pPr lvl="2"/>
            <a:r>
              <a:rPr lang="en-US" dirty="0"/>
              <a:t>Health</a:t>
            </a:r>
          </a:p>
          <a:p>
            <a:pPr lvl="2"/>
            <a:r>
              <a:rPr lang="en-US" dirty="0"/>
              <a:t>Malpractice </a:t>
            </a:r>
          </a:p>
          <a:p>
            <a:pPr lvl="1"/>
            <a:r>
              <a:rPr lang="en-US" dirty="0"/>
              <a:t>Collect all service fees</a:t>
            </a:r>
          </a:p>
          <a:p>
            <a:pPr lvl="1"/>
            <a:r>
              <a:rPr lang="en-US" dirty="0"/>
              <a:t>Comply with all IRS obligations for independent contractors</a:t>
            </a:r>
          </a:p>
          <a:p>
            <a:endParaRPr lang="en-US" dirty="0"/>
          </a:p>
        </p:txBody>
      </p:sp>
      <p:sp>
        <p:nvSpPr>
          <p:cNvPr id="5" name="Content Placeholder 4">
            <a:extLst>
              <a:ext uri="{FF2B5EF4-FFF2-40B4-BE49-F238E27FC236}">
                <a16:creationId xmlns:a16="http://schemas.microsoft.com/office/drawing/2014/main" id="{EC4C1B97-209C-4307-B1B9-2EA33BB88FFE}"/>
              </a:ext>
            </a:extLst>
          </p:cNvPr>
          <p:cNvSpPr>
            <a:spLocks noGrp="1"/>
          </p:cNvSpPr>
          <p:nvPr>
            <p:ph sz="half" idx="10"/>
          </p:nvPr>
        </p:nvSpPr>
        <p:spPr/>
        <p:txBody>
          <a:bodyPr/>
          <a:lstStyle/>
          <a:p>
            <a:pPr lvl="1"/>
            <a:r>
              <a:rPr lang="en-US" dirty="0"/>
              <a:t>Create professional materials</a:t>
            </a:r>
          </a:p>
          <a:p>
            <a:pPr lvl="3"/>
            <a:r>
              <a:rPr lang="en-US" dirty="0"/>
              <a:t>Business cards</a:t>
            </a:r>
          </a:p>
          <a:p>
            <a:pPr lvl="3"/>
            <a:r>
              <a:rPr lang="en-US" dirty="0"/>
              <a:t>Service menu</a:t>
            </a:r>
          </a:p>
          <a:p>
            <a:pPr lvl="1"/>
            <a:r>
              <a:rPr lang="en-US" dirty="0"/>
              <a:t>Keep records for tax purposes</a:t>
            </a:r>
          </a:p>
          <a:p>
            <a:pPr lvl="1"/>
            <a:r>
              <a:rPr lang="en-US" dirty="0"/>
              <a:t>Pay for continuing education courses</a:t>
            </a:r>
          </a:p>
          <a:p>
            <a:pPr lvl="1"/>
            <a:r>
              <a:rPr lang="en-US" dirty="0"/>
              <a:t>Pay taxes, including Social Security</a:t>
            </a:r>
          </a:p>
          <a:p>
            <a:pPr lvl="1"/>
            <a:r>
              <a:rPr lang="en-US" dirty="0"/>
              <a:t>Purchase all supplies </a:t>
            </a:r>
          </a:p>
          <a:p>
            <a:pPr lvl="1"/>
            <a:r>
              <a:rPr lang="en-US" dirty="0"/>
              <a:t>Track and maintain inventory</a:t>
            </a:r>
          </a:p>
          <a:p>
            <a:pPr lvl="1"/>
            <a:r>
              <a:rPr lang="en-US" dirty="0"/>
              <a:t>Use personal phone for bookings</a:t>
            </a:r>
          </a:p>
          <a:p>
            <a:endParaRPr lang="en-US" dirty="0"/>
          </a:p>
        </p:txBody>
      </p:sp>
    </p:spTree>
    <p:extLst>
      <p:ext uri="{BB962C8B-B14F-4D97-AF65-F5344CB8AC3E}">
        <p14:creationId xmlns:p14="http://schemas.microsoft.com/office/powerpoint/2010/main" val="2828578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Managing a Salon</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Management opportunities:</a:t>
            </a:r>
          </a:p>
          <a:p>
            <a:pPr lvl="2"/>
            <a:r>
              <a:rPr lang="en-US" dirty="0"/>
              <a:t>Assistant manager</a:t>
            </a:r>
          </a:p>
          <a:p>
            <a:pPr lvl="2"/>
            <a:r>
              <a:rPr lang="en-US" dirty="0"/>
              <a:t>Department head</a:t>
            </a:r>
          </a:p>
          <a:p>
            <a:pPr lvl="2"/>
            <a:r>
              <a:rPr lang="en-US" dirty="0"/>
              <a:t>Educator</a:t>
            </a:r>
          </a:p>
          <a:p>
            <a:pPr lvl="2"/>
            <a:r>
              <a:rPr lang="en-US" dirty="0"/>
              <a:t>General manager</a:t>
            </a:r>
          </a:p>
          <a:p>
            <a:pPr lvl="2"/>
            <a:r>
              <a:rPr lang="en-US" dirty="0"/>
              <a:t>Inventory manager</a:t>
            </a:r>
          </a:p>
          <a:p>
            <a:pPr lvl="2"/>
            <a:r>
              <a:rPr lang="en-US" dirty="0"/>
              <a:t>Special events manager</a:t>
            </a:r>
          </a:p>
          <a:p>
            <a:pPr lvl="1"/>
            <a:endParaRPr lang="en-US" dirty="0"/>
          </a:p>
        </p:txBody>
      </p:sp>
      <p:pic>
        <p:nvPicPr>
          <p:cNvPr id="4" name="Picture 3">
            <a:extLst>
              <a:ext uri="{FF2B5EF4-FFF2-40B4-BE49-F238E27FC236}">
                <a16:creationId xmlns:a16="http://schemas.microsoft.com/office/drawing/2014/main" id="{AEC42DBE-C91F-4D92-A69B-CC5D83CE6A9C}"/>
              </a:ext>
            </a:extLst>
          </p:cNvPr>
          <p:cNvPicPr>
            <a:picLocks noChangeAspect="1"/>
          </p:cNvPicPr>
          <p:nvPr/>
        </p:nvPicPr>
        <p:blipFill>
          <a:blip r:embed="rId3"/>
          <a:stretch>
            <a:fillRect/>
          </a:stretch>
        </p:blipFill>
        <p:spPr>
          <a:xfrm>
            <a:off x="8048171" y="3127400"/>
            <a:ext cx="2932377" cy="2916984"/>
          </a:xfrm>
          <a:prstGeom prst="rect">
            <a:avLst/>
          </a:prstGeom>
        </p:spPr>
      </p:pic>
    </p:spTree>
    <p:extLst>
      <p:ext uri="{BB962C8B-B14F-4D97-AF65-F5344CB8AC3E}">
        <p14:creationId xmlns:p14="http://schemas.microsoft.com/office/powerpoint/2010/main" val="3719737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Business Skills Needed</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Accounting</a:t>
            </a:r>
          </a:p>
          <a:p>
            <a:pPr lvl="2"/>
            <a:r>
              <a:rPr lang="en-US" dirty="0"/>
              <a:t>Math </a:t>
            </a:r>
          </a:p>
          <a:p>
            <a:pPr lvl="2"/>
            <a:r>
              <a:rPr lang="en-US" dirty="0"/>
              <a:t>Profit and loss statements</a:t>
            </a:r>
          </a:p>
          <a:p>
            <a:pPr lvl="1"/>
            <a:r>
              <a:rPr lang="en-US" dirty="0"/>
              <a:t>Marketing</a:t>
            </a:r>
          </a:p>
          <a:p>
            <a:pPr lvl="2"/>
            <a:r>
              <a:rPr lang="en-US" dirty="0"/>
              <a:t>Advertising</a:t>
            </a:r>
          </a:p>
          <a:p>
            <a:pPr lvl="2"/>
            <a:r>
              <a:rPr lang="en-US" dirty="0"/>
              <a:t>Promotions </a:t>
            </a:r>
          </a:p>
          <a:p>
            <a:pPr lvl="2"/>
            <a:r>
              <a:rPr lang="en-US" dirty="0"/>
              <a:t>Public relations</a:t>
            </a:r>
          </a:p>
          <a:p>
            <a:pPr lvl="1"/>
            <a:endParaRPr lang="en-US" dirty="0"/>
          </a:p>
        </p:txBody>
      </p:sp>
      <p:pic>
        <p:nvPicPr>
          <p:cNvPr id="4" name="Picture 3">
            <a:extLst>
              <a:ext uri="{FF2B5EF4-FFF2-40B4-BE49-F238E27FC236}">
                <a16:creationId xmlns:a16="http://schemas.microsoft.com/office/drawing/2014/main" id="{29DA0CC2-97D3-4D39-B935-80EDE3EE9CC8}"/>
              </a:ext>
            </a:extLst>
          </p:cNvPr>
          <p:cNvPicPr>
            <a:picLocks noChangeAspect="1"/>
          </p:cNvPicPr>
          <p:nvPr/>
        </p:nvPicPr>
        <p:blipFill>
          <a:blip r:embed="rId3"/>
          <a:stretch>
            <a:fillRect/>
          </a:stretch>
        </p:blipFill>
        <p:spPr>
          <a:xfrm>
            <a:off x="5293015" y="3237660"/>
            <a:ext cx="3152941" cy="2917078"/>
          </a:xfrm>
          <a:prstGeom prst="rect">
            <a:avLst/>
          </a:prstGeom>
        </p:spPr>
      </p:pic>
    </p:spTree>
    <p:extLst>
      <p:ext uri="{BB962C8B-B14F-4D97-AF65-F5344CB8AC3E}">
        <p14:creationId xmlns:p14="http://schemas.microsoft.com/office/powerpoint/2010/main" val="3815792100"/>
      </p:ext>
    </p:extLst>
  </p:cSld>
  <p:clrMapOvr>
    <a:masterClrMapping/>
  </p:clrMapOvr>
</p:sld>
</file>

<file path=ppt/theme/theme1.xml><?xml version="1.0" encoding="utf-8"?>
<a:theme xmlns:a="http://schemas.openxmlformats.org/drawingml/2006/main" name="2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5A508723-CE50-461D-9A6A-E6D3C9F5651A}"/>
    </a:ext>
  </a:extLst>
</a:theme>
</file>

<file path=ppt/theme/theme2.xml><?xml version="1.0" encoding="utf-8"?>
<a:theme xmlns:a="http://schemas.openxmlformats.org/drawingml/2006/main" name="3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F8C53487-7124-4AE1-8CBC-7355D7BEE90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FileHash xmlns="56ea17bb-c96d-4826-b465-01eec0dd23dd" xsi:nil="true"/>
    <DetailLink xmlns="http://schemas.microsoft.com/sharepoint/v3">
      <Url xsi:nil="true"/>
      <Description xsi:nil="true"/>
    </DetailLink>
    <UniqueSourceRef xmlns="56ea17bb-c96d-4826-b465-01eec0dd23d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C82BBDCC32AD74AB640967B88EF271F" ma:contentTypeVersion="12" ma:contentTypeDescription="Create a new document." ma:contentTypeScope="" ma:versionID="04606bd753c2445e9070f0c6dd2da2ed">
  <xsd:schema xmlns:xsd="http://www.w3.org/2001/XMLSchema" xmlns:xs="http://www.w3.org/2001/XMLSchema" xmlns:p="http://schemas.microsoft.com/office/2006/metadata/properties" xmlns:ns1="http://schemas.microsoft.com/sharepoint/v3" xmlns:ns2="56ea17bb-c96d-4826-b465-01eec0dd23dd" xmlns:ns3="05d88611-e516-4d1a-b12e-39107e78b3d0" targetNamespace="http://schemas.microsoft.com/office/2006/metadata/properties" ma:root="true" ma:fieldsID="ad1efff391d1fe3edf90899dfd79df61" ns1:_="" ns2:_="" ns3:_="">
    <xsd:import namespace="http://schemas.microsoft.com/sharepoint/v3"/>
    <xsd:import namespace="56ea17bb-c96d-4826-b465-01eec0dd23dd"/>
    <xsd:import namespace="05d88611-e516-4d1a-b12e-39107e78b3d0"/>
    <xsd:element name="properties">
      <xsd:complexType>
        <xsd:sequence>
          <xsd:element name="documentManagement">
            <xsd:complexType>
              <xsd:all>
                <xsd:element ref="ns2:UniqueSourceRef" minOccurs="0"/>
                <xsd:element ref="ns2:FileHash" minOccurs="0"/>
                <xsd:element ref="ns3:SharedWithUsers" minOccurs="0"/>
                <xsd:element ref="ns3:SharedWithDetails" minOccurs="0"/>
                <xsd:element ref="ns3:SharingHintHash" minOccurs="0"/>
                <xsd:element ref="ns3:LastSharedByTime" minOccurs="0"/>
                <xsd:element ref="ns3:LastSharedByUser" minOccurs="0"/>
                <xsd:element ref="ns1:DetailLink" minOccurs="0"/>
                <xsd:element ref="ns2:MediaServiceMetadata" minOccurs="0"/>
                <xsd:element ref="ns2:MediaServiceFastMetadata" minOccurs="0"/>
                <xsd:element ref="ns2:MediaServiceDateTake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etailLink" ma:index="15" nillable="true" ma:displayName="Detail Link" ma:description="Link for page for clicking through for details " ma:internalName="Detail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6ea17bb-c96d-4826-b465-01eec0dd23dd" elementFormDefault="qualified">
    <xsd:import namespace="http://schemas.microsoft.com/office/2006/documentManagement/types"/>
    <xsd:import namespace="http://schemas.microsoft.com/office/infopath/2007/PartnerControls"/>
    <xsd:element name="UniqueSourceRef" ma:index="8" nillable="true" ma:displayName="UniqueSourceRef" ma:internalName="UniqueSourceRef">
      <xsd:simpleType>
        <xsd:restriction base="dms:Note">
          <xsd:maxLength value="255"/>
        </xsd:restriction>
      </xsd:simpleType>
    </xsd:element>
    <xsd:element name="FileHash" ma:index="9" nillable="true" ma:displayName="FileHash" ma:internalName="FileHash">
      <xsd:simpleType>
        <xsd:restriction base="dms:Note">
          <xsd:maxLength value="255"/>
        </xsd:restriction>
      </xsd:simpleType>
    </xsd:element>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AutoTags" ma:index="19" nillable="true" ma:displayName="MediaServiceAutoTags" ma:description=""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d88611-e516-4d1a-b12e-39107e78b3d0"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element name="LastSharedByTime" ma:index="13" nillable="true" ma:displayName="Last Shared By Time" ma:description="" ma:internalName="LastSharedByTime" ma:readOnly="true">
      <xsd:simpleType>
        <xsd:restriction base="dms:DateTime"/>
      </xsd:simpleType>
    </xsd:element>
    <xsd:element name="LastSharedByUser" ma:index="14" nillable="true" ma:displayName="Last Shared By User" ma:description="" ma:internalName="LastSharedByUse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1B5C7F-2497-4FAB-9E2E-E6A7EB669C3E}">
  <ds:schemaRefs>
    <ds:schemaRef ds:uri="http://purl.org/dc/terms/"/>
    <ds:schemaRef ds:uri="http://schemas.microsoft.com/office/infopath/2007/PartnerControls"/>
    <ds:schemaRef ds:uri="http://www.w3.org/XML/1998/namespace"/>
    <ds:schemaRef ds:uri="http://purl.org/dc/elements/1.1/"/>
    <ds:schemaRef ds:uri="http://purl.org/dc/dcmitype/"/>
    <ds:schemaRef ds:uri="http://schemas.microsoft.com/office/2006/metadata/properties"/>
    <ds:schemaRef ds:uri="56ea17bb-c96d-4826-b465-01eec0dd23dd"/>
    <ds:schemaRef ds:uri="http://schemas.microsoft.com/office/2006/documentManagement/types"/>
    <ds:schemaRef ds:uri="http://schemas.microsoft.com/sharepoint/v3"/>
    <ds:schemaRef ds:uri="http://schemas.openxmlformats.org/package/2006/metadata/core-properties"/>
    <ds:schemaRef ds:uri="05d88611-e516-4d1a-b12e-39107e78b3d0"/>
  </ds:schemaRefs>
</ds:datastoreItem>
</file>

<file path=customXml/itemProps2.xml><?xml version="1.0" encoding="utf-8"?>
<ds:datastoreItem xmlns:ds="http://schemas.openxmlformats.org/officeDocument/2006/customXml" ds:itemID="{9B910175-B4C0-4C89-A952-D999919188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6ea17bb-c96d-4826-b465-01eec0dd23dd"/>
    <ds:schemaRef ds:uri="05d88611-e516-4d1a-b12e-39107e78b3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510B6C6-E837-483C-A857-03CE8FC2D0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Draft Deliverable 7- PPT Template</Template>
  <TotalTime>158</TotalTime>
  <Words>1100</Words>
  <Application>Microsoft Office PowerPoint</Application>
  <PresentationFormat>Widescreen</PresentationFormat>
  <Paragraphs>198</Paragraphs>
  <Slides>30</Slides>
  <Notes>18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30</vt:i4>
      </vt:variant>
    </vt:vector>
  </HeadingPairs>
  <TitlesOfParts>
    <vt:vector size="38" baseType="lpstr">
      <vt:lpstr>.AppleSystemUIFont</vt:lpstr>
      <vt:lpstr>Arial</vt:lpstr>
      <vt:lpstr>Calibri</vt:lpstr>
      <vt:lpstr>Corbel</vt:lpstr>
      <vt:lpstr>Open Sans</vt:lpstr>
      <vt:lpstr>Open Sans SemiBold</vt:lpstr>
      <vt:lpstr>2_Office Theme</vt:lpstr>
      <vt:lpstr>3_Office Theme</vt:lpstr>
      <vt:lpstr>PowerPoint Presentation</vt:lpstr>
      <vt:lpstr>PowerPoint Presentation</vt:lpstr>
      <vt:lpstr>The Salon Business</vt:lpstr>
      <vt:lpstr>Rent or Manage</vt:lpstr>
      <vt:lpstr>Booth/Chair Rental</vt:lpstr>
      <vt:lpstr>Renting a booth - Advantages</vt:lpstr>
      <vt:lpstr>Renting a Booth - Facts</vt:lpstr>
      <vt:lpstr>Managing a Salon</vt:lpstr>
      <vt:lpstr>Business Skills Needed</vt:lpstr>
      <vt:lpstr>Factors to Consider</vt:lpstr>
      <vt:lpstr>Decisions</vt:lpstr>
      <vt:lpstr>Types of Ownership</vt:lpstr>
      <vt:lpstr>Salon Ownerships</vt:lpstr>
      <vt:lpstr>Owning a Salon</vt:lpstr>
      <vt:lpstr>Business Records</vt:lpstr>
      <vt:lpstr>Business Plan</vt:lpstr>
      <vt:lpstr>PowerPoint Presentation</vt:lpstr>
      <vt:lpstr>Record Keeping</vt:lpstr>
      <vt:lpstr>PowerPoint Presentation</vt:lpstr>
      <vt:lpstr>Time for Review</vt:lpstr>
      <vt:lpstr>PowerPoint Presentation</vt:lpstr>
      <vt:lpstr>References and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Swati Gupta</dc:creator>
  <cp:lastModifiedBy>Rajit Podder</cp:lastModifiedBy>
  <cp:revision>8</cp:revision>
  <cp:lastPrinted>2017-07-07T16:17:37Z</cp:lastPrinted>
  <dcterms:created xsi:type="dcterms:W3CDTF">2017-07-11T23:58:30Z</dcterms:created>
  <dcterms:modified xsi:type="dcterms:W3CDTF">2017-11-28T20:36:54Z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0x010100FC82BBDCC32AD74AB640967B88EF271F</vt:lpwstr>
  </property>
</Properties>
</file>