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handoutMasterIdLst>
    <p:handoutMasterId r:id="rId20"/>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80100" autoAdjust="0"/>
  </p:normalViewPr>
  <p:slideViewPr>
    <p:cSldViewPr snapToGrid="0">
      <p:cViewPr varScale="1">
        <p:scale>
          <a:sx n="65" d="100"/>
          <a:sy n="65" d="100"/>
        </p:scale>
        <p:origin x="1306" y="5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1/22/2018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They have many roles and responsibilities. Caregivers must have excellent training and experience to provide the most adequate child care to children. A caregiver is also responsible for the safety and security of the children and the facility. They are also responsible for following the state’s laws and regulations pertaining to the operation of the child care center; provide an adequate educational program to develop the children’s physical, intellectual, social, and emotional needs. Discipline is appropriate and not causing harm to the children, provide a clean facility, and the physical setting is inviting and homelike. The teachers and staff attend to the children and there is a good adult-child ratio. The parents feel welcomed and there is open communication between the parents and the caregivers.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3215842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 work ethic is a personal commitment to doing your very best as part of the team. Employees who have a good work ethic are often successful in their careers.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049469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How to Own a Daycare: What are the Duties of a Daycare Teacher? </a:t>
            </a:r>
          </a:p>
          <a:p>
            <a:r>
              <a:rPr lang="en-US" sz="1200" b="0" i="0" u="none" strike="noStrike" kern="1200" baseline="0" dirty="0">
                <a:solidFill>
                  <a:schemeClr val="tx1"/>
                </a:solidFill>
                <a:latin typeface="+mn-lt"/>
                <a:ea typeface="+mn-ea"/>
                <a:cs typeface="+mn-cs"/>
              </a:rPr>
              <a:t>The duties of a daycare teacher include teaching simple academics, forming lesson plans and other basic child care tasks, such as changing diapers, providing nourishment and dealing with any emergencies that may arise. Discover the main duties of a daycare teacher, which vary depending on their experience and job title, with teaching advice from the owner of a daycare center in this free video on child care. </a:t>
            </a:r>
          </a:p>
          <a:p>
            <a:r>
              <a:rPr lang="en-US" sz="1200" b="0" i="0" u="none" strike="noStrike" kern="1200" baseline="0" dirty="0">
                <a:solidFill>
                  <a:schemeClr val="tx1"/>
                </a:solidFill>
                <a:latin typeface="+mn-lt"/>
                <a:ea typeface="+mn-ea"/>
                <a:cs typeface="+mn-cs"/>
              </a:rPr>
              <a:t>http://youtu.be/Ugz3A5NMQSU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465802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If you were a caregiver at a child care center, what kinds of activities would you implement to development the needs of all children?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111864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An effective parent and caregiver need to understand how children grow and develop. Development refers to progress in skills and abilities. Development is measured in stages, because it occurs in an orderly sequence. </a:t>
            </a:r>
          </a:p>
          <a:p>
            <a:r>
              <a:rPr lang="en-US" sz="1200" b="0" i="0" u="none" strike="noStrike" kern="1200" baseline="0" dirty="0">
                <a:solidFill>
                  <a:schemeClr val="tx1"/>
                </a:solidFill>
                <a:latin typeface="+mn-lt"/>
                <a:ea typeface="+mn-ea"/>
                <a:cs typeface="+mn-cs"/>
              </a:rPr>
              <a:t>Please give me additional examples to encourage physical development in infants, toddlers and pre-school age children. </a:t>
            </a:r>
          </a:p>
          <a:p>
            <a:r>
              <a:rPr lang="en-US" sz="1200" b="0" i="0" u="none" strike="noStrike" kern="1200" baseline="0" dirty="0">
                <a:solidFill>
                  <a:schemeClr val="tx1"/>
                </a:solidFill>
                <a:latin typeface="+mn-lt"/>
                <a:ea typeface="+mn-ea"/>
                <a:cs typeface="+mn-cs"/>
              </a:rPr>
              <a:t>Some of these changes occur in the entire body such as bones and muscles, internal organs and the brain. Other physical development changes include hormones and motor skills. </a:t>
            </a:r>
          </a:p>
          <a:p>
            <a:r>
              <a:rPr lang="en-US" sz="1200" b="0" i="0" u="none" strike="noStrike" kern="1200" baseline="0" dirty="0">
                <a:solidFill>
                  <a:schemeClr val="tx1"/>
                </a:solidFill>
                <a:latin typeface="+mn-lt"/>
                <a:ea typeface="+mn-ea"/>
                <a:cs typeface="+mn-cs"/>
              </a:rPr>
              <a:t>What are gross motor skills? Give me an example of gross motor skills. </a:t>
            </a:r>
          </a:p>
          <a:p>
            <a:r>
              <a:rPr lang="en-US" sz="1200" b="0" i="0" u="none" strike="noStrike" kern="1200" baseline="0" dirty="0">
                <a:solidFill>
                  <a:schemeClr val="tx1"/>
                </a:solidFill>
                <a:latin typeface="+mn-lt"/>
                <a:ea typeface="+mn-ea"/>
                <a:cs typeface="+mn-cs"/>
              </a:rPr>
              <a:t>What are fine motor skills? Give me an example of fine motor skills.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438378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Intellectual development includes all of the brain’s activities and functions such as memory, perception, problem solving, decision-making and imagining. </a:t>
            </a:r>
          </a:p>
          <a:p>
            <a:r>
              <a:rPr lang="en-US" sz="1200" b="0" i="0" u="none" strike="noStrike" kern="1200" baseline="0" dirty="0">
                <a:solidFill>
                  <a:schemeClr val="tx1"/>
                </a:solidFill>
                <a:latin typeface="+mn-lt"/>
                <a:ea typeface="+mn-ea"/>
                <a:cs typeface="+mn-cs"/>
              </a:rPr>
              <a:t>How can you develop an infant’s intellectual development? A toddler? A pre-school age child?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103798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emotions that infants, toddlers and pre-school age children exhibit? Emotional feelings can be love, hate, happiness, anger, jealousy, and fear. Another part of emotional development is understanding how to express their emotions while learning how to control their responses to certain emotions. Emotions play a vital role in personality development. </a:t>
            </a:r>
          </a:p>
          <a:p>
            <a:r>
              <a:rPr lang="en-US" sz="1200" b="0" i="0" u="none" strike="noStrike" kern="1200" baseline="0" dirty="0">
                <a:solidFill>
                  <a:schemeClr val="tx1"/>
                </a:solidFill>
                <a:latin typeface="+mn-lt"/>
                <a:ea typeface="+mn-ea"/>
                <a:cs typeface="+mn-cs"/>
              </a:rPr>
              <a:t>Children can learn how to express their emotions in a healthy manner through interactions with parents, siblings, caregivers and others. </a:t>
            </a:r>
          </a:p>
          <a:p>
            <a:r>
              <a:rPr lang="en-US" sz="1200" b="0" i="0" u="none" strike="noStrike" kern="1200" baseline="0" dirty="0">
                <a:solidFill>
                  <a:schemeClr val="tx1"/>
                </a:solidFill>
                <a:latin typeface="+mn-lt"/>
                <a:ea typeface="+mn-ea"/>
                <a:cs typeface="+mn-cs"/>
              </a:rPr>
              <a:t>What are some other ways caregivers can encourage emotional development in infants? In toddlers? In pre-school age children?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945445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Children first learn about interacting and relating with other people by observing their parents. A child’s social development is greatly influenced by how much or how little contact they have with other people. </a:t>
            </a:r>
          </a:p>
          <a:p>
            <a:r>
              <a:rPr lang="en-US" sz="1200" b="0" i="0" u="none" strike="noStrike" kern="1200" baseline="0" dirty="0">
                <a:solidFill>
                  <a:schemeClr val="tx1"/>
                </a:solidFill>
                <a:latin typeface="+mn-lt"/>
                <a:ea typeface="+mn-ea"/>
                <a:cs typeface="+mn-cs"/>
              </a:rPr>
              <a:t>Do you agree with this statement “Being a parent is the hardest job you are ever going to have?” </a:t>
            </a:r>
          </a:p>
          <a:p>
            <a:r>
              <a:rPr lang="en-US" sz="1200" b="0" i="0" u="none" strike="noStrike" kern="1200" baseline="0" dirty="0">
                <a:solidFill>
                  <a:schemeClr val="tx1"/>
                </a:solidFill>
                <a:latin typeface="+mn-lt"/>
                <a:ea typeface="+mn-ea"/>
                <a:cs typeface="+mn-cs"/>
              </a:rPr>
              <a:t>Why or why not? </a:t>
            </a:r>
          </a:p>
          <a:p>
            <a:r>
              <a:rPr lang="en-US" sz="1200" b="0" i="0" u="none" strike="noStrike" kern="1200" baseline="0" dirty="0">
                <a:solidFill>
                  <a:schemeClr val="tx1"/>
                </a:solidFill>
                <a:latin typeface="+mn-lt"/>
                <a:ea typeface="+mn-ea"/>
                <a:cs typeface="+mn-cs"/>
              </a:rPr>
              <a:t>How can a caregiver encourage emotional development in an infant? In a toddler? In a pre-school age child?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35547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kind of attention would a child with cognitive or mental disabilities require? What is the difference between a physical disability and a mental disability? What is a learning disability? How does a learning disability differ from a mental disability? What is dyslexia? What is </a:t>
            </a:r>
            <a:r>
              <a:rPr lang="en-US" sz="1200" b="0" i="0" u="none" strike="noStrike" kern="1200" baseline="0" dirty="0" err="1">
                <a:solidFill>
                  <a:schemeClr val="tx1"/>
                </a:solidFill>
                <a:latin typeface="+mn-lt"/>
                <a:ea typeface="+mn-ea"/>
                <a:cs typeface="+mn-cs"/>
              </a:rPr>
              <a:t>dyscalculla</a:t>
            </a:r>
            <a:r>
              <a:rPr lang="en-US" sz="1200" b="0" i="0" u="none" strike="noStrike" kern="1200" baseline="0" dirty="0">
                <a:solidFill>
                  <a:schemeClr val="tx1"/>
                </a:solidFill>
                <a:latin typeface="+mn-lt"/>
                <a:ea typeface="+mn-ea"/>
                <a:cs typeface="+mn-cs"/>
              </a:rPr>
              <a:t>? What is dysgraphia? Are attention deficit disorders learning disabilities? No, they are not. Each has a separate diagnosis and treatment. In some cases, the same child may have both problems. What kind of training and education would a caregiver need in order to help a child with special needs?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232587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Writing and speaking standard English is an important responsibility of child guidance providers. It is necessary to be able to write directions, letters and notes. Have the students read the above passage. In pairs, the students will grammatically correct the passage. Review and discuss the corrections. </a:t>
            </a:r>
          </a:p>
          <a:p>
            <a:r>
              <a:rPr lang="en-US" sz="1200" b="0" i="0" u="none" strike="noStrike" kern="1200" baseline="0" dirty="0">
                <a:solidFill>
                  <a:schemeClr val="tx1"/>
                </a:solidFill>
                <a:latin typeface="+mn-lt"/>
                <a:ea typeface="+mn-ea"/>
                <a:cs typeface="+mn-cs"/>
              </a:rPr>
              <a:t>Correct passage: Caregivers should plan teaching strategies which offer a variety of different learning activities set up to achieve specific goals and objectives in the physical, emotional, social, and intellectual development of children. The process children use in playing and discovering in learning centers is more important than the end product. Indoor learning centers might include activity areas for art, blocks, computer, science, dramatic play, language arts, manipulative play, math, music, and quiet time. </a:t>
            </a:r>
          </a:p>
          <a:p>
            <a:r>
              <a:rPr lang="en-US" sz="1200" b="0" i="0" u="none" strike="noStrike" kern="1200" baseline="0" dirty="0">
                <a:solidFill>
                  <a:schemeClr val="tx1"/>
                </a:solidFill>
                <a:latin typeface="+mn-lt"/>
                <a:ea typeface="+mn-ea"/>
                <a:cs typeface="+mn-cs"/>
              </a:rPr>
              <a:t>Why is it vital to write and speak correct standard English in Child Guidance careers? </a:t>
            </a:r>
          </a:p>
          <a:p>
            <a:r>
              <a:rPr lang="en-US" sz="1200" b="0" i="0" u="none" strike="noStrike" kern="1200" baseline="0" dirty="0">
                <a:solidFill>
                  <a:schemeClr val="tx1"/>
                </a:solidFill>
                <a:latin typeface="+mn-lt"/>
                <a:ea typeface="+mn-ea"/>
                <a:cs typeface="+mn-cs"/>
              </a:rPr>
              <a:t>As a Child Guidance profession, have students brainstorm what problems might occur due to inadequate writing and speaking skills.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3253371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Ugz3A5NMQSU&amp;feature=youtu.be"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25346" y="1244013"/>
            <a:ext cx="7462935" cy="3413772"/>
          </a:xfrm>
        </p:spPr>
        <p:txBody>
          <a:bodyPr>
            <a:normAutofit/>
          </a:bodyPr>
          <a:lstStyle/>
          <a:p>
            <a:pPr>
              <a:spcBef>
                <a:spcPts val="600"/>
              </a:spcBef>
            </a:pPr>
            <a:r>
              <a:rPr lang="en-US" sz="6000" dirty="0"/>
              <a:t>A Caregiver’s Responsibilities</a:t>
            </a:r>
            <a:br>
              <a:rPr lang="en-US" sz="6000" dirty="0"/>
            </a:br>
            <a:br>
              <a:rPr lang="en-US" sz="6000" dirty="0"/>
            </a:br>
            <a:r>
              <a:rPr lang="en-US" sz="4400" dirty="0"/>
              <a:t>Child Development</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8173178-42F5-4BA9-A5AB-BBD1B21857D1}"/>
              </a:ext>
            </a:extLst>
          </p:cNvPr>
          <p:cNvSpPr>
            <a:spLocks noGrp="1"/>
          </p:cNvSpPr>
          <p:nvPr>
            <p:ph type="title"/>
          </p:nvPr>
        </p:nvSpPr>
        <p:spPr/>
        <p:txBody>
          <a:bodyPr/>
          <a:lstStyle/>
          <a:p>
            <a:r>
              <a:rPr lang="en-US"/>
              <a:t>Development in Children with Special Needs</a:t>
            </a:r>
            <a:endParaRPr lang="en-US" dirty="0"/>
          </a:p>
        </p:txBody>
      </p:sp>
      <p:sp>
        <p:nvSpPr>
          <p:cNvPr id="6" name="Content Placeholder 5">
            <a:extLst>
              <a:ext uri="{FF2B5EF4-FFF2-40B4-BE49-F238E27FC236}">
                <a16:creationId xmlns:a16="http://schemas.microsoft.com/office/drawing/2014/main" id="{A8A56DED-B2F2-4376-A086-4D0C690FC719}"/>
              </a:ext>
            </a:extLst>
          </p:cNvPr>
          <p:cNvSpPr>
            <a:spLocks noGrp="1"/>
          </p:cNvSpPr>
          <p:nvPr>
            <p:ph sz="half" idx="1"/>
          </p:nvPr>
        </p:nvSpPr>
        <p:spPr>
          <a:xfrm>
            <a:off x="740664" y="1420420"/>
            <a:ext cx="11055750" cy="1047477"/>
          </a:xfrm>
        </p:spPr>
        <p:txBody>
          <a:bodyPr/>
          <a:lstStyle/>
          <a:p>
            <a:r>
              <a:rPr lang="en-US" dirty="0"/>
              <a:t>A caregiver must understand the growth and development of children with special needs</a:t>
            </a:r>
          </a:p>
          <a:p>
            <a:endParaRPr lang="en-US" dirty="0"/>
          </a:p>
        </p:txBody>
      </p:sp>
      <p:sp>
        <p:nvSpPr>
          <p:cNvPr id="9" name="object 6">
            <a:extLst>
              <a:ext uri="{FF2B5EF4-FFF2-40B4-BE49-F238E27FC236}">
                <a16:creationId xmlns:a16="http://schemas.microsoft.com/office/drawing/2014/main" id="{E6BEF93F-5838-4044-AC9B-4D1852B217D7}"/>
              </a:ext>
            </a:extLst>
          </p:cNvPr>
          <p:cNvSpPr/>
          <p:nvPr/>
        </p:nvSpPr>
        <p:spPr>
          <a:xfrm>
            <a:off x="3222521" y="2604808"/>
            <a:ext cx="5101691" cy="340279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52713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95985-6C82-47BA-A1FC-52ECC32F103A}"/>
              </a:ext>
            </a:extLst>
          </p:cNvPr>
          <p:cNvSpPr>
            <a:spLocks noGrp="1"/>
          </p:cNvSpPr>
          <p:nvPr>
            <p:ph type="title"/>
          </p:nvPr>
        </p:nvSpPr>
        <p:spPr/>
        <p:txBody>
          <a:bodyPr/>
          <a:lstStyle/>
          <a:p>
            <a:r>
              <a:rPr lang="en-US" dirty="0"/>
              <a:t>Writing and Speaking Standard</a:t>
            </a:r>
            <a:br>
              <a:rPr lang="en-US" dirty="0"/>
            </a:br>
            <a:r>
              <a:rPr lang="en-US" dirty="0"/>
              <a:t>English in Child Guidance Careers</a:t>
            </a:r>
          </a:p>
        </p:txBody>
      </p:sp>
      <p:sp>
        <p:nvSpPr>
          <p:cNvPr id="3" name="Content Placeholder 2">
            <a:extLst>
              <a:ext uri="{FF2B5EF4-FFF2-40B4-BE49-F238E27FC236}">
                <a16:creationId xmlns:a16="http://schemas.microsoft.com/office/drawing/2014/main" id="{426B5DF6-AE8E-48F7-96A5-E6CF9D520DB4}"/>
              </a:ext>
            </a:extLst>
          </p:cNvPr>
          <p:cNvSpPr>
            <a:spLocks noGrp="1"/>
          </p:cNvSpPr>
          <p:nvPr>
            <p:ph sz="half" idx="1"/>
          </p:nvPr>
        </p:nvSpPr>
        <p:spPr/>
        <p:txBody>
          <a:bodyPr/>
          <a:lstStyle/>
          <a:p>
            <a:r>
              <a:rPr lang="en-US" dirty="0"/>
              <a:t>Correct the following passage:</a:t>
            </a:r>
          </a:p>
          <a:p>
            <a:endParaRPr lang="en-US" dirty="0"/>
          </a:p>
          <a:p>
            <a:r>
              <a:rPr lang="en-US" dirty="0"/>
              <a:t>caregivers should plan </a:t>
            </a:r>
            <a:r>
              <a:rPr lang="en-US" dirty="0" err="1"/>
              <a:t>teeching</a:t>
            </a:r>
            <a:r>
              <a:rPr lang="en-US" dirty="0"/>
              <a:t> strategies which offers a  variety of </a:t>
            </a:r>
            <a:r>
              <a:rPr lang="en-US" dirty="0" err="1"/>
              <a:t>diffirent</a:t>
            </a:r>
            <a:r>
              <a:rPr lang="en-US" dirty="0"/>
              <a:t> learning activities sit up to </a:t>
            </a:r>
            <a:r>
              <a:rPr lang="en-US" dirty="0" err="1"/>
              <a:t>acheive</a:t>
            </a:r>
            <a:r>
              <a:rPr lang="en-US" dirty="0"/>
              <a:t>  specific goals and objectives in the </a:t>
            </a:r>
            <a:r>
              <a:rPr lang="en-US" dirty="0" err="1"/>
              <a:t>physiical</a:t>
            </a:r>
            <a:r>
              <a:rPr lang="en-US" dirty="0"/>
              <a:t>, </a:t>
            </a:r>
            <a:r>
              <a:rPr lang="en-US" dirty="0" err="1"/>
              <a:t>emotionel</a:t>
            </a:r>
            <a:r>
              <a:rPr lang="en-US" dirty="0"/>
              <a:t>,  </a:t>
            </a:r>
            <a:r>
              <a:rPr lang="en-US" dirty="0" err="1"/>
              <a:t>socail</a:t>
            </a:r>
            <a:r>
              <a:rPr lang="en-US" dirty="0"/>
              <a:t>, and </a:t>
            </a:r>
            <a:r>
              <a:rPr lang="en-US" dirty="0" err="1"/>
              <a:t>intellectul</a:t>
            </a:r>
            <a:r>
              <a:rPr lang="en-US" dirty="0"/>
              <a:t> </a:t>
            </a:r>
            <a:r>
              <a:rPr lang="en-US" dirty="0" err="1"/>
              <a:t>developmment</a:t>
            </a:r>
            <a:r>
              <a:rPr lang="en-US" dirty="0"/>
              <a:t> of children. The  process children </a:t>
            </a:r>
            <a:r>
              <a:rPr lang="en-US" dirty="0" err="1"/>
              <a:t>usie</a:t>
            </a:r>
            <a:r>
              <a:rPr lang="en-US" dirty="0"/>
              <a:t> in playing and </a:t>
            </a:r>
            <a:r>
              <a:rPr lang="en-US" dirty="0" err="1"/>
              <a:t>discoviring</a:t>
            </a:r>
            <a:r>
              <a:rPr lang="en-US" dirty="0"/>
              <a:t> in learning  centers is more </a:t>
            </a:r>
            <a:r>
              <a:rPr lang="en-US" dirty="0" err="1"/>
              <a:t>importents</a:t>
            </a:r>
            <a:r>
              <a:rPr lang="en-US" dirty="0"/>
              <a:t> than the end product. </a:t>
            </a:r>
            <a:r>
              <a:rPr lang="en-US" dirty="0" err="1"/>
              <a:t>Indoore</a:t>
            </a:r>
            <a:r>
              <a:rPr lang="en-US" dirty="0"/>
              <a:t>  learning centers might </a:t>
            </a:r>
            <a:r>
              <a:rPr lang="en-US" dirty="0" err="1"/>
              <a:t>inclide</a:t>
            </a:r>
            <a:r>
              <a:rPr lang="en-US" dirty="0"/>
              <a:t> activities areas for art, </a:t>
            </a:r>
            <a:r>
              <a:rPr lang="en-US" dirty="0" err="1"/>
              <a:t>bloks</a:t>
            </a:r>
            <a:r>
              <a:rPr lang="en-US" dirty="0"/>
              <a:t>,  computer, </a:t>
            </a:r>
            <a:r>
              <a:rPr lang="en-US" dirty="0" err="1"/>
              <a:t>sceince</a:t>
            </a:r>
            <a:r>
              <a:rPr lang="en-US" dirty="0"/>
              <a:t>, dramatic play, </a:t>
            </a:r>
            <a:r>
              <a:rPr lang="en-US" dirty="0" err="1"/>
              <a:t>langauge</a:t>
            </a:r>
            <a:r>
              <a:rPr lang="en-US" dirty="0"/>
              <a:t> arts,  </a:t>
            </a:r>
            <a:r>
              <a:rPr lang="en-US" dirty="0" err="1"/>
              <a:t>manipilative</a:t>
            </a:r>
            <a:r>
              <a:rPr lang="en-US" dirty="0"/>
              <a:t> play, math, music, and </a:t>
            </a:r>
            <a:r>
              <a:rPr lang="en-US" dirty="0" err="1"/>
              <a:t>queit</a:t>
            </a:r>
            <a:r>
              <a:rPr lang="en-US" dirty="0"/>
              <a:t> time.</a:t>
            </a:r>
          </a:p>
          <a:p>
            <a:endParaRPr lang="en-US" dirty="0"/>
          </a:p>
        </p:txBody>
      </p:sp>
    </p:spTree>
    <p:extLst>
      <p:ext uri="{BB962C8B-B14F-4D97-AF65-F5344CB8AC3E}">
        <p14:creationId xmlns:p14="http://schemas.microsoft.com/office/powerpoint/2010/main" val="3870717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5D80A-48A3-4D68-94F8-4DEB5981322A}"/>
              </a:ext>
            </a:extLst>
          </p:cNvPr>
          <p:cNvSpPr>
            <a:spLocks noGrp="1"/>
          </p:cNvSpPr>
          <p:nvPr>
            <p:ph type="title"/>
          </p:nvPr>
        </p:nvSpPr>
        <p:spPr/>
        <p:txBody>
          <a:bodyPr/>
          <a:lstStyle/>
          <a:p>
            <a:r>
              <a:rPr lang="en-US" dirty="0"/>
              <a:t>Work Ethics</a:t>
            </a:r>
          </a:p>
        </p:txBody>
      </p:sp>
      <p:sp>
        <p:nvSpPr>
          <p:cNvPr id="4" name="Content Placeholder 3">
            <a:extLst>
              <a:ext uri="{FF2B5EF4-FFF2-40B4-BE49-F238E27FC236}">
                <a16:creationId xmlns:a16="http://schemas.microsoft.com/office/drawing/2014/main" id="{FF583A84-833A-4297-9B60-C5EE7756242E}"/>
              </a:ext>
            </a:extLst>
          </p:cNvPr>
          <p:cNvSpPr>
            <a:spLocks noGrp="1"/>
          </p:cNvSpPr>
          <p:nvPr>
            <p:ph sz="half" idx="1"/>
          </p:nvPr>
        </p:nvSpPr>
        <p:spPr/>
        <p:txBody>
          <a:bodyPr/>
          <a:lstStyle/>
          <a:p>
            <a:pPr lvl="1"/>
            <a:r>
              <a:rPr lang="en-US" dirty="0"/>
              <a:t>Influences</a:t>
            </a:r>
          </a:p>
          <a:p>
            <a:pPr lvl="1"/>
            <a:r>
              <a:rPr lang="en-US" dirty="0"/>
              <a:t>Work ethics qualities</a:t>
            </a:r>
          </a:p>
          <a:p>
            <a:pPr lvl="1"/>
            <a:r>
              <a:rPr lang="en-US" dirty="0"/>
              <a:t>Code of ethic</a:t>
            </a:r>
          </a:p>
          <a:p>
            <a:pPr lvl="1"/>
            <a:r>
              <a:rPr lang="en-US" dirty="0"/>
              <a:t>Decisions to keep in mind</a:t>
            </a:r>
          </a:p>
          <a:p>
            <a:endParaRPr lang="en-US" dirty="0"/>
          </a:p>
        </p:txBody>
      </p:sp>
      <p:sp>
        <p:nvSpPr>
          <p:cNvPr id="5" name="object 4">
            <a:extLst>
              <a:ext uri="{FF2B5EF4-FFF2-40B4-BE49-F238E27FC236}">
                <a16:creationId xmlns:a16="http://schemas.microsoft.com/office/drawing/2014/main" id="{F95A843F-4226-430F-BBF1-9976B2DE20D6}"/>
              </a:ext>
            </a:extLst>
          </p:cNvPr>
          <p:cNvSpPr/>
          <p:nvPr/>
        </p:nvSpPr>
        <p:spPr>
          <a:xfrm>
            <a:off x="6744955" y="1420419"/>
            <a:ext cx="4055025" cy="449859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672761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49120-B997-4C2A-92E8-D0DC401EF6AA}"/>
              </a:ext>
            </a:extLst>
          </p:cNvPr>
          <p:cNvSpPr>
            <a:spLocks noGrp="1"/>
          </p:cNvSpPr>
          <p:nvPr>
            <p:ph type="title"/>
          </p:nvPr>
        </p:nvSpPr>
        <p:spPr/>
        <p:txBody>
          <a:bodyPr/>
          <a:lstStyle/>
          <a:p>
            <a:r>
              <a:rPr lang="en-US" dirty="0"/>
              <a:t>References and Resources</a:t>
            </a:r>
          </a:p>
        </p:txBody>
      </p:sp>
      <p:sp>
        <p:nvSpPr>
          <p:cNvPr id="4" name="Content Placeholder 3">
            <a:extLst>
              <a:ext uri="{FF2B5EF4-FFF2-40B4-BE49-F238E27FC236}">
                <a16:creationId xmlns:a16="http://schemas.microsoft.com/office/drawing/2014/main" id="{6D2FA5B4-A406-4C7F-81E0-E60A28179DDE}"/>
              </a:ext>
            </a:extLst>
          </p:cNvPr>
          <p:cNvSpPr>
            <a:spLocks noGrp="1"/>
          </p:cNvSpPr>
          <p:nvPr>
            <p:ph sz="half" idx="1"/>
          </p:nvPr>
        </p:nvSpPr>
        <p:spPr/>
        <p:txBody>
          <a:bodyPr/>
          <a:lstStyle/>
          <a:p>
            <a:pPr lvl="1"/>
            <a:r>
              <a:rPr lang="en-US" sz="2000" dirty="0"/>
              <a:t>Textbook:</a:t>
            </a:r>
          </a:p>
          <a:p>
            <a:pPr marL="342900" lvl="2" indent="0">
              <a:spcBef>
                <a:spcPts val="600"/>
              </a:spcBef>
              <a:buNone/>
            </a:pPr>
            <a:r>
              <a:rPr lang="en-US" sz="1800" dirty="0"/>
              <a:t>Stephens, K., &amp; Hammonds-Smith, M. (2004). Child &amp; adult care professional. (pp. 449-472). Peoria: McGraw Hill Glencoe.  Websites:</a:t>
            </a:r>
          </a:p>
          <a:p>
            <a:pPr lvl="1">
              <a:spcBef>
                <a:spcPts val="1800"/>
              </a:spcBef>
            </a:pPr>
            <a:r>
              <a:rPr lang="en-US" sz="2000" dirty="0"/>
              <a:t>National Early Childhood Technical Association Center</a:t>
            </a:r>
          </a:p>
          <a:p>
            <a:pPr marL="342900" lvl="2" indent="0">
              <a:spcBef>
                <a:spcPts val="600"/>
              </a:spcBef>
              <a:buNone/>
            </a:pPr>
            <a:r>
              <a:rPr lang="en-US" sz="1800" dirty="0"/>
              <a:t>Promoting Social-emotional Well being in Early Intervention Services  http://www.nectac.org</a:t>
            </a:r>
          </a:p>
          <a:p>
            <a:pPr lvl="1">
              <a:spcBef>
                <a:spcPts val="1800"/>
              </a:spcBef>
            </a:pPr>
            <a:r>
              <a:rPr lang="en-US" sz="2000" dirty="0"/>
              <a:t>Texas Department of Health</a:t>
            </a:r>
          </a:p>
          <a:p>
            <a:pPr marL="342900" lvl="2" indent="0">
              <a:spcBef>
                <a:spcPts val="600"/>
              </a:spcBef>
              <a:buNone/>
            </a:pPr>
            <a:r>
              <a:rPr lang="en-US" sz="1800" dirty="0"/>
              <a:t>Information for Children with Special Health Care Needs Services Program http://www.dshs.state.tx.us</a:t>
            </a:r>
          </a:p>
          <a:p>
            <a:endParaRPr lang="en-US" sz="2000" dirty="0"/>
          </a:p>
        </p:txBody>
      </p:sp>
      <p:sp>
        <p:nvSpPr>
          <p:cNvPr id="5" name="Content Placeholder 4">
            <a:extLst>
              <a:ext uri="{FF2B5EF4-FFF2-40B4-BE49-F238E27FC236}">
                <a16:creationId xmlns:a16="http://schemas.microsoft.com/office/drawing/2014/main" id="{94BD4E8F-A7FE-4B17-A69C-C9404622C5DD}"/>
              </a:ext>
            </a:extLst>
          </p:cNvPr>
          <p:cNvSpPr>
            <a:spLocks noGrp="1"/>
          </p:cNvSpPr>
          <p:nvPr>
            <p:ph sz="half" idx="10"/>
          </p:nvPr>
        </p:nvSpPr>
        <p:spPr/>
        <p:txBody>
          <a:bodyPr/>
          <a:lstStyle/>
          <a:p>
            <a:pPr lvl="1"/>
            <a:r>
              <a:rPr lang="en-US" sz="2000" dirty="0"/>
              <a:t>Zero to Three</a:t>
            </a:r>
          </a:p>
          <a:p>
            <a:pPr marL="342900" lvl="2" indent="0">
              <a:buNone/>
            </a:pPr>
            <a:r>
              <a:rPr lang="en-US" sz="1800" dirty="0"/>
              <a:t>ZERO TO THREE is a national, nonprofit organization that informs, trains, and supports professionals, policymakers, and parents in  their efforts to improve the lives of infants and toddlers.</a:t>
            </a:r>
          </a:p>
          <a:p>
            <a:pPr marL="342900" lvl="2" indent="0">
              <a:spcBef>
                <a:spcPts val="0"/>
              </a:spcBef>
              <a:buNone/>
            </a:pPr>
            <a:r>
              <a:rPr lang="en-US" sz="1800" dirty="0"/>
              <a:t>http://www.zerotothree.org</a:t>
            </a:r>
          </a:p>
          <a:p>
            <a:endParaRPr lang="en-US" sz="2000" dirty="0"/>
          </a:p>
          <a:p>
            <a:pPr lvl="1"/>
            <a:r>
              <a:rPr lang="en-US" sz="2000" dirty="0"/>
              <a:t>YouTube™:</a:t>
            </a:r>
          </a:p>
          <a:p>
            <a:pPr marL="342900" lvl="2" indent="0">
              <a:buNone/>
            </a:pPr>
            <a:r>
              <a:rPr lang="en-US" sz="1800" dirty="0"/>
              <a:t>Working with Special Needs Children  College students interacting with special  needs children</a:t>
            </a:r>
          </a:p>
          <a:p>
            <a:pPr marL="342900" lvl="2" indent="0">
              <a:spcBef>
                <a:spcPts val="0"/>
              </a:spcBef>
              <a:buNone/>
            </a:pPr>
            <a:r>
              <a:rPr lang="en-US" sz="1800" dirty="0"/>
              <a:t>https://www.youtube.com/watch?v=VLTaV6fBqX8</a:t>
            </a:r>
          </a:p>
          <a:p>
            <a:endParaRPr lang="en-US" sz="2000" dirty="0"/>
          </a:p>
        </p:txBody>
      </p:sp>
    </p:spTree>
    <p:extLst>
      <p:ext uri="{BB962C8B-B14F-4D97-AF65-F5344CB8AC3E}">
        <p14:creationId xmlns:p14="http://schemas.microsoft.com/office/powerpoint/2010/main" val="629662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D4451-F9B1-4697-95FF-7DB617A16C6B}"/>
              </a:ext>
            </a:extLst>
          </p:cNvPr>
          <p:cNvSpPr>
            <a:spLocks noGrp="1"/>
          </p:cNvSpPr>
          <p:nvPr>
            <p:ph type="title"/>
          </p:nvPr>
        </p:nvSpPr>
        <p:spPr/>
        <p:txBody>
          <a:bodyPr/>
          <a:lstStyle/>
          <a:p>
            <a:r>
              <a:rPr lang="en-US" dirty="0"/>
              <a:t>Roles and Responsibilities of Caregivers</a:t>
            </a:r>
          </a:p>
        </p:txBody>
      </p:sp>
      <p:sp>
        <p:nvSpPr>
          <p:cNvPr id="4" name="Content Placeholder 3">
            <a:extLst>
              <a:ext uri="{FF2B5EF4-FFF2-40B4-BE49-F238E27FC236}">
                <a16:creationId xmlns:a16="http://schemas.microsoft.com/office/drawing/2014/main" id="{4EFE9A08-84A0-4353-9573-B1741A4F47BE}"/>
              </a:ext>
            </a:extLst>
          </p:cNvPr>
          <p:cNvSpPr>
            <a:spLocks noGrp="1"/>
          </p:cNvSpPr>
          <p:nvPr>
            <p:ph sz="half" idx="1"/>
          </p:nvPr>
        </p:nvSpPr>
        <p:spPr/>
        <p:txBody>
          <a:bodyPr/>
          <a:lstStyle/>
          <a:p>
            <a:pPr lvl="1"/>
            <a:r>
              <a:rPr lang="en-US" dirty="0"/>
              <a:t>A caregiver spends most of his or her time interacting with the children or observing them.</a:t>
            </a:r>
          </a:p>
          <a:p>
            <a:pPr lvl="1"/>
            <a:r>
              <a:rPr lang="en-US" dirty="0"/>
              <a:t>Understands the different stages of child  development and helps the children progress from  one stage to another successfully.</a:t>
            </a:r>
          </a:p>
          <a:p>
            <a:pPr lvl="1"/>
            <a:r>
              <a:rPr lang="en-US" dirty="0"/>
              <a:t>Develops the children’s physical, intellectual, social  and emotional needs.</a:t>
            </a:r>
          </a:p>
          <a:p>
            <a:endParaRPr lang="en-US" dirty="0"/>
          </a:p>
        </p:txBody>
      </p:sp>
    </p:spTree>
    <p:extLst>
      <p:ext uri="{BB962C8B-B14F-4D97-AF65-F5344CB8AC3E}">
        <p14:creationId xmlns:p14="http://schemas.microsoft.com/office/powerpoint/2010/main" val="2241915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AEC6-D941-4A2B-A6E0-3B6DB6BA9A1E}"/>
              </a:ext>
            </a:extLst>
          </p:cNvPr>
          <p:cNvSpPr>
            <a:spLocks noGrp="1"/>
          </p:cNvSpPr>
          <p:nvPr>
            <p:ph type="title"/>
          </p:nvPr>
        </p:nvSpPr>
        <p:spPr/>
        <p:txBody>
          <a:bodyPr/>
          <a:lstStyle/>
          <a:p>
            <a:r>
              <a:rPr lang="en-US" dirty="0"/>
              <a:t>Responsibilities of a Daycare Worker</a:t>
            </a:r>
          </a:p>
        </p:txBody>
      </p:sp>
      <p:sp>
        <p:nvSpPr>
          <p:cNvPr id="7" name="Text Placeholder 6">
            <a:extLst>
              <a:ext uri="{FF2B5EF4-FFF2-40B4-BE49-F238E27FC236}">
                <a16:creationId xmlns:a16="http://schemas.microsoft.com/office/drawing/2014/main" id="{0FA8657C-126C-4AEC-8B3E-48D32077C378}"/>
              </a:ext>
            </a:extLst>
          </p:cNvPr>
          <p:cNvSpPr>
            <a:spLocks noGrp="1"/>
          </p:cNvSpPr>
          <p:nvPr>
            <p:ph sz="half" idx="1"/>
          </p:nvPr>
        </p:nvSpPr>
        <p:spPr>
          <a:xfrm>
            <a:off x="740664" y="1455174"/>
            <a:ext cx="9907671" cy="2900516"/>
          </a:xfrm>
        </p:spPr>
        <p:txBody>
          <a:bodyPr anchor="ctr"/>
          <a:lstStyle/>
          <a:p>
            <a:pPr algn="ctr"/>
            <a:r>
              <a:rPr lang="en-US" sz="3600" dirty="0">
                <a:hlinkClick r:id="rId3"/>
              </a:rPr>
              <a:t>What are the Duties of a Daycare Worker? </a:t>
            </a:r>
            <a:endParaRPr lang="en-US" sz="3600" dirty="0"/>
          </a:p>
        </p:txBody>
      </p:sp>
      <p:sp>
        <p:nvSpPr>
          <p:cNvPr id="8" name="Content Placeholder 3">
            <a:extLst>
              <a:ext uri="{FF2B5EF4-FFF2-40B4-BE49-F238E27FC236}">
                <a16:creationId xmlns:a16="http://schemas.microsoft.com/office/drawing/2014/main" id="{6BBFAB7E-DA4E-4962-B4EB-21D3A08B9B59}"/>
              </a:ext>
            </a:extLst>
          </p:cNvPr>
          <p:cNvSpPr txBox="1">
            <a:spLocks/>
          </p:cNvSpPr>
          <p:nvPr/>
        </p:nvSpPr>
        <p:spPr>
          <a:xfrm>
            <a:off x="737880" y="3254220"/>
            <a:ext cx="9907671" cy="2900517"/>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a:t>Click on text above</a:t>
            </a:r>
          </a:p>
        </p:txBody>
      </p:sp>
    </p:spTree>
    <p:extLst>
      <p:ext uri="{BB962C8B-B14F-4D97-AF65-F5344CB8AC3E}">
        <p14:creationId xmlns:p14="http://schemas.microsoft.com/office/powerpoint/2010/main" val="4001477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FBD09-3B20-4474-AE8E-CFD6396AAA3B}"/>
              </a:ext>
            </a:extLst>
          </p:cNvPr>
          <p:cNvSpPr>
            <a:spLocks noGrp="1"/>
          </p:cNvSpPr>
          <p:nvPr>
            <p:ph type="title"/>
          </p:nvPr>
        </p:nvSpPr>
        <p:spPr/>
        <p:txBody>
          <a:bodyPr/>
          <a:lstStyle/>
          <a:p>
            <a:r>
              <a:rPr lang="en-US" dirty="0"/>
              <a:t>A Caregiver</a:t>
            </a:r>
          </a:p>
        </p:txBody>
      </p:sp>
      <p:sp>
        <p:nvSpPr>
          <p:cNvPr id="4" name="Content Placeholder 3">
            <a:extLst>
              <a:ext uri="{FF2B5EF4-FFF2-40B4-BE49-F238E27FC236}">
                <a16:creationId xmlns:a16="http://schemas.microsoft.com/office/drawing/2014/main" id="{3EA412CD-4DFA-4BD0-8A94-8F9695A2F84E}"/>
              </a:ext>
            </a:extLst>
          </p:cNvPr>
          <p:cNvSpPr>
            <a:spLocks noGrp="1"/>
          </p:cNvSpPr>
          <p:nvPr>
            <p:ph sz="half" idx="1"/>
          </p:nvPr>
        </p:nvSpPr>
        <p:spPr/>
        <p:txBody>
          <a:bodyPr/>
          <a:lstStyle/>
          <a:p>
            <a:r>
              <a:rPr lang="en-US" dirty="0"/>
              <a:t>Must understand and recognize the roles and  responsibilities of caregivers and how they have  an impact on the development of all children  including those with special needs</a:t>
            </a:r>
          </a:p>
          <a:p>
            <a:endParaRPr lang="en-US" dirty="0"/>
          </a:p>
        </p:txBody>
      </p:sp>
      <p:sp>
        <p:nvSpPr>
          <p:cNvPr id="5" name="object 6">
            <a:extLst>
              <a:ext uri="{FF2B5EF4-FFF2-40B4-BE49-F238E27FC236}">
                <a16:creationId xmlns:a16="http://schemas.microsoft.com/office/drawing/2014/main" id="{95F181E6-5F0E-4135-BA4B-054149B7E1D6}"/>
              </a:ext>
            </a:extLst>
          </p:cNvPr>
          <p:cNvSpPr/>
          <p:nvPr/>
        </p:nvSpPr>
        <p:spPr>
          <a:xfrm>
            <a:off x="6909876" y="1575294"/>
            <a:ext cx="3168189" cy="425523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766624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8A83C-C24A-411B-98F6-9EA4FE8894F1}"/>
              </a:ext>
            </a:extLst>
          </p:cNvPr>
          <p:cNvSpPr>
            <a:spLocks noGrp="1"/>
          </p:cNvSpPr>
          <p:nvPr>
            <p:ph type="title"/>
          </p:nvPr>
        </p:nvSpPr>
        <p:spPr/>
        <p:txBody>
          <a:bodyPr/>
          <a:lstStyle/>
          <a:p>
            <a:r>
              <a:rPr lang="en-US" spc="-5" dirty="0"/>
              <a:t>What </a:t>
            </a:r>
            <a:r>
              <a:rPr lang="en-US" spc="-10" dirty="0"/>
              <a:t>is </a:t>
            </a:r>
            <a:r>
              <a:rPr lang="en-US" dirty="0"/>
              <a:t>Physical</a:t>
            </a:r>
            <a:r>
              <a:rPr lang="en-US" spc="-25" dirty="0"/>
              <a:t> </a:t>
            </a:r>
            <a:r>
              <a:rPr lang="en-US" spc="-5" dirty="0"/>
              <a:t>Development?</a:t>
            </a:r>
            <a:endParaRPr lang="en-US" dirty="0"/>
          </a:p>
        </p:txBody>
      </p:sp>
      <p:sp>
        <p:nvSpPr>
          <p:cNvPr id="3" name="Content Placeholder 2">
            <a:extLst>
              <a:ext uri="{FF2B5EF4-FFF2-40B4-BE49-F238E27FC236}">
                <a16:creationId xmlns:a16="http://schemas.microsoft.com/office/drawing/2014/main" id="{11A07433-55DA-4918-9CEB-A841803EE56A}"/>
              </a:ext>
            </a:extLst>
          </p:cNvPr>
          <p:cNvSpPr>
            <a:spLocks noGrp="1"/>
          </p:cNvSpPr>
          <p:nvPr>
            <p:ph sz="half" idx="1"/>
          </p:nvPr>
        </p:nvSpPr>
        <p:spPr>
          <a:xfrm>
            <a:off x="740664" y="1420420"/>
            <a:ext cx="5328050" cy="1106470"/>
          </a:xfrm>
        </p:spPr>
        <p:txBody>
          <a:bodyPr/>
          <a:lstStyle/>
          <a:p>
            <a:r>
              <a:rPr lang="en-US" dirty="0"/>
              <a:t>Involves changes in a person’s thinking, intelligence, and language</a:t>
            </a:r>
          </a:p>
          <a:p>
            <a:endParaRPr lang="en-US" dirty="0"/>
          </a:p>
          <a:p>
            <a:endParaRPr lang="en-US" dirty="0"/>
          </a:p>
        </p:txBody>
      </p:sp>
      <p:sp>
        <p:nvSpPr>
          <p:cNvPr id="4" name="Content Placeholder 3">
            <a:extLst>
              <a:ext uri="{FF2B5EF4-FFF2-40B4-BE49-F238E27FC236}">
                <a16:creationId xmlns:a16="http://schemas.microsoft.com/office/drawing/2014/main" id="{59802945-7F54-4F7F-8F25-EF03F9B946D8}"/>
              </a:ext>
            </a:extLst>
          </p:cNvPr>
          <p:cNvSpPr>
            <a:spLocks noGrp="1"/>
          </p:cNvSpPr>
          <p:nvPr>
            <p:ph sz="half" idx="10"/>
          </p:nvPr>
        </p:nvSpPr>
        <p:spPr/>
        <p:txBody>
          <a:bodyPr/>
          <a:lstStyle/>
          <a:p>
            <a:r>
              <a:rPr lang="en-US" dirty="0"/>
              <a:t>Ways that a caregiver can  encourage physical development in  children:</a:t>
            </a:r>
          </a:p>
          <a:p>
            <a:pPr lvl="1"/>
            <a:r>
              <a:rPr lang="en-US" dirty="0"/>
              <a:t>Infants</a:t>
            </a:r>
          </a:p>
          <a:p>
            <a:pPr lvl="2"/>
            <a:r>
              <a:rPr lang="en-US" dirty="0"/>
              <a:t>Move arms and legs together</a:t>
            </a:r>
          </a:p>
          <a:p>
            <a:pPr lvl="1"/>
            <a:r>
              <a:rPr lang="en-US" dirty="0"/>
              <a:t>Toddlers</a:t>
            </a:r>
          </a:p>
          <a:p>
            <a:pPr lvl="2"/>
            <a:r>
              <a:rPr lang="en-US" dirty="0"/>
              <a:t>Building small towers of blocks</a:t>
            </a:r>
          </a:p>
          <a:p>
            <a:pPr lvl="1"/>
            <a:r>
              <a:rPr lang="en-US" dirty="0"/>
              <a:t>Pre-school age children</a:t>
            </a:r>
          </a:p>
          <a:p>
            <a:pPr lvl="2"/>
            <a:r>
              <a:rPr lang="en-US" dirty="0"/>
              <a:t>Play kick ball</a:t>
            </a:r>
          </a:p>
          <a:p>
            <a:endParaRPr lang="en-US" dirty="0"/>
          </a:p>
        </p:txBody>
      </p:sp>
      <p:sp>
        <p:nvSpPr>
          <p:cNvPr id="5" name="object 6">
            <a:extLst>
              <a:ext uri="{FF2B5EF4-FFF2-40B4-BE49-F238E27FC236}">
                <a16:creationId xmlns:a16="http://schemas.microsoft.com/office/drawing/2014/main" id="{C106535D-5BC2-450A-BB36-7481A0380564}"/>
              </a:ext>
            </a:extLst>
          </p:cNvPr>
          <p:cNvSpPr/>
          <p:nvPr/>
        </p:nvSpPr>
        <p:spPr>
          <a:xfrm>
            <a:off x="740664" y="2664173"/>
            <a:ext cx="4662764" cy="333387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179202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6766D-479E-469A-B99E-CB6017C04D41}"/>
              </a:ext>
            </a:extLst>
          </p:cNvPr>
          <p:cNvSpPr>
            <a:spLocks noGrp="1"/>
          </p:cNvSpPr>
          <p:nvPr>
            <p:ph type="title"/>
          </p:nvPr>
        </p:nvSpPr>
        <p:spPr/>
        <p:txBody>
          <a:bodyPr/>
          <a:lstStyle/>
          <a:p>
            <a:r>
              <a:rPr lang="en-US" dirty="0"/>
              <a:t>Intellectual Development</a:t>
            </a:r>
          </a:p>
        </p:txBody>
      </p:sp>
      <p:sp>
        <p:nvSpPr>
          <p:cNvPr id="3" name="Content Placeholder 2">
            <a:extLst>
              <a:ext uri="{FF2B5EF4-FFF2-40B4-BE49-F238E27FC236}">
                <a16:creationId xmlns:a16="http://schemas.microsoft.com/office/drawing/2014/main" id="{A38ADFFC-2A3D-455D-9A11-779246F06201}"/>
              </a:ext>
            </a:extLst>
          </p:cNvPr>
          <p:cNvSpPr>
            <a:spLocks noGrp="1"/>
          </p:cNvSpPr>
          <p:nvPr>
            <p:ph sz="half" idx="1"/>
          </p:nvPr>
        </p:nvSpPr>
        <p:spPr/>
        <p:txBody>
          <a:bodyPr/>
          <a:lstStyle/>
          <a:p>
            <a:r>
              <a:rPr lang="en-US" dirty="0"/>
              <a:t>Ways that a caregiver can encourage  intellectual development in children:</a:t>
            </a:r>
          </a:p>
          <a:p>
            <a:pPr lvl="1"/>
            <a:r>
              <a:rPr lang="en-US" dirty="0"/>
              <a:t>Reading books</a:t>
            </a:r>
          </a:p>
          <a:p>
            <a:pPr lvl="1"/>
            <a:r>
              <a:rPr lang="en-US" dirty="0"/>
              <a:t>Playing board games</a:t>
            </a:r>
          </a:p>
          <a:p>
            <a:pPr lvl="1"/>
            <a:r>
              <a:rPr lang="en-US" dirty="0"/>
              <a:t>Helping in the kitchen</a:t>
            </a:r>
          </a:p>
          <a:p>
            <a:endParaRPr lang="en-US" dirty="0"/>
          </a:p>
        </p:txBody>
      </p:sp>
    </p:spTree>
    <p:extLst>
      <p:ext uri="{BB962C8B-B14F-4D97-AF65-F5344CB8AC3E}">
        <p14:creationId xmlns:p14="http://schemas.microsoft.com/office/powerpoint/2010/main" val="1010742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E4FF1-E5ED-4A11-8251-038D34633FE7}"/>
              </a:ext>
            </a:extLst>
          </p:cNvPr>
          <p:cNvSpPr>
            <a:spLocks noGrp="1"/>
          </p:cNvSpPr>
          <p:nvPr>
            <p:ph type="title"/>
          </p:nvPr>
        </p:nvSpPr>
        <p:spPr/>
        <p:txBody>
          <a:bodyPr/>
          <a:lstStyle/>
          <a:p>
            <a:r>
              <a:rPr lang="en-US" dirty="0"/>
              <a:t>What is Emotional Development?</a:t>
            </a:r>
          </a:p>
        </p:txBody>
      </p:sp>
      <p:sp>
        <p:nvSpPr>
          <p:cNvPr id="4" name="Content Placeholder 3">
            <a:extLst>
              <a:ext uri="{FF2B5EF4-FFF2-40B4-BE49-F238E27FC236}">
                <a16:creationId xmlns:a16="http://schemas.microsoft.com/office/drawing/2014/main" id="{11350A6E-3B76-4645-A40A-DC1FCEB6655C}"/>
              </a:ext>
            </a:extLst>
          </p:cNvPr>
          <p:cNvSpPr>
            <a:spLocks noGrp="1"/>
          </p:cNvSpPr>
          <p:nvPr>
            <p:ph sz="half" idx="1"/>
          </p:nvPr>
        </p:nvSpPr>
        <p:spPr>
          <a:xfrm>
            <a:off x="740664" y="1420420"/>
            <a:ext cx="5328050" cy="1106470"/>
          </a:xfrm>
        </p:spPr>
        <p:txBody>
          <a:bodyPr/>
          <a:lstStyle/>
          <a:p>
            <a:r>
              <a:rPr lang="en-US" dirty="0"/>
              <a:t>Involves recognizing feelings or emotions</a:t>
            </a:r>
          </a:p>
          <a:p>
            <a:endParaRPr lang="en-US" dirty="0"/>
          </a:p>
        </p:txBody>
      </p:sp>
      <p:sp>
        <p:nvSpPr>
          <p:cNvPr id="5" name="Content Placeholder 4">
            <a:extLst>
              <a:ext uri="{FF2B5EF4-FFF2-40B4-BE49-F238E27FC236}">
                <a16:creationId xmlns:a16="http://schemas.microsoft.com/office/drawing/2014/main" id="{ECDAE97C-09EC-481E-8998-C352909883B0}"/>
              </a:ext>
            </a:extLst>
          </p:cNvPr>
          <p:cNvSpPr>
            <a:spLocks noGrp="1"/>
          </p:cNvSpPr>
          <p:nvPr>
            <p:ph sz="half" idx="10"/>
          </p:nvPr>
        </p:nvSpPr>
        <p:spPr/>
        <p:txBody>
          <a:bodyPr/>
          <a:lstStyle/>
          <a:p>
            <a:r>
              <a:rPr lang="en-US" dirty="0"/>
              <a:t>Ways that a caregiver can encourage  emotional development in children:</a:t>
            </a:r>
          </a:p>
          <a:p>
            <a:pPr lvl="1"/>
            <a:r>
              <a:rPr lang="en-US" dirty="0"/>
              <a:t>Gaining a sense of independence</a:t>
            </a:r>
          </a:p>
          <a:p>
            <a:pPr lvl="1"/>
            <a:r>
              <a:rPr lang="en-US" dirty="0"/>
              <a:t>Using positive guidance and discipline</a:t>
            </a:r>
          </a:p>
          <a:p>
            <a:pPr lvl="1"/>
            <a:r>
              <a:rPr lang="en-US" dirty="0"/>
              <a:t>Encouraging self confidence</a:t>
            </a:r>
          </a:p>
          <a:p>
            <a:endParaRPr lang="en-US" dirty="0"/>
          </a:p>
        </p:txBody>
      </p:sp>
      <p:sp>
        <p:nvSpPr>
          <p:cNvPr id="7" name="object 6">
            <a:extLst>
              <a:ext uri="{FF2B5EF4-FFF2-40B4-BE49-F238E27FC236}">
                <a16:creationId xmlns:a16="http://schemas.microsoft.com/office/drawing/2014/main" id="{D152D8C3-BBD6-4858-9FA7-B0624923EDB1}"/>
              </a:ext>
            </a:extLst>
          </p:cNvPr>
          <p:cNvSpPr/>
          <p:nvPr/>
        </p:nvSpPr>
        <p:spPr>
          <a:xfrm>
            <a:off x="1541203" y="2526889"/>
            <a:ext cx="3630561" cy="363056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270393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A2B6C-CFAF-4120-AC2F-A5744295E76F}"/>
              </a:ext>
            </a:extLst>
          </p:cNvPr>
          <p:cNvSpPr>
            <a:spLocks noGrp="1"/>
          </p:cNvSpPr>
          <p:nvPr>
            <p:ph type="title"/>
          </p:nvPr>
        </p:nvSpPr>
        <p:spPr/>
        <p:txBody>
          <a:bodyPr/>
          <a:lstStyle/>
          <a:p>
            <a:r>
              <a:rPr lang="en-US" dirty="0"/>
              <a:t>What is Social Development?</a:t>
            </a:r>
          </a:p>
        </p:txBody>
      </p:sp>
      <p:sp>
        <p:nvSpPr>
          <p:cNvPr id="3" name="Content Placeholder 2">
            <a:extLst>
              <a:ext uri="{FF2B5EF4-FFF2-40B4-BE49-F238E27FC236}">
                <a16:creationId xmlns:a16="http://schemas.microsoft.com/office/drawing/2014/main" id="{57437506-69B6-4C57-9B9D-0A4747A5D760}"/>
              </a:ext>
            </a:extLst>
          </p:cNvPr>
          <p:cNvSpPr>
            <a:spLocks noGrp="1"/>
          </p:cNvSpPr>
          <p:nvPr>
            <p:ph sz="half" idx="1"/>
          </p:nvPr>
        </p:nvSpPr>
        <p:spPr>
          <a:xfrm>
            <a:off x="740664" y="1420420"/>
            <a:ext cx="5328050" cy="1322780"/>
          </a:xfrm>
        </p:spPr>
        <p:txBody>
          <a:bodyPr/>
          <a:lstStyle/>
          <a:p>
            <a:r>
              <a:rPr lang="en-US" dirty="0"/>
              <a:t>Involves the changes which occur in a person’s relationships with other people</a:t>
            </a:r>
          </a:p>
          <a:p>
            <a:endParaRPr lang="en-US" dirty="0"/>
          </a:p>
        </p:txBody>
      </p:sp>
      <p:sp>
        <p:nvSpPr>
          <p:cNvPr id="4" name="Content Placeholder 3">
            <a:extLst>
              <a:ext uri="{FF2B5EF4-FFF2-40B4-BE49-F238E27FC236}">
                <a16:creationId xmlns:a16="http://schemas.microsoft.com/office/drawing/2014/main" id="{D334C304-CDE6-40E9-8756-532A301C8E24}"/>
              </a:ext>
            </a:extLst>
          </p:cNvPr>
          <p:cNvSpPr>
            <a:spLocks noGrp="1"/>
          </p:cNvSpPr>
          <p:nvPr>
            <p:ph sz="half" idx="10"/>
          </p:nvPr>
        </p:nvSpPr>
        <p:spPr/>
        <p:txBody>
          <a:bodyPr/>
          <a:lstStyle/>
          <a:p>
            <a:r>
              <a:rPr lang="en-US" dirty="0"/>
              <a:t>Ways a caregiver can encourage social  development in children:</a:t>
            </a:r>
          </a:p>
          <a:p>
            <a:pPr lvl="1"/>
            <a:r>
              <a:rPr lang="en-US" dirty="0"/>
              <a:t>Encourage playing with other children</a:t>
            </a:r>
          </a:p>
          <a:p>
            <a:pPr lvl="1"/>
            <a:r>
              <a:rPr lang="en-US" dirty="0"/>
              <a:t>Set up centers that encourage role playing</a:t>
            </a:r>
          </a:p>
          <a:p>
            <a:pPr lvl="1"/>
            <a:r>
              <a:rPr lang="en-US" dirty="0"/>
              <a:t>Allow child to observe and explore</a:t>
            </a:r>
          </a:p>
          <a:p>
            <a:endParaRPr lang="en-US" dirty="0"/>
          </a:p>
        </p:txBody>
      </p:sp>
      <p:sp>
        <p:nvSpPr>
          <p:cNvPr id="5" name="object 6">
            <a:extLst>
              <a:ext uri="{FF2B5EF4-FFF2-40B4-BE49-F238E27FC236}">
                <a16:creationId xmlns:a16="http://schemas.microsoft.com/office/drawing/2014/main" id="{0BFC8E07-03D7-48A2-A3F0-D9DB2FE0FBF3}"/>
              </a:ext>
            </a:extLst>
          </p:cNvPr>
          <p:cNvSpPr/>
          <p:nvPr/>
        </p:nvSpPr>
        <p:spPr>
          <a:xfrm>
            <a:off x="868479" y="2801737"/>
            <a:ext cx="4974337" cy="336766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314989935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terms/"/>
    <ds:schemaRef ds:uri="http://purl.org/dc/elements/1.1/"/>
    <ds:schemaRef ds:uri="56ea17bb-c96d-4826-b465-01eec0dd23dd"/>
    <ds:schemaRef ds:uri="05d88611-e516-4d1a-b12e-39107e78b3d0"/>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schemas.microsoft.com/sharepoint/v3"/>
    <ds:schemaRef ds:uri="http://www.w3.org/XML/1998/namespac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149</TotalTime>
  <Words>1468</Words>
  <Application>Microsoft Office PowerPoint</Application>
  <PresentationFormat>Widescreen</PresentationFormat>
  <Paragraphs>96</Paragraphs>
  <Slides>13</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.AppleSystemUIFont</vt:lpstr>
      <vt:lpstr>Arial</vt:lpstr>
      <vt:lpstr>Calibri</vt:lpstr>
      <vt:lpstr>Open Sans</vt:lpstr>
      <vt:lpstr>Open Sans SemiBold</vt:lpstr>
      <vt:lpstr>2_Office Theme</vt:lpstr>
      <vt:lpstr>3_Office Theme</vt:lpstr>
      <vt:lpstr>A Caregiver’s Responsibilities  Child Development</vt:lpstr>
      <vt:lpstr>PowerPoint Presentation</vt:lpstr>
      <vt:lpstr>Roles and Responsibilities of Caregivers</vt:lpstr>
      <vt:lpstr>Responsibilities of a Daycare Worker</vt:lpstr>
      <vt:lpstr>A Caregiver</vt:lpstr>
      <vt:lpstr>What is Physical Development?</vt:lpstr>
      <vt:lpstr>Intellectual Development</vt:lpstr>
      <vt:lpstr>What is Emotional Development?</vt:lpstr>
      <vt:lpstr>What is Social Development?</vt:lpstr>
      <vt:lpstr>Development in Children with Special Needs</vt:lpstr>
      <vt:lpstr>Writing and Speaking Standard English in Child Guidance Careers</vt:lpstr>
      <vt:lpstr>Work Ethics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17</cp:revision>
  <cp:lastPrinted>2017-07-07T16:17:37Z</cp:lastPrinted>
  <dcterms:created xsi:type="dcterms:W3CDTF">2017-07-11T23:58:30Z</dcterms:created>
  <dcterms:modified xsi:type="dcterms:W3CDTF">2018-01-22T21:07:36Z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