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7"/>
  </p:notesMasterIdLst>
  <p:handoutMasterIdLst>
    <p:handoutMasterId r:id="rId28"/>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1" r:id="rId25"/>
    <p:sldId id="342"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73103" autoAdjust="0"/>
  </p:normalViewPr>
  <p:slideViewPr>
    <p:cSldViewPr snapToGrid="0">
      <p:cViewPr>
        <p:scale>
          <a:sx n="35" d="100"/>
          <a:sy n="35" d="100"/>
        </p:scale>
        <p:origin x="1888" y="3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your plans</a:t>
            </a:r>
            <a:r>
              <a:rPr lang="en-US" baseline="0" dirty="0"/>
              <a:t> for the next ten years. How would having a child affect these plans? Do you plan to have children within this time frame or afterward? If so, what has influenced this decision? How could a little thing like having a baby change everything? In this lesson we will learn about prenatal care, the financial impact of having a child, relationships during pregnancy and options of optimizing the development and care of a child including those with special needs.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36309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latin typeface="Arial" charset="0"/>
                <a:ea typeface="+mn-ea"/>
                <a:cs typeface="+mn-cs"/>
              </a:rPr>
              <a:t>150,000 children every year in America</a:t>
            </a:r>
            <a:r>
              <a:rPr lang="en-US" sz="1200" b="0" i="0" kern="1200" baseline="0" dirty="0">
                <a:solidFill>
                  <a:schemeClr val="tx1"/>
                </a:solidFill>
                <a:latin typeface="Arial" charset="0"/>
                <a:ea typeface="+mn-ea"/>
                <a:cs typeface="+mn-cs"/>
              </a:rPr>
              <a:t> are affected with b</a:t>
            </a:r>
            <a:r>
              <a:rPr lang="en-US" sz="1200" b="0" i="0" kern="1200" dirty="0">
                <a:solidFill>
                  <a:schemeClr val="tx1"/>
                </a:solidFill>
                <a:latin typeface="Arial" charset="0"/>
                <a:ea typeface="+mn-ea"/>
                <a:cs typeface="+mn-cs"/>
              </a:rPr>
              <a:t>irth defects and birth disorders affect.</a:t>
            </a:r>
            <a:r>
              <a:rPr lang="en-US" sz="1200" b="0" i="0" kern="1200" baseline="0" dirty="0">
                <a:solidFill>
                  <a:schemeClr val="tx1"/>
                </a:solidFill>
                <a:latin typeface="Arial" charset="0"/>
                <a:ea typeface="+mn-ea"/>
                <a:cs typeface="+mn-cs"/>
              </a:rPr>
              <a:t> </a:t>
            </a:r>
            <a:r>
              <a:rPr lang="en-US" sz="1200" b="0" i="0" kern="1200" dirty="0">
                <a:solidFill>
                  <a:schemeClr val="tx1"/>
                </a:solidFill>
                <a:latin typeface="Arial" charset="0"/>
                <a:ea typeface="+mn-ea"/>
                <a:cs typeface="+mn-cs"/>
              </a:rPr>
              <a:t> A birth defect can be caused by genetic or environment factors</a:t>
            </a:r>
            <a:r>
              <a:rPr lang="en-US" sz="1200" b="0" i="0" kern="1200" baseline="0" dirty="0">
                <a:solidFill>
                  <a:schemeClr val="tx1"/>
                </a:solidFill>
                <a:latin typeface="Arial" charset="0"/>
                <a:ea typeface="+mn-ea"/>
                <a:cs typeface="+mn-cs"/>
              </a:rPr>
              <a:t>. O</a:t>
            </a:r>
            <a:r>
              <a:rPr lang="en-US" sz="1200" b="0" i="0" kern="1200" dirty="0">
                <a:solidFill>
                  <a:schemeClr val="tx1"/>
                </a:solidFill>
                <a:latin typeface="Arial" charset="0"/>
                <a:ea typeface="+mn-ea"/>
                <a:cs typeface="+mn-cs"/>
              </a:rPr>
              <a:t>ver sixty percent of birth defect causes are currently not known. About one in every 33 babies is born with a birth defect.</a:t>
            </a:r>
            <a:r>
              <a:rPr lang="en-US" sz="1200" b="0" i="0" kern="1200" baseline="0" dirty="0">
                <a:solidFill>
                  <a:schemeClr val="tx1"/>
                </a:solidFill>
                <a:latin typeface="Arial" charset="0"/>
                <a:ea typeface="+mn-ea"/>
                <a:cs typeface="+mn-cs"/>
              </a:rPr>
              <a:t> More than 1 of every 5 infant deaths are the result of a birth defect.  Babies born with birth defects have an increased chance of long-term disability and illness than babies without birth defects.  </a:t>
            </a:r>
            <a:r>
              <a:rPr lang="en-US" sz="1200" b="0" i="0" kern="1200" dirty="0">
                <a:solidFill>
                  <a:schemeClr val="tx1"/>
                </a:solidFill>
                <a:latin typeface="Arial" charset="0"/>
                <a:ea typeface="+mn-ea"/>
                <a:cs typeface="+mn-cs"/>
              </a:rPr>
              <a:t>Centers</a:t>
            </a:r>
            <a:r>
              <a:rPr lang="en-US" sz="1200" b="0" i="0" kern="1200" baseline="0" dirty="0">
                <a:solidFill>
                  <a:schemeClr val="tx1"/>
                </a:solidFill>
                <a:latin typeface="Arial" charset="0"/>
                <a:ea typeface="+mn-ea"/>
                <a:cs typeface="+mn-cs"/>
              </a:rPr>
              <a:t> for Disease Control and Prevention</a:t>
            </a:r>
            <a:r>
              <a:rPr lang="en-US" sz="1200" b="0" i="0" kern="1200" dirty="0">
                <a:solidFill>
                  <a:schemeClr val="tx1"/>
                </a:solidFill>
                <a:latin typeface="Arial" charset="0"/>
                <a:ea typeface="+mn-ea"/>
                <a:cs typeface="+mn-cs"/>
              </a:rPr>
              <a:t> can help families manage birth defects by educating</a:t>
            </a:r>
            <a:r>
              <a:rPr lang="en-US" sz="1200" b="0" i="0" kern="1200" baseline="0" dirty="0">
                <a:solidFill>
                  <a:schemeClr val="tx1"/>
                </a:solidFill>
                <a:latin typeface="Arial" charset="0"/>
                <a:ea typeface="+mn-ea"/>
                <a:cs typeface="+mn-cs"/>
              </a:rPr>
              <a:t> them on prevention, causes and treatments.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baseline="0" dirty="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baseline="0" dirty="0">
                <a:solidFill>
                  <a:schemeClr val="tx1"/>
                </a:solidFill>
                <a:latin typeface="Arial" charset="0"/>
                <a:ea typeface="+mn-ea"/>
                <a:cs typeface="+mn-cs"/>
              </a:rPr>
              <a:t>Steps a woman can take to get ready for a healthy pregnancy:</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latin typeface="Arial" charset="0"/>
                <a:ea typeface="+mn-ea"/>
                <a:cs typeface="+mn-cs"/>
              </a:rPr>
              <a:t>Avoid alcohol at any time during pregnancy</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kern="1200" dirty="0">
                <a:solidFill>
                  <a:schemeClr val="tx1"/>
                </a:solidFill>
                <a:latin typeface="Arial" charset="0"/>
                <a:ea typeface="+mn-ea"/>
                <a:cs typeface="+mn-cs"/>
              </a:rPr>
              <a:t>Avoid smoking cigarettes or using “street” drugs.</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Eat a well-balanced diet and take a multivitamin daily which includes the recommended 400 mcg of folic acid.</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Keep diabetes under control.</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If you are thinking about getting pregnant or are pregnant, avoid all alcohol, tobacco, illicit drugs and caffeine. These activities that could potentially lead to birth defects.</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Plan on obtaining genetic counseling and birth defect screening, particularly if you have any family history of birth defects or if you are 35 years of age or older.</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Prevent infections.</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Reach and maintain a healthy weight.</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Talk to a health care provider about taking any medications.</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Talk to your doctor about vaccinations (shots).</a:t>
            </a:r>
          </a:p>
          <a:p>
            <a:pPr marL="171450" indent="-171450">
              <a:buFont typeface="Arial" panose="020B0604020202020204" pitchFamily="34" charset="0"/>
              <a:buChar char="•"/>
            </a:pPr>
            <a:r>
              <a:rPr lang="en-US" sz="1200" b="0" i="0" kern="1200" dirty="0">
                <a:solidFill>
                  <a:schemeClr val="tx1"/>
                </a:solidFill>
                <a:latin typeface="Arial" charset="0"/>
                <a:ea typeface="+mn-ea"/>
                <a:cs typeface="+mn-cs"/>
              </a:rPr>
              <a:t>Visit your gynecologist on an annual basis for wellness exam.</a:t>
            </a:r>
          </a:p>
          <a:p>
            <a:pPr marL="171450" indent="-171450">
              <a:buFont typeface="Arial" panose="020B0604020202020204" pitchFamily="34" charset="0"/>
              <a:buChar char="•"/>
            </a:pPr>
            <a:endParaRPr lang="en-US" sz="1200" b="0" i="0" kern="1200" dirty="0">
              <a:solidFill>
                <a:schemeClr val="tx1"/>
              </a:solidFill>
              <a:latin typeface="Arial" charset="0"/>
              <a:ea typeface="+mn-ea"/>
              <a:cs typeface="+mn-cs"/>
            </a:endParaRPr>
          </a:p>
          <a:p>
            <a:pPr marL="0" indent="0">
              <a:buFont typeface="Arial" panose="020B0604020202020204" pitchFamily="34" charset="0"/>
              <a:buNone/>
            </a:pPr>
            <a:r>
              <a:rPr lang="en-US" sz="1200" b="0" i="0" kern="1200" dirty="0">
                <a:solidFill>
                  <a:schemeClr val="tx1"/>
                </a:solidFill>
                <a:latin typeface="Arial" charset="0"/>
                <a:ea typeface="+mn-ea"/>
                <a:cs typeface="+mn-cs"/>
              </a:rPr>
              <a:t>Centers</a:t>
            </a:r>
            <a:r>
              <a:rPr lang="en-US" sz="1200" b="0" i="0" kern="1200" baseline="0" dirty="0">
                <a:solidFill>
                  <a:schemeClr val="tx1"/>
                </a:solidFill>
                <a:latin typeface="Arial" charset="0"/>
                <a:ea typeface="+mn-ea"/>
                <a:cs typeface="+mn-cs"/>
              </a:rPr>
              <a:t> for Disease Control and Prevention</a:t>
            </a:r>
          </a:p>
          <a:p>
            <a:pPr marL="0" indent="0">
              <a:buFont typeface="Arial" panose="020B0604020202020204" pitchFamily="34" charset="0"/>
              <a:buNone/>
            </a:pPr>
            <a:r>
              <a:rPr lang="en-US" sz="1200" b="0" i="0" kern="1200" dirty="0">
                <a:solidFill>
                  <a:schemeClr val="tx1"/>
                </a:solidFill>
                <a:latin typeface="Arial" charset="0"/>
                <a:ea typeface="+mn-ea"/>
                <a:cs typeface="+mn-cs"/>
              </a:rPr>
              <a:t>Guidance for Preventing Birth Defects.</a:t>
            </a:r>
          </a:p>
          <a:p>
            <a:pPr marL="0" indent="0">
              <a:buFont typeface="Arial" panose="020B0604020202020204" pitchFamily="34" charset="0"/>
              <a:buNone/>
            </a:pPr>
            <a:r>
              <a:rPr lang="en-US" sz="1200" b="0" i="0" kern="1200" dirty="0">
                <a:solidFill>
                  <a:schemeClr val="tx1"/>
                </a:solidFill>
                <a:latin typeface="Arial" charset="0"/>
                <a:ea typeface="+mn-ea"/>
                <a:cs typeface="+mn-cs"/>
              </a:rPr>
              <a:t>http://www.cdc.gov/ncbddd/birthdefects/prevention.html</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615984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Arial" charset="0"/>
                <a:ea typeface="+mn-ea"/>
                <a:cs typeface="+mn-cs"/>
              </a:rPr>
              <a:t>Parents with special needs children are</a:t>
            </a:r>
            <a:r>
              <a:rPr lang="en-US" sz="1200" b="0" i="0" kern="1200" baseline="0" dirty="0">
                <a:solidFill>
                  <a:schemeClr val="tx1"/>
                </a:solidFill>
                <a:latin typeface="Arial" charset="0"/>
                <a:ea typeface="+mn-ea"/>
                <a:cs typeface="+mn-cs"/>
              </a:rPr>
              <a:t> not alone.  There are many resources such as free material, health care providers, national and community organizations. </a:t>
            </a:r>
            <a:r>
              <a:rPr lang="en-US" sz="1200" dirty="0">
                <a:solidFill>
                  <a:srgbClr val="7030A0"/>
                </a:solidFill>
              </a:rPr>
              <a:t>Other</a:t>
            </a:r>
            <a:r>
              <a:rPr lang="en-US" sz="1200" baseline="0" dirty="0">
                <a:solidFill>
                  <a:srgbClr val="7030A0"/>
                </a:solidFill>
              </a:rPr>
              <a:t> parents </a:t>
            </a:r>
            <a:r>
              <a:rPr lang="en-US" sz="1200" dirty="0">
                <a:solidFill>
                  <a:srgbClr val="7030A0"/>
                </a:solidFill>
              </a:rPr>
              <a:t>can give you advice about good resources and share what worked best for them. Talking with other people may also provide the emotional support you need.</a:t>
            </a:r>
            <a:r>
              <a:rPr lang="en-US" sz="1200" b="0" i="0" kern="1200" baseline="0" dirty="0">
                <a:solidFill>
                  <a:schemeClr val="tx1"/>
                </a:solidFill>
                <a:latin typeface="Arial" charset="0"/>
                <a:ea typeface="+mn-ea"/>
                <a:cs typeface="+mn-cs"/>
              </a:rPr>
              <a:t> There are many organizations which have support groups to help families with various birth defects.</a:t>
            </a:r>
          </a:p>
          <a:p>
            <a:endParaRPr lang="en-US" sz="1200" b="0" i="0" kern="1200" baseline="0" dirty="0">
              <a:solidFill>
                <a:schemeClr val="tx1"/>
              </a:solidFill>
              <a:latin typeface="Arial" charset="0"/>
              <a:ea typeface="+mn-ea"/>
              <a:cs typeface="+mn-cs"/>
            </a:endParaRPr>
          </a:p>
          <a:p>
            <a:r>
              <a:rPr lang="en-US" sz="1200" b="0" i="0" kern="1200" baseline="0" dirty="0">
                <a:solidFill>
                  <a:schemeClr val="tx1"/>
                </a:solidFill>
                <a:latin typeface="Arial" charset="0"/>
                <a:ea typeface="+mn-ea"/>
                <a:cs typeface="+mn-cs"/>
              </a:rPr>
              <a:t>Teacher note: You may opt to assign students a national and community organization to research and provide a summary of information to the class.</a:t>
            </a:r>
          </a:p>
          <a:p>
            <a:endParaRPr lang="en-US" sz="1200" b="0" i="0" kern="1200" baseline="0" dirty="0">
              <a:solidFill>
                <a:schemeClr val="tx1"/>
              </a:solidFill>
              <a:latin typeface="Arial" charset="0"/>
              <a:ea typeface="+mn-ea"/>
              <a:cs typeface="+mn-cs"/>
            </a:endParaRPr>
          </a:p>
          <a:p>
            <a:r>
              <a:rPr lang="en-US" sz="1200" b="0" i="0" kern="1200" baseline="0" dirty="0">
                <a:solidFill>
                  <a:schemeClr val="tx1"/>
                </a:solidFill>
                <a:latin typeface="Arial" charset="0"/>
                <a:ea typeface="+mn-ea"/>
                <a:cs typeface="+mn-cs"/>
              </a:rPr>
              <a:t>Centers for Disease Control and Prevention</a:t>
            </a:r>
          </a:p>
          <a:p>
            <a:r>
              <a:rPr lang="en-US" sz="1200" b="0" i="0" kern="1200" baseline="0" dirty="0">
                <a:solidFill>
                  <a:schemeClr val="tx1"/>
                </a:solidFill>
                <a:latin typeface="Arial" charset="0"/>
                <a:ea typeface="+mn-ea"/>
                <a:cs typeface="+mn-cs"/>
              </a:rPr>
              <a:t>Finding Support</a:t>
            </a:r>
          </a:p>
          <a:p>
            <a:r>
              <a:rPr lang="en-US" sz="1200" b="0" i="0" kern="1200" dirty="0">
                <a:solidFill>
                  <a:schemeClr val="tx1"/>
                </a:solidFill>
                <a:latin typeface="Arial" charset="0"/>
                <a:ea typeface="+mn-ea"/>
                <a:cs typeface="+mn-cs"/>
              </a:rPr>
              <a:t>http://www.cdc.gov/ncbddd/birthdefects/families-support.html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69889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Baby Can of San Antonio</a:t>
            </a:r>
          </a:p>
          <a:p>
            <a:r>
              <a:rPr lang="en-US" dirty="0"/>
              <a:t>A video on personal stories of parents of special needs children.</a:t>
            </a:r>
          </a:p>
          <a:p>
            <a:r>
              <a:rPr lang="en-US" dirty="0"/>
              <a:t>http://youtu.be/lBjh4VaDqXQ</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69426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Individuals should be socially,</a:t>
            </a:r>
            <a:r>
              <a:rPr lang="en-US" baseline="0" dirty="0"/>
              <a:t> emotionally and financially ready to handle the responsibilities of being a parent. What </a:t>
            </a:r>
            <a:r>
              <a:rPr lang="en-US" dirty="0"/>
              <a:t>impact does an infant have on the family in</a:t>
            </a:r>
            <a:r>
              <a:rPr lang="en-US" baseline="0" dirty="0"/>
              <a:t> the areas of</a:t>
            </a:r>
            <a:r>
              <a:rPr lang="en-US" dirty="0"/>
              <a:t> roles, finances, responsibilities and relationships?</a:t>
            </a:r>
            <a:endParaRPr lang="en-US" baseline="0" dirty="0"/>
          </a:p>
          <a:p>
            <a:endParaRPr lang="en-US" baseline="0" dirty="0"/>
          </a:p>
          <a:p>
            <a:r>
              <a:rPr lang="en-US" baseline="0" dirty="0"/>
              <a:t>Careers – Some parents opt to put their career on hold after the birth of a child. Other parents choose to return to work and learn to balance work, family life and other responsibilities in their lives.</a:t>
            </a:r>
          </a:p>
          <a:p>
            <a:r>
              <a:rPr lang="en-US" baseline="0" dirty="0"/>
              <a:t>Financial – goals they would like to reach before and after having a child. Responsible parents not only have to carefully manage their money daily, but they also must plan for large or unexpected expenses.</a:t>
            </a:r>
          </a:p>
          <a:p>
            <a:r>
              <a:rPr lang="en-US" dirty="0"/>
              <a:t>Lifestyle</a:t>
            </a:r>
            <a:r>
              <a:rPr lang="en-US" baseline="0" dirty="0"/>
              <a:t> – The lifestyle of a family must change to meet the demands of a new infant.</a:t>
            </a:r>
          </a:p>
          <a:p>
            <a:r>
              <a:rPr lang="en-US" baseline="0" dirty="0"/>
              <a:t>Psychological adjustments – Psychological adjustments must be made when expecting a baby. These include redefining roles, learning to adjust to added responsibility and dealing with stressful factors.</a:t>
            </a:r>
          </a:p>
          <a:p>
            <a:r>
              <a:rPr lang="en-US" baseline="0" dirty="0"/>
              <a:t>Relationships – Relationships with in-laws change as they become aunts, uncles and grandparents.</a:t>
            </a:r>
            <a:endParaRPr lang="en-US" dirty="0"/>
          </a:p>
          <a:p>
            <a:r>
              <a:rPr lang="en-US" dirty="0"/>
              <a:t>Routines - If the family or the baby tend not to follow a routine, parents and infants are more likely to go through a period of adjustment to find some balance.</a:t>
            </a:r>
          </a:p>
          <a:p>
            <a:r>
              <a:rPr lang="en-US" dirty="0"/>
              <a:t>Social support</a:t>
            </a:r>
            <a:r>
              <a:rPr lang="en-US" baseline="0" dirty="0"/>
              <a:t> - s</a:t>
            </a:r>
            <a:r>
              <a:rPr lang="en-US" dirty="0"/>
              <a:t>upport may come from grandparents, other family members, and friends. Using a social network helps parents not to be isolated while developing parenting skills. Others are often able to help identify and interpret child-rearing problems.</a:t>
            </a:r>
          </a:p>
          <a:p>
            <a:endParaRPr lang="en-US" dirty="0"/>
          </a:p>
          <a:p>
            <a:r>
              <a:rPr lang="en-US" dirty="0"/>
              <a:t>According to the Ohio State University Extension,</a:t>
            </a:r>
            <a:r>
              <a:rPr lang="en-US" baseline="0" dirty="0"/>
              <a:t> r</a:t>
            </a:r>
            <a:r>
              <a:rPr lang="en-US" dirty="0"/>
              <a:t>esearch has shown that babies definitely impact the family. Here are some key points to consider:</a:t>
            </a:r>
          </a:p>
          <a:p>
            <a:endParaRPr lang="en-US" dirty="0"/>
          </a:p>
          <a:p>
            <a:pPr marL="171450" indent="-171450">
              <a:buFont typeface="Arial" panose="020B0604020202020204" pitchFamily="34" charset="0"/>
              <a:buChar char="•"/>
            </a:pPr>
            <a:r>
              <a:rPr lang="en-US" dirty="0"/>
              <a:t>During the first few months after a child is born, both parents are usually exhausted from lack of sleep. They are often inexperienced in the care of a baby and have a new schedule. The constant search for answers or help from friends, family, pediatricians and books can create tension between marriage partners.</a:t>
            </a:r>
          </a:p>
          <a:p>
            <a:pPr marL="171450" indent="-171450">
              <a:buFont typeface="Arial" panose="020B0604020202020204" pitchFamily="34" charset="0"/>
              <a:buChar char="•"/>
            </a:pPr>
            <a:r>
              <a:rPr lang="en-US" dirty="0"/>
              <a:t>Child rearing practices can also create tension between parents. Even if the parents have discussed how a baby will be raised and disciplined, these tensions may occur.</a:t>
            </a:r>
          </a:p>
          <a:p>
            <a:pPr marL="171450" indent="-171450">
              <a:buFont typeface="Arial" panose="020B0604020202020204" pitchFamily="34" charset="0"/>
              <a:buChar char="•"/>
            </a:pPr>
            <a:r>
              <a:rPr lang="en-US" dirty="0"/>
              <a:t>The husband-wife relationship is likely to take second priority to the ever-present needs of the new infant. There is less time for the couple to be together without the baby. Occasionally there may be feelings of resentment towards the new family member due to the lack of time for self or spouse. After the birth of a child, couples only have about one-third as much time together alone as they had when they were childless.</a:t>
            </a:r>
          </a:p>
          <a:p>
            <a:pPr marL="171450" indent="-171450">
              <a:buFont typeface="Arial" panose="020B0604020202020204" pitchFamily="34" charset="0"/>
              <a:buChar char="•"/>
            </a:pPr>
            <a:r>
              <a:rPr lang="en-US" dirty="0"/>
              <a:t>The parents' experiences as a child influence the way they react in the parenting role. If either parent had a difficult childhood, for example, the baby might remind the parent of negative aspects of their own experiences.</a:t>
            </a:r>
          </a:p>
          <a:p>
            <a:pPr marL="171450" indent="-171450">
              <a:buFont typeface="Arial" panose="020B0604020202020204" pitchFamily="34" charset="0"/>
              <a:buChar char="•"/>
            </a:pPr>
            <a:r>
              <a:rPr lang="en-US" dirty="0"/>
              <a:t>As the parents adjust to the new role in the early months of the baby's life, the family may strengthen. Over time, parents are likely to be better able to define their parental role and its importance in family life.</a:t>
            </a:r>
          </a:p>
          <a:p>
            <a:pPr marL="0" indent="0">
              <a:buFont typeface="Arial" panose="020B0604020202020204" pitchFamily="34" charset="0"/>
              <a:buNone/>
            </a:pPr>
            <a:endParaRPr lang="en-US" b="0" dirty="0"/>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Arial" charset="0"/>
                <a:ea typeface="+mn-ea"/>
                <a:cs typeface="+mn-cs"/>
              </a:rPr>
              <a:t>Ohio State University Extension</a:t>
            </a:r>
          </a:p>
          <a:p>
            <a:pPr marL="0" indent="0">
              <a:buFont typeface="Arial" panose="020B0604020202020204" pitchFamily="34" charset="0"/>
              <a:buNone/>
            </a:pPr>
            <a:r>
              <a:rPr lang="en-US" dirty="0"/>
              <a:t>Families Meeting the Challenge </a:t>
            </a:r>
            <a:r>
              <a:rPr lang="en-US" sz="1200" b="0" i="0" kern="1200" dirty="0">
                <a:solidFill>
                  <a:schemeClr val="tx1"/>
                </a:solidFill>
                <a:effectLst/>
                <a:latin typeface="Arial" charset="0"/>
                <a:ea typeface="+mn-ea"/>
                <a:cs typeface="+mn-cs"/>
              </a:rPr>
              <a:t>Fact Sheet</a:t>
            </a:r>
            <a:endParaRPr lang="en-US" dirty="0"/>
          </a:p>
          <a:p>
            <a:pPr marL="0" indent="0">
              <a:buFont typeface="Arial" panose="020B0604020202020204" pitchFamily="34" charset="0"/>
              <a:buNone/>
            </a:pPr>
            <a:r>
              <a:rPr lang="en-US" dirty="0"/>
              <a:t>http://ohioline.osu.edu/hyg-fact/5000/5169.html</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424259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a couple prepare emotionally,</a:t>
            </a:r>
            <a:r>
              <a:rPr lang="en-US" baseline="0" dirty="0"/>
              <a:t> physically, mentally and financially for a baby? </a:t>
            </a:r>
            <a:r>
              <a:rPr lang="en-US" dirty="0"/>
              <a:t>A couple must consider many things before deciding to become parents.</a:t>
            </a:r>
            <a:r>
              <a:rPr lang="en-US" baseline="0" dirty="0"/>
              <a:t> </a:t>
            </a:r>
            <a:r>
              <a:rPr lang="en-US" dirty="0"/>
              <a:t>Becoming a parent is the most important job you are ever going to have. </a:t>
            </a:r>
          </a:p>
          <a:p>
            <a:endParaRPr lang="en-US" dirty="0"/>
          </a:p>
          <a:p>
            <a:r>
              <a:rPr lang="en-US" dirty="0"/>
              <a:t>Parents must ask themselves</a:t>
            </a:r>
            <a:r>
              <a:rPr lang="en-US" baseline="0" dirty="0"/>
              <a:t> these questions when evaluating parenting options:</a:t>
            </a:r>
          </a:p>
          <a:p>
            <a:endParaRPr lang="en-US" dirty="0"/>
          </a:p>
          <a:p>
            <a:pPr marL="171450" indent="-171450">
              <a:buFont typeface="Arial" panose="020B0604020202020204" pitchFamily="34" charset="0"/>
              <a:buChar char="•"/>
            </a:pPr>
            <a:r>
              <a:rPr lang="en-US" dirty="0"/>
              <a:t>What are you strengths</a:t>
            </a:r>
            <a:r>
              <a:rPr lang="en-US" baseline="0" dirty="0"/>
              <a:t> and weakness in your relationship?</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Are we flexible enough to accept the changes a baby will bring to our lives?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Have we discussed important issues such as discipline, religion, responsibilities and the challenges that parenthood brings?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How will parenting affect our careers, families and friends?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Do we have the time, energy, resources and parenting skills for a child?</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What are some additional questions couples should ask themselves?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413239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latin typeface="Arial" charset="0"/>
                <a:ea typeface="+mn-ea"/>
                <a:cs typeface="+mn-cs"/>
              </a:rPr>
              <a:t>What is the financial impact of this little thing that changes EVERYTHING? The U.S. government estimates that middle-income parents of infants born today will spend at least $245,340.00 (close to a quarter of a million dollars) each to raise those babies to age 18 — and that's before you factor in college tuition!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latin typeface="Arial" charset="0"/>
                <a:ea typeface="+mn-ea"/>
                <a:cs typeface="+mn-cs"/>
              </a:rPr>
              <a:t>What</a:t>
            </a:r>
            <a:r>
              <a:rPr lang="en-US" sz="1200" b="0" i="0" kern="1200" baseline="0" dirty="0">
                <a:solidFill>
                  <a:schemeClr val="tx1"/>
                </a:solidFill>
                <a:latin typeface="Arial" charset="0"/>
                <a:ea typeface="+mn-ea"/>
                <a:cs typeface="+mn-cs"/>
              </a:rPr>
              <a:t> does that quarter of a million dollars represent? </a:t>
            </a:r>
            <a:r>
              <a:rPr lang="en-US" sz="1200" b="0" i="0" kern="1200" dirty="0">
                <a:solidFill>
                  <a:schemeClr val="tx1"/>
                </a:solidFill>
                <a:effectLst/>
                <a:latin typeface="Arial" charset="0"/>
                <a:ea typeface="+mn-ea"/>
                <a:cs typeface="+mn-cs"/>
              </a:rPr>
              <a:t>A middle-income family with a child born in 2013 can expect to spend about </a:t>
            </a:r>
            <a:r>
              <a:rPr lang="en-US" sz="1200" b="1" i="0" kern="1200" dirty="0">
                <a:solidFill>
                  <a:schemeClr val="tx1"/>
                </a:solidFill>
                <a:effectLst/>
                <a:latin typeface="Arial" charset="0"/>
                <a:ea typeface="+mn-ea"/>
                <a:cs typeface="+mn-cs"/>
              </a:rPr>
              <a:t>$245,340</a:t>
            </a:r>
            <a:r>
              <a:rPr lang="en-US" sz="1200" b="0" i="0" kern="1200" dirty="0">
                <a:solidFill>
                  <a:schemeClr val="tx1"/>
                </a:solidFill>
                <a:effectLst/>
                <a:latin typeface="Arial" charset="0"/>
                <a:ea typeface="+mn-ea"/>
                <a:cs typeface="+mn-cs"/>
              </a:rPr>
              <a:t> for food, shelter and other expenses up to age 18.</a:t>
            </a:r>
            <a:r>
              <a:rPr lang="en-US" sz="1200" b="0" i="0" kern="1200" baseline="0" dirty="0">
                <a:solidFill>
                  <a:schemeClr val="tx1"/>
                </a:solidFill>
                <a:effectLst/>
                <a:latin typeface="Arial" charset="0"/>
                <a:ea typeface="+mn-ea"/>
                <a:cs typeface="+mn-cs"/>
              </a:rPr>
              <a:t> </a:t>
            </a:r>
            <a:r>
              <a:rPr lang="en-US" sz="1200" b="0" i="0" kern="1200" dirty="0">
                <a:solidFill>
                  <a:schemeClr val="tx1"/>
                </a:solidFill>
                <a:latin typeface="Arial" charset="0"/>
                <a:ea typeface="+mn-ea"/>
                <a:cs typeface="+mn-cs"/>
              </a:rPr>
              <a:t>This figure</a:t>
            </a:r>
            <a:r>
              <a:rPr lang="en-US" sz="1200" b="0" i="0" kern="1200" baseline="0" dirty="0">
                <a:solidFill>
                  <a:schemeClr val="tx1"/>
                </a:solidFill>
                <a:latin typeface="Arial" charset="0"/>
                <a:ea typeface="+mn-ea"/>
                <a:cs typeface="+mn-cs"/>
              </a:rPr>
              <a:t> does not include post-secondary education expenses. Teacher note: After you click on the picture on the slide, click on the website image to enlarge. Review the contents of the infographic with the students.</a:t>
            </a:r>
            <a:br>
              <a:rPr lang="en-US" sz="1200" b="0" i="0" kern="1200" dirty="0">
                <a:solidFill>
                  <a:schemeClr val="tx1"/>
                </a:solidFill>
                <a:latin typeface="Arial" charset="0"/>
                <a:ea typeface="+mn-ea"/>
                <a:cs typeface="+mn-cs"/>
              </a:rPr>
            </a:br>
            <a:r>
              <a:rPr lang="en-US" sz="1200" b="0" i="0" kern="1200" baseline="0" dirty="0">
                <a:solidFill>
                  <a:schemeClr val="tx1"/>
                </a:solidFill>
                <a:latin typeface="Arial" charset="0"/>
                <a:ea typeface="+mn-ea"/>
                <a:cs typeface="+mn-cs"/>
              </a:rPr>
              <a:t> </a:t>
            </a:r>
          </a:p>
          <a:p>
            <a:r>
              <a:rPr lang="en-US" sz="1200" b="0" i="0" kern="1200" dirty="0">
                <a:solidFill>
                  <a:schemeClr val="tx1"/>
                </a:solidFill>
                <a:latin typeface="Arial" charset="0"/>
                <a:ea typeface="+mn-ea"/>
                <a:cs typeface="+mn-cs"/>
              </a:rPr>
              <a:t>What are the most significant costs for most families? According to the USDA, housing, food, child care and education are the most significant costs for most families.</a:t>
            </a:r>
            <a:br>
              <a:rPr lang="en-US" sz="1200" b="0" i="0" kern="1200" dirty="0">
                <a:solidFill>
                  <a:schemeClr val="tx1"/>
                </a:solidFill>
                <a:latin typeface="Arial" charset="0"/>
                <a:ea typeface="+mn-ea"/>
                <a:cs typeface="+mn-cs"/>
              </a:rPr>
            </a:br>
            <a:r>
              <a:rPr lang="en-US" sz="1200" b="0" i="0" kern="1200" dirty="0">
                <a:solidFill>
                  <a:schemeClr val="tx1"/>
                </a:solidFill>
                <a:latin typeface="Arial" charset="0"/>
                <a:ea typeface="+mn-ea"/>
                <a:cs typeface="+mn-cs"/>
              </a:rPr>
              <a:t>Parents should evaluate their finances before deciding to start a family. Parents must consider indirect costs when planning to start a family.</a:t>
            </a:r>
            <a:r>
              <a:rPr lang="en-US" sz="1200" b="0" i="0" kern="1200" baseline="0" dirty="0">
                <a:solidFill>
                  <a:schemeClr val="tx1"/>
                </a:solidFill>
                <a:latin typeface="Arial" charset="0"/>
                <a:ea typeface="+mn-ea"/>
                <a:cs typeface="+mn-cs"/>
              </a:rPr>
              <a:t> </a:t>
            </a:r>
            <a:r>
              <a:rPr lang="en-US" sz="1200" b="0" i="0" kern="1200" dirty="0">
                <a:solidFill>
                  <a:schemeClr val="tx1"/>
                </a:solidFill>
                <a:latin typeface="Arial" charset="0"/>
                <a:ea typeface="+mn-ea"/>
                <a:cs typeface="+mn-cs"/>
              </a:rPr>
              <a:t>Parents must set up a budget and follow it in order to meet the needs of a child.</a:t>
            </a:r>
            <a:br>
              <a:rPr lang="en-US" sz="1200" b="0" i="0" kern="1200" dirty="0">
                <a:solidFill>
                  <a:schemeClr val="tx1"/>
                </a:solidFill>
                <a:latin typeface="Arial" charset="0"/>
                <a:ea typeface="+mn-ea"/>
                <a:cs typeface="+mn-cs"/>
              </a:rPr>
            </a:br>
            <a:endParaRPr lang="en-US" sz="1200" b="0" i="0" kern="1200" dirty="0">
              <a:solidFill>
                <a:schemeClr val="tx1"/>
              </a:solidFill>
              <a:latin typeface="Arial" charset="0"/>
              <a:ea typeface="+mn-ea"/>
              <a:cs typeface="+mn-cs"/>
            </a:endParaRPr>
          </a:p>
          <a:p>
            <a:r>
              <a:rPr lang="en-US" sz="1200" b="0" i="0" kern="1200" dirty="0">
                <a:solidFill>
                  <a:schemeClr val="tx1"/>
                </a:solidFill>
                <a:latin typeface="Arial" charset="0"/>
                <a:ea typeface="+mn-ea"/>
                <a:cs typeface="+mn-cs"/>
              </a:rPr>
              <a:t>How do these figures change as children get older? </a:t>
            </a:r>
          </a:p>
          <a:p>
            <a:endParaRPr lang="en-US" sz="1200" b="0" i="0" kern="1200" baseline="0" dirty="0">
              <a:solidFill>
                <a:schemeClr val="tx1"/>
              </a:solidFill>
              <a:latin typeface="Arial" charset="0"/>
              <a:ea typeface="+mn-ea"/>
              <a:cs typeface="+mn-cs"/>
            </a:endParaRPr>
          </a:p>
          <a:p>
            <a:r>
              <a:rPr lang="en-US" sz="1200" b="0" i="0" kern="1200" baseline="0" dirty="0">
                <a:solidFill>
                  <a:schemeClr val="tx1"/>
                </a:solidFill>
                <a:latin typeface="Arial" charset="0"/>
                <a:ea typeface="+mn-ea"/>
                <a:cs typeface="+mn-cs"/>
              </a:rPr>
              <a:t>What are indirect costs? Indirect costs are </a:t>
            </a:r>
            <a:r>
              <a:rPr lang="en-US" sz="1200" b="0" i="0" kern="1200" baseline="0" dirty="0">
                <a:solidFill>
                  <a:schemeClr val="tx1"/>
                </a:solidFill>
                <a:effectLst/>
                <a:latin typeface="Arial" charset="0"/>
                <a:ea typeface="+mn-ea"/>
                <a:cs typeface="+mn-cs"/>
              </a:rPr>
              <a:t>d</a:t>
            </a:r>
            <a:r>
              <a:rPr lang="en-US" sz="1200" b="0" i="0" kern="1200" dirty="0">
                <a:solidFill>
                  <a:schemeClr val="tx1"/>
                </a:solidFill>
                <a:effectLst/>
                <a:latin typeface="Arial" charset="0"/>
                <a:ea typeface="+mn-ea"/>
                <a:cs typeface="+mn-cs"/>
              </a:rPr>
              <a:t>ollar amounts that are not directly accountable to a particular project, facility, function, product or person. </a:t>
            </a:r>
          </a:p>
          <a:p>
            <a:endParaRPr lang="en-US" sz="1200" b="0" i="0" kern="1200" baseline="0" dirty="0">
              <a:solidFill>
                <a:schemeClr val="tx1"/>
              </a:solidFill>
              <a:latin typeface="Arial" charset="0"/>
              <a:ea typeface="+mn-ea"/>
              <a:cs typeface="+mn-cs"/>
            </a:endParaRPr>
          </a:p>
          <a:p>
            <a:r>
              <a:rPr lang="en-US" sz="1200" b="0" i="0" kern="1200" baseline="0" dirty="0">
                <a:solidFill>
                  <a:schemeClr val="tx1"/>
                </a:solidFill>
                <a:latin typeface="Arial" charset="0"/>
                <a:ea typeface="+mn-ea"/>
                <a:cs typeface="+mn-cs"/>
              </a:rPr>
              <a:t>How does the term relate in financial planning for a baby?</a:t>
            </a:r>
          </a:p>
          <a:p>
            <a:endParaRPr lang="en-US" sz="1200" b="0" i="0" kern="1200" baseline="0" dirty="0">
              <a:solidFill>
                <a:schemeClr val="tx1"/>
              </a:solidFill>
              <a:latin typeface="Arial" charset="0"/>
              <a:ea typeface="+mn-ea"/>
              <a:cs typeface="+mn-cs"/>
            </a:endParaRPr>
          </a:p>
          <a:p>
            <a:r>
              <a:rPr lang="en-US" sz="1200" b="0" i="0" kern="1200" baseline="0" dirty="0">
                <a:solidFill>
                  <a:schemeClr val="tx1"/>
                </a:solidFill>
                <a:latin typeface="Arial" charset="0"/>
                <a:ea typeface="+mn-ea"/>
                <a:cs typeface="+mn-cs"/>
              </a:rPr>
              <a:t>Couples must also think about who is going to work or who will stay home with the baby? Will the baby be in a day care center? What are some other options for the care of the baby?</a:t>
            </a:r>
          </a:p>
          <a:p>
            <a:endParaRPr lang="en-US" sz="1200" b="0" i="0" kern="1200" baseline="0" dirty="0">
              <a:solidFill>
                <a:schemeClr val="tx1"/>
              </a:solidFill>
              <a:latin typeface="Arial" charset="0"/>
              <a:ea typeface="+mn-ea"/>
              <a:cs typeface="+mn-cs"/>
            </a:endParaRPr>
          </a:p>
          <a:p>
            <a:r>
              <a:rPr lang="en-US" sz="1200" b="0" i="0" kern="1200" baseline="0" dirty="0">
                <a:solidFill>
                  <a:schemeClr val="tx1"/>
                </a:solidFill>
                <a:latin typeface="Arial" charset="0"/>
                <a:ea typeface="+mn-ea"/>
                <a:cs typeface="+mn-cs"/>
              </a:rPr>
              <a:t>When thinking about starting a family, what are some questions a couple must consider when contemplating financial resources?</a:t>
            </a:r>
          </a:p>
          <a:p>
            <a:endParaRPr lang="en-US" sz="1200" b="0" i="0" kern="1200" baseline="0" dirty="0">
              <a:solidFill>
                <a:schemeClr val="tx1"/>
              </a:solidFill>
              <a:latin typeface="Arial" charset="0"/>
              <a:ea typeface="+mn-ea"/>
              <a:cs typeface="+mn-cs"/>
            </a:endParaRPr>
          </a:p>
          <a:p>
            <a:r>
              <a:rPr lang="en-US" sz="1200" b="0" i="0" kern="1200" baseline="0" dirty="0">
                <a:solidFill>
                  <a:schemeClr val="tx1"/>
                </a:solidFill>
                <a:latin typeface="Arial" charset="0"/>
                <a:ea typeface="+mn-ea"/>
                <a:cs typeface="+mn-cs"/>
              </a:rPr>
              <a:t>Infographic: The Cost of Raising a Child</a:t>
            </a:r>
          </a:p>
          <a:p>
            <a:r>
              <a:rPr lang="en-US" sz="1200" b="0" i="0" kern="1200" baseline="0" dirty="0">
                <a:solidFill>
                  <a:schemeClr val="tx1"/>
                </a:solidFill>
                <a:latin typeface="Arial" charset="0"/>
                <a:ea typeface="+mn-ea"/>
                <a:cs typeface="+mn-cs"/>
              </a:rPr>
              <a:t>USDA released its annual Expenditures on Children by Families report, also known as the “Cost of Raising a Child,” showing that a middle-income family with a child born in 2013 can expect to spend about $245,340 in expenses up to age 18. </a:t>
            </a:r>
          </a:p>
          <a:p>
            <a:r>
              <a:rPr lang="en-US" sz="1200" b="0" i="0" kern="1200" baseline="0" dirty="0">
                <a:solidFill>
                  <a:schemeClr val="tx1"/>
                </a:solidFill>
                <a:latin typeface="Arial" charset="0"/>
                <a:ea typeface="+mn-ea"/>
                <a:cs typeface="+mn-cs"/>
              </a:rPr>
              <a:t>http://blogs.usda.gov/2014/08/18/how-much-will-it-cost-to-raise-a-child/</a:t>
            </a:r>
          </a:p>
          <a:p>
            <a:endParaRPr lang="en-US" sz="1200" b="0" i="0" kern="1200" baseline="0" dirty="0">
              <a:solidFill>
                <a:schemeClr val="tx1"/>
              </a:solidFill>
              <a:latin typeface="Arial" charset="0"/>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03916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are a custodial parent who needs or receives child support or a noncustodial parent who pays child support, the Office of the Attorney General has services and resources for you. As the official child support enforcement agency for the State of Texas, the Office of the Attorney General provides services for parents who wish to obtain or provide support for their children.</a:t>
            </a:r>
            <a:r>
              <a:rPr lang="en-US" baseline="0" dirty="0"/>
              <a:t> </a:t>
            </a:r>
            <a:r>
              <a:rPr lang="en-US" dirty="0"/>
              <a:t>The Child Support Division determines, on a case-by-case basis, which of the child support services listed below are appropriate:</a:t>
            </a:r>
          </a:p>
          <a:p>
            <a:endParaRPr lang="en-US" dirty="0"/>
          </a:p>
          <a:p>
            <a:pPr marL="171450" indent="-171450">
              <a:buFont typeface="Arial" panose="020B0604020202020204" pitchFamily="34" charset="0"/>
              <a:buChar char="•"/>
            </a:pPr>
            <a:r>
              <a:rPr lang="en-US" dirty="0"/>
              <a:t>Locating the absent parent</a:t>
            </a:r>
          </a:p>
          <a:p>
            <a:pPr marL="171450" indent="-171450">
              <a:buFont typeface="Arial" panose="020B0604020202020204" pitchFamily="34" charset="0"/>
              <a:buChar char="•"/>
            </a:pPr>
            <a:r>
              <a:rPr lang="en-US" dirty="0"/>
              <a:t>Establishing paternity</a:t>
            </a:r>
          </a:p>
          <a:p>
            <a:pPr marL="171450" indent="-171450">
              <a:buFont typeface="Arial" panose="020B0604020202020204" pitchFamily="34" charset="0"/>
              <a:buChar char="•"/>
            </a:pPr>
            <a:r>
              <a:rPr lang="en-US" dirty="0"/>
              <a:t>Establishing and enforcing child support orders</a:t>
            </a:r>
          </a:p>
          <a:p>
            <a:pPr marL="171450" indent="-171450">
              <a:buFont typeface="Arial" panose="020B0604020202020204" pitchFamily="34" charset="0"/>
              <a:buChar char="•"/>
            </a:pPr>
            <a:r>
              <a:rPr lang="en-US" dirty="0"/>
              <a:t>Establishing and enforcing medical support orders</a:t>
            </a:r>
          </a:p>
          <a:p>
            <a:pPr marL="171450" indent="-171450">
              <a:buFont typeface="Arial" panose="020B0604020202020204" pitchFamily="34" charset="0"/>
              <a:buChar char="•"/>
            </a:pPr>
            <a:r>
              <a:rPr lang="en-US" dirty="0"/>
              <a:t>Reviewing and adjusting child support payments</a:t>
            </a:r>
          </a:p>
          <a:p>
            <a:pPr marL="171450" indent="-171450">
              <a:buFont typeface="Arial" panose="020B0604020202020204" pitchFamily="34" charset="0"/>
              <a:buChar char="•"/>
            </a:pPr>
            <a:r>
              <a:rPr lang="en-US" dirty="0"/>
              <a:t>Collecting and distributing child support payments</a:t>
            </a:r>
          </a:p>
          <a:p>
            <a:pPr marL="0" indent="0">
              <a:buFont typeface="Arial" panose="020B0604020202020204" pitchFamily="34" charset="0"/>
              <a:buNone/>
            </a:pPr>
            <a:endParaRPr lang="en-US" dirty="0"/>
          </a:p>
          <a:p>
            <a:r>
              <a:rPr lang="en-US" dirty="0"/>
              <a:t>The Office of the Attorney General provides parents with a full range of child support services at no cost. The services are required by federal law and funded by the federal government and the State of Texas.</a:t>
            </a:r>
          </a:p>
          <a:p>
            <a:endParaRPr lang="en-US" dirty="0"/>
          </a:p>
          <a:p>
            <a:r>
              <a:rPr lang="en-US" dirty="0"/>
              <a:t>The Attorney General of Texas</a:t>
            </a:r>
          </a:p>
          <a:p>
            <a:r>
              <a:rPr lang="en-US" dirty="0"/>
              <a:t>No Kidding (Child Support video) Straight talk from teens.</a:t>
            </a:r>
          </a:p>
          <a:p>
            <a:r>
              <a:rPr lang="en-US" dirty="0"/>
              <a:t>https://www.texasattorneygeneral.gov/media/videos/play.php?image=NoKiddingV5&amp;id=335</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95479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234342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596536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43558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3544692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67009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students to share and discuss what they know about parenting skills and responsibilities.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responsibility is a condition for which a person assumes the duties, obligations and accountability for something. The responsibilities of parenting are endless. Some important responsibilities that affect the health and happiness of parents and children include:</a:t>
            </a:r>
          </a:p>
          <a:p>
            <a:pPr marL="171450" indent="-171450">
              <a:buFont typeface="Arial" panose="020B0604020202020204" pitchFamily="34" charset="0"/>
              <a:buChar char="•"/>
            </a:pPr>
            <a:r>
              <a:rPr lang="en-US" dirty="0"/>
              <a:t>Child guidance</a:t>
            </a:r>
          </a:p>
          <a:p>
            <a:pPr marL="171450" indent="-171450">
              <a:buFont typeface="Arial" panose="020B0604020202020204" pitchFamily="34" charset="0"/>
              <a:buChar char="•"/>
            </a:pPr>
            <a:r>
              <a:rPr lang="en-US" dirty="0"/>
              <a:t>Cognitive</a:t>
            </a:r>
            <a:r>
              <a:rPr lang="en-US" baseline="0" dirty="0"/>
              <a:t> development</a:t>
            </a:r>
          </a:p>
          <a:p>
            <a:pPr marL="171450" indent="-171450">
              <a:buFont typeface="Arial" panose="020B0604020202020204" pitchFamily="34" charset="0"/>
              <a:buChar char="•"/>
            </a:pPr>
            <a:r>
              <a:rPr lang="en-US" baseline="0" dirty="0"/>
              <a:t>Financial responsibilities (child support)</a:t>
            </a:r>
          </a:p>
          <a:p>
            <a:pPr marL="171450" indent="-171450">
              <a:buFont typeface="Arial" panose="020B0604020202020204" pitchFamily="34" charset="0"/>
              <a:buChar char="•"/>
            </a:pPr>
            <a:r>
              <a:rPr lang="en-US" baseline="0" dirty="0"/>
              <a:t>Health and safety responsibilities</a:t>
            </a:r>
          </a:p>
          <a:p>
            <a:pPr marL="171450" indent="-171450">
              <a:buFont typeface="Arial" panose="020B0604020202020204" pitchFamily="34" charset="0"/>
              <a:buChar char="•"/>
            </a:pPr>
            <a:r>
              <a:rPr lang="en-US" baseline="0" dirty="0"/>
              <a:t>Legal and moral responsibilities</a:t>
            </a:r>
          </a:p>
          <a:p>
            <a:pPr marL="171450" indent="-171450">
              <a:buFont typeface="Arial" panose="020B0604020202020204" pitchFamily="34" charset="0"/>
              <a:buChar char="•"/>
            </a:pPr>
            <a:r>
              <a:rPr lang="en-US" baseline="0" dirty="0"/>
              <a:t>Social and emotional development</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Ask students to identify some factors that need to be taken into account when considering the responsibilities of parenting.</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344952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skills do parents need? A scientific analysis</a:t>
            </a:r>
            <a:r>
              <a:rPr lang="en-US" baseline="0" dirty="0"/>
              <a:t> by Robert Epstein </a:t>
            </a:r>
            <a:r>
              <a:rPr lang="en-US" dirty="0"/>
              <a:t>ranks the ten most effective child-rearing practices.</a:t>
            </a:r>
            <a:r>
              <a:rPr lang="en-US" baseline="0" dirty="0"/>
              <a:t> </a:t>
            </a:r>
            <a:r>
              <a:rPr lang="en-US" dirty="0"/>
              <a:t>These ten, listed in order from most to least important, predict a strong parent-child bond and children's happiness, health, and success include:</a:t>
            </a:r>
          </a:p>
          <a:p>
            <a:endParaRPr lang="en-US" dirty="0"/>
          </a:p>
          <a:p>
            <a:pPr marL="171450" indent="-171450">
              <a:buFont typeface="Arial" panose="020B0604020202020204" pitchFamily="34" charset="0"/>
              <a:buChar char="•"/>
            </a:pPr>
            <a:r>
              <a:rPr lang="en-US" dirty="0"/>
              <a:t>Love and affection</a:t>
            </a:r>
            <a:r>
              <a:rPr lang="en-US" baseline="0" dirty="0"/>
              <a:t> –</a:t>
            </a:r>
            <a:r>
              <a:rPr lang="en-US" dirty="0"/>
              <a:t> Providing</a:t>
            </a:r>
            <a:r>
              <a:rPr lang="en-US" baseline="0" dirty="0"/>
              <a:t> support and acceptance of your child and spending quality time with him or her</a:t>
            </a:r>
            <a:endParaRPr lang="en-US" dirty="0"/>
          </a:p>
          <a:p>
            <a:pPr marL="171450" indent="-171450">
              <a:buFont typeface="Arial" panose="020B0604020202020204" pitchFamily="34" charset="0"/>
              <a:buChar char="•"/>
            </a:pPr>
            <a:r>
              <a:rPr lang="en-US" dirty="0"/>
              <a:t>Stress management</a:t>
            </a:r>
            <a:r>
              <a:rPr lang="en-US" baseline="0" dirty="0"/>
              <a:t> – Reducing stressful situations in your life and home</a:t>
            </a:r>
            <a:endParaRPr lang="en-US" dirty="0"/>
          </a:p>
          <a:p>
            <a:pPr marL="171450" indent="-171450">
              <a:buFont typeface="Arial" panose="020B0604020202020204" pitchFamily="34" charset="0"/>
              <a:buChar char="•"/>
            </a:pPr>
            <a:r>
              <a:rPr lang="en-US" dirty="0"/>
              <a:t>Relationship skills</a:t>
            </a:r>
            <a:r>
              <a:rPr lang="en-US" baseline="0" dirty="0"/>
              <a:t> - M</a:t>
            </a:r>
            <a:r>
              <a:rPr lang="en-US" dirty="0"/>
              <a:t>aintaining a healthy, positive relationship with your spouse, significant other, or co-parent and</a:t>
            </a:r>
            <a:r>
              <a:rPr lang="en-US" baseline="0" dirty="0"/>
              <a:t> other people in your life</a:t>
            </a:r>
            <a:endParaRPr lang="en-US" dirty="0"/>
          </a:p>
          <a:p>
            <a:pPr marL="171450" indent="-171450">
              <a:buFont typeface="Arial" panose="020B0604020202020204" pitchFamily="34" charset="0"/>
              <a:buChar char="•"/>
            </a:pPr>
            <a:r>
              <a:rPr lang="en-US" dirty="0"/>
              <a:t>Autonomy and independence</a:t>
            </a:r>
            <a:r>
              <a:rPr lang="en-US" baseline="0" dirty="0"/>
              <a:t> – Respect is a skill that is practiced and enforced. Teaching your child to be self-sufficient.</a:t>
            </a:r>
            <a:endParaRPr lang="en-US" dirty="0"/>
          </a:p>
          <a:p>
            <a:pPr marL="171450" indent="-171450">
              <a:buFont typeface="Arial" panose="020B0604020202020204" pitchFamily="34" charset="0"/>
              <a:buChar char="•"/>
            </a:pPr>
            <a:r>
              <a:rPr lang="en-US" dirty="0"/>
              <a:t>Education and learning</a:t>
            </a:r>
            <a:r>
              <a:rPr lang="en-US" baseline="0" dirty="0"/>
              <a:t> –</a:t>
            </a:r>
            <a:r>
              <a:rPr lang="en-US" dirty="0"/>
              <a:t> providing</a:t>
            </a:r>
            <a:r>
              <a:rPr lang="en-US" baseline="0" dirty="0"/>
              <a:t> support and </a:t>
            </a:r>
            <a:r>
              <a:rPr lang="en-US" dirty="0"/>
              <a:t>educational opportunities for your child</a:t>
            </a:r>
          </a:p>
          <a:p>
            <a:pPr marL="171450" indent="-171450">
              <a:buFont typeface="Arial" panose="020B0604020202020204" pitchFamily="34" charset="0"/>
              <a:buChar char="•"/>
            </a:pPr>
            <a:r>
              <a:rPr lang="en-US" dirty="0"/>
              <a:t>Life skills</a:t>
            </a:r>
            <a:r>
              <a:rPr lang="en-US" baseline="0" dirty="0"/>
              <a:t> – providing the skills your child is going to need to be successful in life</a:t>
            </a:r>
            <a:endParaRPr lang="en-US" dirty="0"/>
          </a:p>
          <a:p>
            <a:pPr marL="171450" indent="-171450">
              <a:buFont typeface="Arial" panose="020B0604020202020204" pitchFamily="34" charset="0"/>
              <a:buChar char="•"/>
            </a:pPr>
            <a:r>
              <a:rPr lang="en-US" dirty="0"/>
              <a:t>Behavior management</a:t>
            </a:r>
            <a:r>
              <a:rPr lang="en-US" baseline="0" dirty="0"/>
              <a:t> – developing a firm yet fair approach to guidance</a:t>
            </a:r>
            <a:endParaRPr lang="en-US" dirty="0"/>
          </a:p>
          <a:p>
            <a:pPr marL="171450" indent="-171450">
              <a:buFont typeface="Arial" panose="020B0604020202020204" pitchFamily="34" charset="0"/>
              <a:buChar char="•"/>
            </a:pPr>
            <a:r>
              <a:rPr lang="en-US" dirty="0"/>
              <a:t>Health</a:t>
            </a:r>
            <a:r>
              <a:rPr lang="en-US" baseline="0" dirty="0"/>
              <a:t> – provide a </a:t>
            </a:r>
            <a:r>
              <a:rPr lang="en-US" dirty="0"/>
              <a:t>healthy lifestyle to</a:t>
            </a:r>
            <a:r>
              <a:rPr lang="en-US" baseline="0" dirty="0"/>
              <a:t> include exercise and proper nutrition</a:t>
            </a:r>
            <a:endParaRPr lang="en-US" dirty="0"/>
          </a:p>
          <a:p>
            <a:pPr marL="171450" indent="-171450">
              <a:buFont typeface="Arial" panose="020B0604020202020204" pitchFamily="34" charset="0"/>
              <a:buChar char="•"/>
            </a:pPr>
            <a:r>
              <a:rPr lang="en-US" dirty="0"/>
              <a:t>Religion</a:t>
            </a:r>
            <a:r>
              <a:rPr lang="en-US" baseline="0" dirty="0"/>
              <a:t> -</a:t>
            </a:r>
            <a:r>
              <a:rPr lang="en-US" dirty="0"/>
              <a:t> participate in spiritual or religious activities</a:t>
            </a:r>
          </a:p>
          <a:p>
            <a:pPr marL="171450" indent="-171450">
              <a:buFont typeface="Arial" panose="020B0604020202020204" pitchFamily="34" charset="0"/>
              <a:buChar char="•"/>
            </a:pPr>
            <a:r>
              <a:rPr lang="en-US" dirty="0"/>
              <a:t>Safety</a:t>
            </a:r>
            <a:r>
              <a:rPr lang="en-US" baseline="0" dirty="0"/>
              <a:t> – providing a safe and secure environment</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dirty="0"/>
              <a:t>Ask the students to discuss the relationship between these ten effective child-rearing</a:t>
            </a:r>
            <a:r>
              <a:rPr lang="en-US" baseline="0" dirty="0"/>
              <a:t> practices and the happiness, health and success of a child. What can occur if these effective child-rearing practices are not applied?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Robert Epstein</a:t>
            </a:r>
          </a:p>
          <a:p>
            <a:pPr marL="0" indent="0">
              <a:buFont typeface="Arial" panose="020B0604020202020204" pitchFamily="34" charset="0"/>
              <a:buNone/>
            </a:pPr>
            <a:r>
              <a:rPr lang="en-US" baseline="0" dirty="0"/>
              <a:t>What Makes a Good Parent?</a:t>
            </a:r>
          </a:p>
          <a:p>
            <a:pPr marL="0" indent="0">
              <a:buFont typeface="Arial" panose="020B0604020202020204" pitchFamily="34" charset="0"/>
              <a:buNone/>
            </a:pPr>
            <a:r>
              <a:rPr lang="en-US" dirty="0"/>
              <a:t>http://geraldguild.com/blog/2010/12/03/ten-best-parenting-tips-but-does-it-really-matter/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83028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environment is all of the surrounding conditions that influence development and growth. Many environmental factors can have a harmful effect on the infant. These factors include cigarette smoke, alcohol consumption, caffeine intake, x-rays, drug use, illness and poor nutrition.</a:t>
            </a:r>
            <a:endParaRPr lang="en-US" dirty="0"/>
          </a:p>
          <a:p>
            <a:endParaRPr lang="en-US" dirty="0"/>
          </a:p>
          <a:p>
            <a:r>
              <a:rPr lang="en-US" dirty="0"/>
              <a:t>Alcohol, drugs and medicine can pass through the placenta and enter the baby’s body.  Most disabilities present at birth are the result of environmental factors. </a:t>
            </a:r>
          </a:p>
          <a:p>
            <a:endParaRPr lang="en-US" dirty="0"/>
          </a:p>
          <a:p>
            <a:r>
              <a:rPr lang="en-US" dirty="0"/>
              <a:t>A chromosomal error is an error in chromosome arrangement that occurs</a:t>
            </a:r>
            <a:r>
              <a:rPr lang="en-US" baseline="0" dirty="0"/>
              <a:t> during conception. There may be extra or missing chromosomes or the arrangement or structures may be abnormal. </a:t>
            </a:r>
            <a:r>
              <a:rPr lang="en-US" dirty="0"/>
              <a:t>In</a:t>
            </a:r>
            <a:r>
              <a:rPr lang="en-US" baseline="0" dirty="0"/>
              <a:t> only</a:t>
            </a:r>
            <a:r>
              <a:rPr lang="en-US" dirty="0"/>
              <a:t> three</a:t>
            </a:r>
            <a:r>
              <a:rPr lang="en-US" baseline="0" dirty="0"/>
              <a:t> percent of cases the chromosomal error is due to an inherited defect.</a:t>
            </a:r>
            <a:endParaRPr lang="en-US" dirty="0"/>
          </a:p>
          <a:p>
            <a:endParaRPr lang="en-US" dirty="0"/>
          </a:p>
          <a:p>
            <a:r>
              <a:rPr lang="en-US" dirty="0"/>
              <a:t>Why is prenatal care so vital to the healthy development of the unborn child?</a:t>
            </a:r>
          </a:p>
          <a:p>
            <a:endParaRPr lang="en-US" dirty="0"/>
          </a:p>
          <a:p>
            <a:r>
              <a:rPr lang="en-US" dirty="0"/>
              <a:t>Is it safe to get a body piercing, go</a:t>
            </a:r>
            <a:r>
              <a:rPr lang="en-US" baseline="0" dirty="0"/>
              <a:t> on an </a:t>
            </a:r>
            <a:r>
              <a:rPr lang="en-US" dirty="0"/>
              <a:t>amusement ride or wear perfume during pregnancy? You will be research</a:t>
            </a:r>
            <a:r>
              <a:rPr lang="en-US" baseline="0" dirty="0"/>
              <a:t> what is safe and not safe during pregnancy later in the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9718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prenatal care? It is the care of the mother-to-be and baby that takes place before birth.</a:t>
            </a:r>
          </a:p>
          <a:p>
            <a:endParaRPr lang="en-US" dirty="0"/>
          </a:p>
          <a:p>
            <a:r>
              <a:rPr lang="en-US" dirty="0"/>
              <a:t>Proper prenatal care (280 days) is crucial for the mother-to-be. Let’s analyze reasons for medical care and good health practices prior to and during pregnancy. As soon as a woman suspects she is pregnant, she should see a physician to begin prenatal care as early as possible. Prenatal care is the most important factor in the development of the fetus. Ideally, you should take healthy</a:t>
            </a:r>
            <a:r>
              <a:rPr lang="en-US" baseline="0" dirty="0"/>
              <a:t> steps before you become pregnant to ensure a healthy baby such as eating right, exercising and avoiding drugs and alcohol.</a:t>
            </a:r>
          </a:p>
          <a:p>
            <a:endParaRPr lang="en-US" baseline="0" dirty="0"/>
          </a:p>
          <a:p>
            <a:r>
              <a:rPr lang="en-US" baseline="0" dirty="0"/>
              <a:t>Your baby depends on you to provide nutrients to help the baby grow. A well-balanced diet along with prenatal vitamins is very important.  Pregnant women need 600 micrograms of folic acid daily.  What foods contain folic acid? Why is folic acid so important during pregnancy? (Folic acid prevents birth defects of the baby’s brain (anencephaly) and spine (spina bifida). </a:t>
            </a:r>
          </a:p>
          <a:p>
            <a:endParaRPr lang="en-US" baseline="0" dirty="0"/>
          </a:p>
          <a:p>
            <a:r>
              <a:rPr lang="en-US" baseline="0" dirty="0"/>
              <a:t>The weight gain depends on the woman’s height and pre-pregnancy weight.  More weight should be gained in multiples such as twins or triplets.</a:t>
            </a:r>
          </a:p>
          <a:p>
            <a:endParaRPr lang="en-US" baseline="0" dirty="0"/>
          </a:p>
          <a:p>
            <a:r>
              <a:rPr lang="en-US" baseline="0" dirty="0"/>
              <a:t>Walking is a great exercise for pregnant women. What are some additional ideal exercises for pregnant women?</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373587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sexually transmitted diseases can be passed</a:t>
            </a:r>
            <a:r>
              <a:rPr lang="en-US" baseline="0" dirty="0"/>
              <a:t> to the fetus of an infected mother.</a:t>
            </a:r>
            <a:endParaRPr lang="en-US" dirty="0"/>
          </a:p>
          <a:p>
            <a:endParaRPr lang="en-US" dirty="0"/>
          </a:p>
          <a:p>
            <a:r>
              <a:rPr lang="en-US" dirty="0"/>
              <a:t>What are the effects of syphilis on an unborn baby? Syphilis can cause deformities or death of the fetus.</a:t>
            </a:r>
          </a:p>
          <a:p>
            <a:r>
              <a:rPr lang="en-US" dirty="0"/>
              <a:t>What are</a:t>
            </a:r>
            <a:r>
              <a:rPr lang="en-US" baseline="0" dirty="0"/>
              <a:t> the effects of gonorrhea on an unborn baby? If an infant is infected with gonorrhea during birth, the infant’s eyes can be damaged.</a:t>
            </a:r>
          </a:p>
          <a:p>
            <a:r>
              <a:rPr lang="en-US" baseline="0" dirty="0"/>
              <a:t>What is the treatment?</a:t>
            </a:r>
          </a:p>
          <a:p>
            <a:endParaRPr lang="en-US" baseline="0" dirty="0"/>
          </a:p>
          <a:p>
            <a:r>
              <a:rPr lang="en-US" baseline="0" dirty="0"/>
              <a:t>What are some other sexually transmitted diseases that can be passed to the fetus of an infected mother?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71722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latin typeface="Arial" charset="0"/>
                <a:ea typeface="+mn-ea"/>
                <a:cs typeface="+mn-cs"/>
              </a:rPr>
              <a:t>Some birth defects are easy to see such as cleft palate but others such as heart defects and hearing loss can be diagnosed by special tests. Major birth defects are conditions that cause structural changes in one or more parts of the body; are present at birth; and have a serious, damaging effect on health, development or functional ability.</a:t>
            </a:r>
            <a:r>
              <a:rPr lang="en-US" sz="1200" b="0" i="0" kern="1200" baseline="0" dirty="0">
                <a:solidFill>
                  <a:schemeClr val="tx1"/>
                </a:solidFill>
                <a:latin typeface="Arial" charset="0"/>
                <a:ea typeface="+mn-ea"/>
                <a:cs typeface="+mn-cs"/>
              </a:rPr>
              <a:t> </a:t>
            </a:r>
            <a:r>
              <a:rPr lang="en-US" sz="1200" b="0" i="0" kern="1200" dirty="0">
                <a:solidFill>
                  <a:schemeClr val="tx1"/>
                </a:solidFill>
                <a:latin typeface="Arial" charset="0"/>
                <a:ea typeface="+mn-ea"/>
                <a:cs typeface="+mn-cs"/>
              </a:rPr>
              <a:t>Some birth defects are caused by hereditary factors (genes), environmental factors or our behaviors. </a:t>
            </a:r>
          </a:p>
          <a:p>
            <a:endParaRPr lang="en-US" sz="1200" b="0" i="0" kern="1200" dirty="0">
              <a:solidFill>
                <a:schemeClr val="tx1"/>
              </a:solidFill>
              <a:latin typeface="Arial" charset="0"/>
              <a:ea typeface="+mn-ea"/>
              <a:cs typeface="+mn-cs"/>
            </a:endParaRPr>
          </a:p>
          <a:p>
            <a:r>
              <a:rPr lang="en-US" sz="1200" b="0" i="0" kern="1200" dirty="0">
                <a:solidFill>
                  <a:schemeClr val="tx1"/>
                </a:solidFill>
                <a:latin typeface="Arial" charset="0"/>
                <a:ea typeface="+mn-ea"/>
                <a:cs typeface="+mn-cs"/>
              </a:rPr>
              <a:t>What is a hereditary factor of birth defects? What is an environmental factor of birth defects? How do our actions and behaviors affect an unborn baby?</a:t>
            </a:r>
          </a:p>
          <a:p>
            <a:endParaRPr lang="en-US" sz="1200" b="0" i="0" kern="1200" dirty="0">
              <a:solidFill>
                <a:schemeClr val="tx1"/>
              </a:solidFill>
              <a:latin typeface="Arial" charset="0"/>
              <a:ea typeface="+mn-ea"/>
              <a:cs typeface="+mn-cs"/>
            </a:endParaRPr>
          </a:p>
          <a:p>
            <a:r>
              <a:rPr lang="en-US" sz="1200" b="0" i="0" kern="1200" dirty="0">
                <a:solidFill>
                  <a:schemeClr val="tx1"/>
                </a:solidFill>
                <a:latin typeface="Arial" charset="0"/>
                <a:ea typeface="+mn-ea"/>
                <a:cs typeface="+mn-cs"/>
              </a:rPr>
              <a:t>Most birth defects occur in the first three months of pregnancy.</a:t>
            </a:r>
            <a:r>
              <a:rPr lang="en-US" sz="1200" b="0" i="0" kern="1200" baseline="0" dirty="0">
                <a:solidFill>
                  <a:schemeClr val="tx1"/>
                </a:solidFill>
                <a:latin typeface="Arial" charset="0"/>
                <a:ea typeface="+mn-ea"/>
                <a:cs typeface="+mn-cs"/>
              </a:rPr>
              <a:t> </a:t>
            </a:r>
            <a:r>
              <a:rPr lang="en-US" sz="1200" b="0" i="0" kern="1200" dirty="0">
                <a:solidFill>
                  <a:schemeClr val="tx1"/>
                </a:solidFill>
                <a:latin typeface="Arial" charset="0"/>
                <a:ea typeface="+mn-ea"/>
                <a:cs typeface="+mn-cs"/>
              </a:rPr>
              <a:t>Why do most birth</a:t>
            </a:r>
            <a:r>
              <a:rPr lang="en-US" sz="1200" b="0" i="0" kern="1200" baseline="0" dirty="0">
                <a:solidFill>
                  <a:schemeClr val="tx1"/>
                </a:solidFill>
                <a:latin typeface="Arial" charset="0"/>
                <a:ea typeface="+mn-ea"/>
                <a:cs typeface="+mn-cs"/>
              </a:rPr>
              <a:t> defects occur in the first three months of pregnancy?</a:t>
            </a:r>
          </a:p>
          <a:p>
            <a:endParaRPr lang="en-US" sz="1200" b="0" i="0" kern="1200" dirty="0">
              <a:solidFill>
                <a:schemeClr val="tx1"/>
              </a:solidFill>
              <a:latin typeface="Arial" charset="0"/>
              <a:ea typeface="+mn-ea"/>
              <a:cs typeface="+mn-cs"/>
            </a:endParaRPr>
          </a:p>
          <a:p>
            <a:r>
              <a:rPr lang="en-US" sz="1200" b="0" i="0" kern="1200" dirty="0">
                <a:solidFill>
                  <a:schemeClr val="tx1"/>
                </a:solidFill>
                <a:latin typeface="Arial" charset="0"/>
                <a:ea typeface="+mn-ea"/>
                <a:cs typeface="+mn-cs"/>
              </a:rPr>
              <a:t>For some birth defects, we know the cause. But for most, we don’t.</a:t>
            </a:r>
          </a:p>
          <a:p>
            <a:endParaRPr lang="en-US" sz="1200" b="0" i="0" kern="1200" dirty="0">
              <a:solidFill>
                <a:schemeClr val="tx1"/>
              </a:solidFill>
              <a:latin typeface="Arial" charset="0"/>
              <a:ea typeface="+mn-ea"/>
              <a:cs typeface="+mn-cs"/>
            </a:endParaRPr>
          </a:p>
          <a:p>
            <a:r>
              <a:rPr lang="en-US" sz="1200" b="0" i="0" kern="1200" dirty="0">
                <a:solidFill>
                  <a:schemeClr val="tx1"/>
                </a:solidFill>
                <a:latin typeface="Arial" charset="0"/>
                <a:ea typeface="+mn-ea"/>
                <a:cs typeface="+mn-cs"/>
              </a:rPr>
              <a:t>Teacher note: Click</a:t>
            </a:r>
            <a:r>
              <a:rPr lang="en-US" sz="1200" b="0" i="0" kern="1200" baseline="0" dirty="0">
                <a:solidFill>
                  <a:schemeClr val="tx1"/>
                </a:solidFill>
                <a:latin typeface="Arial" charset="0"/>
                <a:ea typeface="+mn-ea"/>
                <a:cs typeface="+mn-cs"/>
              </a:rPr>
              <a:t> on picture to share the information about specific birth defects. </a:t>
            </a:r>
            <a:r>
              <a:rPr lang="en-US" sz="1200" b="0" i="0" kern="1200" dirty="0">
                <a:solidFill>
                  <a:schemeClr val="tx1"/>
                </a:solidFill>
                <a:latin typeface="Arial" charset="0"/>
                <a:ea typeface="+mn-ea"/>
                <a:cs typeface="+mn-cs"/>
              </a:rPr>
              <a:t>You may opt to assign the students a birth defect to research as an</a:t>
            </a:r>
            <a:r>
              <a:rPr lang="en-US" sz="1200" b="0" i="0" kern="1200" baseline="0" dirty="0">
                <a:solidFill>
                  <a:schemeClr val="tx1"/>
                </a:solidFill>
                <a:latin typeface="Arial" charset="0"/>
                <a:ea typeface="+mn-ea"/>
                <a:cs typeface="+mn-cs"/>
              </a:rPr>
              <a:t> enrichment activity. </a:t>
            </a:r>
          </a:p>
          <a:p>
            <a:endParaRPr lang="en-US" sz="1200" b="0" i="0" kern="1200" dirty="0">
              <a:solidFill>
                <a:schemeClr val="tx1"/>
              </a:solidFill>
              <a:latin typeface="Arial" charset="0"/>
              <a:ea typeface="+mn-ea"/>
              <a:cs typeface="+mn-cs"/>
            </a:endParaRPr>
          </a:p>
          <a:p>
            <a:r>
              <a:rPr lang="en-US" sz="1200" b="0" i="0" kern="1200" dirty="0">
                <a:solidFill>
                  <a:schemeClr val="tx1"/>
                </a:solidFill>
                <a:latin typeface="Arial" charset="0"/>
                <a:ea typeface="+mn-ea"/>
                <a:cs typeface="+mn-cs"/>
              </a:rPr>
              <a:t>Centers for Disease Control and Prevention</a:t>
            </a:r>
          </a:p>
          <a:p>
            <a:r>
              <a:rPr lang="en-US" sz="1200" b="0" i="0" kern="1200" dirty="0">
                <a:solidFill>
                  <a:schemeClr val="tx1"/>
                </a:solidFill>
                <a:latin typeface="Arial" charset="0"/>
                <a:ea typeface="+mn-ea"/>
                <a:cs typeface="+mn-cs"/>
              </a:rPr>
              <a:t>Specific Birth Defects.</a:t>
            </a:r>
          </a:p>
          <a:p>
            <a:r>
              <a:rPr lang="en-US" sz="1200" b="0" i="0" kern="1200" dirty="0">
                <a:solidFill>
                  <a:schemeClr val="tx1"/>
                </a:solidFill>
                <a:latin typeface="Arial" charset="0"/>
                <a:ea typeface="+mn-ea"/>
                <a:cs typeface="+mn-cs"/>
              </a:rPr>
              <a:t>http://www.cdc.gov/ncbddd/birthdefects/types.html</a:t>
            </a:r>
          </a:p>
          <a:p>
            <a:endParaRPr lang="en-US" sz="1200" b="0" i="0" kern="1200" dirty="0">
              <a:solidFill>
                <a:schemeClr val="tx1"/>
              </a:solidFill>
              <a:latin typeface="Arial" charset="0"/>
              <a:ea typeface="+mn-ea"/>
              <a:cs typeface="+mn-cs"/>
            </a:endParaRPr>
          </a:p>
          <a:p>
            <a:endParaRPr lang="en-US" sz="1200" b="0" i="0" kern="1200" dirty="0">
              <a:solidFill>
                <a:schemeClr val="tx1"/>
              </a:solidFill>
              <a:latin typeface="Arial" charset="0"/>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654332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ncbddd/birthdefects/families-support.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youtu.be/lBjh4VaDqXQ"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blogs.usda.gov/2014/08/18/how-much-will-it-cost-to-raise-a-child/"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texasattorneygeneral.gov/media/videos/play.php?image=NoKiddingV5&amp;id=335"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cdc.gov/ncbddd/birthdefects/type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A Little Thing That Changes EVERYTHING!</a:t>
            </a:r>
          </a:p>
        </p:txBody>
      </p:sp>
      <p:sp>
        <p:nvSpPr>
          <p:cNvPr id="2" name="Rectangle 1">
            <a:extLst>
              <a:ext uri="{FF2B5EF4-FFF2-40B4-BE49-F238E27FC236}">
                <a16:creationId xmlns:a16="http://schemas.microsoft.com/office/drawing/2014/main" id="{D4EB85AA-32A8-4576-8032-E175D9C8FF30}"/>
              </a:ext>
            </a:extLst>
          </p:cNvPr>
          <p:cNvSpPr/>
          <p:nvPr/>
        </p:nvSpPr>
        <p:spPr>
          <a:xfrm>
            <a:off x="4643120" y="4176375"/>
            <a:ext cx="6096000" cy="769441"/>
          </a:xfrm>
          <a:prstGeom prst="rect">
            <a:avLst/>
          </a:prstGeom>
        </p:spPr>
        <p:txBody>
          <a:bodyPr>
            <a:spAutoFit/>
          </a:bodyPr>
          <a:lstStyle/>
          <a:p>
            <a:r>
              <a:rPr lang="en-US" sz="4400" dirty="0">
                <a:solidFill>
                  <a:schemeClr val="accent2">
                    <a:lumMod val="60000"/>
                    <a:lumOff val="40000"/>
                  </a:schemeClr>
                </a:solidFill>
                <a:latin typeface="Open Sans"/>
              </a:rPr>
              <a:t>Child Development</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Tips for Preventing Birth Defects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8108868" cy="4734318"/>
          </a:xfrm>
        </p:spPr>
        <p:txBody>
          <a:bodyPr/>
          <a:lstStyle/>
          <a:p>
            <a:pPr lvl="1"/>
            <a:r>
              <a:rPr lang="en-US" dirty="0"/>
              <a:t>Steps a woman can take to get ready for a healthy pregnancy:</a:t>
            </a:r>
          </a:p>
          <a:p>
            <a:pPr lvl="2"/>
            <a:r>
              <a:rPr lang="en-US" sz="2400" dirty="0"/>
              <a:t>Keep diabetes under control.</a:t>
            </a:r>
          </a:p>
          <a:p>
            <a:pPr lvl="2"/>
            <a:r>
              <a:rPr lang="en-US" sz="2400" dirty="0"/>
              <a:t>Plan on obtaining genetic counseling and birth defect screening, particularly if you have any family history of birth defects or if you are 35 years of age or older.</a:t>
            </a:r>
          </a:p>
          <a:p>
            <a:pPr lvl="2"/>
            <a:r>
              <a:rPr lang="en-US" sz="2400" dirty="0"/>
              <a:t>Prevent infections.</a:t>
            </a:r>
          </a:p>
          <a:p>
            <a:pPr lvl="2"/>
            <a:r>
              <a:rPr lang="en-US" sz="2400" dirty="0"/>
              <a:t>Reach and maintain a healthy weight.</a:t>
            </a:r>
          </a:p>
          <a:p>
            <a:pPr lvl="2"/>
            <a:r>
              <a:rPr lang="en-US" sz="2400" dirty="0"/>
              <a:t>Talk to a health care provider about taking any medications.</a:t>
            </a:r>
          </a:p>
          <a:p>
            <a:pPr lvl="2"/>
            <a:r>
              <a:rPr lang="en-US" sz="2400" dirty="0"/>
              <a:t>Talk to your doctor about vaccinations (shots).</a:t>
            </a:r>
          </a:p>
          <a:p>
            <a:pPr lvl="2"/>
            <a:r>
              <a:rPr lang="en-US" sz="2400" dirty="0"/>
              <a:t>Visit your gynecologist on an annual basis for wellness exam.</a:t>
            </a:r>
          </a:p>
          <a:p>
            <a:pPr lvl="1"/>
            <a:endParaRPr lang="en-US" dirty="0"/>
          </a:p>
        </p:txBody>
      </p:sp>
      <p:pic>
        <p:nvPicPr>
          <p:cNvPr id="4" name="Content Placeholder 7">
            <a:extLst>
              <a:ext uri="{FF2B5EF4-FFF2-40B4-BE49-F238E27FC236}">
                <a16:creationId xmlns:a16="http://schemas.microsoft.com/office/drawing/2014/main" id="{7084B221-D796-4A73-B70A-FBB39EFBCA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8192" y="4097338"/>
            <a:ext cx="2451625" cy="2057400"/>
          </a:xfrm>
          <a:prstGeom prst="rect">
            <a:avLst/>
          </a:prstGeom>
        </p:spPr>
      </p:pic>
    </p:spTree>
    <p:extLst>
      <p:ext uri="{BB962C8B-B14F-4D97-AF65-F5344CB8AC3E}">
        <p14:creationId xmlns:p14="http://schemas.microsoft.com/office/powerpoint/2010/main" val="164683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80447"/>
            <a:ext cx="10059452" cy="803062"/>
          </a:xfrm>
        </p:spPr>
        <p:txBody>
          <a:bodyPr/>
          <a:lstStyle/>
          <a:p>
            <a:r>
              <a:rPr lang="en-US"/>
              <a:t>Special Needs Child</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613641" cy="4734318"/>
          </a:xfrm>
        </p:spPr>
        <p:txBody>
          <a:bodyPr/>
          <a:lstStyle/>
          <a:p>
            <a:pPr lvl="1"/>
            <a:r>
              <a:rPr lang="en-US" dirty="0"/>
              <a:t>Having a child with a birth defect or chronic illness can be overwhelming for a family.  It can be very beneficial to join a support group. </a:t>
            </a:r>
          </a:p>
          <a:p>
            <a:pPr lvl="1"/>
            <a:r>
              <a:rPr lang="en-US" dirty="0"/>
              <a:t>Experts and individuals in similar situations might have advice on how to address some concerns and questions parents may have. </a:t>
            </a:r>
          </a:p>
          <a:p>
            <a:pPr lvl="1"/>
            <a:endParaRPr lang="en-US" dirty="0"/>
          </a:p>
        </p:txBody>
      </p:sp>
      <p:pic>
        <p:nvPicPr>
          <p:cNvPr id="4" name="Picture 3">
            <a:hlinkClick r:id="rId3"/>
            <a:extLst>
              <a:ext uri="{FF2B5EF4-FFF2-40B4-BE49-F238E27FC236}">
                <a16:creationId xmlns:a16="http://schemas.microsoft.com/office/drawing/2014/main" id="{7526710A-88BC-4FCB-AD77-F6E54125D8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0178" y="1420420"/>
            <a:ext cx="2845022" cy="3471063"/>
          </a:xfrm>
          <a:prstGeom prst="rect">
            <a:avLst/>
          </a:prstGeom>
        </p:spPr>
      </p:pic>
      <p:sp>
        <p:nvSpPr>
          <p:cNvPr id="5" name="Rectangle 4">
            <a:extLst>
              <a:ext uri="{FF2B5EF4-FFF2-40B4-BE49-F238E27FC236}">
                <a16:creationId xmlns:a16="http://schemas.microsoft.com/office/drawing/2014/main" id="{528AD213-DF70-4440-803A-CC3545AABF96}"/>
              </a:ext>
            </a:extLst>
          </p:cNvPr>
          <p:cNvSpPr/>
          <p:nvPr/>
        </p:nvSpPr>
        <p:spPr>
          <a:xfrm>
            <a:off x="7760178" y="5028394"/>
            <a:ext cx="1859996" cy="369332"/>
          </a:xfrm>
          <a:prstGeom prst="rect">
            <a:avLst/>
          </a:prstGeom>
        </p:spPr>
        <p:txBody>
          <a:bodyPr wrap="none">
            <a:spAutoFit/>
          </a:bodyPr>
          <a:lstStyle/>
          <a:p>
            <a:r>
              <a:rPr lang="en-US" dirty="0">
                <a:latin typeface="Open Sans"/>
              </a:rPr>
              <a:t>(click on picture)</a:t>
            </a:r>
          </a:p>
        </p:txBody>
      </p:sp>
    </p:spTree>
    <p:extLst>
      <p:ext uri="{BB962C8B-B14F-4D97-AF65-F5344CB8AC3E}">
        <p14:creationId xmlns:p14="http://schemas.microsoft.com/office/powerpoint/2010/main" val="155804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Any Baby Can of San Antonio</a:t>
            </a:r>
          </a:p>
        </p:txBody>
      </p:sp>
      <p:pic>
        <p:nvPicPr>
          <p:cNvPr id="4" name="Picture 3">
            <a:hlinkClick r:id="rId3"/>
            <a:extLst>
              <a:ext uri="{FF2B5EF4-FFF2-40B4-BE49-F238E27FC236}">
                <a16:creationId xmlns:a16="http://schemas.microsoft.com/office/drawing/2014/main" id="{D99446E7-FA3A-4DD7-AE99-0AE75B54A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079" y="1420421"/>
            <a:ext cx="6025740" cy="4017160"/>
          </a:xfrm>
          <a:prstGeom prst="rect">
            <a:avLst/>
          </a:prstGeom>
        </p:spPr>
      </p:pic>
      <p:sp>
        <p:nvSpPr>
          <p:cNvPr id="5" name="Rectangle 4">
            <a:extLst>
              <a:ext uri="{FF2B5EF4-FFF2-40B4-BE49-F238E27FC236}">
                <a16:creationId xmlns:a16="http://schemas.microsoft.com/office/drawing/2014/main" id="{4947B85B-6B62-4DFF-A45D-FA9F30FF817D}"/>
              </a:ext>
            </a:extLst>
          </p:cNvPr>
          <p:cNvSpPr/>
          <p:nvPr/>
        </p:nvSpPr>
        <p:spPr>
          <a:xfrm>
            <a:off x="3192079" y="5574492"/>
            <a:ext cx="1859996" cy="369332"/>
          </a:xfrm>
          <a:prstGeom prst="rect">
            <a:avLst/>
          </a:prstGeom>
        </p:spPr>
        <p:txBody>
          <a:bodyPr wrap="none">
            <a:spAutoFit/>
          </a:bodyPr>
          <a:lstStyle/>
          <a:p>
            <a:r>
              <a:rPr lang="en-US" dirty="0">
                <a:latin typeface="Open Sans"/>
              </a:rPr>
              <a:t>(click on picture)</a:t>
            </a:r>
          </a:p>
        </p:txBody>
      </p:sp>
    </p:spTree>
    <p:extLst>
      <p:ext uri="{BB962C8B-B14F-4D97-AF65-F5344CB8AC3E}">
        <p14:creationId xmlns:p14="http://schemas.microsoft.com/office/powerpoint/2010/main" val="164971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Impact of Infants on Family Life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Some areas an infant could impact a family life can include:</a:t>
            </a:r>
          </a:p>
          <a:p>
            <a:pPr lvl="2"/>
            <a:r>
              <a:rPr lang="en-US" dirty="0"/>
              <a:t>Careers</a:t>
            </a:r>
          </a:p>
          <a:p>
            <a:pPr lvl="2"/>
            <a:r>
              <a:rPr lang="en-US" dirty="0"/>
              <a:t>Finances</a:t>
            </a:r>
          </a:p>
          <a:p>
            <a:pPr lvl="2"/>
            <a:r>
              <a:rPr lang="en-US" dirty="0"/>
              <a:t>Lifestyle</a:t>
            </a:r>
          </a:p>
          <a:p>
            <a:pPr lvl="2"/>
            <a:r>
              <a:rPr lang="en-US" dirty="0"/>
              <a:t>Psychological adjustments</a:t>
            </a:r>
          </a:p>
          <a:p>
            <a:pPr lvl="2"/>
            <a:r>
              <a:rPr lang="en-US" dirty="0"/>
              <a:t>Relationships</a:t>
            </a:r>
          </a:p>
          <a:p>
            <a:pPr lvl="2"/>
            <a:r>
              <a:rPr lang="en-US" dirty="0"/>
              <a:t>Routines</a:t>
            </a:r>
          </a:p>
          <a:p>
            <a:pPr lvl="2"/>
            <a:r>
              <a:rPr lang="en-US" dirty="0"/>
              <a:t>Social support</a:t>
            </a:r>
          </a:p>
          <a:p>
            <a:pPr lvl="1"/>
            <a:endParaRPr lang="en-US" dirty="0"/>
          </a:p>
        </p:txBody>
      </p:sp>
      <p:pic>
        <p:nvPicPr>
          <p:cNvPr id="4" name="Picture 3">
            <a:extLst>
              <a:ext uri="{FF2B5EF4-FFF2-40B4-BE49-F238E27FC236}">
                <a16:creationId xmlns:a16="http://schemas.microsoft.com/office/drawing/2014/main" id="{87EDD97E-9AF4-42D4-8BD3-B744CA22C2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368" y="2627376"/>
            <a:ext cx="4608086" cy="3073594"/>
          </a:xfrm>
          <a:prstGeom prst="rect">
            <a:avLst/>
          </a:prstGeom>
        </p:spPr>
      </p:pic>
    </p:spTree>
    <p:extLst>
      <p:ext uri="{BB962C8B-B14F-4D97-AF65-F5344CB8AC3E}">
        <p14:creationId xmlns:p14="http://schemas.microsoft.com/office/powerpoint/2010/main" val="308229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Relationships and Parenting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couple must be ready for a baby</a:t>
            </a:r>
          </a:p>
          <a:p>
            <a:pPr lvl="2"/>
            <a:r>
              <a:rPr lang="en-US" sz="2400" dirty="0"/>
              <a:t>Emotionally</a:t>
            </a:r>
          </a:p>
          <a:p>
            <a:pPr lvl="2"/>
            <a:r>
              <a:rPr lang="en-US" sz="2400" dirty="0"/>
              <a:t>Financially</a:t>
            </a:r>
          </a:p>
          <a:p>
            <a:pPr lvl="2"/>
            <a:r>
              <a:rPr lang="en-US" sz="2400" dirty="0"/>
              <a:t>Mentally</a:t>
            </a:r>
          </a:p>
          <a:p>
            <a:pPr lvl="2"/>
            <a:r>
              <a:rPr lang="en-US" sz="2400" dirty="0"/>
              <a:t>Physically</a:t>
            </a:r>
          </a:p>
        </p:txBody>
      </p:sp>
      <p:pic>
        <p:nvPicPr>
          <p:cNvPr id="4" name="Picture 3">
            <a:extLst>
              <a:ext uri="{FF2B5EF4-FFF2-40B4-BE49-F238E27FC236}">
                <a16:creationId xmlns:a16="http://schemas.microsoft.com/office/drawing/2014/main" id="{9FCA057C-7343-4F8C-AEA6-D67D580AB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160" y="3108960"/>
            <a:ext cx="4306956" cy="2872740"/>
          </a:xfrm>
          <a:prstGeom prst="rect">
            <a:avLst/>
          </a:prstGeom>
        </p:spPr>
      </p:pic>
    </p:spTree>
    <p:extLst>
      <p:ext uri="{BB962C8B-B14F-4D97-AF65-F5344CB8AC3E}">
        <p14:creationId xmlns:p14="http://schemas.microsoft.com/office/powerpoint/2010/main" val="297403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Financial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6044184" cy="4734318"/>
          </a:xfrm>
        </p:spPr>
        <p:txBody>
          <a:bodyPr/>
          <a:lstStyle/>
          <a:p>
            <a:pPr lvl="1"/>
            <a:r>
              <a:rPr lang="en-US" dirty="0"/>
              <a:t>The latest report from the U.S. Department of Agriculture found that middle-class parents of a child born in 2013 could expect to spend more than a quarter of a million dollars in the child's first 18 years.</a:t>
            </a:r>
          </a:p>
          <a:p>
            <a:pPr lvl="1"/>
            <a:endParaRPr lang="en-US" dirty="0"/>
          </a:p>
        </p:txBody>
      </p:sp>
      <p:pic>
        <p:nvPicPr>
          <p:cNvPr id="4" name="Picture 3">
            <a:hlinkClick r:id="rId3"/>
            <a:extLst>
              <a:ext uri="{FF2B5EF4-FFF2-40B4-BE49-F238E27FC236}">
                <a16:creationId xmlns:a16="http://schemas.microsoft.com/office/drawing/2014/main" id="{07B411E5-5D29-4E5F-84BE-62BC77D07EF7}"/>
              </a:ext>
            </a:extLst>
          </p:cNvPr>
          <p:cNvPicPr>
            <a:picLocks noChangeAspect="1"/>
          </p:cNvPicPr>
          <p:nvPr/>
        </p:nvPicPr>
        <p:blipFill rotWithShape="1">
          <a:blip r:embed="rId4"/>
          <a:srcRect l="47562" t="16667" r="25580" b="21875"/>
          <a:stretch/>
        </p:blipFill>
        <p:spPr>
          <a:xfrm>
            <a:off x="7187184" y="1283509"/>
            <a:ext cx="3474564" cy="4681039"/>
          </a:xfrm>
          <a:prstGeom prst="rect">
            <a:avLst/>
          </a:prstGeom>
          <a:ln w="6350">
            <a:solidFill>
              <a:schemeClr val="tx1"/>
            </a:solidFill>
          </a:ln>
        </p:spPr>
      </p:pic>
      <p:pic>
        <p:nvPicPr>
          <p:cNvPr id="5" name="Picture 4">
            <a:extLst>
              <a:ext uri="{FF2B5EF4-FFF2-40B4-BE49-F238E27FC236}">
                <a16:creationId xmlns:a16="http://schemas.microsoft.com/office/drawing/2014/main" id="{EED8E1CF-BE1A-4127-9E34-E51C587616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3432" y="3930014"/>
            <a:ext cx="2362200" cy="2699658"/>
          </a:xfrm>
          <a:prstGeom prst="rect">
            <a:avLst/>
          </a:prstGeom>
        </p:spPr>
      </p:pic>
      <p:sp>
        <p:nvSpPr>
          <p:cNvPr id="6" name="Rectangle 5">
            <a:extLst>
              <a:ext uri="{FF2B5EF4-FFF2-40B4-BE49-F238E27FC236}">
                <a16:creationId xmlns:a16="http://schemas.microsoft.com/office/drawing/2014/main" id="{E2DD760E-97AD-42C7-95B9-B5CA5A0D2931}"/>
              </a:ext>
            </a:extLst>
          </p:cNvPr>
          <p:cNvSpPr/>
          <p:nvPr/>
        </p:nvSpPr>
        <p:spPr>
          <a:xfrm>
            <a:off x="7064470" y="6081459"/>
            <a:ext cx="1859996" cy="369332"/>
          </a:xfrm>
          <a:prstGeom prst="rect">
            <a:avLst/>
          </a:prstGeom>
        </p:spPr>
        <p:txBody>
          <a:bodyPr wrap="none">
            <a:spAutoFit/>
          </a:bodyPr>
          <a:lstStyle/>
          <a:p>
            <a:r>
              <a:rPr lang="en-US" dirty="0">
                <a:latin typeface="Open Sans"/>
              </a:rPr>
              <a:t>(click on picture)</a:t>
            </a:r>
          </a:p>
        </p:txBody>
      </p:sp>
    </p:spTree>
    <p:extLst>
      <p:ext uri="{BB962C8B-B14F-4D97-AF65-F5344CB8AC3E}">
        <p14:creationId xmlns:p14="http://schemas.microsoft.com/office/powerpoint/2010/main" val="1359293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 Support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Whether you are a custodial parent who needs or receives child support or a noncustodial parent who pays child support, the Office of the Attorney General has services and resources for you. </a:t>
            </a:r>
          </a:p>
        </p:txBody>
      </p:sp>
      <p:pic>
        <p:nvPicPr>
          <p:cNvPr id="4" name="Content Placeholder 6">
            <a:hlinkClick r:id="rId3"/>
            <a:extLst>
              <a:ext uri="{FF2B5EF4-FFF2-40B4-BE49-F238E27FC236}">
                <a16:creationId xmlns:a16="http://schemas.microsoft.com/office/drawing/2014/main" id="{3DB6E536-B04D-4E84-8C71-92989EDD3D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567" y="2846960"/>
            <a:ext cx="4330865" cy="2968624"/>
          </a:xfrm>
          <a:prstGeom prst="rect">
            <a:avLst/>
          </a:prstGeom>
        </p:spPr>
      </p:pic>
      <p:sp>
        <p:nvSpPr>
          <p:cNvPr id="5" name="Rectangle 4">
            <a:extLst>
              <a:ext uri="{FF2B5EF4-FFF2-40B4-BE49-F238E27FC236}">
                <a16:creationId xmlns:a16="http://schemas.microsoft.com/office/drawing/2014/main" id="{CF9B7904-4985-42FA-A997-CD71BE13C473}"/>
              </a:ext>
            </a:extLst>
          </p:cNvPr>
          <p:cNvSpPr/>
          <p:nvPr/>
        </p:nvSpPr>
        <p:spPr>
          <a:xfrm>
            <a:off x="3930567" y="5954983"/>
            <a:ext cx="1859996" cy="369332"/>
          </a:xfrm>
          <a:prstGeom prst="rect">
            <a:avLst/>
          </a:prstGeom>
        </p:spPr>
        <p:txBody>
          <a:bodyPr wrap="none">
            <a:spAutoFit/>
          </a:bodyPr>
          <a:lstStyle/>
          <a:p>
            <a:r>
              <a:rPr lang="en-US" dirty="0">
                <a:latin typeface="Open Sans"/>
              </a:rPr>
              <a:t>(click on picture)</a:t>
            </a:r>
          </a:p>
        </p:txBody>
      </p:sp>
    </p:spTree>
    <p:extLst>
      <p:ext uri="{BB962C8B-B14F-4D97-AF65-F5344CB8AC3E}">
        <p14:creationId xmlns:p14="http://schemas.microsoft.com/office/powerpoint/2010/main" val="198220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Describe some factors that need to be taken into account when considering the responsibilities of parenting.</a:t>
            </a:r>
          </a:p>
          <a:p>
            <a:pPr lvl="1"/>
            <a:r>
              <a:rPr lang="en-US" dirty="0"/>
              <a:t>List and describe three of the ten most effective child-rearing practices according to Robert Epstein. </a:t>
            </a:r>
          </a:p>
          <a:p>
            <a:pPr lvl="1"/>
            <a:r>
              <a:rPr lang="en-US" dirty="0"/>
              <a:t>Why is folic acid so important during pregnancy? </a:t>
            </a:r>
          </a:p>
          <a:p>
            <a:pPr lvl="1"/>
            <a:r>
              <a:rPr lang="en-US" dirty="0"/>
              <a:t>What is a chromosomal error?</a:t>
            </a:r>
          </a:p>
          <a:p>
            <a:pPr lvl="1"/>
            <a:r>
              <a:rPr lang="en-US" dirty="0"/>
              <a:t>What impact does an infant have on the family in the areas of roles, finances, responsibilities and relationships?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4150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Content Placeholder 3">
            <a:extLst>
              <a:ext uri="{FF2B5EF4-FFF2-40B4-BE49-F238E27FC236}">
                <a16:creationId xmlns:a16="http://schemas.microsoft.com/office/drawing/2014/main" id="{C0DB3391-A641-472C-966E-8FB7BD6B78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55403" y="1898512"/>
            <a:ext cx="4081193" cy="4152793"/>
          </a:xfrm>
        </p:spPr>
      </p:pic>
    </p:spTree>
    <p:extLst>
      <p:ext uri="{BB962C8B-B14F-4D97-AF65-F5344CB8AC3E}">
        <p14:creationId xmlns:p14="http://schemas.microsoft.com/office/powerpoint/2010/main" val="241939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Clip Art: Used with permission from Microsoft™. (Slide 6, 12 and 16)</a:t>
            </a:r>
          </a:p>
          <a:p>
            <a:pPr lvl="2"/>
            <a:r>
              <a:rPr lang="en-US" sz="2000" dirty="0"/>
              <a:t>Photos obtained through a license with Shutterstock.com™. (Slides 1, 3. 4, 5, 7, 8, 9, 10, 11 13. 14, 15, and 18)</a:t>
            </a:r>
          </a:p>
          <a:p>
            <a:pPr lvl="1"/>
            <a:r>
              <a:rPr lang="en-US" sz="2000" dirty="0"/>
              <a:t>Textbook:</a:t>
            </a:r>
          </a:p>
          <a:p>
            <a:pPr lvl="2"/>
            <a:r>
              <a:rPr lang="en-US" sz="2000" dirty="0"/>
              <a:t>Decker, Celia. Child development; Early stages through age 12. 7th. Tinley Park, IL: </a:t>
            </a:r>
            <a:r>
              <a:rPr lang="en-US" sz="2000" dirty="0" err="1"/>
              <a:t>Goodheart</a:t>
            </a:r>
            <a:r>
              <a:rPr lang="en-US" sz="2000" dirty="0"/>
              <a:t>-Willcox, 2011. </a:t>
            </a:r>
          </a:p>
          <a:p>
            <a:pPr lvl="1"/>
            <a:r>
              <a:rPr lang="en-US" sz="2000" dirty="0"/>
              <a:t>Websites:</a:t>
            </a:r>
          </a:p>
          <a:p>
            <a:pPr lvl="2"/>
            <a:r>
              <a:rPr lang="en-US" sz="2000" dirty="0"/>
              <a:t>American Pregnancy Association</a:t>
            </a:r>
            <a:br>
              <a:rPr lang="en-US" sz="2000" dirty="0"/>
            </a:br>
            <a:r>
              <a:rPr lang="en-US" sz="2000" dirty="0"/>
              <a:t>The American Pregnancy Association is a national health organization committed to promoting reproductive and pregnancy wellness through education, research, advocacy, and community awareness.</a:t>
            </a:r>
            <a:br>
              <a:rPr lang="en-US" sz="2000" dirty="0"/>
            </a:br>
            <a:r>
              <a:rPr lang="en-US" sz="2000" dirty="0"/>
              <a:t>http://www.americanpregnancy.org/index.htm</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913114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Any Baby Can</a:t>
            </a:r>
            <a:br>
              <a:rPr lang="en-US" sz="2000" dirty="0"/>
            </a:br>
            <a:r>
              <a:rPr lang="en-US" sz="2000" dirty="0"/>
              <a:t>Since 1982, Any Baby Can has been a compass for families in need. Providing direction and guidance for families of children with special needs is at the heart of this organization. The impact the birth of a child with special needs has on the family is immense. Instantly, the family’s dreams are altered and their lives are changed forever. The stress has the potential to tear even the strongest families apart.</a:t>
            </a:r>
            <a:br>
              <a:rPr lang="en-US" sz="2000" dirty="0"/>
            </a:br>
            <a:r>
              <a:rPr lang="en-US" sz="2000" dirty="0"/>
              <a:t>http://www.anybabycansa.org/</a:t>
            </a:r>
          </a:p>
          <a:p>
            <a:pPr lvl="2"/>
            <a:r>
              <a:rPr lang="en-US" sz="2000" dirty="0"/>
              <a:t>Attorney General of Texas Greg Abbott</a:t>
            </a:r>
            <a:br>
              <a:rPr lang="en-US" sz="2000" dirty="0"/>
            </a:br>
            <a:r>
              <a:rPr lang="en-US" sz="2000" dirty="0"/>
              <a:t>As the official child support enforcement agency for the State of Texas, the Office of the Attorney General provides services for parents who wish to obtain or provide support for their children. Includes rights and responsibilities of parents.</a:t>
            </a:r>
            <a:br>
              <a:rPr lang="en-US" sz="2000" dirty="0"/>
            </a:br>
            <a:r>
              <a:rPr lang="en-US" sz="2000" dirty="0"/>
              <a:t>https://www.texasattorneygeneral.gov/cs/about-the-child-support-program</a:t>
            </a:r>
          </a:p>
          <a:p>
            <a:pPr lvl="2"/>
            <a:r>
              <a:rPr lang="en-US" sz="2000" dirty="0"/>
              <a:t>Centers for Disease Control and Prevention (CDC)</a:t>
            </a:r>
            <a:br>
              <a:rPr lang="en-US" sz="2000" dirty="0"/>
            </a:br>
            <a:r>
              <a:rPr lang="en-US" sz="2000" dirty="0"/>
              <a:t>Facts about birth defects, diagnosis, preventing birth defects, specific birth defects and data.</a:t>
            </a:r>
            <a:br>
              <a:rPr lang="en-US" sz="2000" dirty="0"/>
            </a:br>
            <a:r>
              <a:rPr lang="en-US" sz="2000" dirty="0"/>
              <a:t>http://www.cdc.gov/ncbddd/birthdefects/facts.html</a:t>
            </a:r>
          </a:p>
          <a:p>
            <a:pPr lvl="1"/>
            <a:endParaRPr lang="en-US" sz="2000" dirty="0"/>
          </a:p>
        </p:txBody>
      </p:sp>
    </p:spTree>
    <p:extLst>
      <p:ext uri="{BB962C8B-B14F-4D97-AF65-F5344CB8AC3E}">
        <p14:creationId xmlns:p14="http://schemas.microsoft.com/office/powerpoint/2010/main" val="24624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Websites:</a:t>
            </a:r>
          </a:p>
          <a:p>
            <a:pPr lvl="2"/>
            <a:r>
              <a:rPr lang="en-US" sz="2000" dirty="0"/>
              <a:t>Ohio State University Extension</a:t>
            </a:r>
            <a:br>
              <a:rPr lang="en-US" sz="2000" dirty="0"/>
            </a:br>
            <a:r>
              <a:rPr lang="en-US" sz="2000" dirty="0"/>
              <a:t>Families Meeting the Challenge Fact Sheet</a:t>
            </a:r>
            <a:br>
              <a:rPr lang="en-US" sz="2000" dirty="0"/>
            </a:br>
            <a:r>
              <a:rPr lang="en-US" sz="2000" dirty="0"/>
              <a:t>http://ohioline.osu.edu/hyg-fact/5000/5169.html</a:t>
            </a:r>
          </a:p>
          <a:p>
            <a:pPr lvl="1"/>
            <a:r>
              <a:rPr lang="en-US" sz="2000" dirty="0"/>
              <a:t>Videos:</a:t>
            </a:r>
          </a:p>
          <a:p>
            <a:pPr lvl="2"/>
            <a:r>
              <a:rPr lang="en-US" sz="2000" dirty="0"/>
              <a:t>Any Baby Can of San Antonio</a:t>
            </a:r>
            <a:br>
              <a:rPr lang="en-US" sz="2000" dirty="0"/>
            </a:br>
            <a:r>
              <a:rPr lang="en-US" sz="2000" dirty="0"/>
              <a:t>A video on personal stories of parents of special needs children.</a:t>
            </a:r>
            <a:br>
              <a:rPr lang="en-US" sz="2000" dirty="0"/>
            </a:br>
            <a:r>
              <a:rPr lang="en-US" sz="2000" dirty="0"/>
              <a:t>http://youtu.be/lBjh4VaDqXQ</a:t>
            </a:r>
          </a:p>
          <a:p>
            <a:pPr lvl="2"/>
            <a:r>
              <a:rPr lang="en-US" sz="2000" dirty="0"/>
              <a:t>The Attorney General of Texas</a:t>
            </a:r>
            <a:br>
              <a:rPr lang="en-US" sz="2000" dirty="0"/>
            </a:br>
            <a:r>
              <a:rPr lang="en-US" sz="2000" dirty="0"/>
              <a:t>No Kidding (Child Support video)</a:t>
            </a:r>
            <a:br>
              <a:rPr lang="en-US" sz="2000" dirty="0"/>
            </a:br>
            <a:r>
              <a:rPr lang="en-US" sz="2000" dirty="0"/>
              <a:t>https://www.texasattorneygeneral.gov/media/videos/play.php?image=NoKiddingV5&amp;id=335</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18433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694595"/>
            <a:ext cx="10059452" cy="876300"/>
          </a:xfrm>
        </p:spPr>
        <p:txBody>
          <a:bodyPr/>
          <a:lstStyle/>
          <a:p>
            <a:r>
              <a:rPr lang="en-US" dirty="0"/>
              <a:t>What are some parenting skills and responsibilities?</a:t>
            </a:r>
          </a:p>
        </p:txBody>
      </p:sp>
      <p:pic>
        <p:nvPicPr>
          <p:cNvPr id="6" name="Picture 5">
            <a:extLst>
              <a:ext uri="{FF2B5EF4-FFF2-40B4-BE49-F238E27FC236}">
                <a16:creationId xmlns:a16="http://schemas.microsoft.com/office/drawing/2014/main" id="{4B485F16-3339-4A13-A3B2-C80A60193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275" y="1891962"/>
            <a:ext cx="6462093" cy="4271443"/>
          </a:xfrm>
          <a:prstGeom prst="rect">
            <a:avLst/>
          </a:prstGeo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Parenting Responsibilities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Important responsibilities that affect the health and happiness of parents and children include:</a:t>
            </a:r>
          </a:p>
          <a:p>
            <a:pPr lvl="2"/>
            <a:r>
              <a:rPr lang="en-US" sz="2400" dirty="0"/>
              <a:t>Child guidance</a:t>
            </a:r>
          </a:p>
          <a:p>
            <a:pPr lvl="2"/>
            <a:r>
              <a:rPr lang="en-US" sz="2400" dirty="0"/>
              <a:t>Cognitive development</a:t>
            </a:r>
          </a:p>
          <a:p>
            <a:pPr lvl="2"/>
            <a:r>
              <a:rPr lang="en-US" sz="2400" dirty="0"/>
              <a:t>Financial responsibilities (child support)</a:t>
            </a:r>
          </a:p>
          <a:p>
            <a:pPr lvl="2"/>
            <a:r>
              <a:rPr lang="en-US" sz="2400" dirty="0"/>
              <a:t>Health and safety responsibilities</a:t>
            </a:r>
          </a:p>
          <a:p>
            <a:pPr lvl="2"/>
            <a:r>
              <a:rPr lang="en-US" sz="2400" dirty="0"/>
              <a:t>Legal and moral responsibilities</a:t>
            </a:r>
          </a:p>
          <a:p>
            <a:pPr lvl="2"/>
            <a:r>
              <a:rPr lang="en-US" sz="2400" dirty="0"/>
              <a:t>Social and emotional development</a:t>
            </a:r>
          </a:p>
          <a:p>
            <a:pPr lvl="1"/>
            <a:endParaRPr lang="en-US" dirty="0"/>
          </a:p>
        </p:txBody>
      </p:sp>
      <p:pic>
        <p:nvPicPr>
          <p:cNvPr id="4" name="Picture 3">
            <a:extLst>
              <a:ext uri="{FF2B5EF4-FFF2-40B4-BE49-F238E27FC236}">
                <a16:creationId xmlns:a16="http://schemas.microsoft.com/office/drawing/2014/main" id="{9B5C66C2-56B6-4507-A5C7-824A7E7ABD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3892" y="3284807"/>
            <a:ext cx="3454121" cy="2763296"/>
          </a:xfrm>
          <a:prstGeom prst="rect">
            <a:avLst/>
          </a:prstGeom>
        </p:spPr>
      </p:pic>
    </p:spTree>
    <p:extLst>
      <p:ext uri="{BB962C8B-B14F-4D97-AF65-F5344CB8AC3E}">
        <p14:creationId xmlns:p14="http://schemas.microsoft.com/office/powerpoint/2010/main" val="3726674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a:t>Parenting Skills</a:t>
            </a:r>
            <a:endParaRPr lang="en-US" dirty="0"/>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Ten most effective child-rearing practices, listed in order from most to least include:</a:t>
            </a:r>
          </a:p>
          <a:p>
            <a:pPr lvl="2"/>
            <a:r>
              <a:rPr lang="en-US" sz="2400" dirty="0"/>
              <a:t>Love and affection</a:t>
            </a:r>
          </a:p>
          <a:p>
            <a:pPr lvl="2"/>
            <a:r>
              <a:rPr lang="en-US" sz="2400" dirty="0"/>
              <a:t>Stress management</a:t>
            </a:r>
          </a:p>
          <a:p>
            <a:pPr lvl="2"/>
            <a:r>
              <a:rPr lang="en-US" sz="2400" dirty="0"/>
              <a:t>Relationships skills</a:t>
            </a:r>
          </a:p>
          <a:p>
            <a:pPr lvl="2"/>
            <a:r>
              <a:rPr lang="en-US" sz="2400" dirty="0"/>
              <a:t>Autonomy and independence</a:t>
            </a:r>
          </a:p>
          <a:p>
            <a:pPr lvl="2"/>
            <a:r>
              <a:rPr lang="en-US" sz="2400" dirty="0"/>
              <a:t>Education and learning</a:t>
            </a:r>
          </a:p>
          <a:p>
            <a:pPr lvl="2"/>
            <a:r>
              <a:rPr lang="en-US" sz="2400" dirty="0"/>
              <a:t>Life skills</a:t>
            </a:r>
          </a:p>
          <a:p>
            <a:pPr lvl="2"/>
            <a:r>
              <a:rPr lang="en-US" sz="2400" dirty="0"/>
              <a:t>Behavior management</a:t>
            </a:r>
          </a:p>
          <a:p>
            <a:pPr lvl="2"/>
            <a:r>
              <a:rPr lang="en-US" sz="2400" dirty="0"/>
              <a:t>Health</a:t>
            </a:r>
          </a:p>
          <a:p>
            <a:pPr lvl="2"/>
            <a:r>
              <a:rPr lang="en-US" sz="2400" dirty="0"/>
              <a:t>Religion</a:t>
            </a:r>
          </a:p>
          <a:p>
            <a:pPr lvl="2"/>
            <a:r>
              <a:rPr lang="en-US" sz="2400" dirty="0"/>
              <a:t>Safety</a:t>
            </a:r>
            <a:br>
              <a:rPr lang="en-US" sz="2400" dirty="0"/>
            </a:br>
            <a:endParaRPr lang="en-US" dirty="0"/>
          </a:p>
        </p:txBody>
      </p:sp>
      <p:pic>
        <p:nvPicPr>
          <p:cNvPr id="4" name="Picture 3">
            <a:extLst>
              <a:ext uri="{FF2B5EF4-FFF2-40B4-BE49-F238E27FC236}">
                <a16:creationId xmlns:a16="http://schemas.microsoft.com/office/drawing/2014/main" id="{F3FACFEC-1992-4287-8AD2-476155D37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5304" y="2289772"/>
            <a:ext cx="4792980" cy="2995613"/>
          </a:xfrm>
          <a:prstGeom prst="rect">
            <a:avLst/>
          </a:prstGeom>
        </p:spPr>
      </p:pic>
      <p:sp>
        <p:nvSpPr>
          <p:cNvPr id="5" name="Rectangle 4">
            <a:extLst>
              <a:ext uri="{FF2B5EF4-FFF2-40B4-BE49-F238E27FC236}">
                <a16:creationId xmlns:a16="http://schemas.microsoft.com/office/drawing/2014/main" id="{597A7516-BF34-407C-AD86-0612463221E6}"/>
              </a:ext>
            </a:extLst>
          </p:cNvPr>
          <p:cNvSpPr/>
          <p:nvPr/>
        </p:nvSpPr>
        <p:spPr>
          <a:xfrm>
            <a:off x="5383199" y="5850750"/>
            <a:ext cx="7037189" cy="738664"/>
          </a:xfrm>
          <a:prstGeom prst="rect">
            <a:avLst/>
          </a:prstGeom>
        </p:spPr>
        <p:txBody>
          <a:bodyPr wrap="square">
            <a:spAutoFit/>
          </a:bodyPr>
          <a:lstStyle/>
          <a:p>
            <a:pPr lvl="2"/>
            <a:r>
              <a:rPr lang="en-US" sz="2400" dirty="0"/>
              <a:t>(</a:t>
            </a:r>
            <a:r>
              <a:rPr lang="en-US" dirty="0"/>
              <a:t>Source: What Makes a Good Parent? by Robert Epstein)</a:t>
            </a:r>
          </a:p>
          <a:p>
            <a:pPr lvl="1"/>
            <a:endParaRPr lang="en-US" dirty="0"/>
          </a:p>
        </p:txBody>
      </p:sp>
    </p:spTree>
    <p:extLst>
      <p:ext uri="{BB962C8B-B14F-4D97-AF65-F5344CB8AC3E}">
        <p14:creationId xmlns:p14="http://schemas.microsoft.com/office/powerpoint/2010/main" val="77940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887656"/>
            <a:ext cx="10059452" cy="876300"/>
          </a:xfrm>
        </p:spPr>
        <p:txBody>
          <a:bodyPr/>
          <a:lstStyle/>
          <a:p>
            <a:r>
              <a:rPr lang="en-US" dirty="0"/>
              <a:t>Components of Optimal Prenatal Care and Development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916366"/>
            <a:ext cx="8139865" cy="4734318"/>
          </a:xfrm>
        </p:spPr>
        <p:txBody>
          <a:bodyPr/>
          <a:lstStyle/>
          <a:p>
            <a:pPr lvl="1"/>
            <a:r>
              <a:rPr lang="en-US" dirty="0"/>
              <a:t>An expectant mother should avoid harmful substances such as:</a:t>
            </a:r>
          </a:p>
          <a:p>
            <a:pPr lvl="2"/>
            <a:r>
              <a:rPr lang="en-US" sz="2400" dirty="0"/>
              <a:t>alcohol consumption</a:t>
            </a:r>
          </a:p>
          <a:p>
            <a:pPr lvl="2"/>
            <a:r>
              <a:rPr lang="en-US" sz="2400" dirty="0"/>
              <a:t>caffeine intake</a:t>
            </a:r>
          </a:p>
          <a:p>
            <a:pPr lvl="2"/>
            <a:r>
              <a:rPr lang="en-US" sz="2400" dirty="0"/>
              <a:t>cigarette smoke</a:t>
            </a:r>
          </a:p>
          <a:p>
            <a:pPr lvl="2"/>
            <a:r>
              <a:rPr lang="en-US" sz="2400" dirty="0"/>
              <a:t>drug use</a:t>
            </a:r>
          </a:p>
          <a:p>
            <a:pPr lvl="2"/>
            <a:r>
              <a:rPr lang="en-US" sz="2400" dirty="0"/>
              <a:t>illnesses such as chickenpox, Hepatitis B, German measles and toxoplasmosis</a:t>
            </a:r>
          </a:p>
          <a:p>
            <a:pPr lvl="2"/>
            <a:r>
              <a:rPr lang="en-US" sz="2400" dirty="0"/>
              <a:t>sexually transmitted diseases</a:t>
            </a:r>
          </a:p>
        </p:txBody>
      </p:sp>
      <p:pic>
        <p:nvPicPr>
          <p:cNvPr id="4" name="Picture 3">
            <a:extLst>
              <a:ext uri="{FF2B5EF4-FFF2-40B4-BE49-F238E27FC236}">
                <a16:creationId xmlns:a16="http://schemas.microsoft.com/office/drawing/2014/main" id="{7486240F-21D0-40B1-909F-8EFB0B8C8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277" y="3998563"/>
            <a:ext cx="2967189" cy="2189126"/>
          </a:xfrm>
          <a:prstGeom prst="rect">
            <a:avLst/>
          </a:prstGeom>
        </p:spPr>
      </p:pic>
    </p:spTree>
    <p:extLst>
      <p:ext uri="{BB962C8B-B14F-4D97-AF65-F5344CB8AC3E}">
        <p14:creationId xmlns:p14="http://schemas.microsoft.com/office/powerpoint/2010/main" val="2147916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Prenatal Care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Medical care is the most important and best way to ensure a healthy  pregnancy.</a:t>
            </a:r>
          </a:p>
          <a:p>
            <a:pPr lvl="1"/>
            <a:r>
              <a:rPr lang="en-US" dirty="0"/>
              <a:t>Essential nutrients are vital to the health of your baby.</a:t>
            </a:r>
          </a:p>
          <a:p>
            <a:pPr lvl="1"/>
            <a:r>
              <a:rPr lang="en-US" dirty="0"/>
              <a:t>A woman should gain between 25-35 pounds in pregnancy.</a:t>
            </a:r>
          </a:p>
          <a:p>
            <a:pPr lvl="1"/>
            <a:r>
              <a:rPr lang="en-US" dirty="0"/>
              <a:t>Get as much rest and sleep as possible.  </a:t>
            </a:r>
          </a:p>
          <a:p>
            <a:pPr lvl="1"/>
            <a:r>
              <a:rPr lang="en-US" dirty="0"/>
              <a:t>As per your doctor’s advise, keep as active as possible. </a:t>
            </a:r>
          </a:p>
          <a:p>
            <a:pPr lvl="1"/>
            <a:r>
              <a:rPr lang="en-US" dirty="0"/>
              <a:t>Exercise, but avoid contact sports.</a:t>
            </a:r>
          </a:p>
          <a:p>
            <a:pPr lvl="1"/>
            <a:r>
              <a:rPr lang="en-US" dirty="0"/>
              <a:t>Avoid alcohol, drugs and medicine during pregnancy.</a:t>
            </a:r>
          </a:p>
        </p:txBody>
      </p:sp>
    </p:spTree>
    <p:extLst>
      <p:ext uri="{BB962C8B-B14F-4D97-AF65-F5344CB8AC3E}">
        <p14:creationId xmlns:p14="http://schemas.microsoft.com/office/powerpoint/2010/main" val="239393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Sexually Transmitted Infections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 mother could be infected with a sexually transmitted infection (STI) such as syphilis or gonorrhea that could be dangerous to her unborn baby.</a:t>
            </a:r>
          </a:p>
          <a:p>
            <a:pPr lvl="1"/>
            <a:r>
              <a:rPr lang="en-US" dirty="0"/>
              <a:t>STIs can have serious effects on the unborn baby.</a:t>
            </a:r>
          </a:p>
          <a:p>
            <a:pPr lvl="1"/>
            <a:r>
              <a:rPr lang="en-US" dirty="0"/>
              <a:t>Prevention is the best way to keep unborn babies safe from these infections.</a:t>
            </a:r>
          </a:p>
        </p:txBody>
      </p:sp>
      <p:pic>
        <p:nvPicPr>
          <p:cNvPr id="4" name="Picture 3">
            <a:extLst>
              <a:ext uri="{FF2B5EF4-FFF2-40B4-BE49-F238E27FC236}">
                <a16:creationId xmlns:a16="http://schemas.microsoft.com/office/drawing/2014/main" id="{733E0F51-533B-429B-93AB-D93BB376EC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636" y="3994596"/>
            <a:ext cx="3443857" cy="2297053"/>
          </a:xfrm>
          <a:prstGeom prst="rect">
            <a:avLst/>
          </a:prstGeom>
        </p:spPr>
      </p:pic>
    </p:spTree>
    <p:extLst>
      <p:ext uri="{BB962C8B-B14F-4D97-AF65-F5344CB8AC3E}">
        <p14:creationId xmlns:p14="http://schemas.microsoft.com/office/powerpoint/2010/main" val="142613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Birth Defects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Major birth defects are structural changes in one or more parts of the body. They are present at birth. They can have a serious, adverse effect on the health, development, or functional ability of the baby.</a:t>
            </a:r>
          </a:p>
          <a:p>
            <a:pPr lvl="1"/>
            <a:endParaRPr lang="en-US" dirty="0"/>
          </a:p>
          <a:p>
            <a:pPr lvl="1"/>
            <a:endParaRPr lang="en-US" dirty="0"/>
          </a:p>
          <a:p>
            <a:pPr lvl="1"/>
            <a:endParaRPr lang="en-US" dirty="0"/>
          </a:p>
        </p:txBody>
      </p:sp>
      <p:pic>
        <p:nvPicPr>
          <p:cNvPr id="4" name="Content Placeholder 6">
            <a:hlinkClick r:id="rId3"/>
            <a:extLst>
              <a:ext uri="{FF2B5EF4-FFF2-40B4-BE49-F238E27FC236}">
                <a16:creationId xmlns:a16="http://schemas.microsoft.com/office/drawing/2014/main" id="{65878744-4C6D-489D-827C-440BB5B158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078" y="2763741"/>
            <a:ext cx="3449393" cy="2673839"/>
          </a:xfrm>
          <a:prstGeom prst="rect">
            <a:avLst/>
          </a:prstGeom>
        </p:spPr>
      </p:pic>
      <p:sp>
        <p:nvSpPr>
          <p:cNvPr id="5" name="Rectangle 4">
            <a:extLst>
              <a:ext uri="{FF2B5EF4-FFF2-40B4-BE49-F238E27FC236}">
                <a16:creationId xmlns:a16="http://schemas.microsoft.com/office/drawing/2014/main" id="{40B3CAAF-BE99-496C-A7D9-E28464B9680D}"/>
              </a:ext>
            </a:extLst>
          </p:cNvPr>
          <p:cNvSpPr/>
          <p:nvPr/>
        </p:nvSpPr>
        <p:spPr>
          <a:xfrm>
            <a:off x="4920484" y="5574491"/>
            <a:ext cx="1859996" cy="369332"/>
          </a:xfrm>
          <a:prstGeom prst="rect">
            <a:avLst/>
          </a:prstGeom>
        </p:spPr>
        <p:txBody>
          <a:bodyPr wrap="none">
            <a:spAutoFit/>
          </a:bodyPr>
          <a:lstStyle/>
          <a:p>
            <a:r>
              <a:rPr lang="en-US" dirty="0">
                <a:latin typeface="Open Sans"/>
              </a:rPr>
              <a:t>(click on picture)</a:t>
            </a:r>
          </a:p>
        </p:txBody>
      </p:sp>
    </p:spTree>
    <p:extLst>
      <p:ext uri="{BB962C8B-B14F-4D97-AF65-F5344CB8AC3E}">
        <p14:creationId xmlns:p14="http://schemas.microsoft.com/office/powerpoint/2010/main" val="25854619"/>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56ea17bb-c96d-4826-b465-01eec0dd23dd"/>
    <ds:schemaRef ds:uri="http://schemas.microsoft.com/sharepoint/v3"/>
    <ds:schemaRef ds:uri="05d88611-e516-4d1a-b12e-39107e78b3d0"/>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64</TotalTime>
  <Words>3138</Words>
  <Application>Microsoft Office PowerPoint</Application>
  <PresentationFormat>Widescreen</PresentationFormat>
  <Paragraphs>315</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.AppleSystemUIFont</vt:lpstr>
      <vt:lpstr>Arial</vt:lpstr>
      <vt:lpstr>Calibri</vt:lpstr>
      <vt:lpstr>Open Sans</vt:lpstr>
      <vt:lpstr>Open Sans SemiBold</vt:lpstr>
      <vt:lpstr>2_Office Theme</vt:lpstr>
      <vt:lpstr>3_Office Theme</vt:lpstr>
      <vt:lpstr>A Little Thing That Changes EVERYTHING!</vt:lpstr>
      <vt:lpstr>PowerPoint Presentation</vt:lpstr>
      <vt:lpstr>What are some parenting skills and responsibilities?</vt:lpstr>
      <vt:lpstr>Parenting Responsibilities</vt:lpstr>
      <vt:lpstr>Parenting Skills</vt:lpstr>
      <vt:lpstr>Components of Optimal Prenatal Care and Development</vt:lpstr>
      <vt:lpstr>Prenatal Care</vt:lpstr>
      <vt:lpstr>Sexually Transmitted Infections</vt:lpstr>
      <vt:lpstr>Birth Defects</vt:lpstr>
      <vt:lpstr>Tips for Preventing Birth Defects</vt:lpstr>
      <vt:lpstr>Special Needs Child</vt:lpstr>
      <vt:lpstr>Any Baby Can of San Antonio</vt:lpstr>
      <vt:lpstr>The Impact of Infants on Family Life</vt:lpstr>
      <vt:lpstr>Relationships and Parenting</vt:lpstr>
      <vt:lpstr>Financial Responsibilities</vt:lpstr>
      <vt:lpstr>Child Support</vt:lpstr>
      <vt:lpstr>Review</vt:lpstr>
      <vt:lpstr>Questions?</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2017-12-01T15:37:55Z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