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5"/>
  </p:notesMasterIdLst>
  <p:handoutMasterIdLst>
    <p:handoutMasterId r:id="rId26"/>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40"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0160" autoAdjust="0"/>
  </p:normalViewPr>
  <p:slideViewPr>
    <p:cSldViewPr snapToGrid="0">
      <p:cViewPr>
        <p:scale>
          <a:sx n="54" d="100"/>
          <a:sy n="54" d="100"/>
        </p:scale>
        <p:origin x="1168"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A51B52-3AC4-ED4F-89E4-5901821EBF4B}" type="doc">
      <dgm:prSet loTypeId="urn:microsoft.com/office/officeart/2005/8/layout/arrow2" loCatId="process" qsTypeId="urn:microsoft.com/office/officeart/2005/8/quickstyle/simple4" qsCatId="simple" csTypeId="urn:microsoft.com/office/officeart/2005/8/colors/accent1_2" csCatId="accent1" phldr="1"/>
      <dgm:spPr/>
      <dgm:t>
        <a:bodyPr/>
        <a:lstStyle/>
        <a:p>
          <a:endParaRPr lang="en-US"/>
        </a:p>
      </dgm:t>
    </dgm:pt>
    <dgm:pt modelId="{81367FA0-8C3B-8740-BC89-98086D8376AB}">
      <dgm:prSet phldrT="[Text]" custT="1"/>
      <dgm:spPr/>
      <dgm:t>
        <a:bodyPr/>
        <a:lstStyle/>
        <a:p>
          <a:r>
            <a:rPr lang="en-US" sz="1800" dirty="0">
              <a:solidFill>
                <a:srgbClr val="000000"/>
              </a:solidFill>
            </a:rPr>
            <a:t>Treating people fairly</a:t>
          </a:r>
        </a:p>
      </dgm:t>
    </dgm:pt>
    <dgm:pt modelId="{2C2517EE-EEED-D54E-9963-28B6A7C6320D}" type="parTrans" cxnId="{1A9E0342-8195-A345-97C6-27958D8FE98C}">
      <dgm:prSet/>
      <dgm:spPr/>
      <dgm:t>
        <a:bodyPr/>
        <a:lstStyle/>
        <a:p>
          <a:endParaRPr lang="en-US"/>
        </a:p>
      </dgm:t>
    </dgm:pt>
    <dgm:pt modelId="{D05B3370-65A9-984B-A629-90118080E6F1}" type="sibTrans" cxnId="{1A9E0342-8195-A345-97C6-27958D8FE98C}">
      <dgm:prSet/>
      <dgm:spPr/>
      <dgm:t>
        <a:bodyPr/>
        <a:lstStyle/>
        <a:p>
          <a:endParaRPr lang="en-US"/>
        </a:p>
      </dgm:t>
    </dgm:pt>
    <dgm:pt modelId="{2CD19B97-16CF-1040-A181-14CA907B0738}">
      <dgm:prSet phldrT="[Text]" custT="1"/>
      <dgm:spPr/>
      <dgm:t>
        <a:bodyPr/>
        <a:lstStyle/>
        <a:p>
          <a:r>
            <a:rPr lang="en-US" sz="1800" dirty="0">
              <a:solidFill>
                <a:srgbClr val="000000"/>
              </a:solidFill>
            </a:rPr>
            <a:t>Establishing rapport</a:t>
          </a:r>
        </a:p>
        <a:p>
          <a:endParaRPr lang="en-US" sz="1800" dirty="0">
            <a:solidFill>
              <a:srgbClr val="000000"/>
            </a:solidFill>
          </a:endParaRPr>
        </a:p>
        <a:p>
          <a:r>
            <a:rPr lang="en-US" sz="1800" dirty="0">
              <a:solidFill>
                <a:srgbClr val="000000"/>
              </a:solidFill>
            </a:rPr>
            <a:t>Being a cooperative team member</a:t>
          </a:r>
        </a:p>
      </dgm:t>
    </dgm:pt>
    <dgm:pt modelId="{B950B4E9-9B93-BF4F-AC36-B0CE8F747942}" type="parTrans" cxnId="{FBD9F861-4465-8E47-9DA9-F1F07AD566F2}">
      <dgm:prSet/>
      <dgm:spPr/>
      <dgm:t>
        <a:bodyPr/>
        <a:lstStyle/>
        <a:p>
          <a:endParaRPr lang="en-US"/>
        </a:p>
      </dgm:t>
    </dgm:pt>
    <dgm:pt modelId="{9E2F4C2C-4E0C-A947-9779-4E9365F8FCEE}" type="sibTrans" cxnId="{FBD9F861-4465-8E47-9DA9-F1F07AD566F2}">
      <dgm:prSet/>
      <dgm:spPr/>
      <dgm:t>
        <a:bodyPr/>
        <a:lstStyle/>
        <a:p>
          <a:endParaRPr lang="en-US"/>
        </a:p>
      </dgm:t>
    </dgm:pt>
    <dgm:pt modelId="{FBC579DC-5FF1-0D42-ABCE-EB9213E55AE4}">
      <dgm:prSet phldrT="[Text]" custT="1"/>
      <dgm:spPr/>
      <dgm:t>
        <a:bodyPr/>
        <a:lstStyle/>
        <a:p>
          <a:r>
            <a:rPr lang="en-US" sz="1800" dirty="0">
              <a:solidFill>
                <a:srgbClr val="000000"/>
              </a:solidFill>
            </a:rPr>
            <a:t>Dealing effectively with conflict</a:t>
          </a:r>
        </a:p>
        <a:p>
          <a:r>
            <a:rPr lang="en-US" sz="1800" dirty="0">
              <a:solidFill>
                <a:srgbClr val="000000"/>
              </a:solidFill>
            </a:rPr>
            <a:t>Helping clarify misunderstandings</a:t>
          </a:r>
        </a:p>
        <a:p>
          <a:r>
            <a:rPr lang="en-US" sz="1800" dirty="0">
              <a:solidFill>
                <a:srgbClr val="000000"/>
              </a:solidFill>
            </a:rPr>
            <a:t>Creating an environment of social interaction</a:t>
          </a:r>
        </a:p>
      </dgm:t>
    </dgm:pt>
    <dgm:pt modelId="{425D5EE4-23C9-9644-9ABC-771C470AE342}" type="parTrans" cxnId="{6171DD09-1A27-394E-9A35-2B8DC9A9AF6D}">
      <dgm:prSet/>
      <dgm:spPr/>
      <dgm:t>
        <a:bodyPr/>
        <a:lstStyle/>
        <a:p>
          <a:endParaRPr lang="en-US"/>
        </a:p>
      </dgm:t>
    </dgm:pt>
    <dgm:pt modelId="{5A5EC4E8-98F0-9B4E-ABE8-DFFAE8FEACD3}" type="sibTrans" cxnId="{6171DD09-1A27-394E-9A35-2B8DC9A9AF6D}">
      <dgm:prSet/>
      <dgm:spPr/>
      <dgm:t>
        <a:bodyPr/>
        <a:lstStyle/>
        <a:p>
          <a:endParaRPr lang="en-US"/>
        </a:p>
      </dgm:t>
    </dgm:pt>
    <dgm:pt modelId="{BF298954-A3AC-6342-B774-647350D1AA6F}" type="pres">
      <dgm:prSet presAssocID="{16A51B52-3AC4-ED4F-89E4-5901821EBF4B}" presName="arrowDiagram" presStyleCnt="0">
        <dgm:presLayoutVars>
          <dgm:chMax val="5"/>
          <dgm:dir/>
          <dgm:resizeHandles val="exact"/>
        </dgm:presLayoutVars>
      </dgm:prSet>
      <dgm:spPr/>
    </dgm:pt>
    <dgm:pt modelId="{AFC0C313-B5B2-734A-AA4F-15FFA9F5AB83}" type="pres">
      <dgm:prSet presAssocID="{16A51B52-3AC4-ED4F-89E4-5901821EBF4B}" presName="arrow" presStyleLbl="bgShp" presStyleIdx="0" presStyleCnt="1"/>
      <dgm:spPr>
        <a:gradFill flip="none" rotWithShape="1">
          <a:gsLst>
            <a:gs pos="0">
              <a:srgbClr val="FFABAB"/>
            </a:gs>
            <a:gs pos="100000">
              <a:srgbClr val="FB9393"/>
            </a:gs>
          </a:gsLst>
          <a:lin ang="0" scaled="1"/>
          <a:tileRect/>
        </a:gradFill>
      </dgm:spPr>
    </dgm:pt>
    <dgm:pt modelId="{7603F387-A399-5049-B933-7C1CC74B8F3C}" type="pres">
      <dgm:prSet presAssocID="{16A51B52-3AC4-ED4F-89E4-5901821EBF4B}" presName="arrowDiagram3" presStyleCnt="0"/>
      <dgm:spPr/>
    </dgm:pt>
    <dgm:pt modelId="{06970A73-0BDF-7A48-ABCA-FB56D647CEFF}" type="pres">
      <dgm:prSet presAssocID="{81367FA0-8C3B-8740-BC89-98086D8376AB}" presName="bullet3a" presStyleLbl="node1" presStyleIdx="0" presStyleCnt="3" custScaleX="507122" custScaleY="507122"/>
      <dgm:spPr>
        <a:gradFill rotWithShape="0">
          <a:gsLst>
            <a:gs pos="0">
              <a:srgbClr val="FF0000"/>
            </a:gs>
            <a:gs pos="100000">
              <a:srgbClr val="C00000"/>
            </a:gs>
          </a:gsLst>
        </a:gradFill>
      </dgm:spPr>
    </dgm:pt>
    <dgm:pt modelId="{24D49483-C766-6549-90BC-461258ED1729}" type="pres">
      <dgm:prSet presAssocID="{81367FA0-8C3B-8740-BC89-98086D8376AB}" presName="textBox3a" presStyleLbl="revTx" presStyleIdx="0" presStyleCnt="3" custScaleY="67410" custLinFactNeighborX="-1655" custLinFactNeighborY="23246">
        <dgm:presLayoutVars>
          <dgm:bulletEnabled val="1"/>
        </dgm:presLayoutVars>
      </dgm:prSet>
      <dgm:spPr/>
    </dgm:pt>
    <dgm:pt modelId="{B943E653-55BE-AF47-86CB-3CD9C8399F83}" type="pres">
      <dgm:prSet presAssocID="{2CD19B97-16CF-1040-A181-14CA907B0738}" presName="bullet3b" presStyleLbl="node1" presStyleIdx="1" presStyleCnt="3" custScaleX="395587" custScaleY="395587"/>
      <dgm:spPr>
        <a:gradFill rotWithShape="0">
          <a:gsLst>
            <a:gs pos="0">
              <a:srgbClr val="FF3300"/>
            </a:gs>
            <a:gs pos="100000">
              <a:srgbClr val="FF6D6D"/>
            </a:gs>
          </a:gsLst>
        </a:gradFill>
      </dgm:spPr>
    </dgm:pt>
    <dgm:pt modelId="{BB9520BA-1B3A-FA4E-A838-146C35BF2ADD}" type="pres">
      <dgm:prSet presAssocID="{2CD19B97-16CF-1040-A181-14CA907B0738}" presName="textBox3b" presStyleLbl="revTx" presStyleIdx="1" presStyleCnt="3" custScaleY="75718" custLinFactNeighborX="-1030" custLinFactNeighborY="10182">
        <dgm:presLayoutVars>
          <dgm:bulletEnabled val="1"/>
        </dgm:presLayoutVars>
      </dgm:prSet>
      <dgm:spPr/>
    </dgm:pt>
    <dgm:pt modelId="{E0532683-E277-EA41-8422-7B2EC899A09B}" type="pres">
      <dgm:prSet presAssocID="{FBC579DC-5FF1-0D42-ABCE-EB9213E55AE4}" presName="bullet3c" presStyleLbl="node1" presStyleIdx="2" presStyleCnt="3" custScaleX="358120" custScaleY="358120"/>
      <dgm:spPr>
        <a:gradFill rotWithShape="0">
          <a:gsLst>
            <a:gs pos="0">
              <a:srgbClr val="FF4747"/>
            </a:gs>
            <a:gs pos="100000">
              <a:srgbClr val="FB9393"/>
            </a:gs>
          </a:gsLst>
        </a:gradFill>
      </dgm:spPr>
    </dgm:pt>
    <dgm:pt modelId="{72F40DAD-736C-5B40-866F-9B4FE839E66B}" type="pres">
      <dgm:prSet presAssocID="{FBC579DC-5FF1-0D42-ABCE-EB9213E55AE4}" presName="textBox3c" presStyleLbl="revTx" presStyleIdx="2" presStyleCnt="3" custScaleX="162282" custScaleY="73044" custLinFactNeighborX="21836" custLinFactNeighborY="11882">
        <dgm:presLayoutVars>
          <dgm:bulletEnabled val="1"/>
        </dgm:presLayoutVars>
      </dgm:prSet>
      <dgm:spPr/>
    </dgm:pt>
  </dgm:ptLst>
  <dgm:cxnLst>
    <dgm:cxn modelId="{6171DD09-1A27-394E-9A35-2B8DC9A9AF6D}" srcId="{16A51B52-3AC4-ED4F-89E4-5901821EBF4B}" destId="{FBC579DC-5FF1-0D42-ABCE-EB9213E55AE4}" srcOrd="2" destOrd="0" parTransId="{425D5EE4-23C9-9644-9ABC-771C470AE342}" sibTransId="{5A5EC4E8-98F0-9B4E-ABE8-DFFAE8FEACD3}"/>
    <dgm:cxn modelId="{23B7BE0A-CF50-45FF-96AB-8FC5E0938A0A}" type="presOf" srcId="{2CD19B97-16CF-1040-A181-14CA907B0738}" destId="{BB9520BA-1B3A-FA4E-A838-146C35BF2ADD}" srcOrd="0" destOrd="0" presId="urn:microsoft.com/office/officeart/2005/8/layout/arrow2"/>
    <dgm:cxn modelId="{FBD9F861-4465-8E47-9DA9-F1F07AD566F2}" srcId="{16A51B52-3AC4-ED4F-89E4-5901821EBF4B}" destId="{2CD19B97-16CF-1040-A181-14CA907B0738}" srcOrd="1" destOrd="0" parTransId="{B950B4E9-9B93-BF4F-AC36-B0CE8F747942}" sibTransId="{9E2F4C2C-4E0C-A947-9779-4E9365F8FCEE}"/>
    <dgm:cxn modelId="{1A9E0342-8195-A345-97C6-27958D8FE98C}" srcId="{16A51B52-3AC4-ED4F-89E4-5901821EBF4B}" destId="{81367FA0-8C3B-8740-BC89-98086D8376AB}" srcOrd="0" destOrd="0" parTransId="{2C2517EE-EEED-D54E-9963-28B6A7C6320D}" sibTransId="{D05B3370-65A9-984B-A629-90118080E6F1}"/>
    <dgm:cxn modelId="{FCBA1C4E-30E6-45D9-A90C-CB4651C5DB86}" type="presOf" srcId="{81367FA0-8C3B-8740-BC89-98086D8376AB}" destId="{24D49483-C766-6549-90BC-461258ED1729}" srcOrd="0" destOrd="0" presId="urn:microsoft.com/office/officeart/2005/8/layout/arrow2"/>
    <dgm:cxn modelId="{A81A1AA7-E99D-4D32-824B-80191C73CB0F}" type="presOf" srcId="{FBC579DC-5FF1-0D42-ABCE-EB9213E55AE4}" destId="{72F40DAD-736C-5B40-866F-9B4FE839E66B}" srcOrd="0" destOrd="0" presId="urn:microsoft.com/office/officeart/2005/8/layout/arrow2"/>
    <dgm:cxn modelId="{A6B05FAB-2ECB-42C2-BBFE-13BF1EA91A6F}" type="presOf" srcId="{16A51B52-3AC4-ED4F-89E4-5901821EBF4B}" destId="{BF298954-A3AC-6342-B774-647350D1AA6F}" srcOrd="0" destOrd="0" presId="urn:microsoft.com/office/officeart/2005/8/layout/arrow2"/>
    <dgm:cxn modelId="{17A85E92-DBCD-4506-90B6-9924F91ED74B}" type="presParOf" srcId="{BF298954-A3AC-6342-B774-647350D1AA6F}" destId="{AFC0C313-B5B2-734A-AA4F-15FFA9F5AB83}" srcOrd="0" destOrd="0" presId="urn:microsoft.com/office/officeart/2005/8/layout/arrow2"/>
    <dgm:cxn modelId="{ECB41B61-A73E-4E1A-9F81-5A50815D3484}" type="presParOf" srcId="{BF298954-A3AC-6342-B774-647350D1AA6F}" destId="{7603F387-A399-5049-B933-7C1CC74B8F3C}" srcOrd="1" destOrd="0" presId="urn:microsoft.com/office/officeart/2005/8/layout/arrow2"/>
    <dgm:cxn modelId="{4F8AEC1C-0136-472D-BB10-7DDD7E82614A}" type="presParOf" srcId="{7603F387-A399-5049-B933-7C1CC74B8F3C}" destId="{06970A73-0BDF-7A48-ABCA-FB56D647CEFF}" srcOrd="0" destOrd="0" presId="urn:microsoft.com/office/officeart/2005/8/layout/arrow2"/>
    <dgm:cxn modelId="{1CCEC31F-641F-4D33-8453-1507F1186DA5}" type="presParOf" srcId="{7603F387-A399-5049-B933-7C1CC74B8F3C}" destId="{24D49483-C766-6549-90BC-461258ED1729}" srcOrd="1" destOrd="0" presId="urn:microsoft.com/office/officeart/2005/8/layout/arrow2"/>
    <dgm:cxn modelId="{6A450324-3157-42BA-9874-13AD95FF0E2F}" type="presParOf" srcId="{7603F387-A399-5049-B933-7C1CC74B8F3C}" destId="{B943E653-55BE-AF47-86CB-3CD9C8399F83}" srcOrd="2" destOrd="0" presId="urn:microsoft.com/office/officeart/2005/8/layout/arrow2"/>
    <dgm:cxn modelId="{27FA8472-0FFF-4018-B104-1DA50E8C65F6}" type="presParOf" srcId="{7603F387-A399-5049-B933-7C1CC74B8F3C}" destId="{BB9520BA-1B3A-FA4E-A838-146C35BF2ADD}" srcOrd="3" destOrd="0" presId="urn:microsoft.com/office/officeart/2005/8/layout/arrow2"/>
    <dgm:cxn modelId="{0A18E135-F7B5-44A0-BAC7-B11956A12B4F}" type="presParOf" srcId="{7603F387-A399-5049-B933-7C1CC74B8F3C}" destId="{E0532683-E277-EA41-8422-7B2EC899A09B}" srcOrd="4" destOrd="0" presId="urn:microsoft.com/office/officeart/2005/8/layout/arrow2"/>
    <dgm:cxn modelId="{4E5282EF-F386-4147-8954-F7F2BD6964A6}" type="presParOf" srcId="{7603F387-A399-5049-B933-7C1CC74B8F3C}" destId="{72F40DAD-736C-5B40-866F-9B4FE839E66B}"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0C313-B5B2-734A-AA4F-15FFA9F5AB83}">
      <dsp:nvSpPr>
        <dsp:cNvPr id="0" name=""/>
        <dsp:cNvSpPr/>
      </dsp:nvSpPr>
      <dsp:spPr>
        <a:xfrm>
          <a:off x="159301" y="0"/>
          <a:ext cx="7699193" cy="4811996"/>
        </a:xfrm>
        <a:prstGeom prst="swooshArrow">
          <a:avLst>
            <a:gd name="adj1" fmla="val 25000"/>
            <a:gd name="adj2" fmla="val 25000"/>
          </a:avLst>
        </a:prstGeom>
        <a:gradFill flip="none" rotWithShape="1">
          <a:gsLst>
            <a:gs pos="0">
              <a:srgbClr val="FFABAB"/>
            </a:gs>
            <a:gs pos="100000">
              <a:srgbClr val="FB9393"/>
            </a:gs>
          </a:gsLst>
          <a:lin ang="0" scaled="1"/>
          <a:tileRect/>
        </a:gradFill>
        <a:ln>
          <a:noFill/>
        </a:ln>
        <a:effectLst/>
      </dsp:spPr>
      <dsp:style>
        <a:lnRef idx="0">
          <a:scrgbClr r="0" g="0" b="0"/>
        </a:lnRef>
        <a:fillRef idx="1">
          <a:scrgbClr r="0" g="0" b="0"/>
        </a:fillRef>
        <a:effectRef idx="2">
          <a:scrgbClr r="0" g="0" b="0"/>
        </a:effectRef>
        <a:fontRef idx="minor"/>
      </dsp:style>
    </dsp:sp>
    <dsp:sp modelId="{06970A73-0BDF-7A48-ABCA-FB56D647CEFF}">
      <dsp:nvSpPr>
        <dsp:cNvPr id="0" name=""/>
        <dsp:cNvSpPr/>
      </dsp:nvSpPr>
      <dsp:spPr>
        <a:xfrm>
          <a:off x="729612" y="2913753"/>
          <a:ext cx="1015151" cy="1015151"/>
        </a:xfrm>
        <a:prstGeom prst="ellipse">
          <a:avLst/>
        </a:prstGeom>
        <a:gradFill rotWithShape="0">
          <a:gsLst>
            <a:gs pos="0">
              <a:srgbClr val="FF0000"/>
            </a:gs>
            <a:gs pos="100000">
              <a:srgbClr val="C00000"/>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4D49483-C766-6549-90BC-461258ED1729}">
      <dsp:nvSpPr>
        <dsp:cNvPr id="0" name=""/>
        <dsp:cNvSpPr/>
      </dsp:nvSpPr>
      <dsp:spPr>
        <a:xfrm>
          <a:off x="1207499" y="3874547"/>
          <a:ext cx="1793912" cy="937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071" tIns="0" rIns="0" bIns="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000000"/>
              </a:solidFill>
            </a:rPr>
            <a:t>Treating people fairly</a:t>
          </a:r>
        </a:p>
      </dsp:txBody>
      <dsp:txXfrm>
        <a:off x="1207499" y="3874547"/>
        <a:ext cx="1793912" cy="937448"/>
      </dsp:txXfrm>
    </dsp:sp>
    <dsp:sp modelId="{B943E653-55BE-AF47-86CB-3CD9C8399F83}">
      <dsp:nvSpPr>
        <dsp:cNvPr id="0" name=""/>
        <dsp:cNvSpPr/>
      </dsp:nvSpPr>
      <dsp:spPr>
        <a:xfrm>
          <a:off x="2369255" y="1478530"/>
          <a:ext cx="1431479" cy="1431479"/>
        </a:xfrm>
        <a:prstGeom prst="ellipse">
          <a:avLst/>
        </a:prstGeom>
        <a:gradFill rotWithShape="0">
          <a:gsLst>
            <a:gs pos="0">
              <a:srgbClr val="FF3300"/>
            </a:gs>
            <a:gs pos="100000">
              <a:srgbClr val="FF6D6D"/>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B9520BA-1B3A-FA4E-A838-146C35BF2ADD}">
      <dsp:nvSpPr>
        <dsp:cNvPr id="0" name=""/>
        <dsp:cNvSpPr/>
      </dsp:nvSpPr>
      <dsp:spPr>
        <a:xfrm>
          <a:off x="3065962" y="2778625"/>
          <a:ext cx="1847806" cy="1982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743" tIns="0" rIns="0" bIns="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000000"/>
              </a:solidFill>
            </a:rPr>
            <a:t>Establishing rapport</a:t>
          </a:r>
        </a:p>
        <a:p>
          <a:pPr marL="0" lvl="0" indent="0" algn="l" defTabSz="800100">
            <a:lnSpc>
              <a:spcPct val="90000"/>
            </a:lnSpc>
            <a:spcBef>
              <a:spcPct val="0"/>
            </a:spcBef>
            <a:spcAft>
              <a:spcPct val="35000"/>
            </a:spcAft>
            <a:buNone/>
          </a:pPr>
          <a:endParaRPr lang="en-US" sz="1800" kern="1200" dirty="0">
            <a:solidFill>
              <a:srgbClr val="000000"/>
            </a:solidFill>
          </a:endParaRPr>
        </a:p>
        <a:p>
          <a:pPr marL="0" lvl="0" indent="0" algn="l" defTabSz="800100">
            <a:lnSpc>
              <a:spcPct val="90000"/>
            </a:lnSpc>
            <a:spcBef>
              <a:spcPct val="0"/>
            </a:spcBef>
            <a:spcAft>
              <a:spcPct val="35000"/>
            </a:spcAft>
            <a:buNone/>
          </a:pPr>
          <a:r>
            <a:rPr lang="en-US" sz="1800" kern="1200" dirty="0">
              <a:solidFill>
                <a:srgbClr val="000000"/>
              </a:solidFill>
            </a:rPr>
            <a:t>Being a cooperative team member</a:t>
          </a:r>
        </a:p>
      </dsp:txBody>
      <dsp:txXfrm>
        <a:off x="3065962" y="2778625"/>
        <a:ext cx="1847806" cy="1982089"/>
      </dsp:txXfrm>
    </dsp:sp>
    <dsp:sp modelId="{E0532683-E277-EA41-8422-7B2EC899A09B}">
      <dsp:nvSpPr>
        <dsp:cNvPr id="0" name=""/>
        <dsp:cNvSpPr/>
      </dsp:nvSpPr>
      <dsp:spPr>
        <a:xfrm>
          <a:off x="4383163" y="571557"/>
          <a:ext cx="1792202" cy="1792202"/>
        </a:xfrm>
        <a:prstGeom prst="ellipse">
          <a:avLst/>
        </a:prstGeom>
        <a:gradFill rotWithShape="0">
          <a:gsLst>
            <a:gs pos="0">
              <a:srgbClr val="FF4747"/>
            </a:gs>
            <a:gs pos="100000">
              <a:srgbClr val="FB9393"/>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2F40DAD-736C-5B40-866F-9B4FE839E66B}">
      <dsp:nvSpPr>
        <dsp:cNvPr id="0" name=""/>
        <dsp:cNvSpPr/>
      </dsp:nvSpPr>
      <dsp:spPr>
        <a:xfrm>
          <a:off x="5019138" y="2315782"/>
          <a:ext cx="2998657" cy="2442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177" tIns="0" rIns="0" bIns="0" numCol="1" spcCol="1270" anchor="t" anchorCtr="0">
          <a:noAutofit/>
        </a:bodyPr>
        <a:lstStyle/>
        <a:p>
          <a:pPr marL="0" lvl="0" indent="0" algn="l" defTabSz="800100">
            <a:lnSpc>
              <a:spcPct val="90000"/>
            </a:lnSpc>
            <a:spcBef>
              <a:spcPct val="0"/>
            </a:spcBef>
            <a:spcAft>
              <a:spcPct val="35000"/>
            </a:spcAft>
            <a:buNone/>
          </a:pPr>
          <a:r>
            <a:rPr lang="en-US" sz="1800" kern="1200" dirty="0">
              <a:solidFill>
                <a:srgbClr val="000000"/>
              </a:solidFill>
            </a:rPr>
            <a:t>Dealing effectively with conflict</a:t>
          </a:r>
        </a:p>
        <a:p>
          <a:pPr marL="0" lvl="0" indent="0" algn="l" defTabSz="800100">
            <a:lnSpc>
              <a:spcPct val="90000"/>
            </a:lnSpc>
            <a:spcBef>
              <a:spcPct val="0"/>
            </a:spcBef>
            <a:spcAft>
              <a:spcPct val="35000"/>
            </a:spcAft>
            <a:buNone/>
          </a:pPr>
          <a:r>
            <a:rPr lang="en-US" sz="1800" kern="1200" dirty="0">
              <a:solidFill>
                <a:srgbClr val="000000"/>
              </a:solidFill>
            </a:rPr>
            <a:t>Helping clarify misunderstandings</a:t>
          </a:r>
        </a:p>
        <a:p>
          <a:pPr marL="0" lvl="0" indent="0" algn="l" defTabSz="800100">
            <a:lnSpc>
              <a:spcPct val="90000"/>
            </a:lnSpc>
            <a:spcBef>
              <a:spcPct val="0"/>
            </a:spcBef>
            <a:spcAft>
              <a:spcPct val="35000"/>
            </a:spcAft>
            <a:buNone/>
          </a:pPr>
          <a:r>
            <a:rPr lang="en-US" sz="1800" kern="1200" dirty="0">
              <a:solidFill>
                <a:srgbClr val="000000"/>
              </a:solidFill>
            </a:rPr>
            <a:t>Creating an environment of social interaction</a:t>
          </a:r>
        </a:p>
      </dsp:txBody>
      <dsp:txXfrm>
        <a:off x="5019138" y="2315782"/>
        <a:ext cx="2998657" cy="244283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885735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Ethics in the Workplace!</a:t>
            </a:r>
          </a:p>
          <a:p>
            <a:r>
              <a:rPr lang="en-US" dirty="0"/>
              <a:t>A presentation on how companies can easily implement business ethics in workplace and still achieve their goals.</a:t>
            </a:r>
          </a:p>
          <a:p>
            <a:r>
              <a:rPr lang="en-US" dirty="0"/>
              <a:t>http://youtu.be/0mUxMpMTT28</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4011788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are considered soft skills or transferable skills.  These are skills which individuals </a:t>
            </a:r>
            <a:r>
              <a:rPr lang="en-US" dirty="0"/>
              <a:t>must develop, refine, practice and reinforce. Why</a:t>
            </a:r>
            <a:r>
              <a:rPr lang="en-US" baseline="0" dirty="0"/>
              <a:t> are they called transferable skills? They are called transferable skills because you can transfer them from one situation or career to another. Here is a list of additional transferable skills:</a:t>
            </a:r>
          </a:p>
          <a:p>
            <a:endParaRPr lang="en-US" baseline="0" dirty="0"/>
          </a:p>
          <a:p>
            <a:pPr marL="171450" indent="-171450">
              <a:buFont typeface="Arial" panose="020B0604020202020204" pitchFamily="34" charset="0"/>
              <a:buChar char="•"/>
            </a:pPr>
            <a:r>
              <a:rPr lang="en-US" baseline="0" dirty="0"/>
              <a:t>Negotiating</a:t>
            </a:r>
          </a:p>
          <a:p>
            <a:pPr marL="171450" indent="-171450">
              <a:buFont typeface="Arial" panose="020B0604020202020204" pitchFamily="34" charset="0"/>
              <a:buChar char="•"/>
            </a:pPr>
            <a:r>
              <a:rPr lang="en-US" baseline="0" dirty="0"/>
              <a:t>Tactfulness</a:t>
            </a:r>
          </a:p>
          <a:p>
            <a:pPr marL="171450" indent="-171450">
              <a:buFont typeface="Arial" panose="020B0604020202020204" pitchFamily="34" charset="0"/>
              <a:buChar char="•"/>
            </a:pPr>
            <a:r>
              <a:rPr lang="en-US" baseline="0" dirty="0"/>
              <a:t>Patience with difficult people</a:t>
            </a:r>
          </a:p>
          <a:p>
            <a:pPr marL="171450" indent="-171450">
              <a:buFont typeface="Arial" panose="020B0604020202020204" pitchFamily="34" charset="0"/>
              <a:buChar char="•"/>
            </a:pPr>
            <a:r>
              <a:rPr lang="en-US" baseline="0" dirty="0"/>
              <a:t>Setting priorities</a:t>
            </a:r>
          </a:p>
          <a:p>
            <a:pPr marL="171450" indent="-171450">
              <a:buFont typeface="Arial" panose="020B0604020202020204" pitchFamily="34" charset="0"/>
              <a:buChar char="•"/>
            </a:pPr>
            <a:r>
              <a:rPr lang="en-US" baseline="0" dirty="0"/>
              <a:t>Completing projects on time</a:t>
            </a:r>
          </a:p>
          <a:p>
            <a:pPr marL="171450" indent="-171450">
              <a:buFont typeface="Arial" panose="020B0604020202020204" pitchFamily="34" charset="0"/>
              <a:buChar char="•"/>
            </a:pPr>
            <a:r>
              <a:rPr lang="en-US" baseline="0" dirty="0"/>
              <a:t>Problem solving</a:t>
            </a:r>
          </a:p>
          <a:p>
            <a:pPr marL="171450" indent="-171450">
              <a:buFont typeface="Arial" panose="020B0604020202020204" pitchFamily="34" charset="0"/>
              <a:buChar char="•"/>
            </a:pPr>
            <a:r>
              <a:rPr lang="en-US" baseline="0" dirty="0"/>
              <a:t>Management</a:t>
            </a:r>
          </a:p>
          <a:p>
            <a:pPr marL="171450" indent="-171450">
              <a:buFont typeface="Arial" panose="020B0604020202020204" pitchFamily="34" charset="0"/>
              <a:buChar char="•"/>
            </a:pPr>
            <a:r>
              <a:rPr lang="en-US" baseline="0" dirty="0"/>
              <a:t>Leadership</a:t>
            </a:r>
          </a:p>
          <a:p>
            <a:pPr marL="171450" indent="-171450">
              <a:buFont typeface="Arial" panose="020B0604020202020204" pitchFamily="34" charset="0"/>
              <a:buChar char="•"/>
            </a:pPr>
            <a:r>
              <a:rPr lang="en-US" baseline="0" dirty="0"/>
              <a:t>Accepting responsibility</a:t>
            </a:r>
          </a:p>
          <a:p>
            <a:pPr marL="171450" indent="-171450">
              <a:buFont typeface="Arial" panose="020B0604020202020204" pitchFamily="34" charset="0"/>
              <a:buChar char="•"/>
            </a:pPr>
            <a:r>
              <a:rPr lang="en-US" baseline="0" dirty="0"/>
              <a:t>Decision making</a:t>
            </a:r>
          </a:p>
          <a:p>
            <a:pPr marL="171450" indent="-171450">
              <a:buFont typeface="Arial" panose="020B0604020202020204" pitchFamily="34" charset="0"/>
              <a:buChar char="•"/>
            </a:pPr>
            <a:r>
              <a:rPr lang="en-US" baseline="0" dirty="0"/>
              <a:t>Cooperating</a:t>
            </a:r>
          </a:p>
          <a:p>
            <a:pPr marL="171450" indent="-171450">
              <a:buFont typeface="Arial" panose="020B0604020202020204" pitchFamily="34" charset="0"/>
              <a:buChar char="•"/>
            </a:pPr>
            <a:endParaRPr lang="en-US" baseline="0" dirty="0"/>
          </a:p>
          <a:p>
            <a:r>
              <a:rPr lang="en-US" baseline="0" dirty="0"/>
              <a:t>Can you think of skills you have that you can transfer to many different situations or careers?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976054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Responsibility - employees show up for work on time and work diligently to become familiar with job duties and perform them correctly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Flexibility - employees can adjust to changes without complaining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Honesty - employees admit their mistakes and find out how to prevent making them again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 reliable employee: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•Arrives at work on time </a:t>
            </a:r>
          </a:p>
          <a:p>
            <a:r>
              <a:rPr lang="en-US" sz="1200" kern="1200" dirty="0">
                <a:solidFill>
                  <a:schemeClr val="tx1"/>
                </a:solidFill>
                <a:effectLst/>
                <a:latin typeface="+mn-lt"/>
                <a:ea typeface="+mn-ea"/>
                <a:cs typeface="+mn-cs"/>
              </a:rPr>
              <a:t>•Keeps personal matters separate from business matters </a:t>
            </a:r>
          </a:p>
          <a:p>
            <a:r>
              <a:rPr lang="en-US" sz="1200" kern="1200" dirty="0">
                <a:solidFill>
                  <a:schemeClr val="tx1"/>
                </a:solidFill>
                <a:effectLst/>
                <a:latin typeface="+mn-lt"/>
                <a:ea typeface="+mn-ea"/>
                <a:cs typeface="+mn-cs"/>
              </a:rPr>
              <a:t>•Works a full shift </a:t>
            </a:r>
          </a:p>
          <a:p>
            <a:r>
              <a:rPr lang="en-US" sz="1200" kern="1200" dirty="0">
                <a:solidFill>
                  <a:schemeClr val="tx1"/>
                </a:solidFill>
                <a:effectLst/>
                <a:latin typeface="+mn-lt"/>
                <a:ea typeface="+mn-ea"/>
                <a:cs typeface="+mn-cs"/>
              </a:rPr>
              <a:t>•Carries out a variety of assigned tasks without constant prompting </a:t>
            </a:r>
          </a:p>
          <a:p>
            <a:r>
              <a:rPr lang="en-US" sz="1200" kern="1200" dirty="0">
                <a:solidFill>
                  <a:schemeClr val="tx1"/>
                </a:solidFill>
                <a:effectLst/>
                <a:latin typeface="+mn-lt"/>
                <a:ea typeface="+mn-ea"/>
                <a:cs typeface="+mn-cs"/>
              </a:rPr>
              <a:t>•Takes on extra work when necessary without complaint </a:t>
            </a:r>
          </a:p>
          <a:p>
            <a:r>
              <a:rPr lang="en-US" sz="1200" kern="1200" dirty="0">
                <a:solidFill>
                  <a:schemeClr val="tx1"/>
                </a:solidFill>
                <a:effectLst/>
                <a:latin typeface="+mn-lt"/>
                <a:ea typeface="+mn-ea"/>
                <a:cs typeface="+mn-cs"/>
              </a:rPr>
              <a:t>•Gets enough rest to work effectively </a:t>
            </a:r>
          </a:p>
          <a:p>
            <a:r>
              <a:rPr lang="en-US" sz="1200" kern="1200" dirty="0">
                <a:solidFill>
                  <a:schemeClr val="tx1"/>
                </a:solidFill>
                <a:effectLst/>
                <a:latin typeface="+mn-lt"/>
                <a:ea typeface="+mn-ea"/>
                <a:cs typeface="+mn-cs"/>
              </a:rPr>
              <a:t>•Maintains good personal, physical and mental health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Teamwork – employees work with a large team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Commitment - the quality that supports all your abilities and skills to build a strong work ethic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Excellence – employees make the most of opportunities to improve their abilities and learn new skills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How can joining a career and technical student organization help you build a good work ethic?</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367390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Workplace ethics serve as guiding principles that effective leaders use in setting professional tone and behavior. </a:t>
            </a:r>
          </a:p>
          <a:p>
            <a:endParaRPr lang="en-US" dirty="0"/>
          </a:p>
          <a:p>
            <a:r>
              <a:rPr lang="en-US" dirty="0"/>
              <a:t>Many establishments have created written codes of ethics, which are designed to remove the guesswork about what is acceptable and unacceptable behavior. </a:t>
            </a:r>
          </a:p>
          <a:p>
            <a:r>
              <a:rPr lang="en-US" dirty="0"/>
              <a:t>These codes of ethics may include employee treatment, wages, benefits, working conditions, behavior of employees</a:t>
            </a:r>
            <a:r>
              <a:rPr lang="en-US" baseline="0" dirty="0"/>
              <a:t> </a:t>
            </a:r>
            <a:r>
              <a:rPr lang="en-US" dirty="0"/>
              <a:t>and any other issues that may impact operations.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621116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determine whether a decision or action is based on sound workplace ethics, managers and </a:t>
            </a:r>
          </a:p>
          <a:p>
            <a:r>
              <a:rPr lang="en-US" dirty="0"/>
              <a:t>employees should ask these questions. </a:t>
            </a:r>
          </a:p>
          <a:p>
            <a:endParaRPr lang="en-US" dirty="0"/>
          </a:p>
          <a:p>
            <a:r>
              <a:rPr lang="en-US" dirty="0"/>
              <a:t>Are all these valid questions to keep in mind</a:t>
            </a:r>
            <a:r>
              <a:rPr lang="en-US" baseline="0" dirty="0"/>
              <a:t> as an employee? Why or why not?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434401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62430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8733835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2151466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ethics? They</a:t>
            </a:r>
            <a:r>
              <a:rPr lang="en-US" baseline="0" dirty="0"/>
              <a:t> are </a:t>
            </a:r>
            <a:r>
              <a:rPr lang="en-US" dirty="0"/>
              <a:t>a set of (often unspoken – and generally understood) moral principles relating to a specified group, field</a:t>
            </a:r>
            <a:r>
              <a:rPr lang="en-US" baseline="0" dirty="0"/>
              <a:t> </a:t>
            </a:r>
            <a:r>
              <a:rPr lang="en-US" dirty="0"/>
              <a:t>or form of conduct.</a:t>
            </a:r>
            <a:r>
              <a:rPr lang="en-US" baseline="0" dirty="0"/>
              <a:t> </a:t>
            </a:r>
            <a:r>
              <a:rPr lang="en-US" dirty="0"/>
              <a:t> A group of moral principles, standards of behavior or set of values regarding proper conduct in the workplace. </a:t>
            </a:r>
          </a:p>
          <a:p>
            <a:endParaRPr lang="en-US" dirty="0"/>
          </a:p>
          <a:p>
            <a:r>
              <a:rPr lang="en-US" dirty="0"/>
              <a:t>Ethics on the job often deal with a code of conduct or a set of principles for BOTH the employer and the employee. Ask for and offer some examples of workplace ethics from both the employer and the employee.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list of work ethics for an employer or a company might be:</a:t>
            </a:r>
          </a:p>
          <a:p>
            <a:endParaRPr lang="en-US" dirty="0"/>
          </a:p>
          <a:p>
            <a:r>
              <a:rPr lang="en-US" dirty="0"/>
              <a:t>• To provide a safe work environment for all</a:t>
            </a:r>
            <a:r>
              <a:rPr lang="en-US" baseline="0" dirty="0"/>
              <a:t> </a:t>
            </a:r>
            <a:r>
              <a:rPr lang="en-US" dirty="0"/>
              <a:t>staff and employees </a:t>
            </a:r>
          </a:p>
          <a:p>
            <a:r>
              <a:rPr lang="en-US" dirty="0"/>
              <a:t>• To treat employees with dignity and respect</a:t>
            </a:r>
          </a:p>
          <a:p>
            <a:r>
              <a:rPr lang="en-US" dirty="0"/>
              <a:t>• To provide a fair wage for the services rendered</a:t>
            </a:r>
          </a:p>
          <a:p>
            <a:r>
              <a:rPr lang="en-US" dirty="0"/>
              <a:t>• To handle all business transactions with integrity and honesty</a:t>
            </a:r>
          </a:p>
          <a:p>
            <a:endParaRPr lang="en-US" dirty="0"/>
          </a:p>
          <a:p>
            <a:r>
              <a:rPr lang="en-US" dirty="0"/>
              <a:t>A list of work ethics for an employee might be:</a:t>
            </a:r>
          </a:p>
          <a:p>
            <a:endParaRPr lang="en-US" dirty="0"/>
          </a:p>
          <a:p>
            <a:r>
              <a:rPr lang="en-US" dirty="0"/>
              <a:t>• To show up on time</a:t>
            </a:r>
          </a:p>
          <a:p>
            <a:r>
              <a:rPr lang="en-US" dirty="0"/>
              <a:t>• To tend to company business the whole time while at work; giving</a:t>
            </a:r>
            <a:r>
              <a:rPr lang="en-US" baseline="0" dirty="0"/>
              <a:t> it 100% </a:t>
            </a:r>
            <a:endParaRPr lang="en-US" dirty="0"/>
          </a:p>
          <a:p>
            <a:r>
              <a:rPr lang="en-US" dirty="0"/>
              <a:t>• To treat the company’s resources, equipment</a:t>
            </a:r>
            <a:r>
              <a:rPr lang="en-US" baseline="0" dirty="0"/>
              <a:t> </a:t>
            </a:r>
            <a:r>
              <a:rPr lang="en-US" dirty="0"/>
              <a:t>and products with care</a:t>
            </a:r>
          </a:p>
          <a:p>
            <a:r>
              <a:rPr lang="en-US" dirty="0"/>
              <a:t>• To give respect to the company</a:t>
            </a:r>
            <a:r>
              <a:rPr lang="en-US" baseline="0" dirty="0"/>
              <a:t> by working with </a:t>
            </a:r>
            <a:r>
              <a:rPr lang="en-US" dirty="0"/>
              <a:t>honesty and integrity</a:t>
            </a:r>
          </a:p>
          <a:p>
            <a:endParaRPr lang="en-US" dirty="0"/>
          </a:p>
          <a:p>
            <a:r>
              <a:rPr lang="en-US" dirty="0"/>
              <a:t>Ask the students</a:t>
            </a:r>
            <a:r>
              <a:rPr lang="en-US" baseline="0" dirty="0"/>
              <a:t> to list some </a:t>
            </a:r>
            <a:r>
              <a:rPr lang="en-US" dirty="0"/>
              <a:t>ethical issues that might come up at work.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128715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014225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good work ethic is an attitude that combines hard work, good performance</a:t>
            </a:r>
            <a:r>
              <a:rPr lang="en-US" baseline="0" dirty="0"/>
              <a:t> </a:t>
            </a:r>
            <a:r>
              <a:rPr lang="en-US" dirty="0"/>
              <a:t>and dependable results. </a:t>
            </a:r>
          </a:p>
          <a:p>
            <a:endParaRPr lang="en-US" dirty="0"/>
          </a:p>
          <a:p>
            <a:r>
              <a:rPr lang="en-US" dirty="0"/>
              <a:t>How can your ethics</a:t>
            </a:r>
            <a:r>
              <a:rPr lang="en-US" baseline="0" dirty="0"/>
              <a:t> help you develop strong relationships in a work environment?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159309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Professionals do not use profanity on the job and avoid gossip. </a:t>
            </a:r>
          </a:p>
          <a:p>
            <a:r>
              <a:rPr lang="en-US" dirty="0"/>
              <a:t> </a:t>
            </a:r>
          </a:p>
          <a:p>
            <a:r>
              <a:rPr lang="en-US" dirty="0"/>
              <a:t>Can you think of any other descriptions for professional behavior?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203076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United</a:t>
            </a:r>
            <a:r>
              <a:rPr lang="en-US" baseline="0" dirty="0"/>
              <a:t> States Department of Labor</a:t>
            </a:r>
          </a:p>
          <a:p>
            <a:r>
              <a:rPr lang="en-US" baseline="0" dirty="0"/>
              <a:t>Soft Skills – Professionalism information.</a:t>
            </a:r>
            <a:endParaRPr lang="en-US" dirty="0"/>
          </a:p>
          <a:p>
            <a:r>
              <a:rPr lang="en-US" dirty="0"/>
              <a:t>http://youtu.be/7dPWVjQSad4</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48465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let what happens at home or in your personal life affect your work life. </a:t>
            </a:r>
          </a:p>
          <a:p>
            <a:endParaRPr lang="en-US" dirty="0"/>
          </a:p>
          <a:p>
            <a:r>
              <a:rPr lang="en-US" dirty="0"/>
              <a:t>Is it a good idea to date someone that you work with? Why or why not?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283425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Embezzlement occurs when a trusted employee takes either money or goods entrusted to them. They can be arrested, fined</a:t>
            </a:r>
            <a:r>
              <a:rPr lang="en-US" baseline="0" dirty="0"/>
              <a:t> </a:t>
            </a:r>
            <a:r>
              <a:rPr lang="en-US" dirty="0"/>
              <a:t>and/or sent to prison. </a:t>
            </a:r>
          </a:p>
          <a:p>
            <a:endParaRPr lang="en-US" dirty="0"/>
          </a:p>
          <a:p>
            <a:r>
              <a:rPr lang="en-US" sz="1200" b="0" i="0" kern="1200" dirty="0">
                <a:solidFill>
                  <a:schemeClr val="tx1"/>
                </a:solidFill>
                <a:effectLst/>
                <a:latin typeface="+mn-lt"/>
                <a:ea typeface="+mn-ea"/>
                <a:cs typeface="+mn-cs"/>
              </a:rPr>
              <a:t>A 2010 </a:t>
            </a:r>
            <a:r>
              <a:rPr lang="en-US" sz="1200" b="0" i="0" u="none" strike="noStrike" kern="1200" dirty="0">
                <a:solidFill>
                  <a:schemeClr val="tx1"/>
                </a:solidFill>
                <a:effectLst/>
                <a:latin typeface="+mn-lt"/>
                <a:ea typeface="+mn-ea"/>
                <a:cs typeface="+mn-cs"/>
              </a:rPr>
              <a:t>report</a:t>
            </a:r>
            <a:r>
              <a:rPr lang="en-US" sz="1200" b="0" i="0" kern="1200" dirty="0">
                <a:solidFill>
                  <a:schemeClr val="tx1"/>
                </a:solidFill>
                <a:effectLst/>
                <a:latin typeface="+mn-lt"/>
                <a:ea typeface="+mn-ea"/>
                <a:cs typeface="+mn-cs"/>
              </a:rPr>
              <a:t> by </a:t>
            </a:r>
            <a:r>
              <a:rPr lang="en-US" sz="1200" b="0" i="0" u="none" strike="noStrike" kern="1200" dirty="0">
                <a:solidFill>
                  <a:schemeClr val="tx1"/>
                </a:solidFill>
                <a:effectLst/>
                <a:latin typeface="+mn-lt"/>
                <a:ea typeface="+mn-ea"/>
                <a:cs typeface="+mn-cs"/>
              </a:rPr>
              <a:t>TD Bank Financial Group </a:t>
            </a:r>
            <a:r>
              <a:rPr lang="en-US" sz="1200" b="0" i="0" kern="1200" dirty="0">
                <a:solidFill>
                  <a:schemeClr val="tx1"/>
                </a:solidFill>
                <a:effectLst/>
                <a:latin typeface="+mn-lt"/>
                <a:ea typeface="+mn-ea"/>
                <a:cs typeface="+mn-cs"/>
              </a:rPr>
              <a:t>estimated that employee theft played a role in the bankruptcy of one out of 10 failed small- to medium-sized businesses.</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 study of 23 large retail companies by loss-prevention consulting firm </a:t>
            </a:r>
            <a:r>
              <a:rPr lang="en-US" sz="1200" b="0" i="0" u="none" strike="noStrike" kern="1200" dirty="0">
                <a:solidFill>
                  <a:schemeClr val="tx1"/>
                </a:solidFill>
                <a:effectLst/>
                <a:latin typeface="+mn-lt"/>
                <a:ea typeface="+mn-ea"/>
                <a:cs typeface="+mn-cs"/>
              </a:rPr>
              <a:t>Jack L. Hayes International</a:t>
            </a:r>
            <a:r>
              <a:rPr lang="en-US" sz="1200" b="0" i="0" u="none" strike="noStrike"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shows that 71,095 dishonest employees were apprehended in 2012, up 5.5 percent from 2011. In total, more than $50 million was recovered in those cases, up 7 percent from a year earlier. How would you</a:t>
            </a:r>
            <a:r>
              <a:rPr lang="en-US" sz="1200" b="0" i="0" kern="1200" baseline="0" dirty="0">
                <a:solidFill>
                  <a:schemeClr val="tx1"/>
                </a:solidFill>
                <a:effectLst/>
                <a:latin typeface="+mn-lt"/>
                <a:ea typeface="+mn-ea"/>
                <a:cs typeface="+mn-cs"/>
              </a:rPr>
              <a:t> feel if you were a business owner and this was occurring at your place of business?</a:t>
            </a:r>
            <a:endParaRPr lang="en-US" dirty="0"/>
          </a:p>
          <a:p>
            <a:r>
              <a:rPr lang="en-US" dirty="0"/>
              <a:t> </a:t>
            </a:r>
          </a:p>
          <a:p>
            <a:r>
              <a:rPr lang="en-US" dirty="0"/>
              <a:t>Wasting resources can cost money and lead to environmental problems.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901208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youtu.be/0mUxMpMTT28"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dol.gov/odep/documents/essential_job_skills.pdf"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youtu.be/7dPWVjQSad4"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A Look at Workplace Ethics </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Do Not Steal or Waste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Stealing is</a:t>
            </a:r>
          </a:p>
          <a:p>
            <a:pPr lvl="2"/>
            <a:r>
              <a:rPr lang="en-US" sz="2400" dirty="0"/>
              <a:t>illegal</a:t>
            </a:r>
          </a:p>
          <a:p>
            <a:pPr lvl="2"/>
            <a:r>
              <a:rPr lang="en-US" sz="2400" dirty="0"/>
              <a:t>unethical</a:t>
            </a:r>
          </a:p>
          <a:p>
            <a:pPr lvl="1"/>
            <a:r>
              <a:rPr lang="en-US" dirty="0"/>
              <a:t>Do not take items such as: </a:t>
            </a:r>
          </a:p>
          <a:p>
            <a:pPr lvl="2"/>
            <a:r>
              <a:rPr lang="en-US" sz="2400" dirty="0"/>
              <a:t>cash</a:t>
            </a:r>
          </a:p>
          <a:p>
            <a:pPr lvl="2"/>
            <a:r>
              <a:rPr lang="en-US" sz="2400" dirty="0"/>
              <a:t>property</a:t>
            </a:r>
          </a:p>
          <a:p>
            <a:pPr lvl="2"/>
            <a:r>
              <a:rPr lang="en-US" sz="2400" dirty="0"/>
              <a:t>office supplies</a:t>
            </a:r>
          </a:p>
          <a:p>
            <a:pPr lvl="2"/>
            <a:r>
              <a:rPr lang="en-US" sz="2400" dirty="0"/>
              <a:t>food</a:t>
            </a:r>
          </a:p>
          <a:p>
            <a:pPr lvl="2"/>
            <a:r>
              <a:rPr lang="en-US" sz="2400" dirty="0"/>
              <a:t>toiletries </a:t>
            </a:r>
          </a:p>
          <a:p>
            <a:pPr lvl="1"/>
            <a:endParaRPr lang="en-US" dirty="0"/>
          </a:p>
        </p:txBody>
      </p:sp>
      <p:sp>
        <p:nvSpPr>
          <p:cNvPr id="4" name="Content Placeholder 3">
            <a:extLst>
              <a:ext uri="{FF2B5EF4-FFF2-40B4-BE49-F238E27FC236}">
                <a16:creationId xmlns:a16="http://schemas.microsoft.com/office/drawing/2014/main" id="{DBF3BB99-7B36-4663-84E6-867B237E7546}"/>
              </a:ext>
            </a:extLst>
          </p:cNvPr>
          <p:cNvSpPr>
            <a:spLocks noGrp="1"/>
          </p:cNvSpPr>
          <p:nvPr>
            <p:ph sz="half" idx="10"/>
          </p:nvPr>
        </p:nvSpPr>
        <p:spPr/>
        <p:txBody>
          <a:bodyPr/>
          <a:lstStyle/>
          <a:p>
            <a:pPr lvl="1">
              <a:buClr>
                <a:srgbClr val="C02033"/>
              </a:buClr>
            </a:pPr>
            <a:r>
              <a:rPr lang="en-US" dirty="0">
                <a:solidFill>
                  <a:srgbClr val="000000"/>
                </a:solidFill>
              </a:rPr>
              <a:t>Wasting resources costs the company money</a:t>
            </a:r>
          </a:p>
          <a:p>
            <a:pPr lvl="1">
              <a:buClr>
                <a:srgbClr val="C02033"/>
              </a:buClr>
            </a:pPr>
            <a:r>
              <a:rPr lang="en-US" dirty="0">
                <a:solidFill>
                  <a:srgbClr val="000000"/>
                </a:solidFill>
              </a:rPr>
              <a:t>Recycle items such as:</a:t>
            </a:r>
          </a:p>
          <a:p>
            <a:pPr lvl="2">
              <a:buClr>
                <a:srgbClr val="4E7CBE"/>
              </a:buClr>
            </a:pPr>
            <a:r>
              <a:rPr lang="en-US" dirty="0">
                <a:solidFill>
                  <a:srgbClr val="000000"/>
                </a:solidFill>
              </a:rPr>
              <a:t>paper products</a:t>
            </a:r>
          </a:p>
          <a:p>
            <a:pPr lvl="2">
              <a:buClr>
                <a:srgbClr val="4E7CBE"/>
              </a:buClr>
            </a:pPr>
            <a:r>
              <a:rPr lang="en-US" dirty="0">
                <a:solidFill>
                  <a:srgbClr val="000000"/>
                </a:solidFill>
              </a:rPr>
              <a:t>grease </a:t>
            </a:r>
          </a:p>
          <a:p>
            <a:pPr lvl="2">
              <a:buClr>
                <a:srgbClr val="4E7CBE"/>
              </a:buClr>
            </a:pPr>
            <a:r>
              <a:rPr lang="en-US" dirty="0">
                <a:solidFill>
                  <a:srgbClr val="000000"/>
                </a:solidFill>
              </a:rPr>
              <a:t>oil</a:t>
            </a:r>
          </a:p>
          <a:p>
            <a:endParaRPr lang="en-US" dirty="0"/>
          </a:p>
        </p:txBody>
      </p:sp>
      <p:pic>
        <p:nvPicPr>
          <p:cNvPr id="5" name="Picture 4">
            <a:extLst>
              <a:ext uri="{FF2B5EF4-FFF2-40B4-BE49-F238E27FC236}">
                <a16:creationId xmlns:a16="http://schemas.microsoft.com/office/drawing/2014/main" id="{D4F865FF-9815-46A4-9A1E-C27E284EE0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7026" y="3844482"/>
            <a:ext cx="1493090" cy="2250890"/>
          </a:xfrm>
          <a:prstGeom prst="rect">
            <a:avLst/>
          </a:prstGeom>
        </p:spPr>
      </p:pic>
    </p:spTree>
    <p:extLst>
      <p:ext uri="{BB962C8B-B14F-4D97-AF65-F5344CB8AC3E}">
        <p14:creationId xmlns:p14="http://schemas.microsoft.com/office/powerpoint/2010/main" val="3773901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Guidelines for Professional Ethics</a:t>
            </a:r>
          </a:p>
        </p:txBody>
      </p:sp>
    </p:spTree>
    <p:extLst>
      <p:ext uri="{BB962C8B-B14F-4D97-AF65-F5344CB8AC3E}">
        <p14:creationId xmlns:p14="http://schemas.microsoft.com/office/powerpoint/2010/main" val="15937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charset="0"/>
                <a:ea typeface="ＭＳ Ｐゴシック" charset="-128"/>
              </a:rPr>
              <a:t>Work Ethics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ea typeface="ＭＳ Ｐゴシック" charset="-128"/>
                <a:hlinkClick r:id="rId3"/>
              </a:rPr>
              <a:t>Ethics in the Workplace!</a:t>
            </a:r>
            <a:endParaRPr lang="en-US" dirty="0">
              <a:ea typeface="ＭＳ Ｐゴシック" charset="-128"/>
            </a:endParaRPr>
          </a:p>
          <a:p>
            <a:pPr marL="0" lvl="1" indent="0">
              <a:buNone/>
            </a:pPr>
            <a:r>
              <a:rPr lang="en-US" dirty="0">
                <a:ea typeface="ＭＳ Ｐゴシック" charset="-128"/>
              </a:rPr>
              <a:t>    </a:t>
            </a:r>
            <a:r>
              <a:rPr lang="en-US" sz="2400" dirty="0">
                <a:ea typeface="ＭＳ Ｐゴシック" charset="-128"/>
              </a:rPr>
              <a:t>(click on link)</a:t>
            </a:r>
          </a:p>
          <a:p>
            <a:pPr algn="ctr"/>
            <a:endParaRPr lang="en-US" dirty="0">
              <a:ea typeface="ＭＳ Ｐゴシック" charset="-128"/>
            </a:endParaRPr>
          </a:p>
          <a:p>
            <a:pPr lvl="1"/>
            <a:endParaRPr lang="en-US" dirty="0"/>
          </a:p>
          <a:p>
            <a:endParaRPr lang="en-US" dirty="0"/>
          </a:p>
        </p:txBody>
      </p:sp>
      <p:pic>
        <p:nvPicPr>
          <p:cNvPr id="4" name="Picture 3">
            <a:extLst>
              <a:ext uri="{FF2B5EF4-FFF2-40B4-BE49-F238E27FC236}">
                <a16:creationId xmlns:a16="http://schemas.microsoft.com/office/drawing/2014/main" id="{57F2A2F5-0254-489A-A503-A85040A6CD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8485" y="3315454"/>
            <a:ext cx="3140869" cy="2235199"/>
          </a:xfrm>
          <a:prstGeom prst="rect">
            <a:avLst/>
          </a:prstGeom>
        </p:spPr>
      </p:pic>
    </p:spTree>
    <p:extLst>
      <p:ext uri="{BB962C8B-B14F-4D97-AF65-F5344CB8AC3E}">
        <p14:creationId xmlns:p14="http://schemas.microsoft.com/office/powerpoint/2010/main" val="1070395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da-DK" dirty="0"/>
              <a:t>Human Relations Soft Skills/Transferable Skills</a:t>
            </a:r>
            <a:endParaRPr lang="en-US" dirty="0"/>
          </a:p>
        </p:txBody>
      </p:sp>
      <p:graphicFrame>
        <p:nvGraphicFramePr>
          <p:cNvPr id="4" name="Diagram 3">
            <a:extLst>
              <a:ext uri="{FF2B5EF4-FFF2-40B4-BE49-F238E27FC236}">
                <a16:creationId xmlns:a16="http://schemas.microsoft.com/office/drawing/2014/main" id="{A04CF785-C263-4061-A4FC-84FD824CC20F}"/>
              </a:ext>
            </a:extLst>
          </p:cNvPr>
          <p:cNvGraphicFramePr/>
          <p:nvPr>
            <p:extLst>
              <p:ext uri="{D42A27DB-BD31-4B8C-83A1-F6EECF244321}">
                <p14:modId xmlns:p14="http://schemas.microsoft.com/office/powerpoint/2010/main" val="3427916747"/>
              </p:ext>
            </p:extLst>
          </p:nvPr>
        </p:nvGraphicFramePr>
        <p:xfrm>
          <a:off x="1933726" y="1472540"/>
          <a:ext cx="8017796" cy="48119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8027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Work Ethic Qualities</a:t>
            </a:r>
          </a:p>
        </p:txBody>
      </p:sp>
      <p:grpSp>
        <p:nvGrpSpPr>
          <p:cNvPr id="4" name="Gruppe 70">
            <a:extLst>
              <a:ext uri="{FF2B5EF4-FFF2-40B4-BE49-F238E27FC236}">
                <a16:creationId xmlns:a16="http://schemas.microsoft.com/office/drawing/2014/main" id="{044519AB-9E3B-4166-B73A-17822746C0E3}"/>
              </a:ext>
            </a:extLst>
          </p:cNvPr>
          <p:cNvGrpSpPr>
            <a:grpSpLocks/>
          </p:cNvGrpSpPr>
          <p:nvPr/>
        </p:nvGrpSpPr>
        <p:grpSpPr bwMode="auto">
          <a:xfrm>
            <a:off x="3616038" y="1420420"/>
            <a:ext cx="4648200" cy="4292600"/>
            <a:chOff x="3051175" y="2146300"/>
            <a:chExt cx="2727325" cy="3771900"/>
          </a:xfrm>
        </p:grpSpPr>
        <p:sp>
          <p:nvSpPr>
            <p:cNvPr id="5" name="Rektangel 42">
              <a:extLst>
                <a:ext uri="{FF2B5EF4-FFF2-40B4-BE49-F238E27FC236}">
                  <a16:creationId xmlns:a16="http://schemas.microsoft.com/office/drawing/2014/main" id="{89558388-7532-4736-9BDE-D36682DADDB7}"/>
                </a:ext>
              </a:extLst>
            </p:cNvPr>
            <p:cNvSpPr>
              <a:spLocks noChangeArrowheads="1"/>
            </p:cNvSpPr>
            <p:nvPr/>
          </p:nvSpPr>
          <p:spPr bwMode="auto">
            <a:xfrm>
              <a:off x="4445000" y="2146300"/>
              <a:ext cx="1333500" cy="1179513"/>
            </a:xfrm>
            <a:prstGeom prst="rect">
              <a:avLst/>
            </a:prstGeom>
            <a:gradFill flip="none" rotWithShape="1">
              <a:gsLst>
                <a:gs pos="0">
                  <a:srgbClr val="CFCFCF"/>
                </a:gs>
                <a:gs pos="50000">
                  <a:srgbClr val="D5D5D5"/>
                </a:gs>
                <a:gs pos="100000">
                  <a:srgbClr val="C4C4C4"/>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fontAlgn="auto">
                <a:spcBef>
                  <a:spcPts val="0"/>
                </a:spcBef>
                <a:spcAft>
                  <a:spcPts val="0"/>
                </a:spcAft>
                <a:buFont typeface="+mj-lt"/>
                <a:buAutoNum type="arabicPeriod"/>
                <a:defRPr/>
              </a:pPr>
              <a:endParaRPr lang="da-DK" kern="0" noProof="1">
                <a:solidFill>
                  <a:sysClr val="window" lastClr="FFFFFF"/>
                </a:solidFill>
                <a:latin typeface="Arial" pitchFamily="34" charset="0"/>
                <a:ea typeface="ＭＳ Ｐゴシック" pitchFamily="-97" charset="-128"/>
              </a:endParaRPr>
            </a:p>
          </p:txBody>
        </p:sp>
        <p:sp>
          <p:nvSpPr>
            <p:cNvPr id="6" name="Højrepil 43">
              <a:extLst>
                <a:ext uri="{FF2B5EF4-FFF2-40B4-BE49-F238E27FC236}">
                  <a16:creationId xmlns:a16="http://schemas.microsoft.com/office/drawing/2014/main" id="{85B78228-0AAF-4CD4-A87C-804FF40C5655}"/>
                </a:ext>
              </a:extLst>
            </p:cNvPr>
            <p:cNvSpPr/>
            <p:nvPr/>
          </p:nvSpPr>
          <p:spPr bwMode="auto">
            <a:xfrm rot="16200000">
              <a:off x="4893469" y="3056731"/>
              <a:ext cx="485775" cy="354013"/>
            </a:xfrm>
            <a:prstGeom prst="rightArrow">
              <a:avLst>
                <a:gd name="adj1" fmla="val 50000"/>
                <a:gd name="adj2" fmla="val 82469"/>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7" name="Rektangel 45">
              <a:extLst>
                <a:ext uri="{FF2B5EF4-FFF2-40B4-BE49-F238E27FC236}">
                  <a16:creationId xmlns:a16="http://schemas.microsoft.com/office/drawing/2014/main" id="{3187DB8B-500B-4B28-AABF-67ECD5BF2D5C}"/>
                </a:ext>
              </a:extLst>
            </p:cNvPr>
            <p:cNvSpPr>
              <a:spLocks noChangeArrowheads="1"/>
            </p:cNvSpPr>
            <p:nvPr/>
          </p:nvSpPr>
          <p:spPr bwMode="auto">
            <a:xfrm>
              <a:off x="4445000" y="3443288"/>
              <a:ext cx="1333500" cy="1179512"/>
            </a:xfrm>
            <a:prstGeom prst="rect">
              <a:avLst/>
            </a:prstGeom>
            <a:gradFill rotWithShape="1">
              <a:gsLst>
                <a:gs pos="0">
                  <a:schemeClr val="accent1"/>
                </a:gs>
                <a:gs pos="100000">
                  <a:schemeClr val="tx1"/>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indent="-342900" algn="ctr">
                <a:buFont typeface="+mj-lt"/>
                <a:buAutoNum type="arabicPeriod"/>
                <a:defRPr/>
              </a:pPr>
              <a:endParaRPr lang="da-DK" noProof="1">
                <a:solidFill>
                  <a:srgbClr val="FFFFFF"/>
                </a:solidFill>
                <a:latin typeface="Arial" pitchFamily="34" charset="0"/>
                <a:ea typeface="ＭＳ Ｐゴシック" pitchFamily="-97" charset="-128"/>
              </a:endParaRPr>
            </a:p>
          </p:txBody>
        </p:sp>
        <p:sp>
          <p:nvSpPr>
            <p:cNvPr id="8" name="Højrepil 46">
              <a:extLst>
                <a:ext uri="{FF2B5EF4-FFF2-40B4-BE49-F238E27FC236}">
                  <a16:creationId xmlns:a16="http://schemas.microsoft.com/office/drawing/2014/main" id="{ACA9DA14-4CF0-4BA6-8F18-A298AA021316}"/>
                </a:ext>
              </a:extLst>
            </p:cNvPr>
            <p:cNvSpPr/>
            <p:nvPr/>
          </p:nvSpPr>
          <p:spPr bwMode="auto">
            <a:xfrm rot="16200000">
              <a:off x="4869656" y="4352132"/>
              <a:ext cx="485775" cy="354012"/>
            </a:xfrm>
            <a:prstGeom prst="rightArrow">
              <a:avLst>
                <a:gd name="adj1" fmla="val 50000"/>
                <a:gd name="adj2" fmla="val 82469"/>
              </a:avLst>
            </a:prstGeom>
            <a:gradFill flip="none" rotWithShape="1">
              <a:gsLst>
                <a:gs pos="0">
                  <a:srgbClr val="CFCFCF"/>
                </a:gs>
                <a:gs pos="50000">
                  <a:srgbClr val="D5D5D5"/>
                </a:gs>
                <a:gs pos="100000">
                  <a:srgbClr val="C4C4C4"/>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fontAlgn="auto">
                <a:spcBef>
                  <a:spcPts val="0"/>
                </a:spcBef>
                <a:spcAft>
                  <a:spcPts val="0"/>
                </a:spcAft>
                <a:buFont typeface="+mj-lt"/>
                <a:buAutoNum type="arabicPeriod"/>
                <a:defRPr/>
              </a:pPr>
              <a:endParaRPr lang="da-DK" kern="0" noProof="1">
                <a:solidFill>
                  <a:sysClr val="window" lastClr="FFFFFF"/>
                </a:solidFill>
                <a:latin typeface="Arial" pitchFamily="34" charset="0"/>
                <a:ea typeface="ＭＳ Ｐゴシック" pitchFamily="-97" charset="-128"/>
              </a:endParaRPr>
            </a:p>
          </p:txBody>
        </p:sp>
        <p:sp>
          <p:nvSpPr>
            <p:cNvPr id="9" name="Rektangel 47">
              <a:extLst>
                <a:ext uri="{FF2B5EF4-FFF2-40B4-BE49-F238E27FC236}">
                  <a16:creationId xmlns:a16="http://schemas.microsoft.com/office/drawing/2014/main" id="{C7A4E114-B5D1-44CB-AFAD-24F268C52D2F}"/>
                </a:ext>
              </a:extLst>
            </p:cNvPr>
            <p:cNvSpPr>
              <a:spLocks noChangeArrowheads="1"/>
            </p:cNvSpPr>
            <p:nvPr/>
          </p:nvSpPr>
          <p:spPr bwMode="auto">
            <a:xfrm>
              <a:off x="4445000" y="4738688"/>
              <a:ext cx="1333500" cy="1179512"/>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10" name="Højrepil 62">
              <a:extLst>
                <a:ext uri="{FF2B5EF4-FFF2-40B4-BE49-F238E27FC236}">
                  <a16:creationId xmlns:a16="http://schemas.microsoft.com/office/drawing/2014/main" id="{12CC8961-F4D4-4F05-B703-7E67AC24CF70}"/>
                </a:ext>
              </a:extLst>
            </p:cNvPr>
            <p:cNvSpPr/>
            <p:nvPr/>
          </p:nvSpPr>
          <p:spPr bwMode="auto">
            <a:xfrm>
              <a:off x="4308120" y="5249298"/>
              <a:ext cx="486171" cy="353627"/>
            </a:xfrm>
            <a:prstGeom prst="rightArrow">
              <a:avLst>
                <a:gd name="adj1" fmla="val 50000"/>
                <a:gd name="adj2" fmla="val 82469"/>
              </a:avLst>
            </a:prstGeom>
            <a:gradFill flip="none" rotWithShape="1">
              <a:gsLst>
                <a:gs pos="100000">
                  <a:schemeClr val="bg2"/>
                </a:gs>
                <a:gs pos="0">
                  <a:schemeClr val="tx1"/>
                </a:gs>
              </a:gsLst>
              <a:lin ang="0" scaled="0"/>
              <a:tileRect/>
            </a:gradFill>
            <a:ln w="6350">
              <a:solidFill>
                <a:schemeClr val="bg2">
                  <a:lumMod val="50000"/>
                </a:schemeClr>
              </a:solidFill>
            </a:ln>
            <a:effectLst>
              <a:outerShdw blurRad="50800" dist="38100" dir="2700000" algn="tl" rotWithShape="0">
                <a:prstClr val="black">
                  <a:alpha val="40000"/>
                </a:prstClr>
              </a:outerShdw>
            </a:effectLst>
            <a:scene3d>
              <a:camera prst="orthographicFront"/>
              <a:lightRig rig="threePt" dir="t"/>
            </a:scene3d>
            <a:sp3d prstMaterial="matte">
              <a:contourClr>
                <a:schemeClr val="accent6"/>
              </a:contourClr>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da-DK" sz="1200" dirty="0">
                  <a:solidFill>
                    <a:srgbClr val="FFFFFF"/>
                  </a:solidFill>
                  <a:latin typeface="Arial" pitchFamily="34" charset="0"/>
                  <a:ea typeface="ＭＳ Ｐゴシック" pitchFamily="-97" charset="-128"/>
                </a:rPr>
                <a:t> </a:t>
              </a:r>
            </a:p>
          </p:txBody>
        </p:sp>
        <p:grpSp>
          <p:nvGrpSpPr>
            <p:cNvPr id="11" name="Gruppe 28">
              <a:extLst>
                <a:ext uri="{FF2B5EF4-FFF2-40B4-BE49-F238E27FC236}">
                  <a16:creationId xmlns:a16="http://schemas.microsoft.com/office/drawing/2014/main" id="{F88FE1F8-1FB3-4732-9F6D-99F334D223B5}"/>
                </a:ext>
              </a:extLst>
            </p:cNvPr>
            <p:cNvGrpSpPr>
              <a:grpSpLocks/>
            </p:cNvGrpSpPr>
            <p:nvPr/>
          </p:nvGrpSpPr>
          <p:grpSpPr bwMode="auto">
            <a:xfrm>
              <a:off x="3051175" y="2146300"/>
              <a:ext cx="1346200" cy="3771900"/>
              <a:chOff x="1222375" y="2146300"/>
              <a:chExt cx="1346200" cy="3771900"/>
            </a:xfrm>
          </p:grpSpPr>
          <p:sp>
            <p:nvSpPr>
              <p:cNvPr id="15" name="Rektangel 29">
                <a:extLst>
                  <a:ext uri="{FF2B5EF4-FFF2-40B4-BE49-F238E27FC236}">
                    <a16:creationId xmlns:a16="http://schemas.microsoft.com/office/drawing/2014/main" id="{ADFC08A9-B642-47EE-BD2D-47A974ED9521}"/>
                  </a:ext>
                </a:extLst>
              </p:cNvPr>
              <p:cNvSpPr>
                <a:spLocks noChangeArrowheads="1"/>
              </p:cNvSpPr>
              <p:nvPr/>
            </p:nvSpPr>
            <p:spPr bwMode="auto">
              <a:xfrm>
                <a:off x="1231900" y="4738688"/>
                <a:ext cx="1333500" cy="1179512"/>
              </a:xfrm>
              <a:prstGeom prst="rect">
                <a:avLst/>
              </a:prstGeom>
              <a:gradFill flip="none" rotWithShape="1">
                <a:gsLst>
                  <a:gs pos="0">
                    <a:srgbClr val="CFCFCF"/>
                  </a:gs>
                  <a:gs pos="50000">
                    <a:srgbClr val="D5D5D5"/>
                  </a:gs>
                  <a:gs pos="100000">
                    <a:srgbClr val="C4C4C4"/>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fontAlgn="auto">
                  <a:spcBef>
                    <a:spcPts val="0"/>
                  </a:spcBef>
                  <a:spcAft>
                    <a:spcPts val="0"/>
                  </a:spcAft>
                  <a:buFont typeface="+mj-lt"/>
                  <a:buAutoNum type="arabicPeriod"/>
                  <a:defRPr/>
                </a:pPr>
                <a:endParaRPr lang="da-DK" kern="0" noProof="1">
                  <a:solidFill>
                    <a:sysClr val="window" lastClr="FFFFFF"/>
                  </a:solidFill>
                  <a:latin typeface="Arial" pitchFamily="34" charset="0"/>
                  <a:ea typeface="ＭＳ Ｐゴシック" pitchFamily="-97" charset="-128"/>
                </a:endParaRPr>
              </a:p>
            </p:txBody>
          </p:sp>
          <p:sp>
            <p:nvSpPr>
              <p:cNvPr id="16" name="Højrepil 30">
                <a:extLst>
                  <a:ext uri="{FF2B5EF4-FFF2-40B4-BE49-F238E27FC236}">
                    <a16:creationId xmlns:a16="http://schemas.microsoft.com/office/drawing/2014/main" id="{296AF9FA-C2FA-44ED-9D6E-3C3C0910D511}"/>
                  </a:ext>
                </a:extLst>
              </p:cNvPr>
              <p:cNvSpPr/>
              <p:nvPr/>
            </p:nvSpPr>
            <p:spPr bwMode="auto">
              <a:xfrm rot="5400000">
                <a:off x="1631156" y="4653757"/>
                <a:ext cx="485775" cy="354012"/>
              </a:xfrm>
              <a:prstGeom prst="rightArrow">
                <a:avLst>
                  <a:gd name="adj1" fmla="val 50000"/>
                  <a:gd name="adj2" fmla="val 82469"/>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17" name="Rektangel 31">
                <a:extLst>
                  <a:ext uri="{FF2B5EF4-FFF2-40B4-BE49-F238E27FC236}">
                    <a16:creationId xmlns:a16="http://schemas.microsoft.com/office/drawing/2014/main" id="{4B1BC5BC-765B-45BA-81CD-CB8DF0983134}"/>
                  </a:ext>
                </a:extLst>
              </p:cNvPr>
              <p:cNvSpPr>
                <a:spLocks noChangeArrowheads="1"/>
              </p:cNvSpPr>
              <p:nvPr/>
            </p:nvSpPr>
            <p:spPr bwMode="auto">
              <a:xfrm>
                <a:off x="1231900" y="3441700"/>
                <a:ext cx="1333500" cy="1179513"/>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noProof="1">
                  <a:solidFill>
                    <a:srgbClr val="FFFFFF"/>
                  </a:solidFill>
                  <a:latin typeface="Arial" pitchFamily="34" charset="0"/>
                </a:endParaRPr>
              </a:p>
            </p:txBody>
          </p:sp>
          <p:sp>
            <p:nvSpPr>
              <p:cNvPr id="18" name="Højrepil 32">
                <a:extLst>
                  <a:ext uri="{FF2B5EF4-FFF2-40B4-BE49-F238E27FC236}">
                    <a16:creationId xmlns:a16="http://schemas.microsoft.com/office/drawing/2014/main" id="{8B40C607-BD8A-489A-BD21-9F648C68A43A}"/>
                  </a:ext>
                </a:extLst>
              </p:cNvPr>
              <p:cNvSpPr/>
              <p:nvPr/>
            </p:nvSpPr>
            <p:spPr bwMode="auto">
              <a:xfrm rot="5400000">
                <a:off x="1654969" y="3358356"/>
                <a:ext cx="485775" cy="354013"/>
              </a:xfrm>
              <a:prstGeom prst="rightArrow">
                <a:avLst>
                  <a:gd name="adj1" fmla="val 50000"/>
                  <a:gd name="adj2" fmla="val 82469"/>
                </a:avLst>
              </a:prstGeom>
              <a:gradFill flip="none" rotWithShape="1">
                <a:gsLst>
                  <a:gs pos="0">
                    <a:srgbClr val="CFCFCF"/>
                  </a:gs>
                  <a:gs pos="50000">
                    <a:srgbClr val="D5D5D5"/>
                  </a:gs>
                  <a:gs pos="100000">
                    <a:srgbClr val="C4C4C4"/>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fontAlgn="auto">
                  <a:spcBef>
                    <a:spcPts val="0"/>
                  </a:spcBef>
                  <a:spcAft>
                    <a:spcPts val="0"/>
                  </a:spcAft>
                  <a:buFont typeface="+mj-lt"/>
                  <a:buAutoNum type="arabicPeriod"/>
                  <a:defRPr/>
                </a:pPr>
                <a:endParaRPr lang="da-DK" kern="0" noProof="1">
                  <a:solidFill>
                    <a:sysClr val="window" lastClr="FFFFFF"/>
                  </a:solidFill>
                  <a:latin typeface="Arial" pitchFamily="34" charset="0"/>
                  <a:ea typeface="ＭＳ Ｐゴシック" pitchFamily="-97" charset="-128"/>
                </a:endParaRPr>
              </a:p>
            </p:txBody>
          </p:sp>
          <p:sp>
            <p:nvSpPr>
              <p:cNvPr id="19" name="Rektangel 34">
                <a:extLst>
                  <a:ext uri="{FF2B5EF4-FFF2-40B4-BE49-F238E27FC236}">
                    <a16:creationId xmlns:a16="http://schemas.microsoft.com/office/drawing/2014/main" id="{FC73734A-6247-4E15-B0A7-B087A7002BF6}"/>
                  </a:ext>
                </a:extLst>
              </p:cNvPr>
              <p:cNvSpPr>
                <a:spLocks noChangeArrowheads="1"/>
              </p:cNvSpPr>
              <p:nvPr/>
            </p:nvSpPr>
            <p:spPr bwMode="auto">
              <a:xfrm>
                <a:off x="1231900" y="2146300"/>
                <a:ext cx="1333500" cy="1179513"/>
              </a:xfrm>
              <a:prstGeom prst="rect">
                <a:avLst/>
              </a:prstGeom>
              <a:gradFill rotWithShape="1">
                <a:gsLst>
                  <a:gs pos="0">
                    <a:schemeClr val="accent1"/>
                  </a:gs>
                  <a:gs pos="100000">
                    <a:schemeClr val="tx1"/>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a:defRPr/>
                </a:pPr>
                <a:endParaRPr lang="da-DK" dirty="0">
                  <a:solidFill>
                    <a:srgbClr val="FFFFFF"/>
                  </a:solidFill>
                  <a:latin typeface="Arial" pitchFamily="34" charset="0"/>
                  <a:ea typeface="ＭＳ Ｐゴシック" pitchFamily="-97" charset="-128"/>
                </a:endParaRPr>
              </a:p>
            </p:txBody>
          </p:sp>
          <p:sp>
            <p:nvSpPr>
              <p:cNvPr id="20" name="Text Box 52">
                <a:extLst>
                  <a:ext uri="{FF2B5EF4-FFF2-40B4-BE49-F238E27FC236}">
                    <a16:creationId xmlns:a16="http://schemas.microsoft.com/office/drawing/2014/main" id="{0346338E-AD66-4B8A-B1DB-A17B9B1ECF53}"/>
                  </a:ext>
                </a:extLst>
              </p:cNvPr>
              <p:cNvSpPr txBox="1">
                <a:spLocks noChangeArrowheads="1"/>
              </p:cNvSpPr>
              <p:nvPr/>
            </p:nvSpPr>
            <p:spPr bwMode="gray">
              <a:xfrm>
                <a:off x="1222375" y="5084763"/>
                <a:ext cx="1346200" cy="297487"/>
              </a:xfrm>
              <a:prstGeom prst="rect">
                <a:avLst/>
              </a:prstGeom>
              <a:noFill/>
              <a:ln w="9525">
                <a:noFill/>
                <a:miter lim="800000"/>
                <a:headEnd/>
                <a:tailEnd/>
              </a:ln>
            </p:spPr>
            <p:txBody>
              <a:bodyPr>
                <a:spAutoFit/>
              </a:bodyPr>
              <a:lstStyle/>
              <a:p>
                <a:pPr algn="ctr" defTabSz="801688">
                  <a:spcBef>
                    <a:spcPct val="20000"/>
                  </a:spcBef>
                  <a:defRPr/>
                </a:pPr>
                <a:r>
                  <a:rPr lang="da-DK" sz="1600" noProof="1">
                    <a:solidFill>
                      <a:schemeClr val="accent1">
                        <a:lumMod val="10000"/>
                      </a:schemeClr>
                    </a:solidFill>
                    <a:latin typeface="Arial" pitchFamily="34" charset="0"/>
                    <a:ea typeface="ＭＳ Ｐゴシック" pitchFamily="-97" charset="-128"/>
                  </a:rPr>
                  <a:t>Honestly</a:t>
                </a:r>
              </a:p>
            </p:txBody>
          </p:sp>
          <p:sp>
            <p:nvSpPr>
              <p:cNvPr id="21" name="Text Box 52">
                <a:extLst>
                  <a:ext uri="{FF2B5EF4-FFF2-40B4-BE49-F238E27FC236}">
                    <a16:creationId xmlns:a16="http://schemas.microsoft.com/office/drawing/2014/main" id="{F797497D-B85E-442E-ADF1-0E30268FF3D6}"/>
                  </a:ext>
                </a:extLst>
              </p:cNvPr>
              <p:cNvSpPr txBox="1">
                <a:spLocks noChangeArrowheads="1"/>
              </p:cNvSpPr>
              <p:nvPr/>
            </p:nvSpPr>
            <p:spPr bwMode="gray">
              <a:xfrm>
                <a:off x="1222375" y="3800121"/>
                <a:ext cx="1346200" cy="297487"/>
              </a:xfrm>
              <a:prstGeom prst="rect">
                <a:avLst/>
              </a:prstGeom>
              <a:noFill/>
              <a:ln w="9525">
                <a:noFill/>
                <a:miter lim="800000"/>
                <a:headEnd/>
                <a:tailEnd/>
              </a:ln>
            </p:spPr>
            <p:txBody>
              <a:bodyPr>
                <a:spAutoFit/>
              </a:bodyPr>
              <a:lstStyle/>
              <a:p>
                <a:pPr algn="ctr" defTabSz="801688">
                  <a:spcBef>
                    <a:spcPct val="20000"/>
                  </a:spcBef>
                </a:pPr>
                <a:r>
                  <a:rPr lang="en-US" sz="1600" noProof="1">
                    <a:solidFill>
                      <a:schemeClr val="tx2"/>
                    </a:solidFill>
                  </a:rPr>
                  <a:t>Flexibility</a:t>
                </a:r>
              </a:p>
            </p:txBody>
          </p:sp>
          <p:sp>
            <p:nvSpPr>
              <p:cNvPr id="22" name="Text Box 52">
                <a:extLst>
                  <a:ext uri="{FF2B5EF4-FFF2-40B4-BE49-F238E27FC236}">
                    <a16:creationId xmlns:a16="http://schemas.microsoft.com/office/drawing/2014/main" id="{E106A9F0-8307-421C-BA16-A182490AAD7D}"/>
                  </a:ext>
                </a:extLst>
              </p:cNvPr>
              <p:cNvSpPr txBox="1">
                <a:spLocks noChangeArrowheads="1"/>
              </p:cNvSpPr>
              <p:nvPr/>
            </p:nvSpPr>
            <p:spPr bwMode="gray">
              <a:xfrm>
                <a:off x="1222375" y="2527394"/>
                <a:ext cx="1346200" cy="297487"/>
              </a:xfrm>
              <a:prstGeom prst="rect">
                <a:avLst/>
              </a:prstGeom>
              <a:noFill/>
              <a:ln w="9525">
                <a:noFill/>
                <a:miter lim="800000"/>
                <a:headEnd/>
                <a:tailEnd/>
              </a:ln>
            </p:spPr>
            <p:txBody>
              <a:bodyPr>
                <a:spAutoFit/>
              </a:bodyPr>
              <a:lstStyle/>
              <a:p>
                <a:pPr algn="ctr" defTabSz="801688">
                  <a:spcBef>
                    <a:spcPct val="20000"/>
                  </a:spcBef>
                </a:pPr>
                <a:r>
                  <a:rPr lang="en-US" sz="1600" noProof="1">
                    <a:solidFill>
                      <a:srgbClr val="171717"/>
                    </a:solidFill>
                  </a:rPr>
                  <a:t>Responsibility</a:t>
                </a:r>
                <a:r>
                  <a:rPr lang="en-US" sz="1200" noProof="1">
                    <a:solidFill>
                      <a:srgbClr val="171717"/>
                    </a:solidFill>
                  </a:rPr>
                  <a:t> </a:t>
                </a:r>
              </a:p>
            </p:txBody>
          </p:sp>
        </p:grpSp>
        <p:sp>
          <p:nvSpPr>
            <p:cNvPr id="12" name="Text Box 52">
              <a:extLst>
                <a:ext uri="{FF2B5EF4-FFF2-40B4-BE49-F238E27FC236}">
                  <a16:creationId xmlns:a16="http://schemas.microsoft.com/office/drawing/2014/main" id="{D2AA9471-1AD5-4950-AE4E-22D2CEACFF99}"/>
                </a:ext>
              </a:extLst>
            </p:cNvPr>
            <p:cNvSpPr txBox="1">
              <a:spLocks noChangeArrowheads="1"/>
            </p:cNvSpPr>
            <p:nvPr/>
          </p:nvSpPr>
          <p:spPr bwMode="gray">
            <a:xfrm>
              <a:off x="4397375" y="5059018"/>
              <a:ext cx="1346200" cy="297487"/>
            </a:xfrm>
            <a:prstGeom prst="rect">
              <a:avLst/>
            </a:prstGeom>
            <a:noFill/>
            <a:ln w="9525">
              <a:noFill/>
              <a:miter lim="800000"/>
              <a:headEnd/>
              <a:tailEnd/>
            </a:ln>
          </p:spPr>
          <p:txBody>
            <a:bodyPr>
              <a:spAutoFit/>
            </a:bodyPr>
            <a:lstStyle/>
            <a:p>
              <a:pPr algn="ctr" defTabSz="801688">
                <a:spcBef>
                  <a:spcPct val="20000"/>
                </a:spcBef>
              </a:pPr>
              <a:r>
                <a:rPr lang="en-US" sz="1600" noProof="1">
                  <a:solidFill>
                    <a:schemeClr val="tx2"/>
                  </a:solidFill>
                </a:rPr>
                <a:t>Reliability</a:t>
              </a:r>
            </a:p>
          </p:txBody>
        </p:sp>
        <p:sp>
          <p:nvSpPr>
            <p:cNvPr id="13" name="Text Box 52">
              <a:extLst>
                <a:ext uri="{FF2B5EF4-FFF2-40B4-BE49-F238E27FC236}">
                  <a16:creationId xmlns:a16="http://schemas.microsoft.com/office/drawing/2014/main" id="{C3A0C824-4249-430E-84E6-2B71CF883F35}"/>
                </a:ext>
              </a:extLst>
            </p:cNvPr>
            <p:cNvSpPr txBox="1">
              <a:spLocks noChangeArrowheads="1"/>
            </p:cNvSpPr>
            <p:nvPr/>
          </p:nvSpPr>
          <p:spPr bwMode="gray">
            <a:xfrm>
              <a:off x="4397375" y="3813175"/>
              <a:ext cx="1346200" cy="297487"/>
            </a:xfrm>
            <a:prstGeom prst="rect">
              <a:avLst/>
            </a:prstGeom>
            <a:noFill/>
            <a:ln w="9525">
              <a:noFill/>
              <a:miter lim="800000"/>
              <a:headEnd/>
              <a:tailEnd/>
            </a:ln>
          </p:spPr>
          <p:txBody>
            <a:bodyPr>
              <a:spAutoFit/>
            </a:bodyPr>
            <a:lstStyle/>
            <a:p>
              <a:pPr algn="ctr" defTabSz="801688">
                <a:spcBef>
                  <a:spcPct val="20000"/>
                </a:spcBef>
                <a:defRPr/>
              </a:pPr>
              <a:r>
                <a:rPr lang="da-DK" sz="1600" noProof="1">
                  <a:solidFill>
                    <a:schemeClr val="accent1">
                      <a:lumMod val="10000"/>
                    </a:schemeClr>
                  </a:solidFill>
                  <a:latin typeface="Arial" pitchFamily="34" charset="0"/>
                  <a:ea typeface="ＭＳ Ｐゴシック" pitchFamily="-97" charset="-128"/>
                </a:rPr>
                <a:t>Teamwork</a:t>
              </a:r>
              <a:r>
                <a:rPr lang="da-DK" sz="1200" noProof="1">
                  <a:solidFill>
                    <a:schemeClr val="accent1">
                      <a:lumMod val="10000"/>
                    </a:schemeClr>
                  </a:solidFill>
                  <a:latin typeface="Arial" pitchFamily="34" charset="0"/>
                  <a:ea typeface="ＭＳ Ｐゴシック" pitchFamily="-97" charset="-128"/>
                </a:rPr>
                <a:t> </a:t>
              </a:r>
            </a:p>
          </p:txBody>
        </p:sp>
        <p:sp>
          <p:nvSpPr>
            <p:cNvPr id="14" name="Text Box 52">
              <a:extLst>
                <a:ext uri="{FF2B5EF4-FFF2-40B4-BE49-F238E27FC236}">
                  <a16:creationId xmlns:a16="http://schemas.microsoft.com/office/drawing/2014/main" id="{AD3459BF-1E28-4F0C-92CC-5A45EC9DC38B}"/>
                </a:ext>
              </a:extLst>
            </p:cNvPr>
            <p:cNvSpPr txBox="1">
              <a:spLocks noChangeArrowheads="1"/>
            </p:cNvSpPr>
            <p:nvPr/>
          </p:nvSpPr>
          <p:spPr bwMode="gray">
            <a:xfrm>
              <a:off x="4415631" y="2450339"/>
              <a:ext cx="1346200" cy="513841"/>
            </a:xfrm>
            <a:prstGeom prst="rect">
              <a:avLst/>
            </a:prstGeom>
            <a:noFill/>
            <a:ln w="9525">
              <a:noFill/>
              <a:miter lim="800000"/>
              <a:headEnd/>
              <a:tailEnd/>
            </a:ln>
          </p:spPr>
          <p:txBody>
            <a:bodyPr>
              <a:spAutoFit/>
            </a:bodyPr>
            <a:lstStyle/>
            <a:p>
              <a:pPr algn="ctr" defTabSz="801688">
                <a:spcBef>
                  <a:spcPct val="20000"/>
                </a:spcBef>
              </a:pPr>
              <a:r>
                <a:rPr lang="en-US" sz="1600" noProof="1">
                  <a:solidFill>
                    <a:srgbClr val="171717"/>
                  </a:solidFill>
                </a:rPr>
                <a:t>Commitment and Excellence</a:t>
              </a:r>
              <a:r>
                <a:rPr lang="en-US" sz="1200" noProof="1">
                  <a:solidFill>
                    <a:srgbClr val="171717"/>
                  </a:solidFill>
                </a:rPr>
                <a:t> </a:t>
              </a:r>
            </a:p>
          </p:txBody>
        </p:sp>
      </p:grpSp>
      <p:pic>
        <p:nvPicPr>
          <p:cNvPr id="25" name="Picture 24">
            <a:extLst>
              <a:ext uri="{FF2B5EF4-FFF2-40B4-BE49-F238E27FC236}">
                <a16:creationId xmlns:a16="http://schemas.microsoft.com/office/drawing/2014/main" id="{F1B69789-8BFD-44DA-95EE-CAC29DBE09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8787" y="2836533"/>
            <a:ext cx="2187848" cy="1458565"/>
          </a:xfrm>
          <a:prstGeom prst="rect">
            <a:avLst/>
          </a:prstGeom>
        </p:spPr>
      </p:pic>
    </p:spTree>
    <p:extLst>
      <p:ext uri="{BB962C8B-B14F-4D97-AF65-F5344CB8AC3E}">
        <p14:creationId xmlns:p14="http://schemas.microsoft.com/office/powerpoint/2010/main" val="421479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z="2000" dirty="0">
                <a:solidFill>
                  <a:schemeClr val="bg1"/>
                </a:solidFill>
                <a:latin typeface="Open Sans"/>
              </a:rPr>
              <a:t>Code of Ethics</a:t>
            </a:r>
          </a:p>
        </p:txBody>
      </p:sp>
      <p:grpSp>
        <p:nvGrpSpPr>
          <p:cNvPr id="4" name="Gruppe 28">
            <a:extLst>
              <a:ext uri="{FF2B5EF4-FFF2-40B4-BE49-F238E27FC236}">
                <a16:creationId xmlns:a16="http://schemas.microsoft.com/office/drawing/2014/main" id="{DC6A7A19-31C9-40C9-AB8B-339B4FCA31BB}"/>
              </a:ext>
            </a:extLst>
          </p:cNvPr>
          <p:cNvGrpSpPr>
            <a:grpSpLocks/>
          </p:cNvGrpSpPr>
          <p:nvPr/>
        </p:nvGrpSpPr>
        <p:grpSpPr bwMode="auto">
          <a:xfrm>
            <a:off x="4659354" y="1437889"/>
            <a:ext cx="5026951" cy="5034164"/>
            <a:chOff x="3151188" y="2147888"/>
            <a:chExt cx="4260850" cy="3770312"/>
          </a:xfrm>
        </p:grpSpPr>
        <p:sp>
          <p:nvSpPr>
            <p:cNvPr id="5" name="Rektangel 27">
              <a:extLst>
                <a:ext uri="{FF2B5EF4-FFF2-40B4-BE49-F238E27FC236}">
                  <a16:creationId xmlns:a16="http://schemas.microsoft.com/office/drawing/2014/main" id="{1DAF3B8E-C29F-40AE-BBEB-F832220F1576}"/>
                </a:ext>
              </a:extLst>
            </p:cNvPr>
            <p:cNvSpPr>
              <a:spLocks noChangeArrowheads="1"/>
            </p:cNvSpPr>
            <p:nvPr/>
          </p:nvSpPr>
          <p:spPr bwMode="auto">
            <a:xfrm>
              <a:off x="3151188" y="2147888"/>
              <a:ext cx="4260850" cy="3770312"/>
            </a:xfrm>
            <a:prstGeom prst="rect">
              <a:avLst/>
            </a:prstGeom>
            <a:gradFill flip="none" rotWithShape="1">
              <a:gsLst>
                <a:gs pos="0">
                  <a:sysClr val="window" lastClr="FFFFFF">
                    <a:lumMod val="65000"/>
                    <a:shade val="30000"/>
                    <a:satMod val="115000"/>
                  </a:sysClr>
                </a:gs>
                <a:gs pos="50000">
                  <a:sysClr val="window" lastClr="FFFFFF">
                    <a:lumMod val="65000"/>
                    <a:shade val="67500"/>
                    <a:satMod val="115000"/>
                  </a:sysClr>
                </a:gs>
                <a:gs pos="100000">
                  <a:srgbClr val="4F81BD">
                    <a:lumMod val="25000"/>
                  </a:srgbClr>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defTabSz="914400" fontAlgn="auto">
                <a:spcBef>
                  <a:spcPts val="0"/>
                </a:spcBef>
                <a:spcAft>
                  <a:spcPts val="0"/>
                </a:spcAft>
                <a:buFont typeface="+mj-lt"/>
                <a:buAutoNum type="arabicPeriod"/>
                <a:defRPr/>
              </a:pPr>
              <a:endParaRPr lang="da-DK" sz="2000" kern="0" noProof="1">
                <a:solidFill>
                  <a:schemeClr val="bg1"/>
                </a:solidFill>
                <a:latin typeface="Open Sans"/>
                <a:ea typeface="ＭＳ Ｐゴシック" pitchFamily="-97" charset="-128"/>
              </a:endParaRPr>
            </a:p>
          </p:txBody>
        </p:sp>
        <p:pic>
          <p:nvPicPr>
            <p:cNvPr id="6" name="Billede 26" descr="dreamstime_Mind map.jpg">
              <a:extLst>
                <a:ext uri="{FF2B5EF4-FFF2-40B4-BE49-F238E27FC236}">
                  <a16:creationId xmlns:a16="http://schemas.microsoft.com/office/drawing/2014/main" id="{D2478419-0D21-4FAB-9632-64A2A584A5A6}"/>
                </a:ext>
              </a:extLst>
            </p:cNvPr>
            <p:cNvPicPr>
              <a:picLocks noChangeAspect="1"/>
            </p:cNvPicPr>
            <p:nvPr/>
          </p:nvPicPr>
          <p:blipFill>
            <a:blip r:embed="rId3">
              <a:lum bright="12000"/>
            </a:blip>
            <a:srcRect/>
            <a:stretch>
              <a:fillRect/>
            </a:stretch>
          </p:blipFill>
          <p:spPr>
            <a:xfrm>
              <a:off x="3271838" y="2303463"/>
              <a:ext cx="4019550" cy="2497137"/>
            </a:xfrm>
            <a:prstGeom prst="rect">
              <a:avLst/>
            </a:prstGeom>
            <a:effectLst>
              <a:outerShdw blurRad="50800" dist="38100" dir="2700000" algn="tl" rotWithShape="0">
                <a:prstClr val="black">
                  <a:alpha val="40000"/>
                </a:prstClr>
              </a:outerShdw>
            </a:effectLst>
          </p:spPr>
        </p:pic>
      </p:grpSp>
      <p:sp>
        <p:nvSpPr>
          <p:cNvPr id="7" name="Højrepil 29">
            <a:extLst>
              <a:ext uri="{FF2B5EF4-FFF2-40B4-BE49-F238E27FC236}">
                <a16:creationId xmlns:a16="http://schemas.microsoft.com/office/drawing/2014/main" id="{E8037E04-250D-4A1A-ADB0-6F1A57438D2A}"/>
              </a:ext>
            </a:extLst>
          </p:cNvPr>
          <p:cNvSpPr/>
          <p:nvPr/>
        </p:nvSpPr>
        <p:spPr bwMode="auto">
          <a:xfrm>
            <a:off x="4551299" y="5111610"/>
            <a:ext cx="486018" cy="353572"/>
          </a:xfrm>
          <a:prstGeom prst="rightArrow">
            <a:avLst>
              <a:gd name="adj1" fmla="val 50000"/>
              <a:gd name="adj2" fmla="val 82469"/>
            </a:avLst>
          </a:prstGeom>
          <a:gradFill flip="none" rotWithShape="1">
            <a:gsLst>
              <a:gs pos="100000">
                <a:schemeClr val="bg2"/>
              </a:gs>
              <a:gs pos="0">
                <a:schemeClr val="tx1"/>
              </a:gs>
            </a:gsLst>
            <a:lin ang="0" scaled="0"/>
            <a:tileRect/>
          </a:gradFill>
          <a:ln w="6350">
            <a:solidFill>
              <a:schemeClr val="bg2">
                <a:lumMod val="50000"/>
              </a:schemeClr>
            </a:solidFill>
          </a:ln>
          <a:effectLst>
            <a:outerShdw blurRad="50800" dist="38100" dir="2700000" algn="tl" rotWithShape="0">
              <a:prstClr val="black">
                <a:alpha val="40000"/>
              </a:prstClr>
            </a:outerShdw>
          </a:effectLst>
          <a:scene3d>
            <a:camera prst="orthographicFront"/>
            <a:lightRig rig="threePt" dir="t"/>
          </a:scene3d>
          <a:sp3d prstMaterial="matte">
            <a:contourClr>
              <a:schemeClr val="accent6"/>
            </a:contourClr>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da-DK" sz="2000" dirty="0">
                <a:solidFill>
                  <a:schemeClr val="bg1"/>
                </a:solidFill>
                <a:latin typeface="Open Sans"/>
                <a:ea typeface="ＭＳ Ｐゴシック" pitchFamily="-97" charset="-128"/>
              </a:rPr>
              <a:t> </a:t>
            </a:r>
          </a:p>
        </p:txBody>
      </p:sp>
      <p:sp>
        <p:nvSpPr>
          <p:cNvPr id="8" name="Tekstboks 30">
            <a:extLst>
              <a:ext uri="{FF2B5EF4-FFF2-40B4-BE49-F238E27FC236}">
                <a16:creationId xmlns:a16="http://schemas.microsoft.com/office/drawing/2014/main" id="{74BF5ED4-EDA9-4169-AB08-DAA29E16A6E9}"/>
              </a:ext>
            </a:extLst>
          </p:cNvPr>
          <p:cNvSpPr txBox="1">
            <a:spLocks noChangeArrowheads="1"/>
          </p:cNvSpPr>
          <p:nvPr/>
        </p:nvSpPr>
        <p:spPr bwMode="auto">
          <a:xfrm>
            <a:off x="5008604" y="4978478"/>
            <a:ext cx="4381746" cy="1631216"/>
          </a:xfrm>
          <a:prstGeom prst="rect">
            <a:avLst/>
          </a:prstGeom>
          <a:noFill/>
          <a:ln w="9525">
            <a:noFill/>
            <a:miter lim="800000"/>
            <a:headEnd/>
            <a:tailEnd/>
          </a:ln>
        </p:spPr>
        <p:txBody>
          <a:bodyPr wrap="square">
            <a:spAutoFit/>
          </a:bodyPr>
          <a:lstStyle/>
          <a:p>
            <a:r>
              <a:rPr lang="en-US" sz="2000" dirty="0">
                <a:solidFill>
                  <a:schemeClr val="bg1"/>
                </a:solidFill>
                <a:latin typeface="Open Sans"/>
              </a:rPr>
              <a:t>Workplace ethics serve as guiding principles that effective leaders use to set the professional tone and behavior.</a:t>
            </a:r>
          </a:p>
          <a:p>
            <a:r>
              <a:rPr lang="en-US" sz="2000" dirty="0">
                <a:solidFill>
                  <a:schemeClr val="bg1"/>
                </a:solidFill>
                <a:latin typeface="Open Sans"/>
              </a:rPr>
              <a:t> </a:t>
            </a:r>
          </a:p>
        </p:txBody>
      </p:sp>
      <p:grpSp>
        <p:nvGrpSpPr>
          <p:cNvPr id="9" name="Gruppe 19">
            <a:extLst>
              <a:ext uri="{FF2B5EF4-FFF2-40B4-BE49-F238E27FC236}">
                <a16:creationId xmlns:a16="http://schemas.microsoft.com/office/drawing/2014/main" id="{7AA794E4-464C-4EAB-918B-E426789B9877}"/>
              </a:ext>
            </a:extLst>
          </p:cNvPr>
          <p:cNvGrpSpPr>
            <a:grpSpLocks/>
          </p:cNvGrpSpPr>
          <p:nvPr/>
        </p:nvGrpSpPr>
        <p:grpSpPr bwMode="auto">
          <a:xfrm>
            <a:off x="2505694" y="1426013"/>
            <a:ext cx="2040948" cy="5034164"/>
            <a:chOff x="1200943" y="2146300"/>
            <a:chExt cx="1367632" cy="3771900"/>
          </a:xfrm>
        </p:grpSpPr>
        <p:sp>
          <p:nvSpPr>
            <p:cNvPr id="10" name="Rektangel 20">
              <a:extLst>
                <a:ext uri="{FF2B5EF4-FFF2-40B4-BE49-F238E27FC236}">
                  <a16:creationId xmlns:a16="http://schemas.microsoft.com/office/drawing/2014/main" id="{C0892E70-8A5F-4237-A22E-5367537AAF12}"/>
                </a:ext>
              </a:extLst>
            </p:cNvPr>
            <p:cNvSpPr>
              <a:spLocks noChangeArrowheads="1"/>
            </p:cNvSpPr>
            <p:nvPr/>
          </p:nvSpPr>
          <p:spPr bwMode="auto">
            <a:xfrm>
              <a:off x="1231900" y="4738688"/>
              <a:ext cx="1333500" cy="1179512"/>
            </a:xfrm>
            <a:prstGeom prst="rect">
              <a:avLst/>
            </a:prstGeom>
            <a:gradFill flip="none" rotWithShape="1">
              <a:gsLst>
                <a:gs pos="0">
                  <a:srgbClr val="CFCFCF"/>
                </a:gs>
                <a:gs pos="50000">
                  <a:srgbClr val="D5D5D5"/>
                </a:gs>
                <a:gs pos="100000">
                  <a:srgbClr val="C4C4C4"/>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fontAlgn="auto">
                <a:spcBef>
                  <a:spcPts val="0"/>
                </a:spcBef>
                <a:spcAft>
                  <a:spcPts val="0"/>
                </a:spcAft>
                <a:buFont typeface="+mj-lt"/>
                <a:buAutoNum type="arabicPeriod"/>
                <a:defRPr/>
              </a:pPr>
              <a:endParaRPr lang="da-DK" sz="2000" kern="0" noProof="1">
                <a:solidFill>
                  <a:schemeClr val="bg1"/>
                </a:solidFill>
                <a:latin typeface="Open Sans"/>
                <a:ea typeface="ＭＳ Ｐゴシック" pitchFamily="-97" charset="-128"/>
              </a:endParaRPr>
            </a:p>
          </p:txBody>
        </p:sp>
        <p:sp>
          <p:nvSpPr>
            <p:cNvPr id="11" name="Højrepil 21">
              <a:extLst>
                <a:ext uri="{FF2B5EF4-FFF2-40B4-BE49-F238E27FC236}">
                  <a16:creationId xmlns:a16="http://schemas.microsoft.com/office/drawing/2014/main" id="{1477AFC3-AD9C-43FE-9200-08D9A97AF33F}"/>
                </a:ext>
              </a:extLst>
            </p:cNvPr>
            <p:cNvSpPr/>
            <p:nvPr/>
          </p:nvSpPr>
          <p:spPr bwMode="auto">
            <a:xfrm rot="5400000">
              <a:off x="1631156" y="4653757"/>
              <a:ext cx="485775" cy="354012"/>
            </a:xfrm>
            <a:prstGeom prst="rightArrow">
              <a:avLst>
                <a:gd name="adj1" fmla="val 50000"/>
                <a:gd name="adj2" fmla="val 82469"/>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sz="2000" noProof="1">
                <a:solidFill>
                  <a:schemeClr val="bg1"/>
                </a:solidFill>
                <a:latin typeface="Open Sans"/>
              </a:endParaRPr>
            </a:p>
          </p:txBody>
        </p:sp>
        <p:sp>
          <p:nvSpPr>
            <p:cNvPr id="12" name="Rektangel 22">
              <a:extLst>
                <a:ext uri="{FF2B5EF4-FFF2-40B4-BE49-F238E27FC236}">
                  <a16:creationId xmlns:a16="http://schemas.microsoft.com/office/drawing/2014/main" id="{D661E9DB-735A-45D6-A07F-08B93D324D31}"/>
                </a:ext>
              </a:extLst>
            </p:cNvPr>
            <p:cNvSpPr>
              <a:spLocks noChangeArrowheads="1"/>
            </p:cNvSpPr>
            <p:nvPr/>
          </p:nvSpPr>
          <p:spPr bwMode="auto">
            <a:xfrm>
              <a:off x="1231900" y="3441700"/>
              <a:ext cx="1333500" cy="1179513"/>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a:buFont typeface="+mj-lt"/>
                <a:buAutoNum type="arabicPeriod"/>
                <a:defRPr/>
              </a:pPr>
              <a:endParaRPr lang="da-DK" sz="2000" noProof="1">
                <a:solidFill>
                  <a:schemeClr val="bg1"/>
                </a:solidFill>
                <a:latin typeface="Open Sans"/>
              </a:endParaRPr>
            </a:p>
          </p:txBody>
        </p:sp>
        <p:sp>
          <p:nvSpPr>
            <p:cNvPr id="13" name="Højrepil 23">
              <a:extLst>
                <a:ext uri="{FF2B5EF4-FFF2-40B4-BE49-F238E27FC236}">
                  <a16:creationId xmlns:a16="http://schemas.microsoft.com/office/drawing/2014/main" id="{16260625-68E4-4E11-A055-C467AF27A3C4}"/>
                </a:ext>
              </a:extLst>
            </p:cNvPr>
            <p:cNvSpPr/>
            <p:nvPr/>
          </p:nvSpPr>
          <p:spPr bwMode="auto">
            <a:xfrm rot="5400000">
              <a:off x="1654969" y="3358356"/>
              <a:ext cx="485775" cy="354013"/>
            </a:xfrm>
            <a:prstGeom prst="rightArrow">
              <a:avLst>
                <a:gd name="adj1" fmla="val 50000"/>
                <a:gd name="adj2" fmla="val 82469"/>
              </a:avLst>
            </a:prstGeom>
            <a:gradFill flip="none" rotWithShape="1">
              <a:gsLst>
                <a:gs pos="0">
                  <a:srgbClr val="CFCFCF"/>
                </a:gs>
                <a:gs pos="50000">
                  <a:srgbClr val="D5D5D5"/>
                </a:gs>
                <a:gs pos="100000">
                  <a:srgbClr val="C4C4C4"/>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fontAlgn="auto">
                <a:spcBef>
                  <a:spcPts val="0"/>
                </a:spcBef>
                <a:spcAft>
                  <a:spcPts val="0"/>
                </a:spcAft>
                <a:buFont typeface="+mj-lt"/>
                <a:buAutoNum type="arabicPeriod"/>
                <a:defRPr/>
              </a:pPr>
              <a:endParaRPr lang="da-DK" sz="2000" kern="0" noProof="1">
                <a:solidFill>
                  <a:schemeClr val="bg1"/>
                </a:solidFill>
                <a:latin typeface="Open Sans"/>
                <a:ea typeface="ＭＳ Ｐゴシック" pitchFamily="-97" charset="-128"/>
              </a:endParaRPr>
            </a:p>
          </p:txBody>
        </p:sp>
        <p:sp>
          <p:nvSpPr>
            <p:cNvPr id="14" name="Rektangel 25">
              <a:extLst>
                <a:ext uri="{FF2B5EF4-FFF2-40B4-BE49-F238E27FC236}">
                  <a16:creationId xmlns:a16="http://schemas.microsoft.com/office/drawing/2014/main" id="{35591FA6-8C00-4739-9A4D-AB6016AC6A28}"/>
                </a:ext>
              </a:extLst>
            </p:cNvPr>
            <p:cNvSpPr>
              <a:spLocks noChangeArrowheads="1"/>
            </p:cNvSpPr>
            <p:nvPr/>
          </p:nvSpPr>
          <p:spPr bwMode="auto">
            <a:xfrm>
              <a:off x="1231900" y="2146300"/>
              <a:ext cx="1333500" cy="1179513"/>
            </a:xfrm>
            <a:prstGeom prst="rect">
              <a:avLst/>
            </a:prstGeom>
            <a:gradFill rotWithShape="1">
              <a:gsLst>
                <a:gs pos="0">
                  <a:schemeClr val="accent1"/>
                </a:gs>
                <a:gs pos="100000">
                  <a:schemeClr val="tx1"/>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a:defRPr/>
              </a:pPr>
              <a:endParaRPr lang="da-DK" sz="2000" dirty="0">
                <a:solidFill>
                  <a:schemeClr val="bg1"/>
                </a:solidFill>
                <a:latin typeface="Open Sans"/>
                <a:ea typeface="ＭＳ Ｐゴシック" pitchFamily="-97" charset="-128"/>
              </a:endParaRPr>
            </a:p>
          </p:txBody>
        </p:sp>
        <p:sp>
          <p:nvSpPr>
            <p:cNvPr id="15" name="Text Box 52">
              <a:extLst>
                <a:ext uri="{FF2B5EF4-FFF2-40B4-BE49-F238E27FC236}">
                  <a16:creationId xmlns:a16="http://schemas.microsoft.com/office/drawing/2014/main" id="{D29F6BA6-3EB9-4F2F-9E79-0FA8A88CAD5A}"/>
                </a:ext>
              </a:extLst>
            </p:cNvPr>
            <p:cNvSpPr txBox="1">
              <a:spLocks noChangeArrowheads="1"/>
            </p:cNvSpPr>
            <p:nvPr/>
          </p:nvSpPr>
          <p:spPr bwMode="gray">
            <a:xfrm>
              <a:off x="1222375" y="5084763"/>
              <a:ext cx="1346200" cy="530391"/>
            </a:xfrm>
            <a:prstGeom prst="rect">
              <a:avLst/>
            </a:prstGeom>
            <a:noFill/>
            <a:ln w="9525">
              <a:noFill/>
              <a:miter lim="800000"/>
              <a:headEnd/>
              <a:tailEnd/>
            </a:ln>
          </p:spPr>
          <p:txBody>
            <a:bodyPr>
              <a:spAutoFit/>
            </a:bodyPr>
            <a:lstStyle/>
            <a:p>
              <a:pPr algn="ctr" defTabSz="801688">
                <a:spcBef>
                  <a:spcPct val="20000"/>
                </a:spcBef>
                <a:defRPr/>
              </a:pPr>
              <a:r>
                <a:rPr lang="da-DK" sz="2000" noProof="1">
                  <a:latin typeface="Open Sans"/>
                  <a:ea typeface="ＭＳ Ｐゴシック" pitchFamily="-97" charset="-128"/>
                </a:rPr>
                <a:t>Behavior of employees</a:t>
              </a:r>
            </a:p>
          </p:txBody>
        </p:sp>
        <p:sp>
          <p:nvSpPr>
            <p:cNvPr id="16" name="Text Box 52">
              <a:extLst>
                <a:ext uri="{FF2B5EF4-FFF2-40B4-BE49-F238E27FC236}">
                  <a16:creationId xmlns:a16="http://schemas.microsoft.com/office/drawing/2014/main" id="{D658BEBE-1E13-4C63-BB6A-8D0C6BD4E4BA}"/>
                </a:ext>
              </a:extLst>
            </p:cNvPr>
            <p:cNvSpPr txBox="1">
              <a:spLocks noChangeArrowheads="1"/>
            </p:cNvSpPr>
            <p:nvPr/>
          </p:nvSpPr>
          <p:spPr bwMode="gray">
            <a:xfrm>
              <a:off x="1200943" y="3706231"/>
              <a:ext cx="1346200" cy="760996"/>
            </a:xfrm>
            <a:prstGeom prst="rect">
              <a:avLst/>
            </a:prstGeom>
            <a:noFill/>
            <a:ln w="9525">
              <a:noFill/>
              <a:miter lim="800000"/>
              <a:headEnd/>
              <a:tailEnd/>
            </a:ln>
          </p:spPr>
          <p:txBody>
            <a:bodyPr>
              <a:spAutoFit/>
            </a:bodyPr>
            <a:lstStyle/>
            <a:p>
              <a:pPr algn="ctr" defTabSz="801688">
                <a:spcBef>
                  <a:spcPct val="20000"/>
                </a:spcBef>
              </a:pPr>
              <a:r>
                <a:rPr lang="en-US" sz="2000" noProof="1">
                  <a:solidFill>
                    <a:schemeClr val="bg1"/>
                  </a:solidFill>
                  <a:latin typeface="Open Sans"/>
                </a:rPr>
                <a:t>Wages, benefits and working conditions </a:t>
              </a:r>
            </a:p>
          </p:txBody>
        </p:sp>
        <p:sp>
          <p:nvSpPr>
            <p:cNvPr id="17" name="Text Box 52">
              <a:extLst>
                <a:ext uri="{FF2B5EF4-FFF2-40B4-BE49-F238E27FC236}">
                  <a16:creationId xmlns:a16="http://schemas.microsoft.com/office/drawing/2014/main" id="{88C2E2C1-7C41-47B7-A9AC-9BF793B3E750}"/>
                </a:ext>
              </a:extLst>
            </p:cNvPr>
            <p:cNvSpPr txBox="1">
              <a:spLocks noChangeArrowheads="1"/>
            </p:cNvSpPr>
            <p:nvPr/>
          </p:nvSpPr>
          <p:spPr bwMode="gray">
            <a:xfrm>
              <a:off x="1222375" y="2527394"/>
              <a:ext cx="1346200" cy="530391"/>
            </a:xfrm>
            <a:prstGeom prst="rect">
              <a:avLst/>
            </a:prstGeom>
            <a:noFill/>
            <a:ln w="9525">
              <a:noFill/>
              <a:miter lim="800000"/>
              <a:headEnd/>
              <a:tailEnd/>
            </a:ln>
          </p:spPr>
          <p:txBody>
            <a:bodyPr>
              <a:spAutoFit/>
            </a:bodyPr>
            <a:lstStyle/>
            <a:p>
              <a:pPr algn="ctr" defTabSz="801688">
                <a:spcBef>
                  <a:spcPct val="20000"/>
                </a:spcBef>
              </a:pPr>
              <a:r>
                <a:rPr lang="en-US" sz="2000" noProof="1">
                  <a:solidFill>
                    <a:schemeClr val="bg1"/>
                  </a:solidFill>
                  <a:latin typeface="Open Sans"/>
                </a:rPr>
                <a:t>Employee treatment </a:t>
              </a:r>
            </a:p>
          </p:txBody>
        </p:sp>
      </p:grpSp>
      <p:sp>
        <p:nvSpPr>
          <p:cNvPr id="20" name="Title 1">
            <a:extLst>
              <a:ext uri="{FF2B5EF4-FFF2-40B4-BE49-F238E27FC236}">
                <a16:creationId xmlns:a16="http://schemas.microsoft.com/office/drawing/2014/main" id="{F4BB1E8D-039B-4542-B8FC-4DBF8D1EFFB6}"/>
              </a:ext>
            </a:extLst>
          </p:cNvPr>
          <p:cNvSpPr txBox="1">
            <a:spLocks/>
          </p:cNvSpPr>
          <p:nvPr/>
        </p:nvSpPr>
        <p:spPr>
          <a:xfrm>
            <a:off x="893064" y="559609"/>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a:t>Code of Ethics</a:t>
            </a:r>
            <a:endParaRPr lang="en-US" dirty="0"/>
          </a:p>
        </p:txBody>
      </p:sp>
    </p:spTree>
    <p:extLst>
      <p:ext uri="{BB962C8B-B14F-4D97-AF65-F5344CB8AC3E}">
        <p14:creationId xmlns:p14="http://schemas.microsoft.com/office/powerpoint/2010/main" val="2082436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 to Keep in Mind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3047565" cy="4734318"/>
          </a:xfrm>
        </p:spPr>
        <p:txBody>
          <a:bodyPr/>
          <a:lstStyle/>
          <a:p>
            <a:pPr lvl="1"/>
            <a:r>
              <a:rPr lang="en-US" dirty="0"/>
              <a:t>Is it fair?</a:t>
            </a:r>
          </a:p>
          <a:p>
            <a:pPr lvl="1"/>
            <a:r>
              <a:rPr lang="en-US" dirty="0"/>
              <a:t>Does it uphold the   values of the organization?</a:t>
            </a:r>
          </a:p>
          <a:p>
            <a:pPr lvl="1"/>
            <a:r>
              <a:rPr lang="en-US" dirty="0"/>
              <a:t>Can I tell my decisions to my employer, my family and others?</a:t>
            </a:r>
          </a:p>
          <a:p>
            <a:pPr lvl="1"/>
            <a:r>
              <a:rPr lang="en-US" dirty="0"/>
              <a:t>How would others regard the details if public?</a:t>
            </a:r>
          </a:p>
          <a:p>
            <a:pPr lvl="1"/>
            <a:endParaRPr lang="en-US" dirty="0"/>
          </a:p>
          <a:p>
            <a:pPr lvl="1"/>
            <a:endParaRPr lang="en-US" dirty="0"/>
          </a:p>
        </p:txBody>
      </p:sp>
      <p:sp>
        <p:nvSpPr>
          <p:cNvPr id="4" name="Content Placeholder 2">
            <a:extLst>
              <a:ext uri="{FF2B5EF4-FFF2-40B4-BE49-F238E27FC236}">
                <a16:creationId xmlns:a16="http://schemas.microsoft.com/office/drawing/2014/main" id="{78CB307F-8D9D-4387-A373-EEA9BED8FC7B}"/>
              </a:ext>
            </a:extLst>
          </p:cNvPr>
          <p:cNvSpPr txBox="1">
            <a:spLocks/>
          </p:cNvSpPr>
          <p:nvPr/>
        </p:nvSpPr>
        <p:spPr>
          <a:xfrm>
            <a:off x="4572217" y="1420420"/>
            <a:ext cx="3047565"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Am I confident in my decision? </a:t>
            </a:r>
          </a:p>
          <a:p>
            <a:pPr lvl="1"/>
            <a:r>
              <a:rPr lang="en-US" dirty="0"/>
              <a:t>Will it be valid for years?</a:t>
            </a:r>
          </a:p>
          <a:p>
            <a:pPr lvl="1"/>
            <a:r>
              <a:rPr lang="en-US" dirty="0"/>
              <a:t>Is it legal?</a:t>
            </a:r>
          </a:p>
          <a:p>
            <a:pPr lvl="1"/>
            <a:r>
              <a:rPr lang="en-US" dirty="0"/>
              <a:t>Will it hurt anyone?</a:t>
            </a:r>
          </a:p>
          <a:p>
            <a:pPr lvl="1"/>
            <a:r>
              <a:rPr lang="en-US" dirty="0"/>
              <a:t>Does it positively represent the company?</a:t>
            </a:r>
          </a:p>
          <a:p>
            <a:pPr lvl="1"/>
            <a:endParaRPr lang="en-US" dirty="0"/>
          </a:p>
        </p:txBody>
      </p:sp>
      <p:sp>
        <p:nvSpPr>
          <p:cNvPr id="5" name="Content Placeholder 2">
            <a:extLst>
              <a:ext uri="{FF2B5EF4-FFF2-40B4-BE49-F238E27FC236}">
                <a16:creationId xmlns:a16="http://schemas.microsoft.com/office/drawing/2014/main" id="{3868C9A8-D521-4996-A871-AB6A9296584F}"/>
              </a:ext>
            </a:extLst>
          </p:cNvPr>
          <p:cNvSpPr txBox="1">
            <a:spLocks/>
          </p:cNvSpPr>
          <p:nvPr/>
        </p:nvSpPr>
        <p:spPr>
          <a:xfrm>
            <a:off x="8403771" y="1420420"/>
            <a:ext cx="3047565"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Does it make anyone uncomfortable?</a:t>
            </a:r>
          </a:p>
          <a:p>
            <a:pPr lvl="1"/>
            <a:r>
              <a:rPr lang="en-US" dirty="0"/>
              <a:t>Does it convey respect for    others?</a:t>
            </a:r>
          </a:p>
          <a:p>
            <a:pPr lvl="1"/>
            <a:r>
              <a:rPr lang="en-US" dirty="0"/>
              <a:t>Have I involved others by asking their viewpoint?</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072412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191142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charset="0"/>
                <a:ea typeface="ＭＳ Ｐゴシック" charset="-128"/>
              </a:rPr>
              <a:t>References and Resources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Clip Art: Used with permission from Microsoft.</a:t>
            </a:r>
          </a:p>
          <a:p>
            <a:pPr lvl="1"/>
            <a:r>
              <a:rPr lang="en-US" sz="2000" dirty="0"/>
              <a:t>Textbooks:</a:t>
            </a:r>
          </a:p>
          <a:p>
            <a:pPr lvl="2"/>
            <a:r>
              <a:rPr lang="en-US" sz="2000" dirty="0"/>
              <a:t>Parnell Frances </a:t>
            </a:r>
            <a:r>
              <a:rPr lang="en-US" sz="2000" dirty="0" err="1"/>
              <a:t>Baynor</a:t>
            </a:r>
            <a:r>
              <a:rPr lang="en-US" sz="2000" dirty="0"/>
              <a:t>. (2001). Skills for personal and family living. (pp. 195-206). Tinley Park: The </a:t>
            </a:r>
            <a:r>
              <a:rPr lang="en-US" sz="2000" dirty="0" err="1"/>
              <a:t>Goodheart</a:t>
            </a:r>
            <a:r>
              <a:rPr lang="en-US" sz="2000" dirty="0"/>
              <a:t>-Willcox Publishing Company.</a:t>
            </a:r>
          </a:p>
          <a:p>
            <a:pPr lvl="2"/>
            <a:r>
              <a:rPr lang="en-US" sz="2000" dirty="0" err="1"/>
              <a:t>Sasse</a:t>
            </a:r>
            <a:r>
              <a:rPr lang="en-US" sz="2000" dirty="0"/>
              <a:t> Connie. (2004). Families today. (4th ed., pp. 285-304). New York: McGraw Hill Glencoe.</a:t>
            </a:r>
          </a:p>
          <a:p>
            <a:pPr lvl="1"/>
            <a:r>
              <a:rPr lang="en-US" sz="2000" dirty="0"/>
              <a:t>Websites:</a:t>
            </a:r>
          </a:p>
          <a:p>
            <a:pPr lvl="2"/>
            <a:r>
              <a:rPr lang="en-US" sz="2000" dirty="0"/>
              <a:t>Department of Labor</a:t>
            </a:r>
            <a:br>
              <a:rPr lang="en-US" sz="2000" dirty="0"/>
            </a:br>
            <a:r>
              <a:rPr lang="en-US" sz="2000" dirty="0"/>
              <a:t>Essentials Skills to Getting a Job.</a:t>
            </a:r>
            <a:br>
              <a:rPr lang="en-US" sz="2000" dirty="0"/>
            </a:br>
            <a:r>
              <a:rPr lang="en-US" sz="2000" dirty="0">
                <a:hlinkClick r:id="rId3"/>
              </a:rPr>
              <a:t>http://www.dol.gov/odep/documents/essential_job_skills.pdf</a:t>
            </a:r>
            <a:endParaRPr lang="en-US" sz="2000" dirty="0"/>
          </a:p>
          <a:p>
            <a:pPr lvl="2"/>
            <a:r>
              <a:rPr lang="en-US" sz="2000" dirty="0"/>
              <a:t>Ethics Resource Center (ERC)</a:t>
            </a:r>
            <a:br>
              <a:rPr lang="en-US" sz="2000" dirty="0"/>
            </a:br>
            <a:r>
              <a:rPr lang="en-US" sz="2000" dirty="0"/>
              <a:t>ERC is a nonprofit, nonpartisan research organization, dedicated to independent research that advances high ethical standards and practices in public and private institutions. </a:t>
            </a:r>
            <a:br>
              <a:rPr lang="en-US" sz="2000" dirty="0"/>
            </a:br>
            <a:r>
              <a:rPr lang="en-US" sz="2000" dirty="0"/>
              <a:t>http://www.ethics.org/</a:t>
            </a:r>
          </a:p>
          <a:p>
            <a:pPr marL="0" lvl="1" indent="0">
              <a:buNone/>
            </a:pPr>
            <a:endParaRPr lang="en-US" sz="2000" dirty="0"/>
          </a:p>
          <a:p>
            <a:pPr lvl="1"/>
            <a:endParaRPr lang="en-US" sz="2000" dirty="0"/>
          </a:p>
        </p:txBody>
      </p:sp>
    </p:spTree>
    <p:extLst>
      <p:ext uri="{BB962C8B-B14F-4D97-AF65-F5344CB8AC3E}">
        <p14:creationId xmlns:p14="http://schemas.microsoft.com/office/powerpoint/2010/main" val="3757483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latin typeface="Arial" charset="0"/>
                <a:ea typeface="ＭＳ Ｐゴシック" charset="-128"/>
              </a:rPr>
              <a:t>References and Resources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YouTube™:</a:t>
            </a:r>
          </a:p>
          <a:p>
            <a:pPr lvl="2"/>
            <a:r>
              <a:rPr lang="en-US" sz="2000" dirty="0"/>
              <a:t>Ethics in the Workplace!</a:t>
            </a:r>
            <a:br>
              <a:rPr lang="en-US" sz="2000" dirty="0"/>
            </a:br>
            <a:r>
              <a:rPr lang="en-US" sz="2000" dirty="0"/>
              <a:t>A presentation on how companies can easily implement business ethics in workplace and still achieve their goals.</a:t>
            </a:r>
            <a:br>
              <a:rPr lang="en-US" sz="2000" dirty="0"/>
            </a:br>
            <a:r>
              <a:rPr lang="en-US" sz="2000" dirty="0"/>
              <a:t>http://youtu.be/0mUxMpMTT28</a:t>
            </a:r>
          </a:p>
          <a:p>
            <a:pPr lvl="2"/>
            <a:r>
              <a:rPr lang="en-US" sz="2000" dirty="0"/>
              <a:t>United States Department of Labor</a:t>
            </a:r>
            <a:br>
              <a:rPr lang="en-US" sz="2000" dirty="0"/>
            </a:br>
            <a:r>
              <a:rPr lang="en-US" sz="2000" dirty="0"/>
              <a:t>Soft Skills – Professionalism information.</a:t>
            </a:r>
            <a:br>
              <a:rPr lang="en-US" sz="2000" dirty="0"/>
            </a:br>
            <a:r>
              <a:rPr lang="en-US" sz="2000" dirty="0"/>
              <a:t>http://youtu.be/7dPWVjQSad4</a:t>
            </a:r>
          </a:p>
          <a:p>
            <a:pPr lvl="1"/>
            <a:endParaRPr lang="en-US" sz="2000" dirty="0"/>
          </a:p>
          <a:p>
            <a:pPr lvl="1"/>
            <a:endParaRPr lang="en-US" sz="2000" dirty="0"/>
          </a:p>
        </p:txBody>
      </p:sp>
    </p:spTree>
    <p:extLst>
      <p:ext uri="{BB962C8B-B14F-4D97-AF65-F5344CB8AC3E}">
        <p14:creationId xmlns:p14="http://schemas.microsoft.com/office/powerpoint/2010/main" val="3673826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are Work Ethics?</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56D7A3C-5344-4EAB-81CA-C9EF317CE09B}"/>
              </a:ext>
            </a:extLst>
          </p:cNvPr>
          <p:cNvSpPr>
            <a:spLocks noGrp="1"/>
          </p:cNvSpPr>
          <p:nvPr>
            <p:ph type="title"/>
          </p:nvPr>
        </p:nvSpPr>
        <p:spPr/>
        <p:txBody>
          <a:bodyPr/>
          <a:lstStyle/>
          <a:p>
            <a:r>
              <a:rPr lang="en-US" dirty="0"/>
              <a:t>Work Ethics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solidFill>
                  <a:srgbClr val="000000"/>
                </a:solidFill>
              </a:rPr>
              <a:t>Work Ethics for an Employer</a:t>
            </a:r>
          </a:p>
          <a:p>
            <a:pPr lvl="2"/>
            <a:r>
              <a:rPr lang="en-US" dirty="0"/>
              <a:t>To provide a safe work environment for staff and employees </a:t>
            </a:r>
          </a:p>
          <a:p>
            <a:pPr lvl="2"/>
            <a:r>
              <a:rPr lang="en-US" dirty="0"/>
              <a:t>To treat employees with dignity and respect</a:t>
            </a:r>
          </a:p>
          <a:p>
            <a:pPr lvl="2"/>
            <a:r>
              <a:rPr lang="en-US" dirty="0"/>
              <a:t>To provide a fair wage for the services rendered</a:t>
            </a:r>
          </a:p>
          <a:p>
            <a:pPr lvl="2"/>
            <a:r>
              <a:rPr lang="en-US" dirty="0"/>
              <a:t>To handle all business transactions with integrity and honesty</a:t>
            </a:r>
          </a:p>
          <a:p>
            <a:pPr lvl="1"/>
            <a:endParaRPr lang="en-US" dirty="0"/>
          </a:p>
        </p:txBody>
      </p:sp>
      <p:sp>
        <p:nvSpPr>
          <p:cNvPr id="7" name="Content Placeholder 6">
            <a:extLst>
              <a:ext uri="{FF2B5EF4-FFF2-40B4-BE49-F238E27FC236}">
                <a16:creationId xmlns:a16="http://schemas.microsoft.com/office/drawing/2014/main" id="{D5F70A11-1F2F-4CDB-9384-A6606553B95C}"/>
              </a:ext>
            </a:extLst>
          </p:cNvPr>
          <p:cNvSpPr>
            <a:spLocks noGrp="1"/>
          </p:cNvSpPr>
          <p:nvPr>
            <p:ph sz="half" idx="10"/>
          </p:nvPr>
        </p:nvSpPr>
        <p:spPr/>
        <p:txBody>
          <a:bodyPr/>
          <a:lstStyle/>
          <a:p>
            <a:pPr lvl="1"/>
            <a:r>
              <a:rPr lang="en-US" dirty="0"/>
              <a:t>Work Ethics for an Employee</a:t>
            </a:r>
          </a:p>
          <a:p>
            <a:pPr lvl="2"/>
            <a:r>
              <a:rPr lang="en-US" dirty="0"/>
              <a:t>To show up on time</a:t>
            </a:r>
          </a:p>
          <a:p>
            <a:pPr lvl="2"/>
            <a:r>
              <a:rPr lang="en-US" dirty="0"/>
              <a:t>To tend to company business the whole time while at work</a:t>
            </a:r>
          </a:p>
          <a:p>
            <a:pPr lvl="2"/>
            <a:r>
              <a:rPr lang="en-US" dirty="0"/>
              <a:t>To treat the company’s resources, equipment and products with care</a:t>
            </a:r>
          </a:p>
          <a:p>
            <a:pPr lvl="2"/>
            <a:r>
              <a:rPr lang="en-US" dirty="0"/>
              <a:t>To give respect to the company by working with honesty and integrity</a:t>
            </a:r>
          </a:p>
          <a:p>
            <a:pPr lvl="1"/>
            <a:endParaRPr lang="en-US" dirty="0"/>
          </a:p>
        </p:txBody>
      </p:sp>
    </p:spTree>
    <p:extLst>
      <p:ext uri="{BB962C8B-B14F-4D97-AF65-F5344CB8AC3E}">
        <p14:creationId xmlns:p14="http://schemas.microsoft.com/office/powerpoint/2010/main" val="143303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Do Professional Ethics Include?</a:t>
            </a:r>
          </a:p>
        </p:txBody>
      </p:sp>
    </p:spTree>
    <p:extLst>
      <p:ext uri="{BB962C8B-B14F-4D97-AF65-F5344CB8AC3E}">
        <p14:creationId xmlns:p14="http://schemas.microsoft.com/office/powerpoint/2010/main" val="2030685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 Ethics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Professional manner</a:t>
            </a:r>
          </a:p>
          <a:p>
            <a:pPr lvl="1"/>
            <a:r>
              <a:rPr lang="en-US" dirty="0"/>
              <a:t>Personal life</a:t>
            </a:r>
          </a:p>
          <a:p>
            <a:pPr lvl="1"/>
            <a:r>
              <a:rPr lang="en-US" dirty="0"/>
              <a:t>Respect for resources</a:t>
            </a:r>
          </a:p>
          <a:p>
            <a:pPr lvl="1"/>
            <a:r>
              <a:rPr lang="en-US" dirty="0"/>
              <a:t>Guidelines for professional ethics</a:t>
            </a:r>
          </a:p>
          <a:p>
            <a:pPr lvl="1"/>
            <a:endParaRPr lang="en-US" dirty="0"/>
          </a:p>
        </p:txBody>
      </p:sp>
    </p:spTree>
    <p:extLst>
      <p:ext uri="{BB962C8B-B14F-4D97-AF65-F5344CB8AC3E}">
        <p14:creationId xmlns:p14="http://schemas.microsoft.com/office/powerpoint/2010/main" val="32321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 Manner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Professional manner includes being:</a:t>
            </a:r>
          </a:p>
          <a:p>
            <a:pPr lvl="2"/>
            <a:r>
              <a:rPr lang="en-US" sz="2400" dirty="0"/>
              <a:t>on time</a:t>
            </a:r>
          </a:p>
          <a:p>
            <a:pPr lvl="2"/>
            <a:r>
              <a:rPr lang="en-US" sz="2400" dirty="0"/>
              <a:t>polite</a:t>
            </a:r>
          </a:p>
          <a:p>
            <a:pPr lvl="2"/>
            <a:r>
              <a:rPr lang="en-US" sz="2400" dirty="0"/>
              <a:t>respectful</a:t>
            </a:r>
          </a:p>
          <a:p>
            <a:pPr lvl="2"/>
            <a:r>
              <a:rPr lang="en-US" sz="2400" dirty="0"/>
              <a:t>dependable</a:t>
            </a:r>
          </a:p>
        </p:txBody>
      </p:sp>
    </p:spTree>
    <p:extLst>
      <p:ext uri="{BB962C8B-B14F-4D97-AF65-F5344CB8AC3E}">
        <p14:creationId xmlns:p14="http://schemas.microsoft.com/office/powerpoint/2010/main" val="94555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Soft Skills – Professionalism</a:t>
            </a:r>
            <a:endParaRPr lang="en-US" dirty="0"/>
          </a:p>
          <a:p>
            <a:pPr marL="0" lvl="1" indent="0">
              <a:buNone/>
            </a:pPr>
            <a:r>
              <a:rPr lang="en-US" dirty="0"/>
              <a:t>   </a:t>
            </a:r>
            <a:r>
              <a:rPr lang="en-US" sz="2400" dirty="0"/>
              <a:t>(click on link)</a:t>
            </a:r>
          </a:p>
          <a:p>
            <a:pPr lvl="1"/>
            <a:endParaRPr lang="en-US" dirty="0"/>
          </a:p>
          <a:p>
            <a:endParaRPr lang="en-US" dirty="0"/>
          </a:p>
        </p:txBody>
      </p:sp>
    </p:spTree>
    <p:extLst>
      <p:ext uri="{BB962C8B-B14F-4D97-AF65-F5344CB8AC3E}">
        <p14:creationId xmlns:p14="http://schemas.microsoft.com/office/powerpoint/2010/main" val="1410000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Personal Life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Separate work life from private life</a:t>
            </a:r>
          </a:p>
          <a:p>
            <a:pPr lvl="1"/>
            <a:r>
              <a:rPr lang="en-US" dirty="0"/>
              <a:t>Avoid discussing personal problems</a:t>
            </a:r>
          </a:p>
          <a:p>
            <a:pPr lvl="1"/>
            <a:r>
              <a:rPr lang="en-US" dirty="0"/>
              <a:t>Keep personal telephone calls to a minimum</a:t>
            </a:r>
          </a:p>
        </p:txBody>
      </p:sp>
      <p:pic>
        <p:nvPicPr>
          <p:cNvPr id="4" name="Picture 3">
            <a:extLst>
              <a:ext uri="{FF2B5EF4-FFF2-40B4-BE49-F238E27FC236}">
                <a16:creationId xmlns:a16="http://schemas.microsoft.com/office/drawing/2014/main" id="{50489027-F011-4E57-A5DB-BB86137147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5917" y="3880660"/>
            <a:ext cx="3000165" cy="1788908"/>
          </a:xfrm>
          <a:prstGeom prst="rect">
            <a:avLst/>
          </a:prstGeom>
        </p:spPr>
      </p:pic>
    </p:spTree>
    <p:extLst>
      <p:ext uri="{BB962C8B-B14F-4D97-AF65-F5344CB8AC3E}">
        <p14:creationId xmlns:p14="http://schemas.microsoft.com/office/powerpoint/2010/main" val="228564565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56ea17bb-c96d-4826-b465-01eec0dd23dd"/>
    <ds:schemaRef ds:uri="http://purl.org/dc/elements/1.1/"/>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616</TotalTime>
  <Words>1054</Words>
  <Application>Microsoft Office PowerPoint</Application>
  <PresentationFormat>Widescreen</PresentationFormat>
  <Paragraphs>207</Paragraphs>
  <Slides>19</Slides>
  <Notes>18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ＭＳ Ｐゴシック</vt:lpstr>
      <vt:lpstr>.AppleSystemUIFont</vt:lpstr>
      <vt:lpstr>Arial</vt:lpstr>
      <vt:lpstr>Calibri</vt:lpstr>
      <vt:lpstr>Open Sans</vt:lpstr>
      <vt:lpstr>Open Sans SemiBold</vt:lpstr>
      <vt:lpstr>2_Office Theme</vt:lpstr>
      <vt:lpstr>3_Office Theme</vt:lpstr>
      <vt:lpstr>A Look at Workplace Ethics </vt:lpstr>
      <vt:lpstr>PowerPoint Presentation</vt:lpstr>
      <vt:lpstr>What are Work Ethics?</vt:lpstr>
      <vt:lpstr>Work Ethics</vt:lpstr>
      <vt:lpstr>What Do Professional Ethics Include?</vt:lpstr>
      <vt:lpstr>Professional Ethics</vt:lpstr>
      <vt:lpstr>Professional Manner </vt:lpstr>
      <vt:lpstr>Professionalism</vt:lpstr>
      <vt:lpstr>Personal Life</vt:lpstr>
      <vt:lpstr>Do Not Steal or Waste Resources</vt:lpstr>
      <vt:lpstr>Guidelines for Professional Ethics</vt:lpstr>
      <vt:lpstr>Work Ethics</vt:lpstr>
      <vt:lpstr>Human Relations Soft Skills/Transferable Skills</vt:lpstr>
      <vt:lpstr>Work Ethic Qualities</vt:lpstr>
      <vt:lpstr>Code of Ethics</vt:lpstr>
      <vt:lpstr>Questions to Keep in Mind</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2017-11-27T19:11:18Z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