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3"/>
  </p:notesMasterIdLst>
  <p:handoutMasterIdLst>
    <p:handoutMasterId r:id="rId24"/>
  </p:handoutMasterIdLst>
  <p:sldIdLst>
    <p:sldId id="322" r:id="rId6"/>
    <p:sldId id="319" r:id="rId7"/>
    <p:sldId id="323" r:id="rId8"/>
    <p:sldId id="324" r:id="rId9"/>
    <p:sldId id="325" r:id="rId10"/>
    <p:sldId id="326" r:id="rId11"/>
    <p:sldId id="327" r:id="rId12"/>
    <p:sldId id="328" r:id="rId13"/>
    <p:sldId id="338" r:id="rId14"/>
    <p:sldId id="339" r:id="rId15"/>
    <p:sldId id="340" r:id="rId16"/>
    <p:sldId id="329" r:id="rId17"/>
    <p:sldId id="330" r:id="rId18"/>
    <p:sldId id="331" r:id="rId19"/>
    <p:sldId id="332" r:id="rId20"/>
    <p:sldId id="333" r:id="rId21"/>
    <p:sldId id="341"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65646" autoAdjust="0"/>
  </p:normalViewPr>
  <p:slideViewPr>
    <p:cSldViewPr snapToGrid="0">
      <p:cViewPr>
        <p:scale>
          <a:sx n="33" d="100"/>
          <a:sy n="33" d="100"/>
        </p:scale>
        <p:origin x="1968" y="280"/>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27-Nov-17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27-Nov-17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 is a digital classroom.</a:t>
            </a:r>
          </a:p>
          <a:p>
            <a:endParaRPr lang="en-US" dirty="0"/>
          </a:p>
          <a:p>
            <a:r>
              <a:rPr lang="en-US" baseline="0" dirty="0"/>
              <a:t>Does access to technology automatically make a school effective?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578173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Answers will vary.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3696920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your</a:t>
            </a:r>
            <a:r>
              <a:rPr lang="en-US" baseline="0" dirty="0"/>
              <a:t> personal experiences as a student and the qualities of an effective school that we discussed. </a:t>
            </a:r>
          </a:p>
          <a:p>
            <a:endParaRPr lang="en-US" baseline="0" dirty="0"/>
          </a:p>
          <a:p>
            <a:r>
              <a:rPr lang="en-US" baseline="0" dirty="0"/>
              <a:t>How have your personal experiences shaped your views of education and your view points of what an effective school should look like?</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483369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does this quote mean? How does it relate to the qualities of effective schools?</a:t>
            </a:r>
            <a:endParaRPr lang="en-US" sz="1200"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3700619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557264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1512771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4060833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an Effective School? Allow students to share their ideas</a:t>
            </a:r>
            <a:r>
              <a:rPr lang="en-US" baseline="0" dirty="0"/>
              <a:t> of what effective schools are.</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a:t>
            </a:r>
            <a:r>
              <a:rPr lang="en-US" baseline="0" dirty="0"/>
              <a:t> students to share.</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What</a:t>
            </a:r>
            <a:r>
              <a:rPr lang="en-US" sz="1200" baseline="0" dirty="0">
                <a:solidFill>
                  <a:schemeClr val="bg1"/>
                </a:solidFill>
              </a:rPr>
              <a:t> are the characteristics or qualities of an effective school?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bg1"/>
                </a:solidFill>
              </a:rPr>
              <a:t>Does our school display those characteristics and qualities?</a:t>
            </a:r>
            <a:endParaRPr lang="en-US" sz="1200"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4046652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a:t>
            </a:r>
            <a:r>
              <a:rPr lang="en-US" baseline="0" dirty="0"/>
              <a:t> students to share.</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How would you identify an effective school?</a:t>
            </a:r>
            <a:r>
              <a:rPr lang="en-US" sz="1200" baseline="0" dirty="0">
                <a:solidFill>
                  <a:schemeClr val="bg1"/>
                </a:solidFi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bg1"/>
                </a:solidFill>
              </a:rPr>
              <a:t>How do you know that our school is an effective school?</a:t>
            </a:r>
            <a:endParaRPr lang="en-US" sz="1200"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559580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a:t>
            </a:r>
            <a:r>
              <a:rPr lang="en-US" baseline="0" dirty="0"/>
              <a:t> students to share.</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What is the outcome of having an effective school?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Why do we care as educators?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Why</a:t>
            </a:r>
            <a:r>
              <a:rPr lang="en-US" sz="1200" baseline="0" dirty="0">
                <a:solidFill>
                  <a:schemeClr val="bg1"/>
                </a:solidFill>
              </a:rPr>
              <a:t> do you care as a future educator?</a:t>
            </a:r>
            <a:endParaRPr lang="en-US" sz="1200"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157851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Is this an Effective School? </a:t>
            </a:r>
            <a:r>
              <a:rPr lang="en-US" dirty="0"/>
              <a:t>This is an image</a:t>
            </a:r>
            <a:r>
              <a:rPr lang="en-US" baseline="0" dirty="0"/>
              <a:t> of an old school building established in 1916.</a:t>
            </a:r>
          </a:p>
          <a:p>
            <a:endParaRPr lang="en-US" baseline="0" dirty="0"/>
          </a:p>
          <a:p>
            <a:r>
              <a:rPr lang="en-US" baseline="0" dirty="0"/>
              <a:t>Ask the students if they think this is an effective school.</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4012503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a:t>
            </a:r>
            <a:r>
              <a:rPr lang="en-US" baseline="0" dirty="0"/>
              <a:t> is of a modern school.</a:t>
            </a:r>
          </a:p>
          <a:p>
            <a:endParaRPr lang="en-US" baseline="0" dirty="0"/>
          </a:p>
          <a:p>
            <a:r>
              <a:rPr lang="en-US" baseline="0" dirty="0"/>
              <a:t>Does this make it an effective school?</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28126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an image of a one-room school house.</a:t>
            </a:r>
          </a:p>
          <a:p>
            <a:endParaRPr lang="en-US" baseline="0" dirty="0"/>
          </a:p>
          <a:p>
            <a:r>
              <a:rPr lang="en-US" baseline="0" dirty="0"/>
              <a:t>Is this an effective school?</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2933539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image</a:t>
            </a:r>
            <a:r>
              <a:rPr lang="en-US" baseline="0" dirty="0"/>
              <a:t> of a</a:t>
            </a:r>
            <a:r>
              <a:rPr lang="en-US" dirty="0"/>
              <a:t> classroom in a poor country. </a:t>
            </a:r>
          </a:p>
          <a:p>
            <a:endParaRPr lang="en-US" dirty="0"/>
          </a:p>
          <a:p>
            <a:r>
              <a:rPr lang="en-US" dirty="0"/>
              <a:t>Is</a:t>
            </a:r>
            <a:r>
              <a:rPr lang="en-US" baseline="0" dirty="0"/>
              <a:t> this an effective school?</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1686750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A Look at Qualities of Effective Schools</a:t>
            </a:r>
          </a:p>
        </p:txBody>
      </p:sp>
      <p:sp>
        <p:nvSpPr>
          <p:cNvPr id="2" name="Rectangle 1">
            <a:extLst>
              <a:ext uri="{FF2B5EF4-FFF2-40B4-BE49-F238E27FC236}">
                <a16:creationId xmlns:a16="http://schemas.microsoft.com/office/drawing/2014/main" id="{7CE4B4BD-FD3F-4BEB-9FA8-2F8DECBE32BD}"/>
              </a:ext>
            </a:extLst>
          </p:cNvPr>
          <p:cNvSpPr/>
          <p:nvPr/>
        </p:nvSpPr>
        <p:spPr>
          <a:xfrm>
            <a:off x="4646653" y="4148574"/>
            <a:ext cx="7462935" cy="1446550"/>
          </a:xfrm>
          <a:prstGeom prst="rect">
            <a:avLst/>
          </a:prstGeom>
        </p:spPr>
        <p:txBody>
          <a:bodyPr wrap="square">
            <a:spAutoFit/>
          </a:bodyPr>
          <a:lstStyle/>
          <a:p>
            <a:r>
              <a:rPr lang="en-US" sz="4400" dirty="0">
                <a:solidFill>
                  <a:schemeClr val="accent2">
                    <a:lumMod val="60000"/>
                    <a:lumOff val="40000"/>
                  </a:schemeClr>
                </a:solidFill>
                <a:latin typeface="Open Sans"/>
              </a:rPr>
              <a:t>Instructional Practices in Education and Training</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E7BA448-8A8E-4A47-A750-7F6AF4D70D66}"/>
              </a:ext>
            </a:extLst>
          </p:cNvPr>
          <p:cNvPicPr>
            <a:picLocks noChangeAspect="1"/>
          </p:cNvPicPr>
          <p:nvPr/>
        </p:nvPicPr>
        <p:blipFill>
          <a:blip r:embed="rId3" cstate="print">
            <a:extLst>
              <a:ext uri="{28A0092B-C50C-407E-A947-70E740481C1C}">
                <a14:useLocalDpi xmlns:a14="http://schemas.microsoft.com/office/drawing/2010/main" val="0"/>
              </a:ext>
            </a:extLst>
          </a:blip>
          <a:srcRect l="10708" r="10708"/>
          <a:stretch>
            <a:fillRect/>
          </a:stretch>
        </p:blipFill>
        <p:spPr>
          <a:xfrm>
            <a:off x="3367314" y="1007572"/>
            <a:ext cx="5684104" cy="4842855"/>
          </a:xfrm>
          <a:prstGeom prst="rect">
            <a:avLst/>
          </a:prstGeom>
        </p:spPr>
      </p:pic>
    </p:spTree>
    <p:extLst>
      <p:ext uri="{BB962C8B-B14F-4D97-AF65-F5344CB8AC3E}">
        <p14:creationId xmlns:p14="http://schemas.microsoft.com/office/powerpoint/2010/main" val="2962589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3">
            <a:extLst>
              <a:ext uri="{FF2B5EF4-FFF2-40B4-BE49-F238E27FC236}">
                <a16:creationId xmlns:a16="http://schemas.microsoft.com/office/drawing/2014/main" id="{69D7B969-2BC2-4CB4-8DDF-6782CAD1B0B5}"/>
              </a:ext>
            </a:extLst>
          </p:cNvPr>
          <p:cNvPicPr>
            <a:picLocks noChangeAspect="1"/>
          </p:cNvPicPr>
          <p:nvPr/>
        </p:nvPicPr>
        <p:blipFill>
          <a:blip r:embed="rId3">
            <a:extLst>
              <a:ext uri="{28A0092B-C50C-407E-A947-70E740481C1C}">
                <a14:useLocalDpi xmlns:a14="http://schemas.microsoft.com/office/drawing/2010/main" val="0"/>
              </a:ext>
            </a:extLst>
          </a:blip>
          <a:srcRect l="9676" r="9676"/>
          <a:stretch>
            <a:fillRect/>
          </a:stretch>
        </p:blipFill>
        <p:spPr>
          <a:xfrm>
            <a:off x="3028556" y="815538"/>
            <a:ext cx="6134888" cy="5226923"/>
          </a:xfrm>
          <a:prstGeom prst="rect">
            <a:avLst/>
          </a:prstGeom>
        </p:spPr>
      </p:pic>
    </p:spTree>
    <p:extLst>
      <p:ext uri="{BB962C8B-B14F-4D97-AF65-F5344CB8AC3E}">
        <p14:creationId xmlns:p14="http://schemas.microsoft.com/office/powerpoint/2010/main" val="3493987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Makes a School Effective?</a:t>
            </a:r>
          </a:p>
        </p:txBody>
      </p:sp>
      <p:pic>
        <p:nvPicPr>
          <p:cNvPr id="6" name="Content Placeholder 3">
            <a:extLst>
              <a:ext uri="{FF2B5EF4-FFF2-40B4-BE49-F238E27FC236}">
                <a16:creationId xmlns:a16="http://schemas.microsoft.com/office/drawing/2014/main" id="{C5125571-C082-4672-B7D7-2FEA3E3B194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61557" y="1700784"/>
            <a:ext cx="8013468" cy="4622790"/>
          </a:xfrm>
        </p:spPr>
      </p:pic>
    </p:spTree>
    <p:extLst>
      <p:ext uri="{BB962C8B-B14F-4D97-AF65-F5344CB8AC3E}">
        <p14:creationId xmlns:p14="http://schemas.microsoft.com/office/powerpoint/2010/main" val="2159170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802882"/>
            <a:ext cx="10059452" cy="876300"/>
          </a:xfrm>
        </p:spPr>
        <p:txBody>
          <a:bodyPr/>
          <a:lstStyle/>
          <a:p>
            <a:r>
              <a:rPr lang="en-US" dirty="0"/>
              <a:t>How have your personal experiences shaped your views of education?</a:t>
            </a:r>
          </a:p>
        </p:txBody>
      </p:sp>
      <p:pic>
        <p:nvPicPr>
          <p:cNvPr id="6" name="Picture 2" descr="C:\Users\aboothe\AppData\Local\Microsoft\Windows\Temporary Internet Files\Content.IE5\DWAPXF7J\5304315230_b19979b058[1].jpg">
            <a:extLst>
              <a:ext uri="{FF2B5EF4-FFF2-40B4-BE49-F238E27FC236}">
                <a16:creationId xmlns:a16="http://schemas.microsoft.com/office/drawing/2014/main" id="{2F93868E-D7B7-4235-A4C7-56CABBC92F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3999" y="2141319"/>
            <a:ext cx="3772132" cy="37721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1655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Users\aboothe\AppData\Local\Microsoft\Windows\Temporary Internet Files\Content.IE5\DWAPXF7J\teaching[1].jpg">
            <a:extLst>
              <a:ext uri="{FF2B5EF4-FFF2-40B4-BE49-F238E27FC236}">
                <a16:creationId xmlns:a16="http://schemas.microsoft.com/office/drawing/2014/main" id="{3116060D-7578-4F81-A06F-72BEFF162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8143" y="698604"/>
            <a:ext cx="7075714" cy="546079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21171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6" name="Picture 5">
            <a:extLst>
              <a:ext uri="{FF2B5EF4-FFF2-40B4-BE49-F238E27FC236}">
                <a16:creationId xmlns:a16="http://schemas.microsoft.com/office/drawing/2014/main" id="{4E15A8EB-BDBF-4A6E-9BD6-C05680329D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2763" y="1819806"/>
            <a:ext cx="5866473" cy="4106531"/>
          </a:xfrm>
          <a:prstGeom prst="rect">
            <a:avLst/>
          </a:prstGeom>
        </p:spPr>
      </p:pic>
    </p:spTree>
    <p:extLst>
      <p:ext uri="{BB962C8B-B14F-4D97-AF65-F5344CB8AC3E}">
        <p14:creationId xmlns:p14="http://schemas.microsoft.com/office/powerpoint/2010/main" val="4229843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Microsoft Office Clip Art: Used with permission from Microsoft™. (Slides 4, 13, 14)</a:t>
            </a:r>
          </a:p>
          <a:p>
            <a:pPr lvl="2"/>
            <a:r>
              <a:rPr lang="en-US" sz="2000" dirty="0"/>
              <a:t>Shutterstock™ images. Photos obtained with subscription. (Slides 1,  3, 5, 6, 7, 8, 9, 10, 11, 12, 15)</a:t>
            </a:r>
          </a:p>
          <a:p>
            <a:pPr lvl="1"/>
            <a:r>
              <a:rPr lang="en-US" sz="2000" dirty="0"/>
              <a:t>Websites: </a:t>
            </a:r>
          </a:p>
          <a:p>
            <a:pPr lvl="2"/>
            <a:r>
              <a:rPr lang="en-US" sz="2000" dirty="0"/>
              <a:t>About Education</a:t>
            </a:r>
            <a:br>
              <a:rPr lang="en-US" sz="2000" dirty="0"/>
            </a:br>
            <a:r>
              <a:rPr lang="en-US" sz="2000" dirty="0"/>
              <a:t>Top ten characteristics of a quality school.</a:t>
            </a:r>
            <a:br>
              <a:rPr lang="en-US" sz="2000" dirty="0"/>
            </a:br>
            <a:r>
              <a:rPr lang="en-US" sz="2000" dirty="0"/>
              <a:t>http://712educators.about.com/od/teacherresources/tp/quality-school.htm</a:t>
            </a:r>
          </a:p>
          <a:p>
            <a:pPr lvl="2"/>
            <a:r>
              <a:rPr lang="en-US" sz="2000" dirty="0"/>
              <a:t>Association for Effective Schools, INC.</a:t>
            </a:r>
            <a:br>
              <a:rPr lang="en-US" sz="2000" dirty="0"/>
            </a:br>
            <a:r>
              <a:rPr lang="en-US" sz="2000" dirty="0"/>
              <a:t>Correlates of Effective Schools</a:t>
            </a:r>
            <a:br>
              <a:rPr lang="en-US" sz="2000" dirty="0"/>
            </a:br>
            <a:r>
              <a:rPr lang="en-US" sz="2000" dirty="0"/>
              <a:t>http://www.mes.org/correlates.html</a:t>
            </a:r>
          </a:p>
          <a:p>
            <a:pPr lvl="2"/>
            <a:r>
              <a:rPr lang="en-US" sz="2000" dirty="0"/>
              <a:t>Characteristics of Effective Teachers</a:t>
            </a:r>
            <a:br>
              <a:rPr lang="en-US" sz="2000" dirty="0"/>
            </a:br>
            <a:r>
              <a:rPr lang="en-US" sz="2000" dirty="0"/>
              <a:t>This collection of characteristics of teachers was collected from various research studies. This site has other useful resources and links.</a:t>
            </a:r>
            <a:br>
              <a:rPr lang="en-US" sz="2000" dirty="0"/>
            </a:br>
            <a:r>
              <a:rPr lang="en-US" sz="2000" dirty="0"/>
              <a:t>http://ctl.stanford.edu/handbook/characteristics-of-effective-teachers.html</a:t>
            </a:r>
          </a:p>
          <a:p>
            <a:pPr lvl="1"/>
            <a:endParaRPr lang="en-US" sz="2000" dirty="0"/>
          </a:p>
        </p:txBody>
      </p:sp>
    </p:spTree>
    <p:extLst>
      <p:ext uri="{BB962C8B-B14F-4D97-AF65-F5344CB8AC3E}">
        <p14:creationId xmlns:p14="http://schemas.microsoft.com/office/powerpoint/2010/main" val="73960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 </a:t>
            </a:r>
          </a:p>
          <a:p>
            <a:pPr lvl="2"/>
            <a:r>
              <a:rPr lang="en-US" sz="2000" dirty="0"/>
              <a:t>Code of Ethics</a:t>
            </a:r>
            <a:br>
              <a:rPr lang="en-US" sz="2000" dirty="0"/>
            </a:br>
            <a:r>
              <a:rPr lang="en-US" sz="2000" dirty="0"/>
              <a:t>This website sponsored by the National Educators Association provides an overview of ethics for educators.</a:t>
            </a:r>
            <a:br>
              <a:rPr lang="en-US" sz="2000" dirty="0"/>
            </a:br>
            <a:r>
              <a:rPr lang="en-US" sz="2000" dirty="0"/>
              <a:t>http://www.nea.org/home/30442.htm</a:t>
            </a:r>
          </a:p>
          <a:p>
            <a:pPr lvl="1"/>
            <a:r>
              <a:rPr lang="en-US" sz="2000" dirty="0"/>
              <a:t>Websites: </a:t>
            </a:r>
          </a:p>
          <a:p>
            <a:pPr lvl="2"/>
            <a:r>
              <a:rPr lang="en-US" sz="2000" dirty="0"/>
              <a:t>Code of Ethics for Educators</a:t>
            </a:r>
            <a:br>
              <a:rPr lang="en-US" sz="2000" dirty="0"/>
            </a:br>
            <a:r>
              <a:rPr lang="en-US" sz="2000" dirty="0"/>
              <a:t>This website sponsored by the American Association of Educators provides an overview of ethics for teachers.</a:t>
            </a:r>
            <a:br>
              <a:rPr lang="en-US" sz="2000" dirty="0"/>
            </a:br>
            <a:r>
              <a:rPr lang="en-US" sz="2000" dirty="0"/>
              <a:t>http://www.aaeteachers.org/index.php/about-us/aae-code-of-ethics</a:t>
            </a:r>
          </a:p>
          <a:p>
            <a:pPr lvl="2"/>
            <a:r>
              <a:rPr lang="en-US" sz="2000" dirty="0"/>
              <a:t>College of Continuing Education at the University of Oklahoma</a:t>
            </a:r>
            <a:br>
              <a:rPr lang="en-US" sz="2000" dirty="0"/>
            </a:br>
            <a:r>
              <a:rPr lang="en-US" sz="2000" dirty="0"/>
              <a:t>Seven Correlates of Effectiveness</a:t>
            </a:r>
            <a:br>
              <a:rPr lang="en-US" sz="2000" dirty="0"/>
            </a:br>
            <a:r>
              <a:rPr lang="en-US" sz="2000" dirty="0"/>
              <a:t>http://ces.ou.edu/7_correlates_effectiveness.html</a:t>
            </a:r>
          </a:p>
          <a:p>
            <a:pPr lvl="2"/>
            <a:r>
              <a:rPr lang="en-US" sz="2000" dirty="0"/>
              <a:t>Texas Education Agency—-Code of Ethics</a:t>
            </a:r>
            <a:br>
              <a:rPr lang="en-US" sz="2000" dirty="0"/>
            </a:br>
            <a:r>
              <a:rPr lang="en-US" sz="2000" dirty="0"/>
              <a:t>This site has the Code of Ethics and the Texas Administrative Code for Texas teachers.</a:t>
            </a:r>
            <a:br>
              <a:rPr lang="en-US" sz="2000" dirty="0"/>
            </a:br>
            <a:r>
              <a:rPr lang="en-US" sz="2000" dirty="0"/>
              <a:t>http://ritter.tea.state.tx.us/rules/tac/index.html</a:t>
            </a:r>
          </a:p>
          <a:p>
            <a:pPr lvl="1"/>
            <a:endParaRPr lang="en-US" sz="2000" dirty="0"/>
          </a:p>
          <a:p>
            <a:pPr lvl="1"/>
            <a:endParaRPr lang="en-US" sz="2000" dirty="0"/>
          </a:p>
        </p:txBody>
      </p:sp>
    </p:spTree>
    <p:extLst>
      <p:ext uri="{BB962C8B-B14F-4D97-AF65-F5344CB8AC3E}">
        <p14:creationId xmlns:p14="http://schemas.microsoft.com/office/powerpoint/2010/main" val="2409544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D473D0-B23A-4922-BEEA-8D12B2A058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8057" y="952355"/>
            <a:ext cx="7426221" cy="4953290"/>
          </a:xfrm>
          <a:prstGeom prst="rect">
            <a:avLst/>
          </a:prstGeom>
        </p:spPr>
      </p:pic>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802882"/>
            <a:ext cx="10059452" cy="876300"/>
          </a:xfrm>
        </p:spPr>
        <p:txBody>
          <a:bodyPr/>
          <a:lstStyle/>
          <a:p>
            <a:r>
              <a:rPr lang="en-US" dirty="0"/>
              <a:t>What do you think are the QUALITIES of an effective school?</a:t>
            </a:r>
          </a:p>
        </p:txBody>
      </p:sp>
      <p:pic>
        <p:nvPicPr>
          <p:cNvPr id="6" name="Picture 2" descr="C:\Users\aboothe\AppData\Local\Microsoft\Windows\Temporary Internet Files\Content.IE5\C7VB60WP\CO_21c_Image[1].png">
            <a:extLst>
              <a:ext uri="{FF2B5EF4-FFF2-40B4-BE49-F238E27FC236}">
                <a16:creationId xmlns:a16="http://schemas.microsoft.com/office/drawing/2014/main" id="{4D90266B-B690-4EFB-8667-A8E79FE336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828" y="2020228"/>
            <a:ext cx="4688116" cy="37696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845346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How do you identify an effective school?</a:t>
            </a:r>
          </a:p>
        </p:txBody>
      </p:sp>
      <p:pic>
        <p:nvPicPr>
          <p:cNvPr id="6" name="Content Placeholder 4">
            <a:extLst>
              <a:ext uri="{FF2B5EF4-FFF2-40B4-BE49-F238E27FC236}">
                <a16:creationId xmlns:a16="http://schemas.microsoft.com/office/drawing/2014/main" id="{E7867DBC-9959-48F0-88E6-C4E40568A74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90427" y="1454041"/>
            <a:ext cx="7159925" cy="4775670"/>
          </a:xfrm>
        </p:spPr>
      </p:pic>
    </p:spTree>
    <p:extLst>
      <p:ext uri="{BB962C8B-B14F-4D97-AF65-F5344CB8AC3E}">
        <p14:creationId xmlns:p14="http://schemas.microsoft.com/office/powerpoint/2010/main" val="41787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are the outcomes of an effective school?</a:t>
            </a:r>
          </a:p>
        </p:txBody>
      </p:sp>
      <p:pic>
        <p:nvPicPr>
          <p:cNvPr id="6" name="Picture 5">
            <a:extLst>
              <a:ext uri="{FF2B5EF4-FFF2-40B4-BE49-F238E27FC236}">
                <a16:creationId xmlns:a16="http://schemas.microsoft.com/office/drawing/2014/main" id="{88DAC88D-6143-4372-968B-19A1D5B886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0316" y="1541114"/>
            <a:ext cx="5991368" cy="4608585"/>
          </a:xfrm>
          <a:prstGeom prst="rect">
            <a:avLst/>
          </a:prstGeom>
        </p:spPr>
      </p:pic>
    </p:spTree>
    <p:extLst>
      <p:ext uri="{BB962C8B-B14F-4D97-AF65-F5344CB8AC3E}">
        <p14:creationId xmlns:p14="http://schemas.microsoft.com/office/powerpoint/2010/main" val="4102892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ACA322C-575D-4214-A6FB-9379D71A675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98243" y="1058616"/>
            <a:ext cx="4395514" cy="4740768"/>
          </a:xfrm>
        </p:spPr>
      </p:pic>
    </p:spTree>
    <p:extLst>
      <p:ext uri="{BB962C8B-B14F-4D97-AF65-F5344CB8AC3E}">
        <p14:creationId xmlns:p14="http://schemas.microsoft.com/office/powerpoint/2010/main" val="4082974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6CAA1B78-00CB-4805-BF60-E87EF4224C7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54088" y="893554"/>
            <a:ext cx="6283823" cy="5070891"/>
          </a:xfrm>
        </p:spPr>
      </p:pic>
    </p:spTree>
    <p:extLst>
      <p:ext uri="{BB962C8B-B14F-4D97-AF65-F5344CB8AC3E}">
        <p14:creationId xmlns:p14="http://schemas.microsoft.com/office/powerpoint/2010/main" val="2846483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54FC390C-27AE-4150-A3C2-B0F78BAF70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3070" y="481037"/>
            <a:ext cx="7170667" cy="5736533"/>
          </a:xfrm>
          <a:prstGeom prst="rect">
            <a:avLst/>
          </a:prstGeom>
        </p:spPr>
      </p:pic>
    </p:spTree>
    <p:extLst>
      <p:ext uri="{BB962C8B-B14F-4D97-AF65-F5344CB8AC3E}">
        <p14:creationId xmlns:p14="http://schemas.microsoft.com/office/powerpoint/2010/main" val="3049434852"/>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purl.org/dc/terms/"/>
    <ds:schemaRef ds:uri="05d88611-e516-4d1a-b12e-39107e78b3d0"/>
    <ds:schemaRef ds:uri="http://schemas.microsoft.com/office/2006/documentManagement/types"/>
    <ds:schemaRef ds:uri="http://purl.org/dc/elements/1.1/"/>
    <ds:schemaRef ds:uri="http://schemas.microsoft.com/office/infopath/2007/PartnerControls"/>
    <ds:schemaRef ds:uri="http://schemas.microsoft.com/sharepoint/v3"/>
    <ds:schemaRef ds:uri="http://schemas.openxmlformats.org/package/2006/metadata/core-properties"/>
    <ds:schemaRef ds:uri="56ea17bb-c96d-4826-b465-01eec0dd23dd"/>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1950</TotalTime>
  <Words>407</Words>
  <Application>Microsoft Office PowerPoint</Application>
  <PresentationFormat>Widescreen</PresentationFormat>
  <Paragraphs>77</Paragraphs>
  <Slides>17</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.AppleSystemUIFont</vt:lpstr>
      <vt:lpstr>Arial</vt:lpstr>
      <vt:lpstr>Calibri</vt:lpstr>
      <vt:lpstr>Open Sans</vt:lpstr>
      <vt:lpstr>Open Sans SemiBold</vt:lpstr>
      <vt:lpstr>2_Office Theme</vt:lpstr>
      <vt:lpstr>3_Office Theme</vt:lpstr>
      <vt:lpstr>A Look at Qualities of Effective Schools</vt:lpstr>
      <vt:lpstr>PowerPoint Presentation</vt:lpstr>
      <vt:lpstr>PowerPoint Presentation</vt:lpstr>
      <vt:lpstr>What do you think are the QUALITIES of an effective school?</vt:lpstr>
      <vt:lpstr>How do you identify an effective school?</vt:lpstr>
      <vt:lpstr>What are the outcomes of an effective school?</vt:lpstr>
      <vt:lpstr>PowerPoint Presentation</vt:lpstr>
      <vt:lpstr>PowerPoint Presentation</vt:lpstr>
      <vt:lpstr>PowerPoint Presentation</vt:lpstr>
      <vt:lpstr>PowerPoint Presentation</vt:lpstr>
      <vt:lpstr>PowerPoint Presentation</vt:lpstr>
      <vt:lpstr>What Makes a School Effective?</vt:lpstr>
      <vt:lpstr>How have your personal experiences shaped your views of education?</vt:lpstr>
      <vt:lpstr>PowerPoint Presentation</vt:lpstr>
      <vt:lpstr>Questions?</vt:lpstr>
      <vt:lpstr>References and Resources </vt:lpstr>
      <vt:lpstr>References and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7</cp:revision>
  <cp:lastPrinted>2017-07-07T16:17:37Z</cp:lastPrinted>
  <dcterms:created xsi:type="dcterms:W3CDTF">2017-07-11T23:58:30Z</dcterms:created>
  <dcterms:modified xsi:type="dcterms:W3CDTF">2017-11-28T17:34:15Z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