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29.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2"/>
  </p:notesMasterIdLst>
  <p:handoutMasterIdLst>
    <p:handoutMasterId r:id="rId3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varScale="1">
        <p:scale>
          <a:sx n="82" d="100"/>
          <a:sy n="82" d="100"/>
        </p:scale>
        <p:origin x="739"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1/9/2018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www.cdc.gov/niosh/talkingsafety/video.htm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cdc.gov/niosh/docs/2011-184/pdfs/2011-184.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youtube.com/watch?v=fcv1BxCL3Z8&amp;feature=youtu.be"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cdc.gov/niosh/ppe/" TargetMode="External"/><Relationship Id="rId2" Type="http://schemas.openxmlformats.org/officeDocument/2006/relationships/hyperlink" Target="http://www.cdc.gov/niosh/docs/2011-184/pdfs/2011-184.pdf" TargetMode="External"/><Relationship Id="rId1" Type="http://schemas.openxmlformats.org/officeDocument/2006/relationships/slideLayout" Target="../slideLayouts/slideLayout3.xml"/><Relationship Id="rId6" Type="http://schemas.openxmlformats.org/officeDocument/2006/relationships/hyperlink" Target="http://www.eeoc.gov/laws/types/index.cfm" TargetMode="External"/><Relationship Id="rId5" Type="http://schemas.openxmlformats.org/officeDocument/2006/relationships/hyperlink" Target="http://www.osha.gov/SLTC/ergonomics/identifyprobs.html" TargetMode="External"/><Relationship Id="rId4" Type="http://schemas.openxmlformats.org/officeDocument/2006/relationships/hyperlink" Target="http://www.ergoweb.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fcv1BxCL3Z8&amp;feature=youtu.be" TargetMode="External"/><Relationship Id="rId2" Type="http://schemas.openxmlformats.org/officeDocument/2006/relationships/hyperlink" Target="http://www.cdc.gov/niosh/talkingsafety/video.html" TargetMode="External"/><Relationship Id="rId1" Type="http://schemas.openxmlformats.org/officeDocument/2006/relationships/slideLayout" Target="../slideLayouts/slideLayout3.xml"/><Relationship Id="rId4" Type="http://schemas.openxmlformats.org/officeDocument/2006/relationships/hyperlink" Target="http://www.youtube.com/watch?v=QeDUCXfzl6U&amp;amp;feature=youtu.bezl6U&amp;amp;feature=youtu.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16015" y="1475469"/>
            <a:ext cx="7462935" cy="3413772"/>
          </a:xfrm>
        </p:spPr>
        <p:txBody>
          <a:bodyPr>
            <a:normAutofit fontScale="90000"/>
          </a:bodyPr>
          <a:lstStyle/>
          <a:p>
            <a:r>
              <a:rPr lang="en-US" sz="6000" dirty="0"/>
              <a:t>A </a:t>
            </a:r>
            <a:r>
              <a:rPr lang="en-US" sz="6000" spc="-105" dirty="0"/>
              <a:t>Safe </a:t>
            </a:r>
            <a:r>
              <a:rPr lang="en-US" sz="6000" spc="-40" dirty="0"/>
              <a:t>and</a:t>
            </a:r>
            <a:r>
              <a:rPr lang="en-US" sz="6000" spc="-275" dirty="0"/>
              <a:t> </a:t>
            </a:r>
            <a:r>
              <a:rPr lang="en-US" sz="6000" spc="-85" dirty="0"/>
              <a:t>Welcoming  </a:t>
            </a:r>
            <a:r>
              <a:rPr lang="en-US" sz="6000" spc="-80" dirty="0"/>
              <a:t>Environment </a:t>
            </a:r>
            <a:r>
              <a:rPr lang="en-US" sz="6000" spc="-95" dirty="0"/>
              <a:t>for</a:t>
            </a:r>
            <a:r>
              <a:rPr lang="en-US" sz="6000" spc="-165" dirty="0"/>
              <a:t> </a:t>
            </a:r>
            <a:r>
              <a:rPr lang="en-US" sz="6000" spc="-40" dirty="0"/>
              <a:t>All</a:t>
            </a:r>
            <a:br>
              <a:rPr lang="en-US" sz="6000" spc="-40" dirty="0"/>
            </a:br>
            <a:br>
              <a:rPr lang="en-US" sz="6000" spc="-40" dirty="0"/>
            </a:br>
            <a:r>
              <a:rPr lang="en-US" sz="4400" spc="-40" dirty="0"/>
              <a:t>Practicum in Human Services</a:t>
            </a: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8370-B2D4-4FDB-92CB-48188660E9AF}"/>
              </a:ext>
            </a:extLst>
          </p:cNvPr>
          <p:cNvSpPr>
            <a:spLocks noGrp="1"/>
          </p:cNvSpPr>
          <p:nvPr>
            <p:ph type="title"/>
          </p:nvPr>
        </p:nvSpPr>
        <p:spPr/>
        <p:txBody>
          <a:bodyPr/>
          <a:lstStyle/>
          <a:p>
            <a:r>
              <a:rPr lang="en-US" spc="-45" dirty="0"/>
              <a:t>Flow </a:t>
            </a:r>
            <a:r>
              <a:rPr lang="en-US" spc="-25" dirty="0"/>
              <a:t>of </a:t>
            </a:r>
            <a:r>
              <a:rPr lang="en-US" spc="-90" dirty="0"/>
              <a:t>Work</a:t>
            </a:r>
            <a:r>
              <a:rPr lang="en-US" spc="-325" dirty="0"/>
              <a:t> </a:t>
            </a:r>
            <a:r>
              <a:rPr lang="en-US" dirty="0"/>
              <a:t>Stations	</a:t>
            </a:r>
          </a:p>
        </p:txBody>
      </p:sp>
      <p:sp>
        <p:nvSpPr>
          <p:cNvPr id="3" name="Content Placeholder 2">
            <a:extLst>
              <a:ext uri="{FF2B5EF4-FFF2-40B4-BE49-F238E27FC236}">
                <a16:creationId xmlns:a16="http://schemas.microsoft.com/office/drawing/2014/main" id="{60F586C7-5662-459C-8EE8-CEDA4BF592DA}"/>
              </a:ext>
            </a:extLst>
          </p:cNvPr>
          <p:cNvSpPr>
            <a:spLocks noGrp="1"/>
          </p:cNvSpPr>
          <p:nvPr>
            <p:ph sz="half" idx="1"/>
          </p:nvPr>
        </p:nvSpPr>
        <p:spPr/>
        <p:txBody>
          <a:bodyPr/>
          <a:lstStyle/>
          <a:p>
            <a:pPr marL="103505" marR="5080">
              <a:spcBef>
                <a:spcPts val="375"/>
              </a:spcBef>
            </a:pPr>
            <a:r>
              <a:rPr lang="en-US" sz="2400" spc="-5" dirty="0">
                <a:latin typeface="Open Sans" panose="020B0606030504020204" pitchFamily="34" charset="0"/>
                <a:ea typeface="Open Sans" panose="020B0606030504020204" pitchFamily="34" charset="0"/>
                <a:cs typeface="Open Sans" panose="020B0606030504020204" pitchFamily="34" charset="0"/>
              </a:rPr>
              <a:t>Components of </a:t>
            </a:r>
            <a:r>
              <a:rPr lang="en-US" sz="2400" dirty="0">
                <a:latin typeface="Open Sans" panose="020B0606030504020204" pitchFamily="34" charset="0"/>
                <a:ea typeface="Open Sans" panose="020B0606030504020204" pitchFamily="34" charset="0"/>
                <a:cs typeface="Open Sans" panose="020B0606030504020204" pitchFamily="34" charset="0"/>
              </a:rPr>
              <a:t>the </a:t>
            </a:r>
            <a:r>
              <a:rPr lang="en-US" sz="2400" spc="-5" dirty="0">
                <a:latin typeface="Open Sans" panose="020B0606030504020204" pitchFamily="34" charset="0"/>
                <a:ea typeface="Open Sans" panose="020B0606030504020204" pitchFamily="34" charset="0"/>
                <a:cs typeface="Open Sans" panose="020B0606030504020204" pitchFamily="34" charset="0"/>
              </a:rPr>
              <a:t>computer </a:t>
            </a:r>
            <a:r>
              <a:rPr lang="en-US" sz="2400" spc="-15" dirty="0">
                <a:latin typeface="Open Sans" panose="020B0606030504020204" pitchFamily="34" charset="0"/>
                <a:ea typeface="Open Sans" panose="020B0606030504020204" pitchFamily="34" charset="0"/>
                <a:cs typeface="Open Sans" panose="020B0606030504020204" pitchFamily="34" charset="0"/>
              </a:rPr>
              <a:t>workstation may </a:t>
            </a:r>
            <a:r>
              <a:rPr lang="en-US" sz="2400" dirty="0">
                <a:latin typeface="Open Sans" panose="020B0606030504020204" pitchFamily="34" charset="0"/>
                <a:ea typeface="Open Sans" panose="020B0606030504020204" pitchFamily="34" charset="0"/>
                <a:cs typeface="Open Sans" panose="020B0606030504020204" pitchFamily="34" charset="0"/>
              </a:rPr>
              <a:t>include:</a:t>
            </a:r>
          </a:p>
          <a:p>
            <a:pPr marL="469899" indent="-457200">
              <a:spcBef>
                <a:spcPts val="1135"/>
              </a:spcBef>
              <a:buClr>
                <a:schemeClr val="accent1"/>
              </a:buClr>
              <a:buFont typeface="Open Sans" panose="020B0606030504020204" pitchFamily="34" charset="0"/>
              <a:buChar char="&gt;"/>
              <a:tabLst>
                <a:tab pos="161290" algn="l"/>
              </a:tabLst>
            </a:pPr>
            <a:r>
              <a:rPr lang="en-US" sz="2400" dirty="0">
                <a:latin typeface="Open Sans" panose="020B0606030504020204" pitchFamily="34" charset="0"/>
                <a:ea typeface="Open Sans" panose="020B0606030504020204" pitchFamily="34" charset="0"/>
                <a:cs typeface="Open Sans" panose="020B0606030504020204" pitchFamily="34" charset="0"/>
              </a:rPr>
              <a:t>a</a:t>
            </a:r>
            <a:r>
              <a:rPr lang="en-US" sz="2400" spc="-5" dirty="0">
                <a:latin typeface="Open Sans" panose="020B0606030504020204" pitchFamily="34" charset="0"/>
                <a:ea typeface="Open Sans" panose="020B0606030504020204" pitchFamily="34" charset="0"/>
                <a:cs typeface="Open Sans" panose="020B0606030504020204" pitchFamily="34" charset="0"/>
              </a:rPr>
              <a:t> chair</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469899" indent="-457200">
              <a:spcBef>
                <a:spcPts val="1150"/>
              </a:spcBef>
              <a:buClr>
                <a:schemeClr val="accent1"/>
              </a:buClr>
              <a:buFont typeface="Open Sans" panose="020B0606030504020204" pitchFamily="34" charset="0"/>
              <a:buChar char="&gt;"/>
              <a:tabLst>
                <a:tab pos="161290" algn="l"/>
              </a:tabLst>
            </a:pPr>
            <a:r>
              <a:rPr lang="en-US" sz="2400" dirty="0">
                <a:latin typeface="Open Sans" panose="020B0606030504020204" pitchFamily="34" charset="0"/>
                <a:ea typeface="Open Sans" panose="020B0606030504020204" pitchFamily="34" charset="0"/>
                <a:cs typeface="Open Sans" panose="020B0606030504020204" pitchFamily="34" charset="0"/>
              </a:rPr>
              <a:t>a</a:t>
            </a:r>
            <a:r>
              <a:rPr lang="en-US" sz="2400" spc="-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desk</a:t>
            </a:r>
          </a:p>
          <a:p>
            <a:pPr marL="469899" indent="-457200">
              <a:spcBef>
                <a:spcPts val="1165"/>
              </a:spcBef>
              <a:buClr>
                <a:schemeClr val="accent1"/>
              </a:buClr>
              <a:buFont typeface="Open Sans" panose="020B0606030504020204" pitchFamily="34" charset="0"/>
              <a:buChar char="&gt;"/>
              <a:tabLst>
                <a:tab pos="161290" algn="l"/>
              </a:tabLst>
            </a:pPr>
            <a:r>
              <a:rPr lang="en-US" sz="2400" spc="-5" dirty="0">
                <a:latin typeface="Open Sans" panose="020B0606030504020204" pitchFamily="34" charset="0"/>
                <a:ea typeface="Open Sans" panose="020B0606030504020204" pitchFamily="34" charset="0"/>
                <a:cs typeface="Open Sans" panose="020B0606030504020204" pitchFamily="34" charset="0"/>
              </a:rPr>
              <a:t>anti-glare</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screen</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469899" indent="-457200">
              <a:spcBef>
                <a:spcPts val="1165"/>
              </a:spcBef>
              <a:buClr>
                <a:schemeClr val="accent1"/>
              </a:buClr>
              <a:buFont typeface="Open Sans" panose="020B0606030504020204" pitchFamily="34" charset="0"/>
              <a:buChar char="&gt;"/>
              <a:tabLst>
                <a:tab pos="161290" algn="l"/>
              </a:tabLst>
            </a:pPr>
            <a:r>
              <a:rPr lang="en-US" sz="2400" spc="-5" dirty="0">
                <a:latin typeface="Open Sans" panose="020B0606030504020204" pitchFamily="34" charset="0"/>
                <a:ea typeface="Open Sans" panose="020B0606030504020204" pitchFamily="34" charset="0"/>
                <a:cs typeface="Open Sans" panose="020B0606030504020204" pitchFamily="34" charset="0"/>
              </a:rPr>
              <a:t>document</a:t>
            </a:r>
            <a:r>
              <a:rPr lang="en-US" sz="2400" spc="-1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holder</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469899" indent="-457200">
              <a:spcBef>
                <a:spcPts val="1155"/>
              </a:spcBef>
              <a:buClr>
                <a:schemeClr val="accent1"/>
              </a:buClr>
              <a:buFont typeface="Open Sans" panose="020B0606030504020204" pitchFamily="34" charset="0"/>
              <a:buChar char="&gt;"/>
              <a:tabLst>
                <a:tab pos="161290" algn="l"/>
              </a:tabLst>
            </a:pPr>
            <a:r>
              <a:rPr lang="en-US" sz="2400" spc="-10" dirty="0">
                <a:latin typeface="Open Sans" panose="020B0606030504020204" pitchFamily="34" charset="0"/>
                <a:ea typeface="Open Sans" panose="020B0606030504020204" pitchFamily="34" charset="0"/>
                <a:cs typeface="Open Sans" panose="020B0606030504020204" pitchFamily="34" charset="0"/>
              </a:rPr>
              <a:t>printer</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469899" marR="375285" indent="-457200">
              <a:spcBef>
                <a:spcPts val="1435"/>
              </a:spcBef>
              <a:buClr>
                <a:schemeClr val="accent1"/>
              </a:buClr>
              <a:buFont typeface="Open Sans" panose="020B0606030504020204" pitchFamily="34" charset="0"/>
              <a:buChar char="&gt;"/>
              <a:tabLst>
                <a:tab pos="161290" algn="l"/>
              </a:tabLst>
            </a:pPr>
            <a:r>
              <a:rPr lang="en-US" sz="2400" spc="-5" dirty="0">
                <a:latin typeface="Open Sans" panose="020B0606030504020204" pitchFamily="34" charset="0"/>
                <a:ea typeface="Open Sans" panose="020B0606030504020204" pitchFamily="34" charset="0"/>
                <a:cs typeface="Open Sans" panose="020B0606030504020204" pitchFamily="34" charset="0"/>
              </a:rPr>
              <a:t>other equipment essential </a:t>
            </a:r>
            <a:r>
              <a:rPr lang="en-US" sz="2400" spc="-15" dirty="0">
                <a:latin typeface="Open Sans" panose="020B0606030504020204" pitchFamily="34" charset="0"/>
                <a:ea typeface="Open Sans" panose="020B0606030504020204" pitchFamily="34" charset="0"/>
                <a:cs typeface="Open Sans" panose="020B0606030504020204" pitchFamily="34" charset="0"/>
              </a:rPr>
              <a:t>to </a:t>
            </a:r>
            <a:r>
              <a:rPr lang="en-US" sz="2400" spc="-10" dirty="0">
                <a:latin typeface="Open Sans" panose="020B0606030504020204" pitchFamily="34" charset="0"/>
                <a:ea typeface="Open Sans" panose="020B0606030504020204" pitchFamily="34" charset="0"/>
                <a:cs typeface="Open Sans" panose="020B0606030504020204" pitchFamily="34" charset="0"/>
              </a:rPr>
              <a:t>working </a:t>
            </a:r>
            <a:r>
              <a:rPr lang="en-US" sz="2400" spc="-5" dirty="0">
                <a:latin typeface="Open Sans" panose="020B0606030504020204" pitchFamily="34" charset="0"/>
                <a:ea typeface="Open Sans" panose="020B0606030504020204" pitchFamily="34" charset="0"/>
                <a:cs typeface="Open Sans" panose="020B0606030504020204" pitchFamily="34" charset="0"/>
              </a:rPr>
              <a:t>with </a:t>
            </a:r>
            <a:r>
              <a:rPr lang="en-US" sz="2400" spc="-10" dirty="0">
                <a:latin typeface="Open Sans" panose="020B0606030504020204" pitchFamily="34" charset="0"/>
                <a:ea typeface="Open Sans" panose="020B0606030504020204" pitchFamily="34" charset="0"/>
                <a:cs typeface="Open Sans" panose="020B0606030504020204" pitchFamily="34" charset="0"/>
              </a:rPr>
              <a:t>computers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E53DDD98-9EF0-4085-AD9C-63BA1F44D789}"/>
              </a:ext>
            </a:extLst>
          </p:cNvPr>
          <p:cNvSpPr/>
          <p:nvPr/>
        </p:nvSpPr>
        <p:spPr>
          <a:xfrm>
            <a:off x="5505061" y="1656283"/>
            <a:ext cx="6411129" cy="370535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7961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3E65-A293-42BC-A578-E14CB035D597}"/>
              </a:ext>
            </a:extLst>
          </p:cNvPr>
          <p:cNvSpPr>
            <a:spLocks noGrp="1"/>
          </p:cNvSpPr>
          <p:nvPr>
            <p:ph type="title"/>
          </p:nvPr>
        </p:nvSpPr>
        <p:spPr/>
        <p:txBody>
          <a:bodyPr/>
          <a:lstStyle/>
          <a:p>
            <a:r>
              <a:rPr lang="en-US" spc="-65" dirty="0"/>
              <a:t>Arrangement </a:t>
            </a:r>
            <a:r>
              <a:rPr lang="en-US" spc="-25" dirty="0"/>
              <a:t>of</a:t>
            </a:r>
            <a:r>
              <a:rPr lang="en-US" spc="-195" dirty="0"/>
              <a:t> </a:t>
            </a:r>
            <a:r>
              <a:rPr lang="en-US" dirty="0"/>
              <a:t>Equipment</a:t>
            </a:r>
          </a:p>
        </p:txBody>
      </p:sp>
      <p:sp>
        <p:nvSpPr>
          <p:cNvPr id="3" name="Content Placeholder 2">
            <a:extLst>
              <a:ext uri="{FF2B5EF4-FFF2-40B4-BE49-F238E27FC236}">
                <a16:creationId xmlns:a16="http://schemas.microsoft.com/office/drawing/2014/main" id="{A61FA19D-DC75-4B19-A80E-DFB4E1D748FA}"/>
              </a:ext>
            </a:extLst>
          </p:cNvPr>
          <p:cNvSpPr>
            <a:spLocks noGrp="1"/>
          </p:cNvSpPr>
          <p:nvPr>
            <p:ph sz="half" idx="1"/>
          </p:nvPr>
        </p:nvSpPr>
        <p:spPr/>
        <p:txBody>
          <a:bodyPr/>
          <a:lstStyle/>
          <a:p>
            <a:pPr marL="103505" marR="5080">
              <a:spcBef>
                <a:spcPts val="375"/>
              </a:spcBef>
            </a:pPr>
            <a:r>
              <a:rPr lang="en-US" sz="2400" spc="-5" dirty="0">
                <a:latin typeface="Open Sans" panose="020B0606030504020204" pitchFamily="34" charset="0"/>
                <a:ea typeface="Open Sans" panose="020B0606030504020204" pitchFamily="34" charset="0"/>
                <a:cs typeface="Open Sans" panose="020B0606030504020204" pitchFamily="34" charset="0"/>
              </a:rPr>
              <a:t>Basic </a:t>
            </a:r>
            <a:r>
              <a:rPr lang="en-US" sz="2400" dirty="0">
                <a:latin typeface="Open Sans" panose="020B0606030504020204" pitchFamily="34" charset="0"/>
                <a:ea typeface="Open Sans" panose="020B0606030504020204" pitchFamily="34" charset="0"/>
                <a:cs typeface="Open Sans" panose="020B0606030504020204" pitchFamily="34" charset="0"/>
              </a:rPr>
              <a:t>guidelines </a:t>
            </a:r>
            <a:r>
              <a:rPr lang="en-US" sz="2400" spc="-10" dirty="0">
                <a:latin typeface="Open Sans" panose="020B0606030504020204" pitchFamily="34" charset="0"/>
                <a:ea typeface="Open Sans" panose="020B0606030504020204" pitchFamily="34" charset="0"/>
                <a:cs typeface="Open Sans" panose="020B0606030504020204" pitchFamily="34" charset="0"/>
              </a:rPr>
              <a:t>to </a:t>
            </a:r>
            <a:r>
              <a:rPr lang="en-US" sz="2400" spc="-15" dirty="0">
                <a:latin typeface="Open Sans" panose="020B0606030504020204" pitchFamily="34" charset="0"/>
                <a:ea typeface="Open Sans" panose="020B0606030504020204" pitchFamily="34" charset="0"/>
                <a:cs typeface="Open Sans" panose="020B0606030504020204" pitchFamily="34" charset="0"/>
              </a:rPr>
              <a:t>follow </a:t>
            </a:r>
            <a:r>
              <a:rPr lang="en-US" sz="2400" dirty="0">
                <a:latin typeface="Open Sans" panose="020B0606030504020204" pitchFamily="34" charset="0"/>
                <a:ea typeface="Open Sans" panose="020B0606030504020204" pitchFamily="34" charset="0"/>
                <a:cs typeface="Open Sans" panose="020B0606030504020204" pitchFamily="34" charset="0"/>
              </a:rPr>
              <a:t>in the </a:t>
            </a:r>
            <a:r>
              <a:rPr lang="en-US" sz="2400" spc="-5" dirty="0">
                <a:latin typeface="Open Sans" panose="020B0606030504020204" pitchFamily="34" charset="0"/>
                <a:ea typeface="Open Sans" panose="020B0606030504020204" pitchFamily="34" charset="0"/>
                <a:cs typeface="Open Sans" panose="020B0606030504020204" pitchFamily="34" charset="0"/>
              </a:rPr>
              <a:t>design of </a:t>
            </a:r>
            <a:r>
              <a:rPr lang="en-US" sz="2400" dirty="0">
                <a:latin typeface="Open Sans" panose="020B0606030504020204" pitchFamily="34" charset="0"/>
                <a:ea typeface="Open Sans" panose="020B0606030504020204" pitchFamily="34" charset="0"/>
                <a:cs typeface="Open Sans" panose="020B0606030504020204" pitchFamily="34" charset="0"/>
              </a:rPr>
              <a:t>the </a:t>
            </a:r>
            <a:r>
              <a:rPr lang="en-US" sz="2400" spc="-10" dirty="0">
                <a:latin typeface="Open Sans" panose="020B0606030504020204" pitchFamily="34" charset="0"/>
                <a:ea typeface="Open Sans" panose="020B0606030504020204" pitchFamily="34" charset="0"/>
                <a:cs typeface="Open Sans" panose="020B0606030504020204" pitchFamily="34" charset="0"/>
              </a:rPr>
              <a:t>work area </a:t>
            </a:r>
            <a:r>
              <a:rPr lang="en-US" sz="2400" spc="-15" dirty="0">
                <a:latin typeface="Open Sans" panose="020B0606030504020204" pitchFamily="34" charset="0"/>
                <a:ea typeface="Open Sans" panose="020B0606030504020204" pitchFamily="34" charset="0"/>
                <a:cs typeface="Open Sans" panose="020B0606030504020204" pitchFamily="34" charset="0"/>
              </a:rPr>
              <a:t>to </a:t>
            </a:r>
            <a:r>
              <a:rPr lang="en-US" sz="2400" dirty="0">
                <a:latin typeface="Open Sans" panose="020B0606030504020204" pitchFamily="34" charset="0"/>
                <a:ea typeface="Open Sans" panose="020B0606030504020204" pitchFamily="34" charset="0"/>
                <a:cs typeface="Open Sans" panose="020B0606030504020204" pitchFamily="34" charset="0"/>
              </a:rPr>
              <a:t>enable the </a:t>
            </a:r>
            <a:r>
              <a:rPr lang="en-US" sz="2400" spc="-10" dirty="0">
                <a:latin typeface="Open Sans" panose="020B0606030504020204" pitchFamily="34" charset="0"/>
                <a:ea typeface="Open Sans" panose="020B0606030504020204" pitchFamily="34" charset="0"/>
                <a:cs typeface="Open Sans" panose="020B0606030504020204" pitchFamily="34" charset="0"/>
              </a:rPr>
              <a:t>efficient </a:t>
            </a:r>
            <a:r>
              <a:rPr lang="en-US" sz="2400" spc="-5" dirty="0">
                <a:latin typeface="Open Sans" panose="020B0606030504020204" pitchFamily="34" charset="0"/>
                <a:ea typeface="Open Sans" panose="020B0606030504020204" pitchFamily="34" charset="0"/>
                <a:cs typeface="Open Sans" panose="020B0606030504020204" pitchFamily="34" charset="0"/>
              </a:rPr>
              <a:t>management </a:t>
            </a:r>
            <a:r>
              <a:rPr lang="en-US" sz="2400" dirty="0">
                <a:latin typeface="Open Sans" panose="020B0606030504020204" pitchFamily="34" charset="0"/>
                <a:ea typeface="Open Sans" panose="020B0606030504020204" pitchFamily="34" charset="0"/>
                <a:cs typeface="Open Sans" panose="020B0606030504020204" pitchFamily="34" charset="0"/>
              </a:rPr>
              <a:t>of </a:t>
            </a:r>
            <a:r>
              <a:rPr lang="en-US" sz="2400" spc="-10" dirty="0">
                <a:latin typeface="Open Sans" panose="020B0606030504020204" pitchFamily="34" charset="0"/>
                <a:ea typeface="Open Sans" panose="020B0606030504020204" pitchFamily="34" charset="0"/>
                <a:cs typeface="Open Sans" panose="020B0606030504020204" pitchFamily="34" charset="0"/>
              </a:rPr>
              <a:t>tasks</a:t>
            </a:r>
            <a:r>
              <a:rPr lang="en-US" sz="2400" dirty="0">
                <a:latin typeface="Open Sans" panose="020B0606030504020204" pitchFamily="34" charset="0"/>
                <a:ea typeface="Open Sans" panose="020B0606030504020204" pitchFamily="34" charset="0"/>
                <a:cs typeface="Open Sans" panose="020B0606030504020204" pitchFamily="34" charset="0"/>
              </a:rPr>
              <a:t> include:</a:t>
            </a:r>
          </a:p>
          <a:p>
            <a:pPr marL="355600" indent="-342900">
              <a:spcBef>
                <a:spcPts val="1135"/>
              </a:spcBef>
              <a:buClr>
                <a:schemeClr val="accent1"/>
              </a:buClr>
              <a:buFont typeface="Open Sans" panose="020B0606030504020204" pitchFamily="34" charset="0"/>
              <a:buChar char="&gt;"/>
              <a:tabLst>
                <a:tab pos="161290" algn="l"/>
              </a:tabLst>
            </a:pPr>
            <a:r>
              <a:rPr lang="en-US" sz="2400" spc="-5" dirty="0">
                <a:latin typeface="Open Sans" panose="020B0606030504020204" pitchFamily="34" charset="0"/>
                <a:ea typeface="Open Sans" panose="020B0606030504020204" pitchFamily="34" charset="0"/>
                <a:cs typeface="Open Sans" panose="020B0606030504020204" pitchFamily="34" charset="0"/>
              </a:rPr>
              <a:t>Frequency of</a:t>
            </a:r>
            <a:r>
              <a:rPr lang="en-US" sz="2400" spc="-2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use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55600" indent="-342900">
              <a:spcBef>
                <a:spcPts val="1150"/>
              </a:spcBef>
              <a:buClr>
                <a:schemeClr val="accent1"/>
              </a:buClr>
              <a:buFont typeface="Open Sans" panose="020B0606030504020204" pitchFamily="34" charset="0"/>
              <a:buChar char="&gt;"/>
              <a:tabLst>
                <a:tab pos="161290" algn="l"/>
              </a:tabLst>
            </a:pPr>
            <a:r>
              <a:rPr lang="en-US" sz="2400" dirty="0">
                <a:latin typeface="Open Sans" panose="020B0606030504020204" pitchFamily="34" charset="0"/>
                <a:ea typeface="Open Sans" panose="020B0606030504020204" pitchFamily="34" charset="0"/>
                <a:cs typeface="Open Sans" panose="020B0606030504020204" pitchFamily="34" charset="0"/>
              </a:rPr>
              <a:t>Function</a:t>
            </a:r>
          </a:p>
          <a:p>
            <a:pPr marL="355600" indent="-342900">
              <a:spcBef>
                <a:spcPts val="1165"/>
              </a:spcBef>
              <a:buClr>
                <a:schemeClr val="accent1"/>
              </a:buClr>
              <a:buFont typeface="Open Sans" panose="020B0606030504020204" pitchFamily="34" charset="0"/>
              <a:buChar char="&gt;"/>
              <a:tabLst>
                <a:tab pos="161290" algn="l"/>
              </a:tabLst>
            </a:pPr>
            <a:r>
              <a:rPr lang="en-US" sz="2400" spc="-5" dirty="0">
                <a:latin typeface="Open Sans" panose="020B0606030504020204" pitchFamily="34" charset="0"/>
                <a:ea typeface="Open Sans" panose="020B0606030504020204" pitchFamily="34" charset="0"/>
                <a:cs typeface="Open Sans" panose="020B0606030504020204" pitchFamily="34" charset="0"/>
              </a:rPr>
              <a:t>Importance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55600" indent="-342900">
              <a:spcBef>
                <a:spcPts val="1165"/>
              </a:spcBef>
              <a:buClr>
                <a:schemeClr val="accent1"/>
              </a:buClr>
              <a:buFont typeface="Open Sans" panose="020B0606030504020204" pitchFamily="34" charset="0"/>
              <a:buChar char="&gt;"/>
              <a:tabLst>
                <a:tab pos="161290" algn="l"/>
              </a:tabLst>
            </a:pPr>
            <a:r>
              <a:rPr lang="en-US" sz="2400" spc="-5" dirty="0">
                <a:latin typeface="Open Sans" panose="020B0606030504020204" pitchFamily="34" charset="0"/>
                <a:ea typeface="Open Sans" panose="020B0606030504020204" pitchFamily="34" charset="0"/>
                <a:cs typeface="Open Sans" panose="020B0606030504020204" pitchFamily="34" charset="0"/>
              </a:rPr>
              <a:t>Optimal</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positioning</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55600" indent="-342900">
              <a:spcBef>
                <a:spcPts val="1155"/>
              </a:spcBef>
              <a:buClr>
                <a:schemeClr val="accent1"/>
              </a:buClr>
              <a:buFont typeface="Open Sans" panose="020B0606030504020204" pitchFamily="34" charset="0"/>
              <a:buChar char="&gt;"/>
              <a:tabLst>
                <a:tab pos="161290" algn="l"/>
              </a:tabLst>
            </a:pPr>
            <a:r>
              <a:rPr lang="en-US" sz="2400" spc="-5" dirty="0">
                <a:latin typeface="Open Sans" panose="020B0606030504020204" pitchFamily="34" charset="0"/>
                <a:ea typeface="Open Sans" panose="020B0606030504020204" pitchFamily="34" charset="0"/>
                <a:cs typeface="Open Sans" panose="020B0606030504020204" pitchFamily="34" charset="0"/>
              </a:rPr>
              <a:t>Sequence of</a:t>
            </a:r>
            <a:r>
              <a:rPr lang="en-US" sz="2400" spc="-20"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use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55600" indent="-342900">
              <a:spcBef>
                <a:spcPts val="1160"/>
              </a:spcBef>
              <a:buClr>
                <a:schemeClr val="accent1"/>
              </a:buClr>
              <a:buFont typeface="Open Sans" panose="020B0606030504020204" pitchFamily="34" charset="0"/>
              <a:buChar char="&gt;"/>
              <a:tabLst>
                <a:tab pos="161290" algn="l"/>
              </a:tabLst>
            </a:pPr>
            <a:r>
              <a:rPr lang="en-US" sz="2400" spc="-20" dirty="0">
                <a:latin typeface="Open Sans" panose="020B0606030504020204" pitchFamily="34" charset="0"/>
                <a:ea typeface="Open Sans" panose="020B0606030504020204" pitchFamily="34" charset="0"/>
                <a:cs typeface="Open Sans" panose="020B0606030504020204" pitchFamily="34" charset="0"/>
              </a:rPr>
              <a:t>Work/rest</a:t>
            </a:r>
            <a:r>
              <a:rPr lang="en-US" sz="2400" spc="-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schedules</a:t>
            </a:r>
          </a:p>
          <a:p>
            <a:endParaRPr lang="en-US" dirty="0"/>
          </a:p>
        </p:txBody>
      </p:sp>
      <p:sp>
        <p:nvSpPr>
          <p:cNvPr id="4" name="object 4">
            <a:extLst>
              <a:ext uri="{FF2B5EF4-FFF2-40B4-BE49-F238E27FC236}">
                <a16:creationId xmlns:a16="http://schemas.microsoft.com/office/drawing/2014/main" id="{14B91F91-5762-4196-98BB-ADB43FCCF4EC}"/>
              </a:ext>
            </a:extLst>
          </p:cNvPr>
          <p:cNvSpPr/>
          <p:nvPr/>
        </p:nvSpPr>
        <p:spPr>
          <a:xfrm>
            <a:off x="5831633" y="1763487"/>
            <a:ext cx="5977531" cy="409237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76149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52C8-48E0-4C85-95D8-79F68EB1ABA6}"/>
              </a:ext>
            </a:extLst>
          </p:cNvPr>
          <p:cNvSpPr>
            <a:spLocks noGrp="1"/>
          </p:cNvSpPr>
          <p:nvPr>
            <p:ph type="title"/>
          </p:nvPr>
        </p:nvSpPr>
        <p:spPr/>
        <p:txBody>
          <a:bodyPr/>
          <a:lstStyle/>
          <a:p>
            <a:r>
              <a:rPr lang="en-US" spc="-45" dirty="0"/>
              <a:t>E</a:t>
            </a:r>
            <a:r>
              <a:rPr lang="en-US" spc="-120" dirty="0"/>
              <a:t>r</a:t>
            </a:r>
            <a:r>
              <a:rPr lang="en-US" spc="-70" dirty="0"/>
              <a:t>g</a:t>
            </a:r>
            <a:r>
              <a:rPr lang="en-US" spc="-50" dirty="0"/>
              <a:t>ono</a:t>
            </a:r>
            <a:r>
              <a:rPr lang="en-US" spc="-55" dirty="0"/>
              <a:t>mi</a:t>
            </a:r>
            <a:r>
              <a:rPr lang="en-US" spc="-50" dirty="0"/>
              <a:t>c</a:t>
            </a:r>
            <a:r>
              <a:rPr lang="en-US" dirty="0"/>
              <a:t>s</a:t>
            </a:r>
          </a:p>
        </p:txBody>
      </p:sp>
      <p:sp>
        <p:nvSpPr>
          <p:cNvPr id="3" name="Content Placeholder 2">
            <a:extLst>
              <a:ext uri="{FF2B5EF4-FFF2-40B4-BE49-F238E27FC236}">
                <a16:creationId xmlns:a16="http://schemas.microsoft.com/office/drawing/2014/main" id="{EFBC3EDA-6DD8-4C5E-B180-498A628DAA31}"/>
              </a:ext>
            </a:extLst>
          </p:cNvPr>
          <p:cNvSpPr>
            <a:spLocks noGrp="1"/>
          </p:cNvSpPr>
          <p:nvPr>
            <p:ph sz="half" idx="1"/>
          </p:nvPr>
        </p:nvSpPr>
        <p:spPr/>
        <p:txBody>
          <a:bodyPr/>
          <a:lstStyle/>
          <a:p>
            <a:pPr marL="103505">
              <a:spcBef>
                <a:spcPts val="95"/>
              </a:spcBef>
            </a:pPr>
            <a:r>
              <a:rPr lang="en-US" spc="-20" dirty="0">
                <a:latin typeface="Open Sans" panose="020B0606030504020204" pitchFamily="34" charset="0"/>
                <a:ea typeface="Open Sans" panose="020B0606030504020204" pitchFamily="34" charset="0"/>
                <a:cs typeface="Open Sans" panose="020B0606030504020204" pitchFamily="34" charset="0"/>
              </a:rPr>
              <a:t>For </a:t>
            </a:r>
            <a:r>
              <a:rPr lang="en-US" spc="-5" dirty="0">
                <a:latin typeface="Open Sans" panose="020B0606030504020204" pitchFamily="34" charset="0"/>
                <a:ea typeface="Open Sans" panose="020B0606030504020204" pitchFamily="34" charset="0"/>
                <a:cs typeface="Open Sans" panose="020B0606030504020204" pitchFamily="34" charset="0"/>
              </a:rPr>
              <a:t>each </a:t>
            </a:r>
            <a:r>
              <a:rPr lang="en-US" spc="-15" dirty="0">
                <a:latin typeface="Open Sans" panose="020B0606030504020204" pitchFamily="34" charset="0"/>
                <a:ea typeface="Open Sans" panose="020B0606030504020204" pitchFamily="34" charset="0"/>
                <a:cs typeface="Open Sans" panose="020B0606030504020204" pitchFamily="34" charset="0"/>
              </a:rPr>
              <a:t>task, </a:t>
            </a:r>
            <a:r>
              <a:rPr lang="en-US" spc="-5" dirty="0">
                <a:latin typeface="Open Sans" panose="020B0606030504020204" pitchFamily="34" charset="0"/>
                <a:ea typeface="Open Sans" panose="020B0606030504020204" pitchFamily="34" charset="0"/>
                <a:cs typeface="Open Sans" panose="020B0606030504020204" pitchFamily="34" charset="0"/>
              </a:rPr>
              <a:t>the</a:t>
            </a:r>
            <a:r>
              <a:rPr lang="en-US" spc="30" dirty="0">
                <a:latin typeface="Open Sans" panose="020B0606030504020204" pitchFamily="34" charset="0"/>
                <a:ea typeface="Open Sans" panose="020B0606030504020204" pitchFamily="34" charset="0"/>
                <a:cs typeface="Open Sans" panose="020B0606030504020204" pitchFamily="34" charset="0"/>
              </a:rPr>
              <a:t> </a:t>
            </a:r>
            <a:r>
              <a:rPr lang="en-US" spc="-15" dirty="0">
                <a:latin typeface="Open Sans" panose="020B0606030504020204" pitchFamily="34" charset="0"/>
                <a:ea typeface="Open Sans" panose="020B0606030504020204" pitchFamily="34" charset="0"/>
                <a:cs typeface="Open Sans" panose="020B0606030504020204" pitchFamily="34" charset="0"/>
              </a:rPr>
              <a:t>following</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should </a:t>
            </a:r>
            <a:r>
              <a:rPr lang="en-US" spc="-5" dirty="0">
                <a:latin typeface="Open Sans" panose="020B0606030504020204" pitchFamily="34" charset="0"/>
                <a:ea typeface="Open Sans" panose="020B0606030504020204" pitchFamily="34" charset="0"/>
                <a:cs typeface="Open Sans" panose="020B0606030504020204" pitchFamily="34" charset="0"/>
              </a:rPr>
              <a:t>be</a:t>
            </a:r>
            <a:r>
              <a:rPr lang="en-US" spc="30"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considered:</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070"/>
              </a:spcBef>
              <a:buClr>
                <a:schemeClr val="accent1"/>
              </a:buClr>
              <a:buFont typeface="Open Sans" panose="020B0606030504020204" pitchFamily="34" charset="0"/>
              <a:buChar char="&gt;"/>
              <a:tabLst>
                <a:tab pos="217170" algn="l"/>
              </a:tabLst>
            </a:pPr>
            <a:r>
              <a:rPr lang="en-US" spc="-10" dirty="0">
                <a:latin typeface="Open Sans" panose="020B0606030504020204" pitchFamily="34" charset="0"/>
                <a:ea typeface="Open Sans" panose="020B0606030504020204" pitchFamily="34" charset="0"/>
                <a:cs typeface="Open Sans" panose="020B0606030504020204" pitchFamily="34" charset="0"/>
              </a:rPr>
              <a:t>frequency and flow </a:t>
            </a:r>
            <a:r>
              <a:rPr lang="en-US" spc="-5" dirty="0">
                <a:latin typeface="Open Sans" panose="020B0606030504020204" pitchFamily="34" charset="0"/>
                <a:ea typeface="Open Sans" panose="020B0606030504020204" pitchFamily="34" charset="0"/>
                <a:cs typeface="Open Sans" panose="020B0606030504020204" pitchFamily="34" charset="0"/>
              </a:rPr>
              <a:t>of</a:t>
            </a:r>
            <a:r>
              <a:rPr lang="en-US" spc="25" dirty="0">
                <a:latin typeface="Open Sans" panose="020B0606030504020204" pitchFamily="34" charset="0"/>
                <a:ea typeface="Open Sans" panose="020B0606030504020204" pitchFamily="34" charset="0"/>
                <a:cs typeface="Open Sans" panose="020B0606030504020204" pitchFamily="34" charset="0"/>
              </a:rPr>
              <a:t> </a:t>
            </a:r>
            <a:r>
              <a:rPr lang="en-US" spc="-15" dirty="0">
                <a:latin typeface="Open Sans" panose="020B0606030504020204" pitchFamily="34" charset="0"/>
                <a:ea typeface="Open Sans" panose="020B0606030504020204" pitchFamily="34" charset="0"/>
                <a:cs typeface="Open Sans" panose="020B0606030504020204" pitchFamily="34" charset="0"/>
              </a:rPr>
              <a:t>work</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065"/>
              </a:spcBef>
              <a:buClr>
                <a:schemeClr val="accent1"/>
              </a:buClr>
              <a:buFont typeface="Open Sans" panose="020B0606030504020204" pitchFamily="34" charset="0"/>
              <a:buChar char="&gt;"/>
              <a:tabLst>
                <a:tab pos="217170" algn="l"/>
              </a:tabLst>
            </a:pPr>
            <a:r>
              <a:rPr lang="en-US" spc="-15" dirty="0">
                <a:latin typeface="Open Sans" panose="020B0606030504020204" pitchFamily="34" charset="0"/>
                <a:ea typeface="Open Sans" panose="020B0606030504020204" pitchFamily="34" charset="0"/>
                <a:cs typeface="Open Sans" panose="020B0606030504020204" pitchFamily="34" charset="0"/>
              </a:rPr>
              <a:t>materials </a:t>
            </a:r>
            <a:r>
              <a:rPr lang="en-US" spc="-10" dirty="0">
                <a:latin typeface="Open Sans" panose="020B0606030504020204" pitchFamily="34" charset="0"/>
                <a:ea typeface="Open Sans" panose="020B0606030504020204" pitchFamily="34" charset="0"/>
                <a:cs typeface="Open Sans" panose="020B0606030504020204" pitchFamily="34" charset="0"/>
              </a:rPr>
              <a:t>and</a:t>
            </a:r>
            <a:r>
              <a:rPr lang="en-US" spc="10"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equipment</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15" dirty="0">
                <a:latin typeface="Open Sans" panose="020B0606030504020204" pitchFamily="34" charset="0"/>
                <a:ea typeface="Open Sans" panose="020B0606030504020204" pitchFamily="34" charset="0"/>
                <a:cs typeface="Open Sans" panose="020B0606030504020204" pitchFamily="34" charset="0"/>
              </a:rPr>
              <a:t>required</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060"/>
              </a:spcBef>
              <a:buClr>
                <a:schemeClr val="accent1"/>
              </a:buClr>
              <a:buFont typeface="Open Sans" panose="020B0606030504020204" pitchFamily="34" charset="0"/>
              <a:buChar char="&gt;"/>
              <a:tabLst>
                <a:tab pos="217170" algn="l"/>
              </a:tabLst>
            </a:pPr>
            <a:r>
              <a:rPr lang="en-US" spc="-5" dirty="0">
                <a:latin typeface="Open Sans" panose="020B0606030504020204" pitchFamily="34" charset="0"/>
                <a:ea typeface="Open Sans" panose="020B0606030504020204" pitchFamily="34" charset="0"/>
                <a:cs typeface="Open Sans" panose="020B0606030504020204" pitchFamily="34" charset="0"/>
              </a:rPr>
              <a:t>the </a:t>
            </a:r>
            <a:r>
              <a:rPr lang="en-US" spc="-10" dirty="0">
                <a:latin typeface="Open Sans" panose="020B0606030504020204" pitchFamily="34" charset="0"/>
                <a:ea typeface="Open Sans" panose="020B0606030504020204" pitchFamily="34" charset="0"/>
                <a:cs typeface="Open Sans" panose="020B0606030504020204" pitchFamily="34" charset="0"/>
              </a:rPr>
              <a:t>priority </a:t>
            </a:r>
            <a:r>
              <a:rPr lang="en-US" spc="-5" dirty="0">
                <a:latin typeface="Open Sans" panose="020B0606030504020204" pitchFamily="34" charset="0"/>
                <a:ea typeface="Open Sans" panose="020B0606030504020204" pitchFamily="34" charset="0"/>
                <a:cs typeface="Open Sans" panose="020B0606030504020204" pitchFamily="34" charset="0"/>
              </a:rPr>
              <a:t>of </a:t>
            </a:r>
            <a:r>
              <a:rPr lang="en-US" spc="-25" dirty="0">
                <a:latin typeface="Open Sans" panose="020B0606030504020204" pitchFamily="34" charset="0"/>
                <a:ea typeface="Open Sans" panose="020B0606030504020204" pitchFamily="34" charset="0"/>
                <a:cs typeface="Open Sans" panose="020B0606030504020204" pitchFamily="34" charset="0"/>
              </a:rPr>
              <a:t>different</a:t>
            </a:r>
            <a:r>
              <a:rPr lang="en-US" spc="10" dirty="0">
                <a:latin typeface="Open Sans" panose="020B0606030504020204" pitchFamily="34" charset="0"/>
                <a:ea typeface="Open Sans" panose="020B0606030504020204" pitchFamily="34" charset="0"/>
                <a:cs typeface="Open Sans" panose="020B0606030504020204" pitchFamily="34" charset="0"/>
              </a:rPr>
              <a:t> </a:t>
            </a:r>
            <a:r>
              <a:rPr lang="en-US" spc="-20" dirty="0">
                <a:latin typeface="Open Sans" panose="020B0606030504020204" pitchFamily="34" charset="0"/>
                <a:ea typeface="Open Sans" panose="020B0606030504020204" pitchFamily="34" charset="0"/>
                <a:cs typeface="Open Sans" panose="020B0606030504020204" pitchFamily="34" charset="0"/>
              </a:rPr>
              <a:t>tasks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5">
            <a:extLst>
              <a:ext uri="{FF2B5EF4-FFF2-40B4-BE49-F238E27FC236}">
                <a16:creationId xmlns:a16="http://schemas.microsoft.com/office/drawing/2014/main" id="{A1C541B2-2865-4D7A-B079-2A1A79EC1716}"/>
              </a:ext>
            </a:extLst>
          </p:cNvPr>
          <p:cNvSpPr/>
          <p:nvPr/>
        </p:nvSpPr>
        <p:spPr>
          <a:xfrm>
            <a:off x="5650803" y="1726162"/>
            <a:ext cx="6236397" cy="432108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8288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ADB6-98EF-4490-9B30-166E2D60AB99}"/>
              </a:ext>
            </a:extLst>
          </p:cNvPr>
          <p:cNvSpPr>
            <a:spLocks noGrp="1"/>
          </p:cNvSpPr>
          <p:nvPr>
            <p:ph type="title"/>
          </p:nvPr>
        </p:nvSpPr>
        <p:spPr/>
        <p:txBody>
          <a:bodyPr/>
          <a:lstStyle/>
          <a:p>
            <a:r>
              <a:rPr lang="en-US" spc="-50" dirty="0"/>
              <a:t>Emotionally </a:t>
            </a:r>
            <a:r>
              <a:rPr lang="en-US" spc="-85" dirty="0"/>
              <a:t>Safe </a:t>
            </a:r>
            <a:r>
              <a:rPr lang="en-US" spc="-95" dirty="0"/>
              <a:t>Work</a:t>
            </a:r>
            <a:r>
              <a:rPr lang="en-US" spc="-185" dirty="0"/>
              <a:t> </a:t>
            </a:r>
            <a:r>
              <a:rPr lang="en-US" spc="-70" dirty="0"/>
              <a:t>Environment	</a:t>
            </a:r>
            <a:endParaRPr lang="en-US" dirty="0"/>
          </a:p>
        </p:txBody>
      </p:sp>
      <p:sp>
        <p:nvSpPr>
          <p:cNvPr id="3" name="Content Placeholder 2">
            <a:extLst>
              <a:ext uri="{FF2B5EF4-FFF2-40B4-BE49-F238E27FC236}">
                <a16:creationId xmlns:a16="http://schemas.microsoft.com/office/drawing/2014/main" id="{72279E80-49A8-4F15-A1A9-BCA06DB16A0E}"/>
              </a:ext>
            </a:extLst>
          </p:cNvPr>
          <p:cNvSpPr>
            <a:spLocks noGrp="1"/>
          </p:cNvSpPr>
          <p:nvPr>
            <p:ph sz="half" idx="1"/>
          </p:nvPr>
        </p:nvSpPr>
        <p:spPr>
          <a:xfrm>
            <a:off x="740664" y="1420420"/>
            <a:ext cx="11055750" cy="1014870"/>
          </a:xfrm>
        </p:spPr>
        <p:txBody>
          <a:bodyPr/>
          <a:lstStyle/>
          <a:p>
            <a:r>
              <a:rPr lang="en-US" spc="-30" dirty="0">
                <a:latin typeface="Calibri"/>
                <a:cs typeface="Calibri"/>
              </a:rPr>
              <a:t>Ideally, </a:t>
            </a:r>
            <a:r>
              <a:rPr lang="en-US" spc="-5" dirty="0">
                <a:latin typeface="Calibri"/>
                <a:cs typeface="Calibri"/>
              </a:rPr>
              <a:t>an </a:t>
            </a:r>
            <a:r>
              <a:rPr lang="en-US" spc="-25" dirty="0">
                <a:latin typeface="Calibri"/>
                <a:cs typeface="Calibri"/>
              </a:rPr>
              <a:t>individual’s </a:t>
            </a:r>
            <a:r>
              <a:rPr lang="en-US" spc="-10" dirty="0">
                <a:latin typeface="Calibri"/>
                <a:cs typeface="Calibri"/>
              </a:rPr>
              <a:t>work </a:t>
            </a:r>
            <a:r>
              <a:rPr lang="en-US" spc="-20" dirty="0">
                <a:latin typeface="Calibri"/>
                <a:cs typeface="Calibri"/>
              </a:rPr>
              <a:t>environment </a:t>
            </a:r>
            <a:r>
              <a:rPr lang="en-US" spc="-5" dirty="0">
                <a:latin typeface="Calibri"/>
                <a:cs typeface="Calibri"/>
              </a:rPr>
              <a:t>is one in which the </a:t>
            </a:r>
            <a:r>
              <a:rPr lang="en-US" spc="-10" dirty="0">
                <a:latin typeface="Calibri"/>
                <a:cs typeface="Calibri"/>
              </a:rPr>
              <a:t>employee </a:t>
            </a:r>
            <a:r>
              <a:rPr lang="en-US" spc="-5" dirty="0">
                <a:latin typeface="Calibri"/>
                <a:cs typeface="Calibri"/>
              </a:rPr>
              <a:t>is </a:t>
            </a:r>
            <a:r>
              <a:rPr lang="en-US" spc="-20" dirty="0">
                <a:latin typeface="Calibri"/>
                <a:cs typeface="Calibri"/>
              </a:rPr>
              <a:t>comfortable </a:t>
            </a:r>
            <a:r>
              <a:rPr lang="en-US" spc="-5" dirty="0">
                <a:latin typeface="Calibri"/>
                <a:cs typeface="Calibri"/>
              </a:rPr>
              <a:t>and one </a:t>
            </a:r>
            <a:r>
              <a:rPr lang="en-US" spc="-10" dirty="0">
                <a:latin typeface="Calibri"/>
                <a:cs typeface="Calibri"/>
              </a:rPr>
              <a:t>that </a:t>
            </a:r>
            <a:r>
              <a:rPr lang="en-US" spc="-30" dirty="0">
                <a:latin typeface="Calibri"/>
                <a:cs typeface="Calibri"/>
              </a:rPr>
              <a:t>fosters </a:t>
            </a:r>
            <a:r>
              <a:rPr lang="en-US" spc="-10" dirty="0">
                <a:latin typeface="Calibri"/>
                <a:cs typeface="Calibri"/>
              </a:rPr>
              <a:t>high levels </a:t>
            </a:r>
            <a:r>
              <a:rPr lang="en-US" spc="-5" dirty="0">
                <a:latin typeface="Calibri"/>
                <a:cs typeface="Calibri"/>
              </a:rPr>
              <a:t>of </a:t>
            </a:r>
            <a:r>
              <a:rPr lang="en-US" spc="-10" dirty="0">
                <a:latin typeface="Calibri"/>
                <a:cs typeface="Calibri"/>
              </a:rPr>
              <a:t>creativity and</a:t>
            </a:r>
            <a:r>
              <a:rPr lang="en-US" dirty="0">
                <a:latin typeface="Calibri"/>
                <a:cs typeface="Calibri"/>
              </a:rPr>
              <a:t> </a:t>
            </a:r>
            <a:r>
              <a:rPr lang="en-US" spc="-30" dirty="0">
                <a:latin typeface="Calibri"/>
                <a:cs typeface="Calibri"/>
              </a:rPr>
              <a:t>productivity.</a:t>
            </a:r>
            <a:endParaRPr lang="en-US" dirty="0">
              <a:latin typeface="Calibri"/>
              <a:cs typeface="Calibri"/>
            </a:endParaRPr>
          </a:p>
          <a:p>
            <a:endParaRPr lang="en-US" dirty="0"/>
          </a:p>
        </p:txBody>
      </p:sp>
      <p:sp>
        <p:nvSpPr>
          <p:cNvPr id="4" name="object 4">
            <a:extLst>
              <a:ext uri="{FF2B5EF4-FFF2-40B4-BE49-F238E27FC236}">
                <a16:creationId xmlns:a16="http://schemas.microsoft.com/office/drawing/2014/main" id="{5588A72F-78FB-4E1B-BC7A-4550B8BF7B27}"/>
              </a:ext>
            </a:extLst>
          </p:cNvPr>
          <p:cNvSpPr/>
          <p:nvPr/>
        </p:nvSpPr>
        <p:spPr>
          <a:xfrm>
            <a:off x="3097717" y="2369975"/>
            <a:ext cx="5996566" cy="394373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8529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D88E-BFA9-429F-B744-D40D3B7D76E5}"/>
              </a:ext>
            </a:extLst>
          </p:cNvPr>
          <p:cNvSpPr>
            <a:spLocks noGrp="1"/>
          </p:cNvSpPr>
          <p:nvPr>
            <p:ph type="title"/>
          </p:nvPr>
        </p:nvSpPr>
        <p:spPr/>
        <p:txBody>
          <a:bodyPr/>
          <a:lstStyle/>
          <a:p>
            <a:r>
              <a:rPr lang="en-US" spc="-55" dirty="0"/>
              <a:t>Discrimination</a:t>
            </a:r>
            <a:endParaRPr lang="en-US" dirty="0"/>
          </a:p>
        </p:txBody>
      </p:sp>
      <p:sp>
        <p:nvSpPr>
          <p:cNvPr id="3" name="Content Placeholder 2">
            <a:extLst>
              <a:ext uri="{FF2B5EF4-FFF2-40B4-BE49-F238E27FC236}">
                <a16:creationId xmlns:a16="http://schemas.microsoft.com/office/drawing/2014/main" id="{ACA2E029-CAD3-4E5C-99FB-8394E87E40A5}"/>
              </a:ext>
            </a:extLst>
          </p:cNvPr>
          <p:cNvSpPr>
            <a:spLocks noGrp="1"/>
          </p:cNvSpPr>
          <p:nvPr>
            <p:ph sz="half" idx="1"/>
          </p:nvPr>
        </p:nvSpPr>
        <p:spPr/>
        <p:txBody>
          <a:bodyPr/>
          <a:lstStyle/>
          <a:p>
            <a:pPr marL="469900" indent="-457200">
              <a:spcBef>
                <a:spcPts val="1260"/>
              </a:spcBef>
              <a:buClr>
                <a:schemeClr val="accent1"/>
              </a:buClr>
              <a:buFont typeface="Calibri" panose="020F0502020204030204" pitchFamily="34" charset="0"/>
              <a:buChar char="&gt;"/>
              <a:tabLst>
                <a:tab pos="185420" algn="l"/>
              </a:tabLst>
            </a:pPr>
            <a:r>
              <a:rPr lang="en-US" spc="-5" dirty="0">
                <a:latin typeface="Open Sans" panose="020B0606030504020204" pitchFamily="34" charset="0"/>
                <a:ea typeface="Open Sans" panose="020B0606030504020204" pitchFamily="34" charset="0"/>
                <a:cs typeface="Open Sans" panose="020B0606030504020204" pitchFamily="34" charset="0"/>
              </a:rPr>
              <a:t>Pregnancy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65"/>
              </a:spcBef>
              <a:buClr>
                <a:schemeClr val="accent1"/>
              </a:buClr>
              <a:buFont typeface="Calibri" panose="020F0502020204030204" pitchFamily="34" charset="0"/>
              <a:buChar char="&gt;"/>
              <a:tabLst>
                <a:tab pos="185420" algn="l"/>
              </a:tabLst>
            </a:pPr>
            <a:r>
              <a:rPr lang="en-US" spc="-5" dirty="0">
                <a:latin typeface="Open Sans" panose="020B0606030504020204" pitchFamily="34" charset="0"/>
                <a:ea typeface="Open Sans" panose="020B0606030504020204" pitchFamily="34" charset="0"/>
                <a:cs typeface="Open Sans" panose="020B0606030504020204" pitchFamily="34" charset="0"/>
              </a:rPr>
              <a:t>Race/color</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55"/>
              </a:spcBef>
              <a:buClr>
                <a:schemeClr val="accent1"/>
              </a:buClr>
              <a:buFont typeface="Calibri" panose="020F0502020204030204" pitchFamily="34" charset="0"/>
              <a:buChar char="&gt;"/>
              <a:tabLst>
                <a:tab pos="185420" algn="l"/>
              </a:tabLst>
            </a:pPr>
            <a:r>
              <a:rPr lang="en-US" spc="-5" dirty="0">
                <a:latin typeface="Open Sans" panose="020B0606030504020204" pitchFamily="34" charset="0"/>
                <a:ea typeface="Open Sans" panose="020B0606030504020204" pitchFamily="34" charset="0"/>
                <a:cs typeface="Open Sans" panose="020B0606030504020204" pitchFamily="34" charset="0"/>
              </a:rPr>
              <a:t>Religion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65"/>
              </a:spcBef>
              <a:buClr>
                <a:schemeClr val="accent1"/>
              </a:buClr>
              <a:buFont typeface="Calibri" panose="020F0502020204030204" pitchFamily="34" charset="0"/>
              <a:buChar char="&gt;"/>
              <a:tabLst>
                <a:tab pos="185420" algn="l"/>
              </a:tabLst>
            </a:pPr>
            <a:r>
              <a:rPr lang="en-US" spc="-10" dirty="0">
                <a:latin typeface="Open Sans" panose="020B0606030504020204" pitchFamily="34" charset="0"/>
                <a:ea typeface="Open Sans" panose="020B0606030504020204" pitchFamily="34" charset="0"/>
                <a:cs typeface="Open Sans" panose="020B0606030504020204" pitchFamily="34" charset="0"/>
              </a:rPr>
              <a:t>Retaliation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65"/>
              </a:spcBef>
              <a:buClr>
                <a:schemeClr val="accent1"/>
              </a:buClr>
              <a:buFont typeface="Calibri" panose="020F0502020204030204" pitchFamily="34" charset="0"/>
              <a:buChar char="&gt;"/>
              <a:tabLst>
                <a:tab pos="185420" algn="l"/>
              </a:tabLst>
            </a:pPr>
            <a:r>
              <a:rPr lang="en-US" spc="-15" dirty="0">
                <a:latin typeface="Open Sans" panose="020B0606030504020204" pitchFamily="34" charset="0"/>
                <a:ea typeface="Open Sans" panose="020B0606030504020204" pitchFamily="34" charset="0"/>
                <a:cs typeface="Open Sans" panose="020B0606030504020204" pitchFamily="34" charset="0"/>
              </a:rPr>
              <a:t>Sex</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55"/>
              </a:spcBef>
              <a:buClr>
                <a:schemeClr val="accent1"/>
              </a:buClr>
              <a:buFont typeface="Calibri" panose="020F0502020204030204" pitchFamily="34" charset="0"/>
              <a:buChar char="&gt;"/>
              <a:tabLst>
                <a:tab pos="185420" algn="l"/>
              </a:tabLst>
            </a:pPr>
            <a:r>
              <a:rPr lang="en-US" spc="-15" dirty="0">
                <a:latin typeface="Open Sans" panose="020B0606030504020204" pitchFamily="34" charset="0"/>
                <a:ea typeface="Open Sans" panose="020B0606030504020204" pitchFamily="34" charset="0"/>
                <a:cs typeface="Open Sans" panose="020B0606030504020204" pitchFamily="34" charset="0"/>
              </a:rPr>
              <a:t>Sexual</a:t>
            </a:r>
            <a:r>
              <a:rPr lang="en-US" spc="-40"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harassment</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Content Placeholder 3">
            <a:extLst>
              <a:ext uri="{FF2B5EF4-FFF2-40B4-BE49-F238E27FC236}">
                <a16:creationId xmlns:a16="http://schemas.microsoft.com/office/drawing/2014/main" id="{70BB0608-0CF5-4EBA-81A0-9A273CA36006}"/>
              </a:ext>
            </a:extLst>
          </p:cNvPr>
          <p:cNvSpPr>
            <a:spLocks noGrp="1"/>
          </p:cNvSpPr>
          <p:nvPr>
            <p:ph sz="half" idx="10"/>
          </p:nvPr>
        </p:nvSpPr>
        <p:spPr/>
        <p:txBody>
          <a:bodyPr/>
          <a:lstStyle/>
          <a:p>
            <a:pPr marL="469899" indent="-457200">
              <a:spcBef>
                <a:spcPts val="1260"/>
              </a:spcBef>
              <a:buClr>
                <a:schemeClr val="accent1"/>
              </a:buClr>
              <a:buSzPct val="95000"/>
              <a:buFont typeface="Calibri" panose="020F0502020204030204" pitchFamily="34" charset="0"/>
              <a:buChar char="&gt;"/>
              <a:tabLst>
                <a:tab pos="104139" algn="l"/>
              </a:tabLst>
            </a:pPr>
            <a:r>
              <a:rPr lang="en-US" dirty="0">
                <a:latin typeface="Open Sans" panose="020B0606030504020204" pitchFamily="34" charset="0"/>
                <a:ea typeface="Open Sans" panose="020B0606030504020204" pitchFamily="34" charset="0"/>
                <a:cs typeface="Open Sans" panose="020B0606030504020204" pitchFamily="34" charset="0"/>
              </a:rPr>
              <a:t>Age</a:t>
            </a:r>
          </a:p>
          <a:p>
            <a:pPr marL="469899" indent="-457200">
              <a:spcBef>
                <a:spcPts val="1165"/>
              </a:spcBef>
              <a:buClr>
                <a:schemeClr val="accent1"/>
              </a:buClr>
              <a:buSzPct val="95000"/>
              <a:buFont typeface="Calibri" panose="020F0502020204030204" pitchFamily="34" charset="0"/>
              <a:buChar char="&gt;"/>
              <a:tabLst>
                <a:tab pos="104139" algn="l"/>
              </a:tabLst>
            </a:pPr>
            <a:r>
              <a:rPr lang="en-US" spc="-5" dirty="0">
                <a:latin typeface="Open Sans" panose="020B0606030504020204" pitchFamily="34" charset="0"/>
                <a:ea typeface="Open Sans" panose="020B0606030504020204" pitchFamily="34" charset="0"/>
                <a:cs typeface="Open Sans" panose="020B0606030504020204" pitchFamily="34" charset="0"/>
              </a:rPr>
              <a:t>Disability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899" indent="-457200">
              <a:spcBef>
                <a:spcPts val="1155"/>
              </a:spcBef>
              <a:buClr>
                <a:schemeClr val="accent1"/>
              </a:buClr>
              <a:buSzPct val="95000"/>
              <a:buFont typeface="Calibri" panose="020F0502020204030204" pitchFamily="34" charset="0"/>
              <a:buChar char="&gt;"/>
              <a:tabLst>
                <a:tab pos="104139" algn="l"/>
              </a:tabLst>
            </a:pPr>
            <a:r>
              <a:rPr lang="en-US" spc="-5" dirty="0">
                <a:latin typeface="Open Sans" panose="020B0606030504020204" pitchFamily="34" charset="0"/>
                <a:ea typeface="Open Sans" panose="020B0606030504020204" pitchFamily="34" charset="0"/>
                <a:cs typeface="Open Sans" panose="020B0606030504020204" pitchFamily="34" charset="0"/>
              </a:rPr>
              <a:t>Equal</a:t>
            </a:r>
            <a:r>
              <a:rPr lang="en-US" spc="-60"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pay/compensation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899" indent="-457200">
              <a:spcBef>
                <a:spcPts val="1165"/>
              </a:spcBef>
              <a:buClr>
                <a:schemeClr val="accent1"/>
              </a:buClr>
              <a:buSzPct val="95000"/>
              <a:buFont typeface="Calibri" panose="020F0502020204030204" pitchFamily="34" charset="0"/>
              <a:buChar char="&gt;"/>
              <a:tabLst>
                <a:tab pos="104139" algn="l"/>
              </a:tabLst>
            </a:pPr>
            <a:r>
              <a:rPr lang="en-US" spc="-5" dirty="0">
                <a:latin typeface="Open Sans" panose="020B0606030504020204" pitchFamily="34" charset="0"/>
                <a:ea typeface="Open Sans" panose="020B0606030504020204" pitchFamily="34" charset="0"/>
                <a:cs typeface="Open Sans" panose="020B0606030504020204" pitchFamily="34" charset="0"/>
              </a:rPr>
              <a:t>Genetic</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information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899" indent="-457200">
              <a:spcBef>
                <a:spcPts val="1165"/>
              </a:spcBef>
              <a:buClr>
                <a:schemeClr val="accent1"/>
              </a:buClr>
              <a:buSzPct val="95000"/>
              <a:buFont typeface="Calibri" panose="020F0502020204030204" pitchFamily="34" charset="0"/>
              <a:buChar char="&gt;"/>
              <a:tabLst>
                <a:tab pos="104139" algn="l"/>
              </a:tabLst>
            </a:pPr>
            <a:r>
              <a:rPr lang="en-US" spc="-10" dirty="0">
                <a:latin typeface="Open Sans" panose="020B0606030504020204" pitchFamily="34" charset="0"/>
                <a:ea typeface="Open Sans" panose="020B0606030504020204" pitchFamily="34" charset="0"/>
                <a:cs typeface="Open Sans" panose="020B0606030504020204" pitchFamily="34" charset="0"/>
              </a:rPr>
              <a:t>Harassment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899" indent="-457200">
              <a:spcBef>
                <a:spcPts val="1155"/>
              </a:spcBef>
              <a:buClr>
                <a:schemeClr val="accent1"/>
              </a:buClr>
              <a:buSzPct val="95000"/>
              <a:buFont typeface="Calibri" panose="020F0502020204030204" pitchFamily="34" charset="0"/>
              <a:buChar char="&gt;"/>
              <a:tabLst>
                <a:tab pos="104139" algn="l"/>
              </a:tabLst>
            </a:pPr>
            <a:r>
              <a:rPr lang="en-US" spc="-5" dirty="0">
                <a:latin typeface="Open Sans" panose="020B0606030504020204" pitchFamily="34" charset="0"/>
                <a:ea typeface="Open Sans" panose="020B0606030504020204" pitchFamily="34" charset="0"/>
                <a:cs typeface="Open Sans" panose="020B0606030504020204" pitchFamily="34" charset="0"/>
              </a:rPr>
              <a:t>National origin</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5" name="object 5">
            <a:extLst>
              <a:ext uri="{FF2B5EF4-FFF2-40B4-BE49-F238E27FC236}">
                <a16:creationId xmlns:a16="http://schemas.microsoft.com/office/drawing/2014/main" id="{231CCA7F-844A-4B45-8D24-1E53902AC7E1}"/>
              </a:ext>
            </a:extLst>
          </p:cNvPr>
          <p:cNvSpPr/>
          <p:nvPr/>
        </p:nvSpPr>
        <p:spPr>
          <a:xfrm>
            <a:off x="4153752" y="3956179"/>
            <a:ext cx="2127986" cy="278848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8071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3D40-8F20-4446-99ED-CD32CD3A5C1D}"/>
              </a:ext>
            </a:extLst>
          </p:cNvPr>
          <p:cNvSpPr>
            <a:spLocks noGrp="1"/>
          </p:cNvSpPr>
          <p:nvPr>
            <p:ph type="title"/>
          </p:nvPr>
        </p:nvSpPr>
        <p:spPr/>
        <p:txBody>
          <a:bodyPr/>
          <a:lstStyle/>
          <a:p>
            <a:r>
              <a:rPr lang="en-US" spc="-65" dirty="0"/>
              <a:t>Diversity</a:t>
            </a:r>
            <a:endParaRPr lang="en-US" dirty="0"/>
          </a:p>
        </p:txBody>
      </p:sp>
      <p:sp>
        <p:nvSpPr>
          <p:cNvPr id="3" name="Content Placeholder 2">
            <a:extLst>
              <a:ext uri="{FF2B5EF4-FFF2-40B4-BE49-F238E27FC236}">
                <a16:creationId xmlns:a16="http://schemas.microsoft.com/office/drawing/2014/main" id="{47C407E6-9645-4A17-A3BA-367F490A2E30}"/>
              </a:ext>
            </a:extLst>
          </p:cNvPr>
          <p:cNvSpPr>
            <a:spLocks noGrp="1"/>
          </p:cNvSpPr>
          <p:nvPr>
            <p:ph sz="half" idx="1"/>
          </p:nvPr>
        </p:nvSpPr>
        <p:spPr>
          <a:xfrm>
            <a:off x="737881" y="1420420"/>
            <a:ext cx="4767180" cy="4734318"/>
          </a:xfrm>
        </p:spPr>
        <p:txBody>
          <a:bodyPr/>
          <a:lstStyle/>
          <a:p>
            <a:r>
              <a:rPr lang="en-US" spc="-20" dirty="0">
                <a:latin typeface="Open Sans" panose="020B0606030504020204" pitchFamily="34" charset="0"/>
                <a:ea typeface="Open Sans" panose="020B0606030504020204" pitchFamily="34" charset="0"/>
                <a:cs typeface="Open Sans" panose="020B0606030504020204" pitchFamily="34" charset="0"/>
              </a:rPr>
              <a:t>Workplace </a:t>
            </a:r>
            <a:r>
              <a:rPr lang="en-US" spc="-15" dirty="0">
                <a:latin typeface="Open Sans" panose="020B0606030504020204" pitchFamily="34" charset="0"/>
                <a:ea typeface="Open Sans" panose="020B0606030504020204" pitchFamily="34" charset="0"/>
                <a:cs typeface="Open Sans" panose="020B0606030504020204" pitchFamily="34" charset="0"/>
              </a:rPr>
              <a:t>diversity </a:t>
            </a:r>
            <a:r>
              <a:rPr lang="en-US" spc="-35" dirty="0">
                <a:latin typeface="Open Sans" panose="020B0606030504020204" pitchFamily="34" charset="0"/>
                <a:ea typeface="Open Sans" panose="020B0606030504020204" pitchFamily="34" charset="0"/>
                <a:cs typeface="Open Sans" panose="020B0606030504020204" pitchFamily="34" charset="0"/>
              </a:rPr>
              <a:t>refers </a:t>
            </a:r>
            <a:r>
              <a:rPr lang="en-US" spc="-20" dirty="0">
                <a:latin typeface="Open Sans" panose="020B0606030504020204" pitchFamily="34" charset="0"/>
                <a:ea typeface="Open Sans" panose="020B0606030504020204" pitchFamily="34" charset="0"/>
                <a:cs typeface="Open Sans" panose="020B0606030504020204" pitchFamily="34" charset="0"/>
              </a:rPr>
              <a:t>to </a:t>
            </a:r>
            <a:r>
              <a:rPr lang="en-US" spc="-5" dirty="0">
                <a:latin typeface="Open Sans" panose="020B0606030504020204" pitchFamily="34" charset="0"/>
                <a:ea typeface="Open Sans" panose="020B0606030504020204" pitchFamily="34" charset="0"/>
                <a:cs typeface="Open Sans" panose="020B0606030504020204" pitchFamily="34" charset="0"/>
              </a:rPr>
              <a:t>the  </a:t>
            </a:r>
            <a:r>
              <a:rPr lang="en-US" spc="-15" dirty="0">
                <a:latin typeface="Open Sans" panose="020B0606030504020204" pitchFamily="34" charset="0"/>
                <a:ea typeface="Open Sans" panose="020B0606030504020204" pitchFamily="34" charset="0"/>
                <a:cs typeface="Open Sans" panose="020B0606030504020204" pitchFamily="34" charset="0"/>
              </a:rPr>
              <a:t>variety </a:t>
            </a:r>
            <a:r>
              <a:rPr lang="en-US" spc="-5" dirty="0">
                <a:latin typeface="Open Sans" panose="020B0606030504020204" pitchFamily="34" charset="0"/>
                <a:ea typeface="Open Sans" panose="020B0606030504020204" pitchFamily="34" charset="0"/>
                <a:cs typeface="Open Sans" panose="020B0606030504020204" pitchFamily="34" charset="0"/>
              </a:rPr>
              <a:t>of </a:t>
            </a:r>
            <a:r>
              <a:rPr lang="en-US" spc="-20" dirty="0">
                <a:latin typeface="Open Sans" panose="020B0606030504020204" pitchFamily="34" charset="0"/>
                <a:ea typeface="Open Sans" panose="020B0606030504020204" pitchFamily="34" charset="0"/>
                <a:cs typeface="Open Sans" panose="020B0606030504020204" pitchFamily="34" charset="0"/>
              </a:rPr>
              <a:t>differences </a:t>
            </a:r>
            <a:r>
              <a:rPr lang="en-US" spc="-10" dirty="0">
                <a:latin typeface="Open Sans" panose="020B0606030504020204" pitchFamily="34" charset="0"/>
                <a:ea typeface="Open Sans" panose="020B0606030504020204" pitchFamily="34" charset="0"/>
                <a:cs typeface="Open Sans" panose="020B0606030504020204" pitchFamily="34" charset="0"/>
              </a:rPr>
              <a:t>between people </a:t>
            </a:r>
            <a:r>
              <a:rPr lang="en-US" spc="-5" dirty="0">
                <a:latin typeface="Open Sans" panose="020B0606030504020204" pitchFamily="34" charset="0"/>
                <a:ea typeface="Open Sans" panose="020B0606030504020204" pitchFamily="34" charset="0"/>
                <a:cs typeface="Open Sans" panose="020B0606030504020204" pitchFamily="34" charset="0"/>
              </a:rPr>
              <a:t>in an</a:t>
            </a:r>
            <a:r>
              <a:rPr lang="en-US" spc="30" dirty="0">
                <a:latin typeface="Open Sans" panose="020B0606030504020204" pitchFamily="34" charset="0"/>
                <a:ea typeface="Open Sans" panose="020B0606030504020204" pitchFamily="34" charset="0"/>
                <a:cs typeface="Open Sans" panose="020B0606030504020204" pitchFamily="34" charset="0"/>
              </a:rPr>
              <a:t> </a:t>
            </a:r>
            <a:r>
              <a:rPr lang="en-US" spc="-20" dirty="0">
                <a:latin typeface="Open Sans" panose="020B0606030504020204" pitchFamily="34" charset="0"/>
                <a:ea typeface="Open Sans" panose="020B0606030504020204" pitchFamily="34" charset="0"/>
                <a:cs typeface="Open Sans" panose="020B0606030504020204" pitchFamily="34" charset="0"/>
              </a:rPr>
              <a:t>organization.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a:extLst>
              <a:ext uri="{FF2B5EF4-FFF2-40B4-BE49-F238E27FC236}">
                <a16:creationId xmlns:a16="http://schemas.microsoft.com/office/drawing/2014/main" id="{8AE2000E-A2CC-4A4A-B190-F6CB4A8E69A2}"/>
              </a:ext>
            </a:extLst>
          </p:cNvPr>
          <p:cNvSpPr/>
          <p:nvPr/>
        </p:nvSpPr>
        <p:spPr>
          <a:xfrm>
            <a:off x="5505061" y="1576873"/>
            <a:ext cx="6010780" cy="4456797"/>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 name="object 5">
            <a:extLst>
              <a:ext uri="{FF2B5EF4-FFF2-40B4-BE49-F238E27FC236}">
                <a16:creationId xmlns:a16="http://schemas.microsoft.com/office/drawing/2014/main" id="{64858EDA-1FDB-483F-8D8A-DB9D60D85A12}"/>
              </a:ext>
            </a:extLst>
          </p:cNvPr>
          <p:cNvSpPr/>
          <p:nvPr/>
        </p:nvSpPr>
        <p:spPr>
          <a:xfrm>
            <a:off x="841094" y="3942009"/>
            <a:ext cx="4173833" cy="209166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564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60A4-287F-4A96-A046-FB5159FA07A8}"/>
              </a:ext>
            </a:extLst>
          </p:cNvPr>
          <p:cNvSpPr>
            <a:spLocks noGrp="1"/>
          </p:cNvSpPr>
          <p:nvPr>
            <p:ph type="title"/>
          </p:nvPr>
        </p:nvSpPr>
        <p:spPr/>
        <p:txBody>
          <a:bodyPr/>
          <a:lstStyle/>
          <a:p>
            <a:r>
              <a:rPr lang="en-US" dirty="0"/>
              <a:t>Non-threatening</a:t>
            </a:r>
            <a:r>
              <a:rPr lang="en-US" spc="-120" dirty="0"/>
              <a:t> </a:t>
            </a:r>
            <a:r>
              <a:rPr lang="en-US" spc="-70" dirty="0"/>
              <a:t>Environment</a:t>
            </a:r>
            <a:endParaRPr lang="en-US" dirty="0"/>
          </a:p>
        </p:txBody>
      </p:sp>
      <p:sp>
        <p:nvSpPr>
          <p:cNvPr id="3" name="Content Placeholder 2">
            <a:extLst>
              <a:ext uri="{FF2B5EF4-FFF2-40B4-BE49-F238E27FC236}">
                <a16:creationId xmlns:a16="http://schemas.microsoft.com/office/drawing/2014/main" id="{98498A75-6CD3-4F26-8D52-4139789EA08B}"/>
              </a:ext>
            </a:extLst>
          </p:cNvPr>
          <p:cNvSpPr>
            <a:spLocks noGrp="1"/>
          </p:cNvSpPr>
          <p:nvPr>
            <p:ph sz="half" idx="1"/>
          </p:nvPr>
        </p:nvSpPr>
        <p:spPr>
          <a:xfrm>
            <a:off x="737881" y="1420420"/>
            <a:ext cx="4627221" cy="4734318"/>
          </a:xfrm>
        </p:spPr>
        <p:txBody>
          <a:bodyPr/>
          <a:lstStyle/>
          <a:p>
            <a:r>
              <a:rPr lang="en-US" spc="-15" dirty="0">
                <a:latin typeface="Open Sans" panose="020B0606030504020204" pitchFamily="34" charset="0"/>
                <a:ea typeface="Open Sans" panose="020B0606030504020204" pitchFamily="34" charset="0"/>
                <a:cs typeface="Open Sans" panose="020B0606030504020204" pitchFamily="34" charset="0"/>
              </a:rPr>
              <a:t>Employees </a:t>
            </a:r>
            <a:r>
              <a:rPr lang="en-US" spc="-25" dirty="0">
                <a:latin typeface="Open Sans" panose="020B0606030504020204" pitchFamily="34" charset="0"/>
                <a:ea typeface="Open Sans" panose="020B0606030504020204" pitchFamily="34" charset="0"/>
                <a:cs typeface="Open Sans" panose="020B0606030504020204" pitchFamily="34" charset="0"/>
              </a:rPr>
              <a:t>have </a:t>
            </a:r>
            <a:r>
              <a:rPr lang="en-US" spc="-5" dirty="0">
                <a:latin typeface="Open Sans" panose="020B0606030504020204" pitchFamily="34" charset="0"/>
                <a:ea typeface="Open Sans" panose="020B0606030504020204" pitchFamily="34" charset="0"/>
                <a:cs typeface="Open Sans" panose="020B0606030504020204" pitchFamily="34" charset="0"/>
              </a:rPr>
              <a:t>the </a:t>
            </a:r>
            <a:r>
              <a:rPr lang="en-US" spc="-10" dirty="0">
                <a:latin typeface="Open Sans" panose="020B0606030504020204" pitchFamily="34" charset="0"/>
                <a:ea typeface="Open Sans" panose="020B0606030504020204" pitchFamily="34" charset="0"/>
                <a:cs typeface="Open Sans" panose="020B0606030504020204" pitchFamily="34" charset="0"/>
              </a:rPr>
              <a:t>right </a:t>
            </a:r>
            <a:r>
              <a:rPr lang="en-US" spc="-20" dirty="0">
                <a:latin typeface="Open Sans" panose="020B0606030504020204" pitchFamily="34" charset="0"/>
                <a:ea typeface="Open Sans" panose="020B0606030504020204" pitchFamily="34" charset="0"/>
                <a:cs typeface="Open Sans" panose="020B0606030504020204" pitchFamily="34" charset="0"/>
              </a:rPr>
              <a:t>to </a:t>
            </a:r>
            <a:r>
              <a:rPr lang="en-US" spc="-25" dirty="0">
                <a:latin typeface="Open Sans" panose="020B0606030504020204" pitchFamily="34" charset="0"/>
                <a:ea typeface="Open Sans" panose="020B0606030504020204" pitchFamily="34" charset="0"/>
                <a:cs typeface="Open Sans" panose="020B0606030504020204" pitchFamily="34" charset="0"/>
              </a:rPr>
              <a:t>feel safe </a:t>
            </a:r>
            <a:r>
              <a:rPr lang="en-US" spc="-5" dirty="0">
                <a:latin typeface="Open Sans" panose="020B0606030504020204" pitchFamily="34" charset="0"/>
                <a:ea typeface="Open Sans" panose="020B0606030504020204" pitchFamily="34" charset="0"/>
                <a:cs typeface="Open Sans" panose="020B0606030504020204" pitchFamily="34" charset="0"/>
              </a:rPr>
              <a:t>and </a:t>
            </a:r>
            <a:r>
              <a:rPr lang="en-US" spc="-10" dirty="0">
                <a:latin typeface="Open Sans" panose="020B0606030504020204" pitchFamily="34" charset="0"/>
                <a:ea typeface="Open Sans" panose="020B0606030504020204" pitchFamily="34" charset="0"/>
                <a:cs typeface="Open Sans" panose="020B0606030504020204" pitchFamily="34" charset="0"/>
              </a:rPr>
              <a:t>work </a:t>
            </a:r>
            <a:r>
              <a:rPr lang="en-US" spc="-5" dirty="0">
                <a:latin typeface="Open Sans" panose="020B0606030504020204" pitchFamily="34" charset="0"/>
                <a:ea typeface="Open Sans" panose="020B0606030504020204" pitchFamily="34" charset="0"/>
                <a:cs typeface="Open Sans" panose="020B0606030504020204" pitchFamily="34" charset="0"/>
              </a:rPr>
              <a:t>in a </a:t>
            </a:r>
            <a:r>
              <a:rPr lang="en-US" spc="-10" dirty="0">
                <a:latin typeface="Open Sans" panose="020B0606030504020204" pitchFamily="34" charset="0"/>
                <a:ea typeface="Open Sans" panose="020B0606030504020204" pitchFamily="34" charset="0"/>
                <a:cs typeface="Open Sans" panose="020B0606030504020204" pitchFamily="34" charset="0"/>
              </a:rPr>
              <a:t>non-threatening</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20" dirty="0">
                <a:latin typeface="Open Sans" panose="020B0606030504020204" pitchFamily="34" charset="0"/>
                <a:ea typeface="Open Sans" panose="020B0606030504020204" pitchFamily="34" charset="0"/>
                <a:cs typeface="Open Sans" panose="020B0606030504020204" pitchFamily="34" charset="0"/>
              </a:rPr>
              <a:t>environment.</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5">
            <a:extLst>
              <a:ext uri="{FF2B5EF4-FFF2-40B4-BE49-F238E27FC236}">
                <a16:creationId xmlns:a16="http://schemas.microsoft.com/office/drawing/2014/main" id="{95BF0786-5AFE-4953-962A-0F0D00D07623}"/>
              </a:ext>
            </a:extLst>
          </p:cNvPr>
          <p:cNvSpPr/>
          <p:nvPr/>
        </p:nvSpPr>
        <p:spPr>
          <a:xfrm>
            <a:off x="5486400" y="2332653"/>
            <a:ext cx="6214188" cy="411813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48693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E7C4-4182-4A33-9C65-3D0EECFBA682}"/>
              </a:ext>
            </a:extLst>
          </p:cNvPr>
          <p:cNvSpPr>
            <a:spLocks noGrp="1"/>
          </p:cNvSpPr>
          <p:nvPr>
            <p:ph type="title"/>
          </p:nvPr>
        </p:nvSpPr>
        <p:spPr/>
        <p:txBody>
          <a:bodyPr/>
          <a:lstStyle/>
          <a:p>
            <a:r>
              <a:rPr lang="en-US" spc="-65" dirty="0"/>
              <a:t>Sexual</a:t>
            </a:r>
            <a:r>
              <a:rPr lang="en-US" spc="-175" dirty="0"/>
              <a:t> </a:t>
            </a:r>
            <a:r>
              <a:rPr lang="en-US" dirty="0"/>
              <a:t>Harassment</a:t>
            </a:r>
          </a:p>
        </p:txBody>
      </p:sp>
      <p:sp>
        <p:nvSpPr>
          <p:cNvPr id="3" name="Content Placeholder 2">
            <a:extLst>
              <a:ext uri="{FF2B5EF4-FFF2-40B4-BE49-F238E27FC236}">
                <a16:creationId xmlns:a16="http://schemas.microsoft.com/office/drawing/2014/main" id="{92AF9916-3BDC-4076-A782-C3280166C2E9}"/>
              </a:ext>
            </a:extLst>
          </p:cNvPr>
          <p:cNvSpPr>
            <a:spLocks noGrp="1"/>
          </p:cNvSpPr>
          <p:nvPr>
            <p:ph sz="half" idx="1"/>
          </p:nvPr>
        </p:nvSpPr>
        <p:spPr>
          <a:xfrm>
            <a:off x="737881" y="1420420"/>
            <a:ext cx="4449939" cy="4734318"/>
          </a:xfrm>
        </p:spPr>
        <p:txBody>
          <a:bodyPr/>
          <a:lstStyle/>
          <a:p>
            <a:r>
              <a:rPr lang="en-US" spc="-5" dirty="0">
                <a:latin typeface="Open Sans" panose="020B0606030504020204" pitchFamily="34" charset="0"/>
                <a:ea typeface="Open Sans" panose="020B0606030504020204" pitchFamily="34" charset="0"/>
                <a:cs typeface="Open Sans" panose="020B0606030504020204" pitchFamily="34" charset="0"/>
              </a:rPr>
              <a:t>It is </a:t>
            </a:r>
            <a:r>
              <a:rPr lang="en-US" spc="-10" dirty="0">
                <a:latin typeface="Open Sans" panose="020B0606030504020204" pitchFamily="34" charset="0"/>
                <a:ea typeface="Open Sans" panose="020B0606030504020204" pitchFamily="34" charset="0"/>
                <a:cs typeface="Open Sans" panose="020B0606030504020204" pitchFamily="34" charset="0"/>
              </a:rPr>
              <a:t>unlawful </a:t>
            </a:r>
            <a:r>
              <a:rPr lang="en-US" spc="-20" dirty="0">
                <a:latin typeface="Open Sans" panose="020B0606030504020204" pitchFamily="34" charset="0"/>
                <a:ea typeface="Open Sans" panose="020B0606030504020204" pitchFamily="34" charset="0"/>
                <a:cs typeface="Open Sans" panose="020B0606030504020204" pitchFamily="34" charset="0"/>
              </a:rPr>
              <a:t>to harass </a:t>
            </a:r>
            <a:r>
              <a:rPr lang="en-US" spc="-5" dirty="0">
                <a:latin typeface="Open Sans" panose="020B0606030504020204" pitchFamily="34" charset="0"/>
                <a:ea typeface="Open Sans" panose="020B0606030504020204" pitchFamily="34" charset="0"/>
                <a:cs typeface="Open Sans" panose="020B0606030504020204" pitchFamily="34" charset="0"/>
              </a:rPr>
              <a:t>a </a:t>
            </a:r>
            <a:r>
              <a:rPr lang="en-US" spc="-20" dirty="0">
                <a:latin typeface="Open Sans" panose="020B0606030504020204" pitchFamily="34" charset="0"/>
                <a:ea typeface="Open Sans" panose="020B0606030504020204" pitchFamily="34" charset="0"/>
                <a:cs typeface="Open Sans" panose="020B0606030504020204" pitchFamily="34" charset="0"/>
              </a:rPr>
              <a:t>person </a:t>
            </a:r>
            <a:r>
              <a:rPr lang="en-US" spc="-5" dirty="0">
                <a:latin typeface="Open Sans" panose="020B0606030504020204" pitchFamily="34" charset="0"/>
                <a:ea typeface="Open Sans" panose="020B0606030504020204" pitchFamily="34" charset="0"/>
                <a:cs typeface="Open Sans" panose="020B0606030504020204" pitchFamily="34" charset="0"/>
              </a:rPr>
              <a:t>(an </a:t>
            </a:r>
            <a:r>
              <a:rPr lang="en-US" spc="-10" dirty="0">
                <a:latin typeface="Open Sans" panose="020B0606030504020204" pitchFamily="34" charset="0"/>
                <a:ea typeface="Open Sans" panose="020B0606030504020204" pitchFamily="34" charset="0"/>
                <a:cs typeface="Open Sans" panose="020B0606030504020204" pitchFamily="34" charset="0"/>
              </a:rPr>
              <a:t>applicant </a:t>
            </a:r>
            <a:r>
              <a:rPr lang="en-US" spc="-5" dirty="0">
                <a:latin typeface="Open Sans" panose="020B0606030504020204" pitchFamily="34" charset="0"/>
                <a:ea typeface="Open Sans" panose="020B0606030504020204" pitchFamily="34" charset="0"/>
                <a:cs typeface="Open Sans" panose="020B0606030504020204" pitchFamily="34" charset="0"/>
              </a:rPr>
              <a:t>or </a:t>
            </a:r>
            <a:r>
              <a:rPr lang="en-US" spc="-10" dirty="0">
                <a:latin typeface="Open Sans" panose="020B0606030504020204" pitchFamily="34" charset="0"/>
                <a:ea typeface="Open Sans" panose="020B0606030504020204" pitchFamily="34" charset="0"/>
                <a:cs typeface="Open Sans" panose="020B0606030504020204" pitchFamily="34" charset="0"/>
              </a:rPr>
              <a:t>employee) because </a:t>
            </a:r>
            <a:r>
              <a:rPr lang="en-US" spc="-5" dirty="0">
                <a:latin typeface="Open Sans" panose="020B0606030504020204" pitchFamily="34" charset="0"/>
                <a:ea typeface="Open Sans" panose="020B0606030504020204" pitchFamily="34" charset="0"/>
                <a:cs typeface="Open Sans" panose="020B0606030504020204" pitchFamily="34" charset="0"/>
              </a:rPr>
              <a:t>of </a:t>
            </a:r>
            <a:r>
              <a:rPr lang="en-US" spc="-10" dirty="0">
                <a:latin typeface="Open Sans" panose="020B0606030504020204" pitchFamily="34" charset="0"/>
                <a:ea typeface="Open Sans" panose="020B0606030504020204" pitchFamily="34" charset="0"/>
                <a:cs typeface="Open Sans" panose="020B0606030504020204" pitchFamily="34" charset="0"/>
              </a:rPr>
              <a:t>that </a:t>
            </a:r>
            <a:r>
              <a:rPr lang="en-US" spc="-35" dirty="0">
                <a:latin typeface="Open Sans" panose="020B0606030504020204" pitchFamily="34" charset="0"/>
                <a:ea typeface="Open Sans" panose="020B0606030504020204" pitchFamily="34" charset="0"/>
                <a:cs typeface="Open Sans" panose="020B0606030504020204" pitchFamily="34" charset="0"/>
              </a:rPr>
              <a:t>person’s</a:t>
            </a:r>
            <a:r>
              <a:rPr lang="en-US" spc="50" dirty="0">
                <a:latin typeface="Open Sans" panose="020B0606030504020204" pitchFamily="34" charset="0"/>
                <a:ea typeface="Open Sans" panose="020B0606030504020204" pitchFamily="34" charset="0"/>
                <a:cs typeface="Open Sans" panose="020B0606030504020204" pitchFamily="34" charset="0"/>
              </a:rPr>
              <a:t> </a:t>
            </a:r>
            <a:r>
              <a:rPr lang="en-US" spc="-20" dirty="0">
                <a:latin typeface="Open Sans" panose="020B0606030504020204" pitchFamily="34" charset="0"/>
                <a:ea typeface="Open Sans" panose="020B0606030504020204" pitchFamily="34" charset="0"/>
                <a:cs typeface="Open Sans" panose="020B0606030504020204" pitchFamily="34" charset="0"/>
              </a:rPr>
              <a:t>sex.</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47CA727D-59F5-42F7-A52E-5F1AE951A316}"/>
              </a:ext>
            </a:extLst>
          </p:cNvPr>
          <p:cNvSpPr/>
          <p:nvPr/>
        </p:nvSpPr>
        <p:spPr>
          <a:xfrm>
            <a:off x="5187820" y="1521718"/>
            <a:ext cx="6717668" cy="453172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01552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F2A1-C94A-489C-912A-852628403B3E}"/>
              </a:ext>
            </a:extLst>
          </p:cNvPr>
          <p:cNvSpPr>
            <a:spLocks noGrp="1"/>
          </p:cNvSpPr>
          <p:nvPr>
            <p:ph type="title"/>
          </p:nvPr>
        </p:nvSpPr>
        <p:spPr/>
        <p:txBody>
          <a:bodyPr/>
          <a:lstStyle/>
          <a:p>
            <a:r>
              <a:rPr lang="en-US" spc="-75" dirty="0"/>
              <a:t>Safety </a:t>
            </a:r>
            <a:r>
              <a:rPr lang="en-US" spc="-50" dirty="0"/>
              <a:t>at </a:t>
            </a:r>
            <a:r>
              <a:rPr lang="en-US" spc="-35" dirty="0"/>
              <a:t>the</a:t>
            </a:r>
            <a:r>
              <a:rPr lang="en-US" spc="-270" dirty="0"/>
              <a:t> </a:t>
            </a:r>
            <a:r>
              <a:rPr lang="en-US" spc="-70" dirty="0"/>
              <a:t>Workplace	</a:t>
            </a:r>
            <a:endParaRPr lang="en-US" dirty="0"/>
          </a:p>
        </p:txBody>
      </p:sp>
      <p:sp>
        <p:nvSpPr>
          <p:cNvPr id="3" name="Content Placeholder 2">
            <a:extLst>
              <a:ext uri="{FF2B5EF4-FFF2-40B4-BE49-F238E27FC236}">
                <a16:creationId xmlns:a16="http://schemas.microsoft.com/office/drawing/2014/main" id="{27BD1355-64DB-4E0F-948C-A4BFFE5AB086}"/>
              </a:ext>
            </a:extLst>
          </p:cNvPr>
          <p:cNvSpPr>
            <a:spLocks noGrp="1"/>
          </p:cNvSpPr>
          <p:nvPr>
            <p:ph sz="half" idx="1"/>
          </p:nvPr>
        </p:nvSpPr>
        <p:spPr/>
        <p:txBody>
          <a:bodyPr/>
          <a:lstStyle/>
          <a:p>
            <a:pPr marL="103505" marR="5080">
              <a:lnSpc>
                <a:spcPct val="90000"/>
              </a:lnSpc>
              <a:spcBef>
                <a:spcPts val="340"/>
              </a:spcBef>
            </a:pPr>
            <a:r>
              <a:rPr lang="en-US" dirty="0">
                <a:latin typeface="Open Sans" panose="020B0606030504020204" pitchFamily="34" charset="0"/>
                <a:ea typeface="Open Sans" panose="020B0606030504020204" pitchFamily="34" charset="0"/>
                <a:cs typeface="Open Sans" panose="020B0606030504020204" pitchFamily="34" charset="0"/>
              </a:rPr>
              <a:t>It is the </a:t>
            </a:r>
            <a:r>
              <a:rPr lang="en-US" spc="-5" dirty="0">
                <a:latin typeface="Open Sans" panose="020B0606030504020204" pitchFamily="34" charset="0"/>
                <a:ea typeface="Open Sans" panose="020B0606030504020204" pitchFamily="34" charset="0"/>
                <a:cs typeface="Open Sans" panose="020B0606030504020204" pitchFamily="34" charset="0"/>
              </a:rPr>
              <a:t>responsibility of both </a:t>
            </a:r>
            <a:r>
              <a:rPr lang="en-US" dirty="0">
                <a:latin typeface="Open Sans" panose="020B0606030504020204" pitchFamily="34" charset="0"/>
                <a:ea typeface="Open Sans" panose="020B0606030504020204" pitchFamily="34" charset="0"/>
                <a:cs typeface="Open Sans" panose="020B0606030504020204" pitchFamily="34" charset="0"/>
              </a:rPr>
              <a:t>the </a:t>
            </a:r>
            <a:r>
              <a:rPr lang="en-US" spc="-5" dirty="0">
                <a:latin typeface="Open Sans" panose="020B0606030504020204" pitchFamily="34" charset="0"/>
                <a:ea typeface="Open Sans" panose="020B0606030504020204" pitchFamily="34" charset="0"/>
                <a:cs typeface="Open Sans" panose="020B0606030504020204" pitchFamily="34" charset="0"/>
              </a:rPr>
              <a:t>employer </a:t>
            </a:r>
            <a:r>
              <a:rPr lang="en-US" dirty="0">
                <a:latin typeface="Open Sans" panose="020B0606030504020204" pitchFamily="34" charset="0"/>
                <a:ea typeface="Open Sans" panose="020B0606030504020204" pitchFamily="34" charset="0"/>
                <a:cs typeface="Open Sans" panose="020B0606030504020204" pitchFamily="34" charset="0"/>
              </a:rPr>
              <a:t>and </a:t>
            </a:r>
            <a:r>
              <a:rPr lang="en-US" spc="-5" dirty="0">
                <a:latin typeface="Open Sans" panose="020B0606030504020204" pitchFamily="34" charset="0"/>
                <a:ea typeface="Open Sans" panose="020B0606030504020204" pitchFamily="34" charset="0"/>
                <a:cs typeface="Open Sans" panose="020B0606030504020204" pitchFamily="34" charset="0"/>
              </a:rPr>
              <a:t>employee </a:t>
            </a:r>
            <a:r>
              <a:rPr lang="en-US" spc="-15" dirty="0">
                <a:latin typeface="Open Sans" panose="020B0606030504020204" pitchFamily="34" charset="0"/>
                <a:ea typeface="Open Sans" panose="020B0606030504020204" pitchFamily="34" charset="0"/>
                <a:cs typeface="Open Sans" panose="020B0606030504020204" pitchFamily="34" charset="0"/>
              </a:rPr>
              <a:t>to </a:t>
            </a:r>
            <a:r>
              <a:rPr lang="en-US" dirty="0">
                <a:latin typeface="Open Sans" panose="020B0606030504020204" pitchFamily="34" charset="0"/>
                <a:ea typeface="Open Sans" panose="020B0606030504020204" pitchFamily="34" charset="0"/>
                <a:cs typeface="Open Sans" panose="020B0606030504020204" pitchFamily="34" charset="0"/>
              </a:rPr>
              <a:t>impose and </a:t>
            </a:r>
            <a:r>
              <a:rPr lang="en-US" spc="-5" dirty="0">
                <a:latin typeface="Open Sans" panose="020B0606030504020204" pitchFamily="34" charset="0"/>
                <a:ea typeface="Open Sans" panose="020B0606030504020204" pitchFamily="34" charset="0"/>
                <a:cs typeface="Open Sans" panose="020B0606030504020204" pitchFamily="34" charset="0"/>
              </a:rPr>
              <a:t>comply with </a:t>
            </a:r>
            <a:r>
              <a:rPr lang="en-US" spc="-15" dirty="0">
                <a:latin typeface="Open Sans" panose="020B0606030504020204" pitchFamily="34" charset="0"/>
                <a:ea typeface="Open Sans" panose="020B0606030504020204" pitchFamily="34" charset="0"/>
                <a:cs typeface="Open Sans" panose="020B0606030504020204" pitchFamily="34" charset="0"/>
              </a:rPr>
              <a:t>safety </a:t>
            </a:r>
            <a:r>
              <a:rPr lang="en-US" spc="-5" dirty="0">
                <a:latin typeface="Open Sans" panose="020B0606030504020204" pitchFamily="34" charset="0"/>
                <a:ea typeface="Open Sans" panose="020B0606030504020204" pitchFamily="34" charset="0"/>
                <a:cs typeface="Open Sans" panose="020B0606030504020204" pitchFamily="34" charset="0"/>
              </a:rPr>
              <a:t>precautions. </a:t>
            </a:r>
            <a:r>
              <a:rPr lang="en-US" spc="-15" dirty="0">
                <a:latin typeface="Open Sans" panose="020B0606030504020204" pitchFamily="34" charset="0"/>
                <a:ea typeface="Open Sans" panose="020B0606030504020204" pitchFamily="34" charset="0"/>
                <a:cs typeface="Open Sans" panose="020B0606030504020204" pitchFamily="34" charset="0"/>
              </a:rPr>
              <a:t>Workplace safety </a:t>
            </a:r>
            <a:r>
              <a:rPr lang="en-US" dirty="0">
                <a:latin typeface="Open Sans" panose="020B0606030504020204" pitchFamily="34" charset="0"/>
                <a:ea typeface="Open Sans" panose="020B0606030504020204" pitchFamily="34" charset="0"/>
                <a:cs typeface="Open Sans" panose="020B0606030504020204" pitchFamily="34" charset="0"/>
              </a:rPr>
              <a:t>can include:</a:t>
            </a:r>
          </a:p>
          <a:p>
            <a:pPr marL="469900" indent="-457200">
              <a:spcBef>
                <a:spcPts val="1165"/>
              </a:spcBef>
              <a:buClr>
                <a:schemeClr val="accent1"/>
              </a:buClr>
              <a:buFont typeface="Open Sans" panose="020B0606030504020204" pitchFamily="34" charset="0"/>
              <a:buChar char="&gt;"/>
              <a:tabLst>
                <a:tab pos="161290" algn="l"/>
              </a:tabLst>
            </a:pPr>
            <a:r>
              <a:rPr lang="en-US" spc="-5" dirty="0">
                <a:latin typeface="Open Sans" panose="020B0606030504020204" pitchFamily="34" charset="0"/>
                <a:ea typeface="Open Sans" panose="020B0606030504020204" pitchFamily="34" charset="0"/>
                <a:cs typeface="Open Sans" panose="020B0606030504020204" pitchFamily="34" charset="0"/>
              </a:rPr>
              <a:t>Chemical </a:t>
            </a:r>
            <a:r>
              <a:rPr lang="en-US" spc="-15" dirty="0">
                <a:latin typeface="Open Sans" panose="020B0606030504020204" pitchFamily="34" charset="0"/>
                <a:ea typeface="Open Sans" panose="020B0606030504020204" pitchFamily="34" charset="0"/>
                <a:cs typeface="Open Sans" panose="020B0606030504020204" pitchFamily="34" charset="0"/>
              </a:rPr>
              <a:t>safety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55"/>
              </a:spcBef>
              <a:buClr>
                <a:schemeClr val="accent1"/>
              </a:buClr>
              <a:buFont typeface="Open Sans" panose="020B0606030504020204" pitchFamily="34" charset="0"/>
              <a:buChar char="&gt;"/>
              <a:tabLst>
                <a:tab pos="161290" algn="l"/>
              </a:tabLst>
            </a:pPr>
            <a:r>
              <a:rPr lang="en-US" spc="-5" dirty="0">
                <a:latin typeface="Open Sans" panose="020B0606030504020204" pitchFamily="34" charset="0"/>
                <a:ea typeface="Open Sans" panose="020B0606030504020204" pitchFamily="34" charset="0"/>
                <a:cs typeface="Open Sans" panose="020B0606030504020204" pitchFamily="34" charset="0"/>
              </a:rPr>
              <a:t>Construction</a:t>
            </a:r>
            <a:r>
              <a:rPr lang="en-US" spc="-15" dirty="0">
                <a:latin typeface="Open Sans" panose="020B0606030504020204" pitchFamily="34" charset="0"/>
                <a:ea typeface="Open Sans" panose="020B0606030504020204" pitchFamily="34" charset="0"/>
                <a:cs typeface="Open Sans" panose="020B0606030504020204" pitchFamily="34" charset="0"/>
              </a:rPr>
              <a:t> safety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65"/>
              </a:spcBef>
              <a:buClr>
                <a:schemeClr val="accent1"/>
              </a:buClr>
              <a:buFont typeface="Open Sans" panose="020B0606030504020204" pitchFamily="34" charset="0"/>
              <a:buChar char="&gt;"/>
              <a:tabLst>
                <a:tab pos="161290" algn="l"/>
              </a:tabLst>
            </a:pPr>
            <a:r>
              <a:rPr lang="en-US" spc="-5" dirty="0">
                <a:latin typeface="Open Sans" panose="020B0606030504020204" pitchFamily="34" charset="0"/>
                <a:ea typeface="Open Sans" panose="020B0606030504020204" pitchFamily="34" charset="0"/>
                <a:cs typeface="Open Sans" panose="020B0606030504020204" pitchFamily="34" charset="0"/>
              </a:rPr>
              <a:t>Electrical</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15" dirty="0">
                <a:latin typeface="Open Sans" panose="020B0606030504020204" pitchFamily="34" charset="0"/>
                <a:ea typeface="Open Sans" panose="020B0606030504020204" pitchFamily="34" charset="0"/>
                <a:cs typeface="Open Sans" panose="020B0606030504020204" pitchFamily="34" charset="0"/>
              </a:rPr>
              <a:t>safety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65"/>
              </a:spcBef>
              <a:buClr>
                <a:schemeClr val="accent1"/>
              </a:buClr>
              <a:buFont typeface="Open Sans" panose="020B0606030504020204" pitchFamily="34" charset="0"/>
              <a:buChar char="&gt;"/>
              <a:tabLst>
                <a:tab pos="161290" algn="l"/>
              </a:tabLst>
            </a:pPr>
            <a:r>
              <a:rPr lang="en-US" spc="-20" dirty="0">
                <a:latin typeface="Open Sans" panose="020B0606030504020204" pitchFamily="34" charset="0"/>
                <a:ea typeface="Open Sans" panose="020B0606030504020204" pitchFamily="34" charset="0"/>
                <a:cs typeface="Open Sans" panose="020B0606030504020204" pitchFamily="34" charset="0"/>
              </a:rPr>
              <a:t>Eye</a:t>
            </a:r>
            <a:r>
              <a:rPr lang="en-US" spc="-15" dirty="0">
                <a:latin typeface="Open Sans" panose="020B0606030504020204" pitchFamily="34" charset="0"/>
                <a:ea typeface="Open Sans" panose="020B0606030504020204" pitchFamily="34" charset="0"/>
                <a:cs typeface="Open Sans" panose="020B0606030504020204" pitchFamily="34" charset="0"/>
              </a:rPr>
              <a:t> safety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50"/>
              </a:spcBef>
              <a:buClr>
                <a:schemeClr val="accent1"/>
              </a:buClr>
              <a:buFont typeface="Open Sans" panose="020B0606030504020204" pitchFamily="34" charset="0"/>
              <a:buChar char="&gt;"/>
              <a:tabLst>
                <a:tab pos="161290" algn="l"/>
              </a:tabLst>
            </a:pPr>
            <a:r>
              <a:rPr lang="en-US" spc="-15" dirty="0">
                <a:latin typeface="Open Sans" panose="020B0606030504020204" pitchFamily="34" charset="0"/>
                <a:ea typeface="Open Sans" panose="020B0606030504020204" pitchFamily="34" charset="0"/>
                <a:cs typeface="Open Sans" panose="020B0606030504020204" pitchFamily="34" charset="0"/>
              </a:rPr>
              <a:t>Fall </a:t>
            </a:r>
            <a:r>
              <a:rPr lang="en-US" dirty="0">
                <a:latin typeface="Open Sans" panose="020B0606030504020204" pitchFamily="34" charset="0"/>
                <a:ea typeface="Open Sans" panose="020B0606030504020204" pitchFamily="34" charset="0"/>
                <a:cs typeface="Open Sans" panose="020B0606030504020204" pitchFamily="34" charset="0"/>
              </a:rPr>
              <a:t>injury</a:t>
            </a:r>
            <a:r>
              <a:rPr lang="en-US" spc="-5"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prevention</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ACE154F5-DDFF-4EBD-AA53-F8AC1408C0BC}"/>
              </a:ext>
            </a:extLst>
          </p:cNvPr>
          <p:cNvSpPr/>
          <p:nvPr/>
        </p:nvSpPr>
        <p:spPr>
          <a:xfrm>
            <a:off x="6782218" y="925738"/>
            <a:ext cx="4517154" cy="5229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1044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7F44-5982-4C8B-8F37-B6A9979CB252}"/>
              </a:ext>
            </a:extLst>
          </p:cNvPr>
          <p:cNvSpPr>
            <a:spLocks noGrp="1"/>
          </p:cNvSpPr>
          <p:nvPr>
            <p:ph type="title"/>
          </p:nvPr>
        </p:nvSpPr>
        <p:spPr>
          <a:xfrm>
            <a:off x="737881" y="265112"/>
            <a:ext cx="10253580" cy="876300"/>
          </a:xfrm>
        </p:spPr>
        <p:txBody>
          <a:bodyPr/>
          <a:lstStyle/>
          <a:p>
            <a:pPr marR="89535">
              <a:lnSpc>
                <a:spcPts val="5330"/>
              </a:lnSpc>
              <a:spcBef>
                <a:spcPts val="100"/>
              </a:spcBef>
            </a:pPr>
            <a:r>
              <a:rPr lang="en-US" spc="-70" dirty="0"/>
              <a:t>Procedures </a:t>
            </a:r>
            <a:r>
              <a:rPr lang="en-US" spc="-45" dirty="0"/>
              <a:t>Necessary </a:t>
            </a:r>
            <a:r>
              <a:rPr lang="en-US" spc="-50" dirty="0"/>
              <a:t>to</a:t>
            </a:r>
            <a:r>
              <a:rPr lang="en-US" spc="-235" dirty="0"/>
              <a:t> </a:t>
            </a:r>
            <a:r>
              <a:rPr lang="en-US" spc="-70" dirty="0"/>
              <a:t>Provide </a:t>
            </a:r>
            <a:r>
              <a:rPr lang="en-US" spc="-55" dirty="0"/>
              <a:t>Emergency</a:t>
            </a:r>
            <a:r>
              <a:rPr lang="en-US" spc="-210" dirty="0"/>
              <a:t> </a:t>
            </a:r>
            <a:r>
              <a:rPr lang="en-US" spc="-40" dirty="0"/>
              <a:t>Aid</a:t>
            </a:r>
            <a:endParaRPr lang="en-US" dirty="0"/>
          </a:p>
        </p:txBody>
      </p:sp>
      <p:sp>
        <p:nvSpPr>
          <p:cNvPr id="3" name="Content Placeholder 2">
            <a:extLst>
              <a:ext uri="{FF2B5EF4-FFF2-40B4-BE49-F238E27FC236}">
                <a16:creationId xmlns:a16="http://schemas.microsoft.com/office/drawing/2014/main" id="{9AD20986-AFAB-4C46-B5B2-C54A653BFB5E}"/>
              </a:ext>
            </a:extLst>
          </p:cNvPr>
          <p:cNvSpPr>
            <a:spLocks noGrp="1"/>
          </p:cNvSpPr>
          <p:nvPr>
            <p:ph sz="half" idx="1"/>
          </p:nvPr>
        </p:nvSpPr>
        <p:spPr>
          <a:xfrm>
            <a:off x="737880" y="1420420"/>
            <a:ext cx="6418699" cy="4734318"/>
          </a:xfrm>
        </p:spPr>
        <p:txBody>
          <a:bodyPr/>
          <a:lstStyle/>
          <a:p>
            <a:pPr marL="103505">
              <a:spcBef>
                <a:spcPts val="1260"/>
              </a:spcBef>
            </a:pPr>
            <a:r>
              <a:rPr lang="en-US" spc="-10" dirty="0">
                <a:latin typeface="Open Sans" panose="020B0606030504020204" pitchFamily="34" charset="0"/>
                <a:ea typeface="Open Sans" panose="020B0606030504020204" pitchFamily="34" charset="0"/>
                <a:cs typeface="Open Sans" panose="020B0606030504020204" pitchFamily="34" charset="0"/>
              </a:rPr>
              <a:t>Prepare </a:t>
            </a:r>
            <a:r>
              <a:rPr lang="en-US" spc="-15" dirty="0">
                <a:latin typeface="Open Sans" panose="020B0606030504020204" pitchFamily="34" charset="0"/>
                <a:ea typeface="Open Sans" panose="020B0606030504020204" pitchFamily="34" charset="0"/>
                <a:cs typeface="Open Sans" panose="020B0606030504020204" pitchFamily="34" charset="0"/>
              </a:rPr>
              <a:t>for </a:t>
            </a:r>
            <a:r>
              <a:rPr lang="en-US" spc="-5" dirty="0">
                <a:latin typeface="Open Sans" panose="020B0606030504020204" pitchFamily="34" charset="0"/>
                <a:ea typeface="Open Sans" panose="020B0606030504020204" pitchFamily="34" charset="0"/>
                <a:cs typeface="Open Sans" panose="020B0606030504020204" pitchFamily="34" charset="0"/>
              </a:rPr>
              <a:t>emergencies</a:t>
            </a:r>
            <a:r>
              <a:rPr lang="en-US" spc="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by: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65"/>
              </a:spcBef>
              <a:buClr>
                <a:schemeClr val="accent1"/>
              </a:buClr>
              <a:buFont typeface="Open Sans" panose="020B0606030504020204" pitchFamily="34" charset="0"/>
              <a:buChar char="&gt;"/>
              <a:tabLst>
                <a:tab pos="161290" algn="l"/>
              </a:tabLst>
            </a:pPr>
            <a:r>
              <a:rPr lang="en-US" spc="-5" dirty="0">
                <a:latin typeface="Open Sans" panose="020B0606030504020204" pitchFamily="34" charset="0"/>
                <a:ea typeface="Open Sans" panose="020B0606030504020204" pitchFamily="34" charset="0"/>
                <a:cs typeface="Open Sans" panose="020B0606030504020204" pitchFamily="34" charset="0"/>
              </a:rPr>
              <a:t>Accounting </a:t>
            </a:r>
            <a:r>
              <a:rPr lang="en-US" spc="-15" dirty="0">
                <a:latin typeface="Open Sans" panose="020B0606030504020204" pitchFamily="34" charset="0"/>
                <a:ea typeface="Open Sans" panose="020B0606030504020204" pitchFamily="34" charset="0"/>
                <a:cs typeface="Open Sans" panose="020B0606030504020204" pitchFamily="34" charset="0"/>
              </a:rPr>
              <a:t>for </a:t>
            </a:r>
            <a:r>
              <a:rPr lang="en-US" dirty="0">
                <a:latin typeface="Open Sans" panose="020B0606030504020204" pitchFamily="34" charset="0"/>
                <a:ea typeface="Open Sans" panose="020B0606030504020204" pitchFamily="34" charset="0"/>
                <a:cs typeface="Open Sans" panose="020B0606030504020204" pitchFamily="34" charset="0"/>
              </a:rPr>
              <a:t>all</a:t>
            </a:r>
            <a:r>
              <a:rPr lang="en-US" spc="-3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employees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55"/>
              </a:spcBef>
              <a:buClr>
                <a:schemeClr val="accent1"/>
              </a:buClr>
              <a:buFont typeface="Open Sans" panose="020B0606030504020204" pitchFamily="34" charset="0"/>
              <a:buChar char="&gt;"/>
              <a:tabLst>
                <a:tab pos="161290" algn="l"/>
              </a:tabLst>
            </a:pPr>
            <a:r>
              <a:rPr lang="en-US" spc="-10" dirty="0">
                <a:latin typeface="Open Sans" panose="020B0606030504020204" pitchFamily="34" charset="0"/>
                <a:ea typeface="Open Sans" panose="020B0606030504020204" pitchFamily="34" charset="0"/>
                <a:cs typeface="Open Sans" panose="020B0606030504020204" pitchFamily="34" charset="0"/>
              </a:rPr>
              <a:t>Brainstorming </a:t>
            </a:r>
            <a:r>
              <a:rPr lang="en-US" dirty="0">
                <a:latin typeface="Open Sans" panose="020B0606030504020204" pitchFamily="34" charset="0"/>
                <a:ea typeface="Open Sans" panose="020B0606030504020204" pitchFamily="34" charset="0"/>
                <a:cs typeface="Open Sans" panose="020B0606030504020204" pitchFamily="34" charset="0"/>
              </a:rPr>
              <a:t>the </a:t>
            </a:r>
            <a:r>
              <a:rPr lang="en-US" spc="-10" dirty="0">
                <a:latin typeface="Open Sans" panose="020B0606030504020204" pitchFamily="34" charset="0"/>
                <a:ea typeface="Open Sans" panose="020B0606030504020204" pitchFamily="34" charset="0"/>
                <a:cs typeface="Open Sans" panose="020B0606030504020204" pitchFamily="34" charset="0"/>
              </a:rPr>
              <a:t>worse-case </a:t>
            </a:r>
            <a:r>
              <a:rPr lang="en-US" spc="-5" dirty="0">
                <a:latin typeface="Open Sans" panose="020B0606030504020204" pitchFamily="34" charset="0"/>
                <a:ea typeface="Open Sans" panose="020B0606030504020204" pitchFamily="34" charset="0"/>
                <a:cs typeface="Open Sans" panose="020B0606030504020204" pitchFamily="34" charset="0"/>
              </a:rPr>
              <a:t>scenarios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65"/>
              </a:spcBef>
              <a:buClr>
                <a:schemeClr val="accent1"/>
              </a:buClr>
              <a:buFont typeface="Open Sans" panose="020B0606030504020204" pitchFamily="34" charset="0"/>
              <a:buChar char="&gt;"/>
              <a:tabLst>
                <a:tab pos="161290" algn="l"/>
              </a:tabLst>
            </a:pPr>
            <a:r>
              <a:rPr lang="en-US" spc="-10" dirty="0">
                <a:latin typeface="Open Sans" panose="020B0606030504020204" pitchFamily="34" charset="0"/>
                <a:ea typeface="Open Sans" panose="020B0606030504020204" pitchFamily="34" charset="0"/>
                <a:cs typeface="Open Sans" panose="020B0606030504020204" pitchFamily="34" charset="0"/>
              </a:rPr>
              <a:t>Establishing </a:t>
            </a:r>
            <a:r>
              <a:rPr lang="en-US" dirty="0">
                <a:latin typeface="Open Sans" panose="020B0606030504020204" pitchFamily="34" charset="0"/>
                <a:ea typeface="Open Sans" panose="020B0606030504020204" pitchFamily="34" charset="0"/>
                <a:cs typeface="Open Sans" panose="020B0606030504020204" pitchFamily="34" charset="0"/>
              </a:rPr>
              <a:t>an </a:t>
            </a:r>
            <a:r>
              <a:rPr lang="en-US" spc="-5" dirty="0">
                <a:latin typeface="Open Sans" panose="020B0606030504020204" pitchFamily="34" charset="0"/>
                <a:ea typeface="Open Sans" panose="020B0606030504020204" pitchFamily="34" charset="0"/>
                <a:cs typeface="Open Sans" panose="020B0606030504020204" pitchFamily="34" charset="0"/>
              </a:rPr>
              <a:t>emergency action</a:t>
            </a:r>
            <a:r>
              <a:rPr lang="en-US" spc="-10"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plan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65"/>
              </a:spcBef>
              <a:buClr>
                <a:schemeClr val="accent1"/>
              </a:buClr>
              <a:buFont typeface="Open Sans" panose="020B0606030504020204" pitchFamily="34" charset="0"/>
              <a:buChar char="&gt;"/>
              <a:tabLst>
                <a:tab pos="161290" algn="l"/>
              </a:tabLst>
            </a:pPr>
            <a:r>
              <a:rPr lang="en-US" spc="-10" dirty="0">
                <a:latin typeface="Open Sans" panose="020B0606030504020204" pitchFamily="34" charset="0"/>
                <a:ea typeface="Open Sans" panose="020B0606030504020204" pitchFamily="34" charset="0"/>
                <a:cs typeface="Open Sans" panose="020B0606030504020204" pitchFamily="34" charset="0"/>
              </a:rPr>
              <a:t>Establishing </a:t>
            </a:r>
            <a:r>
              <a:rPr lang="en-US" spc="-5" dirty="0">
                <a:latin typeface="Open Sans" panose="020B0606030504020204" pitchFamily="34" charset="0"/>
                <a:ea typeface="Open Sans" panose="020B0606030504020204" pitchFamily="34" charset="0"/>
                <a:cs typeface="Open Sans" panose="020B0606030504020204" pitchFamily="34" charset="0"/>
              </a:rPr>
              <a:t>evacuation </a:t>
            </a:r>
            <a:r>
              <a:rPr lang="en-US" spc="-15" dirty="0">
                <a:latin typeface="Open Sans" panose="020B0606030504020204" pitchFamily="34" charset="0"/>
                <a:ea typeface="Open Sans" panose="020B0606030504020204" pitchFamily="34" charset="0"/>
                <a:cs typeface="Open Sans" panose="020B0606030504020204" pitchFamily="34" charset="0"/>
              </a:rPr>
              <a:t>routes </a:t>
            </a:r>
            <a:r>
              <a:rPr lang="en-US" spc="-5" dirty="0">
                <a:latin typeface="Open Sans" panose="020B0606030504020204" pitchFamily="34" charset="0"/>
                <a:ea typeface="Open Sans" panose="020B0606030504020204" pitchFamily="34" charset="0"/>
                <a:cs typeface="Open Sans" panose="020B0606030504020204" pitchFamily="34" charset="0"/>
              </a:rPr>
              <a:t>and</a:t>
            </a:r>
            <a:r>
              <a:rPr lang="en-US" spc="40" dirty="0">
                <a:latin typeface="Open Sans" panose="020B0606030504020204" pitchFamily="34" charset="0"/>
                <a:ea typeface="Open Sans" panose="020B0606030504020204" pitchFamily="34" charset="0"/>
                <a:cs typeface="Open Sans" panose="020B0606030504020204" pitchFamily="34" charset="0"/>
              </a:rPr>
              <a:t> </a:t>
            </a:r>
            <a:r>
              <a:rPr lang="en-US" spc="-15" dirty="0">
                <a:latin typeface="Open Sans" panose="020B0606030504020204" pitchFamily="34" charset="0"/>
                <a:ea typeface="Open Sans" panose="020B0606030504020204" pitchFamily="34" charset="0"/>
                <a:cs typeface="Open Sans" panose="020B0606030504020204" pitchFamily="34" charset="0"/>
              </a:rPr>
              <a:t>exits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55"/>
              </a:spcBef>
              <a:buClr>
                <a:schemeClr val="accent1"/>
              </a:buClr>
              <a:buFont typeface="Open Sans" panose="020B0606030504020204" pitchFamily="34" charset="0"/>
              <a:buChar char="&gt;"/>
              <a:tabLst>
                <a:tab pos="161290" algn="l"/>
              </a:tabLst>
            </a:pPr>
            <a:r>
              <a:rPr lang="en-US" spc="-10" dirty="0">
                <a:latin typeface="Open Sans" panose="020B0606030504020204" pitchFamily="34" charset="0"/>
                <a:ea typeface="Open Sans" panose="020B0606030504020204" pitchFamily="34" charset="0"/>
                <a:cs typeface="Open Sans" panose="020B0606030504020204" pitchFamily="34" charset="0"/>
              </a:rPr>
              <a:t>Providing </a:t>
            </a:r>
            <a:r>
              <a:rPr lang="en-US" spc="-5" dirty="0">
                <a:latin typeface="Open Sans" panose="020B0606030504020204" pitchFamily="34" charset="0"/>
                <a:ea typeface="Open Sans" panose="020B0606030504020204" pitchFamily="34" charset="0"/>
                <a:cs typeface="Open Sans" panose="020B0606030504020204" pitchFamily="34" charset="0"/>
              </a:rPr>
              <a:t>medical</a:t>
            </a:r>
            <a:r>
              <a:rPr lang="en-US" spc="5"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assistance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60"/>
              </a:spcBef>
              <a:buClr>
                <a:schemeClr val="accent1"/>
              </a:buClr>
              <a:buFont typeface="Open Sans" panose="020B0606030504020204" pitchFamily="34" charset="0"/>
              <a:buChar char="&gt;"/>
              <a:tabLst>
                <a:tab pos="161290" algn="l"/>
              </a:tabLst>
            </a:pPr>
            <a:r>
              <a:rPr lang="en-US" spc="-25" dirty="0">
                <a:latin typeface="Open Sans" panose="020B0606030504020204" pitchFamily="34" charset="0"/>
                <a:ea typeface="Open Sans" panose="020B0606030504020204" pitchFamily="34" charset="0"/>
                <a:cs typeface="Open Sans" panose="020B0606030504020204" pitchFamily="34" charset="0"/>
              </a:rPr>
              <a:t>Training </a:t>
            </a:r>
            <a:r>
              <a:rPr lang="en-US" dirty="0">
                <a:latin typeface="Open Sans" panose="020B0606030504020204" pitchFamily="34" charset="0"/>
                <a:ea typeface="Open Sans" panose="020B0606030504020204" pitchFamily="34" charset="0"/>
                <a:cs typeface="Open Sans" panose="020B0606030504020204" pitchFamily="34" charset="0"/>
              </a:rPr>
              <a:t>all</a:t>
            </a:r>
            <a:r>
              <a:rPr lang="en-US" spc="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employees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165"/>
              </a:spcBef>
              <a:buClr>
                <a:schemeClr val="accent1"/>
              </a:buClr>
              <a:buFont typeface="Open Sans" panose="020B0606030504020204" pitchFamily="34" charset="0"/>
              <a:buChar char="&gt;"/>
              <a:tabLst>
                <a:tab pos="161290" algn="l"/>
              </a:tabLst>
            </a:pPr>
            <a:r>
              <a:rPr lang="en-US" spc="-35" dirty="0">
                <a:latin typeface="Open Sans" panose="020B0606030504020204" pitchFamily="34" charset="0"/>
                <a:ea typeface="Open Sans" panose="020B0606030504020204" pitchFamily="34" charset="0"/>
                <a:cs typeface="Open Sans" panose="020B0606030504020204" pitchFamily="34" charset="0"/>
              </a:rPr>
              <a:t>Ways </a:t>
            </a:r>
            <a:r>
              <a:rPr lang="en-US" spc="-15" dirty="0">
                <a:latin typeface="Open Sans" panose="020B0606030504020204" pitchFamily="34" charset="0"/>
                <a:ea typeface="Open Sans" panose="020B0606030504020204" pitchFamily="34" charset="0"/>
                <a:cs typeface="Open Sans" panose="020B0606030504020204" pitchFamily="34" charset="0"/>
              </a:rPr>
              <a:t>to </a:t>
            </a:r>
            <a:r>
              <a:rPr lang="en-US" spc="-5" dirty="0">
                <a:latin typeface="Open Sans" panose="020B0606030504020204" pitchFamily="34" charset="0"/>
                <a:ea typeface="Open Sans" panose="020B0606030504020204" pitchFamily="34" charset="0"/>
                <a:cs typeface="Open Sans" panose="020B0606030504020204" pitchFamily="34" charset="0"/>
              </a:rPr>
              <a:t>alert</a:t>
            </a:r>
            <a:r>
              <a:rPr lang="en-US" spc="30"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employees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750CE38F-3863-4804-B3BB-AAE07B4780F7}"/>
              </a:ext>
            </a:extLst>
          </p:cNvPr>
          <p:cNvSpPr/>
          <p:nvPr/>
        </p:nvSpPr>
        <p:spPr>
          <a:xfrm>
            <a:off x="7156579" y="2211353"/>
            <a:ext cx="4718180" cy="312823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1578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272C-0CEE-421E-B1C2-C28FB658C1AC}"/>
              </a:ext>
            </a:extLst>
          </p:cNvPr>
          <p:cNvSpPr>
            <a:spLocks noGrp="1"/>
          </p:cNvSpPr>
          <p:nvPr>
            <p:ph type="title"/>
          </p:nvPr>
        </p:nvSpPr>
        <p:spPr/>
        <p:txBody>
          <a:bodyPr/>
          <a:lstStyle/>
          <a:p>
            <a:r>
              <a:rPr lang="en-US" spc="-40" dirty="0"/>
              <a:t>NIOSH </a:t>
            </a:r>
            <a:r>
              <a:rPr lang="en-US" spc="-70" dirty="0"/>
              <a:t>YOUTH </a:t>
            </a:r>
            <a:r>
              <a:rPr lang="en-US" spc="-85" dirty="0"/>
              <a:t>@Work</a:t>
            </a:r>
            <a:r>
              <a:rPr lang="en-US" spc="-320" dirty="0"/>
              <a:t> </a:t>
            </a:r>
            <a:r>
              <a:rPr lang="en-US" spc="-40" dirty="0"/>
              <a:t>Video	</a:t>
            </a:r>
            <a:endParaRPr lang="en-US" dirty="0"/>
          </a:p>
        </p:txBody>
      </p:sp>
      <p:sp>
        <p:nvSpPr>
          <p:cNvPr id="4" name="object 4">
            <a:hlinkClick r:id="rId2"/>
            <a:extLst>
              <a:ext uri="{FF2B5EF4-FFF2-40B4-BE49-F238E27FC236}">
                <a16:creationId xmlns:a16="http://schemas.microsoft.com/office/drawing/2014/main" id="{C4AD21CF-A837-49D5-9BBA-2AC7D02D7351}"/>
              </a:ext>
            </a:extLst>
          </p:cNvPr>
          <p:cNvSpPr/>
          <p:nvPr/>
        </p:nvSpPr>
        <p:spPr>
          <a:xfrm>
            <a:off x="3112008" y="1534145"/>
            <a:ext cx="5967983" cy="3789710"/>
          </a:xfrm>
          <a:prstGeom prst="rect">
            <a:avLst/>
          </a:prstGeom>
          <a:blipFill>
            <a:blip r:embed="rId3" cstate="print"/>
            <a:stretch>
              <a:fillRect/>
            </a:stretch>
          </a:blipFill>
        </p:spPr>
        <p:txBody>
          <a:bodyPr wrap="square" lIns="0" tIns="0" rIns="0" bIns="0" rtlCol="0"/>
          <a:lstStyle/>
          <a:p>
            <a:endParaRPr/>
          </a:p>
        </p:txBody>
      </p:sp>
      <p:sp>
        <p:nvSpPr>
          <p:cNvPr id="5" name="object 3">
            <a:extLst>
              <a:ext uri="{FF2B5EF4-FFF2-40B4-BE49-F238E27FC236}">
                <a16:creationId xmlns:a16="http://schemas.microsoft.com/office/drawing/2014/main" id="{03315863-374E-4DD0-B6B1-3221DB8BBE75}"/>
              </a:ext>
            </a:extLst>
          </p:cNvPr>
          <p:cNvSpPr txBox="1"/>
          <p:nvPr/>
        </p:nvSpPr>
        <p:spPr>
          <a:xfrm>
            <a:off x="5257105" y="5429579"/>
            <a:ext cx="1677788"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Open Sans" panose="020B0606030504020204" pitchFamily="34" charset="0"/>
                <a:ea typeface="Open Sans" panose="020B0606030504020204" pitchFamily="34" charset="0"/>
                <a:cs typeface="Open Sans" panose="020B0606030504020204" pitchFamily="34" charset="0"/>
              </a:rPr>
              <a:t>(click </a:t>
            </a:r>
            <a:r>
              <a:rPr sz="1800" spc="-5" dirty="0">
                <a:latin typeface="Open Sans" panose="020B0606030504020204" pitchFamily="34" charset="0"/>
                <a:ea typeface="Open Sans" panose="020B0606030504020204" pitchFamily="34" charset="0"/>
                <a:cs typeface="Open Sans" panose="020B0606030504020204" pitchFamily="34" charset="0"/>
              </a:rPr>
              <a:t>on</a:t>
            </a:r>
            <a:r>
              <a:rPr sz="1800" spc="-15" dirty="0">
                <a:latin typeface="Open Sans" panose="020B0606030504020204" pitchFamily="34" charset="0"/>
                <a:ea typeface="Open Sans" panose="020B0606030504020204" pitchFamily="34" charset="0"/>
                <a:cs typeface="Open Sans" panose="020B0606030504020204" pitchFamily="34" charset="0"/>
              </a:rPr>
              <a:t> </a:t>
            </a:r>
            <a:r>
              <a:rPr sz="1800" spc="-5" dirty="0">
                <a:latin typeface="Open Sans" panose="020B0606030504020204" pitchFamily="34" charset="0"/>
                <a:ea typeface="Open Sans" panose="020B0606030504020204" pitchFamily="34" charset="0"/>
                <a:cs typeface="Open Sans" panose="020B0606030504020204" pitchFamily="34" charset="0"/>
              </a:rPr>
              <a:t>image)</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738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FAB8-833B-4F33-AB6A-BED76023BC6B}"/>
              </a:ext>
            </a:extLst>
          </p:cNvPr>
          <p:cNvSpPr>
            <a:spLocks noGrp="1"/>
          </p:cNvSpPr>
          <p:nvPr>
            <p:ph type="title"/>
          </p:nvPr>
        </p:nvSpPr>
        <p:spPr/>
        <p:txBody>
          <a:bodyPr/>
          <a:lstStyle/>
          <a:p>
            <a:r>
              <a:rPr lang="en-US" dirty="0"/>
              <a:t>Are </a:t>
            </a:r>
            <a:r>
              <a:rPr lang="en-US" spc="-145" dirty="0"/>
              <a:t>You </a:t>
            </a:r>
            <a:r>
              <a:rPr lang="en-US" dirty="0"/>
              <a:t>a </a:t>
            </a:r>
            <a:r>
              <a:rPr lang="en-US" spc="-145" dirty="0"/>
              <a:t>Teen</a:t>
            </a:r>
            <a:r>
              <a:rPr lang="en-US" spc="-285" dirty="0"/>
              <a:t> </a:t>
            </a:r>
            <a:r>
              <a:rPr lang="en-US" spc="-100" dirty="0"/>
              <a:t>Worker?</a:t>
            </a:r>
            <a:endParaRPr lang="en-US" dirty="0"/>
          </a:p>
        </p:txBody>
      </p:sp>
      <p:sp>
        <p:nvSpPr>
          <p:cNvPr id="4" name="object 3">
            <a:hlinkClick r:id="rId2"/>
            <a:extLst>
              <a:ext uri="{FF2B5EF4-FFF2-40B4-BE49-F238E27FC236}">
                <a16:creationId xmlns:a16="http://schemas.microsoft.com/office/drawing/2014/main" id="{D1E1F05A-0846-4EC0-8434-AD8F5764B863}"/>
              </a:ext>
            </a:extLst>
          </p:cNvPr>
          <p:cNvSpPr/>
          <p:nvPr/>
        </p:nvSpPr>
        <p:spPr>
          <a:xfrm>
            <a:off x="3256540" y="1492901"/>
            <a:ext cx="5678920" cy="4254757"/>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B0CBF9B8-1997-451E-987B-7205C7CD2260}"/>
              </a:ext>
            </a:extLst>
          </p:cNvPr>
          <p:cNvSpPr txBox="1"/>
          <p:nvPr/>
        </p:nvSpPr>
        <p:spPr>
          <a:xfrm>
            <a:off x="5277276" y="5957050"/>
            <a:ext cx="1637448"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Open Sans" panose="020B0606030504020204" pitchFamily="34" charset="0"/>
                <a:ea typeface="Open Sans" panose="020B0606030504020204" pitchFamily="34" charset="0"/>
                <a:cs typeface="Open Sans" panose="020B0606030504020204" pitchFamily="34" charset="0"/>
              </a:rPr>
              <a:t>(click </a:t>
            </a:r>
            <a:r>
              <a:rPr sz="1800" spc="-5" dirty="0">
                <a:latin typeface="Open Sans" panose="020B0606030504020204" pitchFamily="34" charset="0"/>
                <a:ea typeface="Open Sans" panose="020B0606030504020204" pitchFamily="34" charset="0"/>
                <a:cs typeface="Open Sans" panose="020B0606030504020204" pitchFamily="34" charset="0"/>
              </a:rPr>
              <a:t>on</a:t>
            </a:r>
            <a:r>
              <a:rPr sz="1800" spc="-15" dirty="0">
                <a:latin typeface="Open Sans" panose="020B0606030504020204" pitchFamily="34" charset="0"/>
                <a:ea typeface="Open Sans" panose="020B0606030504020204" pitchFamily="34" charset="0"/>
                <a:cs typeface="Open Sans" panose="020B0606030504020204" pitchFamily="34" charset="0"/>
              </a:rPr>
              <a:t> </a:t>
            </a:r>
            <a:r>
              <a:rPr sz="1800" spc="-5" dirty="0">
                <a:latin typeface="Open Sans" panose="020B0606030504020204" pitchFamily="34" charset="0"/>
                <a:ea typeface="Open Sans" panose="020B0606030504020204" pitchFamily="34" charset="0"/>
                <a:cs typeface="Open Sans" panose="020B0606030504020204" pitchFamily="34" charset="0"/>
              </a:rPr>
              <a:t>image)</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162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71EA-74F8-46BC-A6C3-775852DFB61A}"/>
              </a:ext>
            </a:extLst>
          </p:cNvPr>
          <p:cNvSpPr>
            <a:spLocks noGrp="1"/>
          </p:cNvSpPr>
          <p:nvPr>
            <p:ph type="title"/>
          </p:nvPr>
        </p:nvSpPr>
        <p:spPr/>
        <p:txBody>
          <a:bodyPr/>
          <a:lstStyle/>
          <a:p>
            <a:r>
              <a:rPr lang="en-US" spc="-75" dirty="0"/>
              <a:t>Safety </a:t>
            </a:r>
            <a:r>
              <a:rPr lang="en-US" spc="-30" dirty="0"/>
              <a:t>is </a:t>
            </a:r>
            <a:r>
              <a:rPr lang="en-US" spc="-80" dirty="0"/>
              <a:t>NOT </a:t>
            </a:r>
            <a:r>
              <a:rPr lang="en-US" dirty="0"/>
              <a:t>a</a:t>
            </a:r>
            <a:r>
              <a:rPr lang="en-US" spc="-285" dirty="0"/>
              <a:t> </a:t>
            </a:r>
            <a:r>
              <a:rPr lang="en-US" spc="-50" dirty="0"/>
              <a:t>Priority</a:t>
            </a:r>
            <a:endParaRPr lang="en-US" dirty="0"/>
          </a:p>
        </p:txBody>
      </p:sp>
      <p:sp>
        <p:nvSpPr>
          <p:cNvPr id="4" name="object 4">
            <a:hlinkClick r:id="rId2"/>
            <a:extLst>
              <a:ext uri="{FF2B5EF4-FFF2-40B4-BE49-F238E27FC236}">
                <a16:creationId xmlns:a16="http://schemas.microsoft.com/office/drawing/2014/main" id="{26ECC54A-FD70-4CEF-BCE9-4B3C98FD4F6D}"/>
              </a:ext>
            </a:extLst>
          </p:cNvPr>
          <p:cNvSpPr/>
          <p:nvPr/>
        </p:nvSpPr>
        <p:spPr>
          <a:xfrm>
            <a:off x="4298830" y="1513114"/>
            <a:ext cx="4191000" cy="4361688"/>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0F36C964-3915-42D4-813A-4B9CF11D5BC6}"/>
              </a:ext>
            </a:extLst>
          </p:cNvPr>
          <p:cNvSpPr txBox="1"/>
          <p:nvPr/>
        </p:nvSpPr>
        <p:spPr>
          <a:xfrm>
            <a:off x="5277276" y="5959495"/>
            <a:ext cx="1637448"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Open Sans" panose="020B0606030504020204" pitchFamily="34" charset="0"/>
                <a:ea typeface="Open Sans" panose="020B0606030504020204" pitchFamily="34" charset="0"/>
                <a:cs typeface="Open Sans" panose="020B0606030504020204" pitchFamily="34" charset="0"/>
              </a:rPr>
              <a:t>(click </a:t>
            </a:r>
            <a:r>
              <a:rPr sz="1800" spc="-5" dirty="0">
                <a:latin typeface="Open Sans" panose="020B0606030504020204" pitchFamily="34" charset="0"/>
                <a:ea typeface="Open Sans" panose="020B0606030504020204" pitchFamily="34" charset="0"/>
                <a:cs typeface="Open Sans" panose="020B0606030504020204" pitchFamily="34" charset="0"/>
              </a:rPr>
              <a:t>on</a:t>
            </a:r>
            <a:r>
              <a:rPr sz="1800" spc="-15" dirty="0">
                <a:latin typeface="Open Sans" panose="020B0606030504020204" pitchFamily="34" charset="0"/>
                <a:ea typeface="Open Sans" panose="020B0606030504020204" pitchFamily="34" charset="0"/>
                <a:cs typeface="Open Sans" panose="020B0606030504020204" pitchFamily="34" charset="0"/>
              </a:rPr>
              <a:t> </a:t>
            </a:r>
            <a:r>
              <a:rPr sz="1800" spc="-5" dirty="0">
                <a:latin typeface="Open Sans" panose="020B0606030504020204" pitchFamily="34" charset="0"/>
                <a:ea typeface="Open Sans" panose="020B0606030504020204" pitchFamily="34" charset="0"/>
                <a:cs typeface="Open Sans" panose="020B0606030504020204" pitchFamily="34" charset="0"/>
              </a:rPr>
              <a:t>image)</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055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9542-EA15-4123-A84A-8A77E679D091}"/>
              </a:ext>
            </a:extLst>
          </p:cNvPr>
          <p:cNvSpPr>
            <a:spLocks noGrp="1"/>
          </p:cNvSpPr>
          <p:nvPr>
            <p:ph type="title"/>
          </p:nvPr>
        </p:nvSpPr>
        <p:spPr/>
        <p:txBody>
          <a:bodyPr/>
          <a:lstStyle/>
          <a:p>
            <a:r>
              <a:rPr lang="en-US" spc="-150" dirty="0"/>
              <a:t>R</a:t>
            </a:r>
            <a:r>
              <a:rPr lang="en-US" spc="-70" dirty="0"/>
              <a:t>e</a:t>
            </a:r>
            <a:r>
              <a:rPr lang="en-US" spc="-50" dirty="0"/>
              <a:t>v</a:t>
            </a:r>
            <a:r>
              <a:rPr lang="en-US" spc="-55" dirty="0"/>
              <a:t>i</a:t>
            </a:r>
            <a:r>
              <a:rPr lang="en-US" spc="-70" dirty="0"/>
              <a:t>e</a:t>
            </a:r>
            <a:r>
              <a:rPr lang="en-US" dirty="0"/>
              <a:t>w</a:t>
            </a:r>
          </a:p>
        </p:txBody>
      </p:sp>
      <p:sp>
        <p:nvSpPr>
          <p:cNvPr id="3" name="Content Placeholder 2">
            <a:extLst>
              <a:ext uri="{FF2B5EF4-FFF2-40B4-BE49-F238E27FC236}">
                <a16:creationId xmlns:a16="http://schemas.microsoft.com/office/drawing/2014/main" id="{382F8F05-BC3F-474D-B239-80F3B903A5D7}"/>
              </a:ext>
            </a:extLst>
          </p:cNvPr>
          <p:cNvSpPr>
            <a:spLocks noGrp="1"/>
          </p:cNvSpPr>
          <p:nvPr>
            <p:ph sz="half" idx="1"/>
          </p:nvPr>
        </p:nvSpPr>
        <p:spPr>
          <a:xfrm>
            <a:off x="740664" y="1420420"/>
            <a:ext cx="11055750" cy="2936976"/>
          </a:xfrm>
        </p:spPr>
        <p:txBody>
          <a:bodyPr/>
          <a:lstStyle/>
          <a:p>
            <a:pPr marL="469900" indent="-457200">
              <a:spcBef>
                <a:spcPts val="1110"/>
              </a:spcBef>
              <a:buClr>
                <a:schemeClr val="accent1"/>
              </a:buClr>
              <a:buFont typeface="Open Sans" panose="020B0606030504020204" pitchFamily="34" charset="0"/>
              <a:buChar char="&gt;"/>
              <a:tabLst>
                <a:tab pos="247650" algn="l"/>
              </a:tabLst>
            </a:pPr>
            <a:r>
              <a:rPr lang="en-US" sz="2800" spc="-20" dirty="0">
                <a:latin typeface="Open Sans" panose="020B0606030504020204" pitchFamily="34" charset="0"/>
                <a:ea typeface="Open Sans" panose="020B0606030504020204" pitchFamily="34" charset="0"/>
                <a:cs typeface="Open Sans" panose="020B0606030504020204" pitchFamily="34" charset="0"/>
              </a:rPr>
              <a:t>Why </a:t>
            </a:r>
            <a:r>
              <a:rPr lang="en-US" sz="2800" spc="-5" dirty="0">
                <a:latin typeface="Open Sans" panose="020B0606030504020204" pitchFamily="34" charset="0"/>
                <a:ea typeface="Open Sans" panose="020B0606030504020204" pitchFamily="34" charset="0"/>
                <a:cs typeface="Open Sans" panose="020B0606030504020204" pitchFamily="34" charset="0"/>
              </a:rPr>
              <a:t>should </a:t>
            </a:r>
            <a:r>
              <a:rPr lang="en-US" sz="2800" spc="-15" dirty="0">
                <a:latin typeface="Open Sans" panose="020B0606030504020204" pitchFamily="34" charset="0"/>
                <a:ea typeface="Open Sans" panose="020B0606030504020204" pitchFamily="34" charset="0"/>
                <a:cs typeface="Open Sans" panose="020B0606030504020204" pitchFamily="34" charset="0"/>
              </a:rPr>
              <a:t>we </a:t>
            </a:r>
            <a:r>
              <a:rPr lang="en-US" sz="2800" spc="-20" dirty="0">
                <a:latin typeface="Open Sans" panose="020B0606030504020204" pitchFamily="34" charset="0"/>
                <a:ea typeface="Open Sans" panose="020B0606030504020204" pitchFamily="34" charset="0"/>
                <a:cs typeface="Open Sans" panose="020B0606030504020204" pitchFamily="34" charset="0"/>
              </a:rPr>
              <a:t>evaluate </a:t>
            </a:r>
            <a:r>
              <a:rPr lang="en-US" sz="2800" dirty="0">
                <a:latin typeface="Open Sans" panose="020B0606030504020204" pitchFamily="34" charset="0"/>
                <a:ea typeface="Open Sans" panose="020B0606030504020204" pitchFamily="34" charset="0"/>
                <a:cs typeface="Open Sans" panose="020B0606030504020204" pitchFamily="34" charset="0"/>
              </a:rPr>
              <a:t>the </a:t>
            </a:r>
            <a:r>
              <a:rPr lang="en-US" sz="2800" spc="-5" dirty="0">
                <a:latin typeface="Open Sans" panose="020B0606030504020204" pitchFamily="34" charset="0"/>
                <a:ea typeface="Open Sans" panose="020B0606030504020204" pitchFamily="34" charset="0"/>
                <a:cs typeface="Open Sans" panose="020B0606030504020204" pitchFamily="34" charset="0"/>
              </a:rPr>
              <a:t>workplace</a:t>
            </a:r>
            <a:r>
              <a:rPr lang="en-US" sz="2800" spc="40" dirty="0">
                <a:latin typeface="Open Sans" panose="020B0606030504020204" pitchFamily="34" charset="0"/>
                <a:ea typeface="Open Sans" panose="020B0606030504020204" pitchFamily="34" charset="0"/>
                <a:cs typeface="Open Sans" panose="020B0606030504020204" pitchFamily="34" charset="0"/>
              </a:rPr>
              <a:t> </a:t>
            </a:r>
            <a:r>
              <a:rPr lang="en-US" sz="2800" spc="-15" dirty="0">
                <a:latin typeface="Open Sans" panose="020B0606030504020204" pitchFamily="34" charset="0"/>
                <a:ea typeface="Open Sans" panose="020B0606030504020204" pitchFamily="34" charset="0"/>
                <a:cs typeface="Open Sans" panose="020B0606030504020204" pitchFamily="34" charset="0"/>
              </a:rPr>
              <a:t>environment?</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010"/>
              </a:spcBef>
              <a:buClr>
                <a:schemeClr val="accent1"/>
              </a:buClr>
              <a:buFont typeface="Open Sans" panose="020B0606030504020204" pitchFamily="34" charset="0"/>
              <a:buChar char="&gt;"/>
              <a:tabLst>
                <a:tab pos="247650" algn="l"/>
              </a:tabLst>
            </a:pPr>
            <a:r>
              <a:rPr lang="en-US" sz="2800" spc="-5" dirty="0">
                <a:latin typeface="Open Sans" panose="020B0606030504020204" pitchFamily="34" charset="0"/>
                <a:ea typeface="Open Sans" panose="020B0606030504020204" pitchFamily="34" charset="0"/>
                <a:cs typeface="Open Sans" panose="020B0606030504020204" pitchFamily="34" charset="0"/>
              </a:rPr>
              <a:t>What </a:t>
            </a:r>
            <a:r>
              <a:rPr lang="en-US" sz="2800" spc="-10" dirty="0">
                <a:latin typeface="Open Sans" panose="020B0606030504020204" pitchFamily="34" charset="0"/>
                <a:ea typeface="Open Sans" panose="020B0606030504020204" pitchFamily="34" charset="0"/>
                <a:cs typeface="Open Sans" panose="020B0606030504020204" pitchFamily="34" charset="0"/>
              </a:rPr>
              <a:t>work </a:t>
            </a:r>
            <a:r>
              <a:rPr lang="en-US" sz="2800" spc="-15" dirty="0">
                <a:latin typeface="Open Sans" panose="020B0606030504020204" pitchFamily="34" charset="0"/>
                <a:ea typeface="Open Sans" panose="020B0606030504020204" pitchFamily="34" charset="0"/>
                <a:cs typeface="Open Sans" panose="020B0606030504020204" pitchFamily="34" charset="0"/>
              </a:rPr>
              <a:t>environment </a:t>
            </a:r>
            <a:r>
              <a:rPr lang="en-US" sz="2800" spc="-30" dirty="0">
                <a:latin typeface="Open Sans" panose="020B0606030504020204" pitchFamily="34" charset="0"/>
                <a:ea typeface="Open Sans" panose="020B0606030504020204" pitchFamily="34" charset="0"/>
                <a:cs typeface="Open Sans" panose="020B0606030504020204" pitchFamily="34" charset="0"/>
              </a:rPr>
              <a:t>factors </a:t>
            </a:r>
            <a:r>
              <a:rPr lang="en-US" sz="2800" spc="-5" dirty="0">
                <a:latin typeface="Open Sans" panose="020B0606030504020204" pitchFamily="34" charset="0"/>
                <a:ea typeface="Open Sans" panose="020B0606030504020204" pitchFamily="34" charset="0"/>
                <a:cs typeface="Open Sans" panose="020B0606030504020204" pitchFamily="34" charset="0"/>
              </a:rPr>
              <a:t>should be</a:t>
            </a:r>
            <a:r>
              <a:rPr lang="en-US" sz="2800" spc="60" dirty="0">
                <a:latin typeface="Open Sans" panose="020B0606030504020204" pitchFamily="34" charset="0"/>
                <a:ea typeface="Open Sans" panose="020B0606030504020204" pitchFamily="34" charset="0"/>
                <a:cs typeface="Open Sans" panose="020B0606030504020204" pitchFamily="34" charset="0"/>
              </a:rPr>
              <a:t> </a:t>
            </a:r>
            <a:r>
              <a:rPr lang="en-US" sz="2800" spc="-5" dirty="0">
                <a:latin typeface="Open Sans" panose="020B0606030504020204" pitchFamily="34" charset="0"/>
                <a:ea typeface="Open Sans" panose="020B0606030504020204" pitchFamily="34" charset="0"/>
                <a:cs typeface="Open Sans" panose="020B0606030504020204" pitchFamily="34" charset="0"/>
              </a:rPr>
              <a:t>assessed?</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020"/>
              </a:spcBef>
              <a:buClr>
                <a:schemeClr val="accent1"/>
              </a:buClr>
              <a:buFont typeface="Open Sans" panose="020B0606030504020204" pitchFamily="34" charset="0"/>
              <a:buChar char="&gt;"/>
              <a:tabLst>
                <a:tab pos="247650" algn="l"/>
              </a:tabLst>
            </a:pPr>
            <a:r>
              <a:rPr lang="en-US" sz="2800" dirty="0">
                <a:latin typeface="Open Sans" panose="020B0606030504020204" pitchFamily="34" charset="0"/>
                <a:ea typeface="Open Sans" panose="020B0606030504020204" pitchFamily="34" charset="0"/>
                <a:cs typeface="Open Sans" panose="020B0606030504020204" pitchFamily="34" charset="0"/>
              </a:rPr>
              <a:t>Who is </a:t>
            </a:r>
            <a:r>
              <a:rPr lang="en-US" sz="2800" spc="-5" dirty="0">
                <a:latin typeface="Open Sans" panose="020B0606030504020204" pitchFamily="34" charset="0"/>
                <a:ea typeface="Open Sans" panose="020B0606030504020204" pitchFamily="34" charset="0"/>
                <a:cs typeface="Open Sans" panose="020B0606030504020204" pitchFamily="34" charset="0"/>
              </a:rPr>
              <a:t>responsible </a:t>
            </a:r>
            <a:r>
              <a:rPr lang="en-US" sz="2800" spc="-30" dirty="0">
                <a:latin typeface="Open Sans" panose="020B0606030504020204" pitchFamily="34" charset="0"/>
                <a:ea typeface="Open Sans" panose="020B0606030504020204" pitchFamily="34" charset="0"/>
                <a:cs typeface="Open Sans" panose="020B0606030504020204" pitchFamily="34" charset="0"/>
              </a:rPr>
              <a:t>for </a:t>
            </a:r>
            <a:r>
              <a:rPr lang="en-US" sz="2800" spc="-5" dirty="0">
                <a:latin typeface="Open Sans" panose="020B0606030504020204" pitchFamily="34" charset="0"/>
                <a:ea typeface="Open Sans" panose="020B0606030504020204" pitchFamily="34" charset="0"/>
                <a:cs typeface="Open Sans" panose="020B0606030504020204" pitchFamily="34" charset="0"/>
              </a:rPr>
              <a:t>assessing </a:t>
            </a:r>
            <a:r>
              <a:rPr lang="en-US" sz="2800" dirty="0">
                <a:latin typeface="Open Sans" panose="020B0606030504020204" pitchFamily="34" charset="0"/>
                <a:ea typeface="Open Sans" panose="020B0606030504020204" pitchFamily="34" charset="0"/>
                <a:cs typeface="Open Sans" panose="020B0606030504020204" pitchFamily="34" charset="0"/>
              </a:rPr>
              <a:t>the </a:t>
            </a:r>
            <a:r>
              <a:rPr lang="en-US" sz="2800" spc="-10" dirty="0">
                <a:latin typeface="Open Sans" panose="020B0606030504020204" pitchFamily="34" charset="0"/>
                <a:ea typeface="Open Sans" panose="020B0606030504020204" pitchFamily="34" charset="0"/>
                <a:cs typeface="Open Sans" panose="020B0606030504020204" pitchFamily="34" charset="0"/>
              </a:rPr>
              <a:t>work</a:t>
            </a:r>
            <a:r>
              <a:rPr lang="en-US" sz="2800" spc="30" dirty="0">
                <a:latin typeface="Open Sans" panose="020B0606030504020204" pitchFamily="34" charset="0"/>
                <a:ea typeface="Open Sans" panose="020B0606030504020204" pitchFamily="34" charset="0"/>
                <a:cs typeface="Open Sans" panose="020B0606030504020204" pitchFamily="34" charset="0"/>
              </a:rPr>
              <a:t> </a:t>
            </a:r>
            <a:r>
              <a:rPr lang="en-US" sz="2800" spc="-15" dirty="0">
                <a:latin typeface="Open Sans" panose="020B0606030504020204" pitchFamily="34" charset="0"/>
                <a:ea typeface="Open Sans" panose="020B0606030504020204" pitchFamily="34" charset="0"/>
                <a:cs typeface="Open Sans" panose="020B0606030504020204" pitchFamily="34" charset="0"/>
              </a:rPr>
              <a:t>environment?</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020"/>
              </a:spcBef>
              <a:buClr>
                <a:schemeClr val="accent1"/>
              </a:buClr>
              <a:buFont typeface="Open Sans" panose="020B0606030504020204" pitchFamily="34" charset="0"/>
              <a:buChar char="&gt;"/>
              <a:tabLst>
                <a:tab pos="247650" algn="l"/>
              </a:tabLst>
            </a:pPr>
            <a:r>
              <a:rPr lang="en-US" sz="2800" spc="-5" dirty="0">
                <a:latin typeface="Open Sans" panose="020B0606030504020204" pitchFamily="34" charset="0"/>
                <a:ea typeface="Open Sans" panose="020B0606030504020204" pitchFamily="34" charset="0"/>
                <a:cs typeface="Open Sans" panose="020B0606030504020204" pitchFamily="34" charset="0"/>
              </a:rPr>
              <a:t>What </a:t>
            </a:r>
            <a:r>
              <a:rPr lang="en-US" sz="2800" spc="-15" dirty="0">
                <a:latin typeface="Open Sans" panose="020B0606030504020204" pitchFamily="34" charset="0"/>
                <a:ea typeface="Open Sans" panose="020B0606030504020204" pitchFamily="34" charset="0"/>
                <a:cs typeface="Open Sans" panose="020B0606030504020204" pitchFamily="34" charset="0"/>
              </a:rPr>
              <a:t>are</a:t>
            </a:r>
            <a:r>
              <a:rPr lang="en-US" sz="2800" spc="-20" dirty="0">
                <a:latin typeface="Open Sans" panose="020B0606030504020204" pitchFamily="34" charset="0"/>
                <a:ea typeface="Open Sans" panose="020B0606030504020204" pitchFamily="34" charset="0"/>
                <a:cs typeface="Open Sans" panose="020B0606030504020204" pitchFamily="34" charset="0"/>
              </a:rPr>
              <a:t> </a:t>
            </a:r>
            <a:r>
              <a:rPr lang="en-US" sz="2800" spc="-10" dirty="0">
                <a:latin typeface="Open Sans" panose="020B0606030504020204" pitchFamily="34" charset="0"/>
                <a:ea typeface="Open Sans" panose="020B0606030504020204" pitchFamily="34" charset="0"/>
                <a:cs typeface="Open Sans" panose="020B0606030504020204" pitchFamily="34" charset="0"/>
              </a:rPr>
              <a:t>ergonomics?</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1010"/>
              </a:spcBef>
              <a:buClr>
                <a:schemeClr val="accent1"/>
              </a:buClr>
              <a:buFont typeface="Open Sans" panose="020B0606030504020204" pitchFamily="34" charset="0"/>
              <a:buChar char="&gt;"/>
              <a:tabLst>
                <a:tab pos="247650" algn="l"/>
              </a:tabLst>
            </a:pPr>
            <a:r>
              <a:rPr lang="en-US" sz="2800" spc="-5" dirty="0">
                <a:latin typeface="Open Sans" panose="020B0606030504020204" pitchFamily="34" charset="0"/>
                <a:ea typeface="Open Sans" panose="020B0606030504020204" pitchFamily="34" charset="0"/>
                <a:cs typeface="Open Sans" panose="020B0606030504020204" pitchFamily="34" charset="0"/>
              </a:rPr>
              <a:t>Describe </a:t>
            </a:r>
            <a:r>
              <a:rPr lang="en-US" sz="2800" dirty="0">
                <a:latin typeface="Open Sans" panose="020B0606030504020204" pitchFamily="34" charset="0"/>
                <a:ea typeface="Open Sans" panose="020B0606030504020204" pitchFamily="34" charset="0"/>
                <a:cs typeface="Open Sans" panose="020B0606030504020204" pitchFamily="34" charset="0"/>
              </a:rPr>
              <a:t>a </a:t>
            </a:r>
            <a:r>
              <a:rPr lang="en-US" sz="2800" spc="-10" dirty="0">
                <a:latin typeface="Open Sans" panose="020B0606030504020204" pitchFamily="34" charset="0"/>
                <a:ea typeface="Open Sans" panose="020B0606030504020204" pitchFamily="34" charset="0"/>
                <a:cs typeface="Open Sans" panose="020B0606030504020204" pitchFamily="34" charset="0"/>
              </a:rPr>
              <a:t>non-threatening work </a:t>
            </a:r>
            <a:r>
              <a:rPr lang="en-US" sz="2800" spc="-15" dirty="0">
                <a:latin typeface="Open Sans" panose="020B0606030504020204" pitchFamily="34" charset="0"/>
                <a:ea typeface="Open Sans" panose="020B0606030504020204" pitchFamily="34" charset="0"/>
                <a:cs typeface="Open Sans" panose="020B0606030504020204" pitchFamily="34" charset="0"/>
              </a:rPr>
              <a:t>environment.</a:t>
            </a:r>
            <a:endParaRPr lang="en-US" sz="28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152078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744C4A-B5D9-4CFA-9374-EFCDE1009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120" y="853440"/>
            <a:ext cx="5699760" cy="5151120"/>
          </a:xfrm>
          <a:prstGeom prst="rect">
            <a:avLst/>
          </a:prstGeom>
        </p:spPr>
      </p:pic>
    </p:spTree>
    <p:extLst>
      <p:ext uri="{BB962C8B-B14F-4D97-AF65-F5344CB8AC3E}">
        <p14:creationId xmlns:p14="http://schemas.microsoft.com/office/powerpoint/2010/main" val="140414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0E5A-9BD4-4A36-AA98-3A48FCF25925}"/>
              </a:ext>
            </a:extLst>
          </p:cNvPr>
          <p:cNvSpPr>
            <a:spLocks noGrp="1"/>
          </p:cNvSpPr>
          <p:nvPr>
            <p:ph type="title"/>
          </p:nvPr>
        </p:nvSpPr>
        <p:spPr/>
        <p:txBody>
          <a:bodyPr/>
          <a:lstStyle/>
          <a:p>
            <a:r>
              <a:rPr lang="en-US" spc="-65" dirty="0"/>
              <a:t>Resources </a:t>
            </a:r>
            <a:r>
              <a:rPr lang="en-US" spc="-35" dirty="0"/>
              <a:t>and</a:t>
            </a:r>
            <a:r>
              <a:rPr lang="en-US" spc="-190" dirty="0"/>
              <a:t> </a:t>
            </a:r>
            <a:r>
              <a:rPr lang="en-US" spc="-80" dirty="0"/>
              <a:t>References</a:t>
            </a:r>
            <a:endParaRPr lang="en-US" dirty="0"/>
          </a:p>
        </p:txBody>
      </p:sp>
      <p:sp>
        <p:nvSpPr>
          <p:cNvPr id="3" name="Content Placeholder 2">
            <a:extLst>
              <a:ext uri="{FF2B5EF4-FFF2-40B4-BE49-F238E27FC236}">
                <a16:creationId xmlns:a16="http://schemas.microsoft.com/office/drawing/2014/main" id="{EB2CD5FD-6487-4BFB-93B4-02D06CD1AA07}"/>
              </a:ext>
            </a:extLst>
          </p:cNvPr>
          <p:cNvSpPr>
            <a:spLocks noGrp="1"/>
          </p:cNvSpPr>
          <p:nvPr>
            <p:ph sz="half" idx="1"/>
          </p:nvPr>
        </p:nvSpPr>
        <p:spPr/>
        <p:txBody>
          <a:bodyPr/>
          <a:lstStyle/>
          <a:p>
            <a:pPr marL="12700">
              <a:spcBef>
                <a:spcPts val="100"/>
              </a:spcBef>
            </a:pPr>
            <a:r>
              <a:rPr lang="en-US" sz="1400" b="1" spc="-5" dirty="0">
                <a:latin typeface="Open Sans" panose="020B0606030504020204" pitchFamily="34" charset="0"/>
                <a:ea typeface="Open Sans" panose="020B0606030504020204" pitchFamily="34" charset="0"/>
                <a:cs typeface="Open Sans" panose="020B0606030504020204" pitchFamily="34" charset="0"/>
              </a:rPr>
              <a:t>Images: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104139" algn="l"/>
              </a:tabLst>
            </a:pPr>
            <a:r>
              <a:rPr lang="en-US" sz="1400" dirty="0">
                <a:latin typeface="Open Sans" panose="020B0606030504020204" pitchFamily="34" charset="0"/>
                <a:ea typeface="Open Sans" panose="020B0606030504020204" pitchFamily="34" charset="0"/>
                <a:cs typeface="Open Sans" panose="020B0606030504020204" pitchFamily="34" charset="0"/>
              </a:rPr>
              <a:t>All </a:t>
            </a:r>
            <a:r>
              <a:rPr lang="en-US" sz="1400" spc="-5" dirty="0">
                <a:latin typeface="Open Sans" panose="020B0606030504020204" pitchFamily="34" charset="0"/>
                <a:ea typeface="Open Sans" panose="020B0606030504020204" pitchFamily="34" charset="0"/>
                <a:cs typeface="Open Sans" panose="020B0606030504020204" pitchFamily="34" charset="0"/>
              </a:rPr>
              <a:t>photos obtained through </a:t>
            </a:r>
            <a:r>
              <a:rPr lang="en-US" sz="1400" dirty="0">
                <a:latin typeface="Open Sans" panose="020B0606030504020204" pitchFamily="34" charset="0"/>
                <a:ea typeface="Open Sans" panose="020B0606030504020204" pitchFamily="34" charset="0"/>
                <a:cs typeface="Open Sans" panose="020B0606030504020204" pitchFamily="34" charset="0"/>
              </a:rPr>
              <a:t>a </a:t>
            </a:r>
            <a:r>
              <a:rPr lang="en-US" sz="1400" spc="-5" dirty="0">
                <a:latin typeface="Open Sans" panose="020B0606030504020204" pitchFamily="34" charset="0"/>
                <a:ea typeface="Open Sans" panose="020B0606030504020204" pitchFamily="34" charset="0"/>
                <a:cs typeface="Open Sans" panose="020B0606030504020204" pitchFamily="34" charset="0"/>
              </a:rPr>
              <a:t>license with</a:t>
            </a:r>
            <a:r>
              <a:rPr lang="en-US" sz="1400" spc="-55" dirty="0">
                <a:latin typeface="Open Sans" panose="020B0606030504020204" pitchFamily="34" charset="0"/>
                <a:ea typeface="Open Sans" panose="020B0606030504020204" pitchFamily="34" charset="0"/>
                <a:cs typeface="Open Sans" panose="020B0606030504020204" pitchFamily="34" charset="0"/>
              </a:rPr>
              <a:t> </a:t>
            </a:r>
            <a:r>
              <a:rPr lang="en-US" sz="1400" spc="-10" dirty="0">
                <a:latin typeface="Open Sans" panose="020B0606030504020204" pitchFamily="34" charset="0"/>
                <a:ea typeface="Open Sans" panose="020B0606030504020204" pitchFamily="34" charset="0"/>
                <a:cs typeface="Open Sans" panose="020B0606030504020204" pitchFamily="34" charset="0"/>
              </a:rPr>
              <a:t>Shutterstock.com™.</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400" b="1" spc="-10" dirty="0">
                <a:latin typeface="Open Sans" panose="020B0606030504020204" pitchFamily="34" charset="0"/>
                <a:ea typeface="Open Sans" panose="020B0606030504020204" pitchFamily="34" charset="0"/>
                <a:cs typeface="Open Sans" panose="020B0606030504020204" pitchFamily="34" charset="0"/>
              </a:rPr>
              <a:t>Websites: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104139" algn="l"/>
              </a:tabLst>
            </a:pPr>
            <a:r>
              <a:rPr lang="en-US" sz="1400" spc="-5" dirty="0">
                <a:latin typeface="Open Sans" panose="020B0606030504020204" pitchFamily="34" charset="0"/>
                <a:ea typeface="Open Sans" panose="020B0606030504020204" pitchFamily="34" charset="0"/>
                <a:cs typeface="Open Sans" panose="020B0606030504020204" pitchFamily="34" charset="0"/>
              </a:rPr>
              <a:t>Are </a:t>
            </a:r>
            <a:r>
              <a:rPr lang="en-US" sz="1400" spc="-30" dirty="0">
                <a:latin typeface="Open Sans" panose="020B0606030504020204" pitchFamily="34" charset="0"/>
                <a:ea typeface="Open Sans" panose="020B0606030504020204" pitchFamily="34" charset="0"/>
                <a:cs typeface="Open Sans" panose="020B0606030504020204" pitchFamily="34" charset="0"/>
              </a:rPr>
              <a:t>You </a:t>
            </a:r>
            <a:r>
              <a:rPr lang="en-US" sz="1400" dirty="0">
                <a:latin typeface="Open Sans" panose="020B0606030504020204" pitchFamily="34" charset="0"/>
                <a:ea typeface="Open Sans" panose="020B0606030504020204" pitchFamily="34" charset="0"/>
                <a:cs typeface="Open Sans" panose="020B0606030504020204" pitchFamily="34" charset="0"/>
              </a:rPr>
              <a:t>a </a:t>
            </a:r>
            <a:r>
              <a:rPr lang="en-US" sz="1400" spc="-30" dirty="0">
                <a:latin typeface="Open Sans" panose="020B0606030504020204" pitchFamily="34" charset="0"/>
                <a:ea typeface="Open Sans" panose="020B0606030504020204" pitchFamily="34" charset="0"/>
                <a:cs typeface="Open Sans" panose="020B0606030504020204" pitchFamily="34" charset="0"/>
              </a:rPr>
              <a:t>Teen</a:t>
            </a:r>
            <a:r>
              <a:rPr lang="en-US" sz="1400" spc="10" dirty="0">
                <a:latin typeface="Open Sans" panose="020B0606030504020204" pitchFamily="34" charset="0"/>
                <a:ea typeface="Open Sans" panose="020B0606030504020204" pitchFamily="34" charset="0"/>
                <a:cs typeface="Open Sans" panose="020B0606030504020204" pitchFamily="34" charset="0"/>
              </a:rPr>
              <a:t> </a:t>
            </a:r>
            <a:r>
              <a:rPr lang="en-US" sz="1400" spc="-15" dirty="0">
                <a:latin typeface="Open Sans" panose="020B0606030504020204" pitchFamily="34" charset="0"/>
                <a:ea typeface="Open Sans" panose="020B0606030504020204" pitchFamily="34" charset="0"/>
                <a:cs typeface="Open Sans" panose="020B0606030504020204" pitchFamily="34" charset="0"/>
              </a:rPr>
              <a:t>Worker?</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spcBef>
                <a:spcPts val="5"/>
              </a:spcBef>
            </a:pPr>
            <a:r>
              <a:rPr lang="en-US" sz="1400" spc="-5" dirty="0">
                <a:latin typeface="Open Sans" panose="020B0606030504020204" pitchFamily="34" charset="0"/>
                <a:ea typeface="Open Sans" panose="020B0606030504020204" pitchFamily="34" charset="0"/>
                <a:cs typeface="Open Sans" panose="020B0606030504020204" pitchFamily="34" charset="0"/>
              </a:rPr>
              <a:t>This </a:t>
            </a:r>
            <a:r>
              <a:rPr lang="en-US" sz="1400" dirty="0">
                <a:latin typeface="Open Sans" panose="020B0606030504020204" pitchFamily="34" charset="0"/>
                <a:ea typeface="Open Sans" panose="020B0606030504020204" pitchFamily="34" charset="0"/>
                <a:cs typeface="Open Sans" panose="020B0606030504020204" pitchFamily="34" charset="0"/>
              </a:rPr>
              <a:t>guide </a:t>
            </a:r>
            <a:r>
              <a:rPr lang="en-US" sz="1400" spc="-5" dirty="0">
                <a:latin typeface="Open Sans" panose="020B0606030504020204" pitchFamily="34" charset="0"/>
                <a:ea typeface="Open Sans" panose="020B0606030504020204" pitchFamily="34" charset="0"/>
                <a:cs typeface="Open Sans" panose="020B0606030504020204" pitchFamily="34" charset="0"/>
              </a:rPr>
              <a:t>gives </a:t>
            </a:r>
            <a:r>
              <a:rPr lang="en-US" sz="1400" dirty="0">
                <a:latin typeface="Open Sans" panose="020B0606030504020204" pitchFamily="34" charset="0"/>
                <a:ea typeface="Open Sans" panose="020B0606030504020204" pitchFamily="34" charset="0"/>
                <a:cs typeface="Open Sans" panose="020B0606030504020204" pitchFamily="34" charset="0"/>
              </a:rPr>
              <a:t>the </a:t>
            </a:r>
            <a:r>
              <a:rPr lang="en-US" sz="1400" spc="-5" dirty="0">
                <a:latin typeface="Open Sans" panose="020B0606030504020204" pitchFamily="34" charset="0"/>
                <a:ea typeface="Open Sans" panose="020B0606030504020204" pitchFamily="34" charset="0"/>
                <a:cs typeface="Open Sans" panose="020B0606030504020204" pitchFamily="34" charset="0"/>
              </a:rPr>
              <a:t>facts </a:t>
            </a:r>
            <a:r>
              <a:rPr lang="en-US" sz="1400" dirty="0">
                <a:latin typeface="Open Sans" panose="020B0606030504020204" pitchFamily="34" charset="0"/>
                <a:ea typeface="Open Sans" panose="020B0606030504020204" pitchFamily="34" charset="0"/>
                <a:cs typeface="Open Sans" panose="020B0606030504020204" pitchFamily="34" charset="0"/>
              </a:rPr>
              <a:t>an </a:t>
            </a:r>
            <a:r>
              <a:rPr lang="en-US" sz="1400" spc="-5" dirty="0">
                <a:latin typeface="Open Sans" panose="020B0606030504020204" pitchFamily="34" charset="0"/>
                <a:ea typeface="Open Sans" panose="020B0606030504020204" pitchFamily="34" charset="0"/>
                <a:cs typeface="Open Sans" panose="020B0606030504020204" pitchFamily="34" charset="0"/>
              </a:rPr>
              <a:t>individual </a:t>
            </a:r>
            <a:r>
              <a:rPr lang="en-US" sz="1400" dirty="0">
                <a:latin typeface="Open Sans" panose="020B0606030504020204" pitchFamily="34" charset="0"/>
                <a:ea typeface="Open Sans" panose="020B0606030504020204" pitchFamily="34" charset="0"/>
                <a:cs typeface="Open Sans" panose="020B0606030504020204" pitchFamily="34" charset="0"/>
              </a:rPr>
              <a:t>needs </a:t>
            </a:r>
            <a:r>
              <a:rPr lang="en-US" sz="1400" spc="-5" dirty="0">
                <a:latin typeface="Open Sans" panose="020B0606030504020204" pitchFamily="34" charset="0"/>
                <a:ea typeface="Open Sans" panose="020B0606030504020204" pitchFamily="34" charset="0"/>
                <a:cs typeface="Open Sans" panose="020B0606030504020204" pitchFamily="34" charset="0"/>
              </a:rPr>
              <a:t>to </a:t>
            </a:r>
            <a:r>
              <a:rPr lang="en-US" sz="1400" spc="-15" dirty="0">
                <a:latin typeface="Open Sans" panose="020B0606030504020204" pitchFamily="34" charset="0"/>
                <a:ea typeface="Open Sans" panose="020B0606030504020204" pitchFamily="34" charset="0"/>
                <a:cs typeface="Open Sans" panose="020B0606030504020204" pitchFamily="34" charset="0"/>
              </a:rPr>
              <a:t>stay </a:t>
            </a:r>
            <a:r>
              <a:rPr lang="en-US" sz="1400" spc="-10" dirty="0">
                <a:latin typeface="Open Sans" panose="020B0606030504020204" pitchFamily="34" charset="0"/>
                <a:ea typeface="Open Sans" panose="020B0606030504020204" pitchFamily="34" charset="0"/>
                <a:cs typeface="Open Sans" panose="020B0606030504020204" pitchFamily="34" charset="0"/>
              </a:rPr>
              <a:t>safe </a:t>
            </a:r>
            <a:r>
              <a:rPr lang="en-US" sz="1400" dirty="0">
                <a:latin typeface="Open Sans" panose="020B0606030504020204" pitchFamily="34" charset="0"/>
                <a:ea typeface="Open Sans" panose="020B0606030504020204" pitchFamily="34" charset="0"/>
                <a:cs typeface="Open Sans" panose="020B0606030504020204" pitchFamily="34" charset="0"/>
              </a:rPr>
              <a:t>and </a:t>
            </a:r>
            <a:r>
              <a:rPr lang="en-US" sz="1400" spc="-5" dirty="0">
                <a:latin typeface="Open Sans" panose="020B0606030504020204" pitchFamily="34" charset="0"/>
                <a:ea typeface="Open Sans" panose="020B0606030504020204" pitchFamily="34" charset="0"/>
                <a:cs typeface="Open Sans" panose="020B0606030504020204" pitchFamily="34" charset="0"/>
              </a:rPr>
              <a:t>healthy </a:t>
            </a:r>
            <a:r>
              <a:rPr lang="en-US" sz="1400" spc="-10" dirty="0">
                <a:latin typeface="Open Sans" panose="020B0606030504020204" pitchFamily="34" charset="0"/>
                <a:ea typeface="Open Sans" panose="020B0606030504020204" pitchFamily="34" charset="0"/>
                <a:cs typeface="Open Sans" panose="020B0606030504020204" pitchFamily="34" charset="0"/>
              </a:rPr>
              <a:t>at</a:t>
            </a:r>
            <a:r>
              <a:rPr lang="en-US" sz="1400" spc="-95" dirty="0">
                <a:latin typeface="Open Sans" panose="020B0606030504020204" pitchFamily="34" charset="0"/>
                <a:ea typeface="Open Sans" panose="020B0606030504020204" pitchFamily="34" charset="0"/>
                <a:cs typeface="Open Sans" panose="020B0606030504020204" pitchFamily="34" charset="0"/>
              </a:rPr>
              <a:t> </a:t>
            </a:r>
            <a:r>
              <a:rPr lang="en-US" sz="1400" spc="-10" dirty="0">
                <a:latin typeface="Open Sans" panose="020B0606030504020204" pitchFamily="34" charset="0"/>
                <a:ea typeface="Open Sans" panose="020B0606030504020204" pitchFamily="34" charset="0"/>
                <a:cs typeface="Open Sans" panose="020B0606030504020204" pitchFamily="34" charset="0"/>
              </a:rPr>
              <a:t>work, what you can </a:t>
            </a:r>
            <a:r>
              <a:rPr lang="en-US" sz="1400" spc="-5" dirty="0">
                <a:latin typeface="Open Sans" panose="020B0606030504020204" pitchFamily="34" charset="0"/>
                <a:ea typeface="Open Sans" panose="020B0606030504020204" pitchFamily="34" charset="0"/>
                <a:cs typeface="Open Sans" panose="020B0606030504020204" pitchFamily="34" charset="0"/>
              </a:rPr>
              <a:t>(and can’t) </a:t>
            </a:r>
            <a:r>
              <a:rPr lang="en-US" sz="1400" spc="-10" dirty="0">
                <a:latin typeface="Open Sans" panose="020B0606030504020204" pitchFamily="34" charset="0"/>
                <a:ea typeface="Open Sans" panose="020B0606030504020204" pitchFamily="34" charset="0"/>
                <a:cs typeface="Open Sans" panose="020B0606030504020204" pitchFamily="34" charset="0"/>
              </a:rPr>
              <a:t>do, </a:t>
            </a:r>
            <a:r>
              <a:rPr lang="en-US" sz="1400" dirty="0">
                <a:latin typeface="Open Sans" panose="020B0606030504020204" pitchFamily="34" charset="0"/>
                <a:ea typeface="Open Sans" panose="020B0606030504020204" pitchFamily="34" charset="0"/>
                <a:cs typeface="Open Sans" panose="020B0606030504020204" pitchFamily="34" charset="0"/>
              </a:rPr>
              <a:t>and it </a:t>
            </a:r>
            <a:r>
              <a:rPr lang="en-US" sz="1400" spc="-5" dirty="0">
                <a:latin typeface="Open Sans" panose="020B0606030504020204" pitchFamily="34" charset="0"/>
                <a:ea typeface="Open Sans" panose="020B0606030504020204" pitchFamily="34" charset="0"/>
                <a:cs typeface="Open Sans" panose="020B0606030504020204" pitchFamily="34" charset="0"/>
              </a:rPr>
              <a:t>teaches </a:t>
            </a:r>
            <a:r>
              <a:rPr lang="en-US" sz="1400" spc="-10" dirty="0">
                <a:latin typeface="Open Sans" panose="020B0606030504020204" pitchFamily="34" charset="0"/>
                <a:ea typeface="Open Sans" panose="020B0606030504020204" pitchFamily="34" charset="0"/>
                <a:cs typeface="Open Sans" panose="020B0606030504020204" pitchFamily="34" charset="0"/>
              </a:rPr>
              <a:t>you </a:t>
            </a:r>
            <a:r>
              <a:rPr lang="en-US" sz="1400" spc="-5" dirty="0">
                <a:latin typeface="Open Sans" panose="020B0606030504020204" pitchFamily="34" charset="0"/>
                <a:ea typeface="Open Sans" panose="020B0606030504020204" pitchFamily="34" charset="0"/>
                <a:cs typeface="Open Sans" panose="020B0606030504020204" pitchFamily="34" charset="0"/>
              </a:rPr>
              <a:t>about </a:t>
            </a:r>
            <a:r>
              <a:rPr lang="en-US" sz="1400" spc="-10" dirty="0">
                <a:latin typeface="Open Sans" panose="020B0606030504020204" pitchFamily="34" charset="0"/>
                <a:ea typeface="Open Sans" panose="020B0606030504020204" pitchFamily="34" charset="0"/>
                <a:cs typeface="Open Sans" panose="020B0606030504020204" pitchFamily="34" charset="0"/>
              </a:rPr>
              <a:t>your </a:t>
            </a:r>
            <a:r>
              <a:rPr lang="en-US" sz="1400" spc="-5" dirty="0">
                <a:latin typeface="Open Sans" panose="020B0606030504020204" pitchFamily="34" charset="0"/>
                <a:ea typeface="Open Sans" panose="020B0606030504020204" pitchFamily="34" charset="0"/>
                <a:cs typeface="Open Sans" panose="020B0606030504020204" pitchFamily="34" charset="0"/>
              </a:rPr>
              <a:t>rights </a:t>
            </a:r>
            <a:r>
              <a:rPr lang="en-US" sz="1400" dirty="0">
                <a:latin typeface="Open Sans" panose="020B0606030504020204" pitchFamily="34" charset="0"/>
                <a:ea typeface="Open Sans" panose="020B0606030504020204" pitchFamily="34" charset="0"/>
                <a:cs typeface="Open Sans" panose="020B0606030504020204" pitchFamily="34" charset="0"/>
              </a:rPr>
              <a:t>and </a:t>
            </a:r>
            <a:r>
              <a:rPr lang="en-US" sz="1400" spc="-5" dirty="0">
                <a:latin typeface="Open Sans" panose="020B0606030504020204" pitchFamily="34" charset="0"/>
                <a:ea typeface="Open Sans" panose="020B0606030504020204" pitchFamily="34" charset="0"/>
                <a:cs typeface="Open Sans" panose="020B0606030504020204" pitchFamily="34" charset="0"/>
              </a:rPr>
              <a:t>responsibilities </a:t>
            </a:r>
            <a:r>
              <a:rPr lang="en-US" sz="1400" dirty="0">
                <a:latin typeface="Open Sans" panose="020B0606030504020204" pitchFamily="34" charset="0"/>
                <a:ea typeface="Open Sans" panose="020B0606030504020204" pitchFamily="34" charset="0"/>
                <a:cs typeface="Open Sans" panose="020B0606030504020204" pitchFamily="34" charset="0"/>
              </a:rPr>
              <a:t>as a </a:t>
            </a:r>
            <a:r>
              <a:rPr lang="en-US" sz="1400" spc="-5" dirty="0">
                <a:latin typeface="Open Sans" panose="020B0606030504020204" pitchFamily="34" charset="0"/>
                <a:ea typeface="Open Sans" panose="020B0606030504020204" pitchFamily="34" charset="0"/>
                <a:cs typeface="Open Sans" panose="020B0606030504020204" pitchFamily="34" charset="0"/>
              </a:rPr>
              <a:t>young </a:t>
            </a:r>
            <a:r>
              <a:rPr lang="en-US" sz="1400" spc="-30" dirty="0">
                <a:latin typeface="Open Sans" panose="020B0606030504020204" pitchFamily="34" charset="0"/>
                <a:ea typeface="Open Sans" panose="020B0606030504020204" pitchFamily="34" charset="0"/>
                <a:cs typeface="Open Sans" panose="020B0606030504020204" pitchFamily="34" charset="0"/>
              </a:rPr>
              <a:t>worker. </a:t>
            </a:r>
          </a:p>
          <a:p>
            <a:pPr marL="12700">
              <a:spcBef>
                <a:spcPts val="5"/>
              </a:spcBef>
            </a:pPr>
            <a:r>
              <a:rPr lang="en-US" sz="1400" spc="-30" dirty="0">
                <a:latin typeface="Open Sans" panose="020B0606030504020204" pitchFamily="34" charset="0"/>
                <a:ea typeface="Open Sans" panose="020B0606030504020204" pitchFamily="34" charset="0"/>
                <a:cs typeface="Open Sans" panose="020B0606030504020204" pitchFamily="34" charset="0"/>
                <a:hlinkClick r:id="rId2"/>
              </a:rPr>
              <a:t> </a:t>
            </a:r>
            <a:r>
              <a:rPr lang="en-US" sz="1400" spc="-5" dirty="0">
                <a:latin typeface="Open Sans" panose="020B0606030504020204" pitchFamily="34" charset="0"/>
                <a:ea typeface="Open Sans" panose="020B0606030504020204" pitchFamily="34" charset="0"/>
                <a:cs typeface="Open Sans" panose="020B0606030504020204" pitchFamily="34" charset="0"/>
                <a:hlinkClick r:id="rId2"/>
              </a:rPr>
              <a:t>http://www.cdc.gov/niosh/docs/2011-184/pdfs/2011-184.pdf</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marR="3065780" indent="-285750">
              <a:buClr>
                <a:schemeClr val="accent1"/>
              </a:buClr>
              <a:buFont typeface="Open Sans" panose="020B0606030504020204" pitchFamily="34" charset="0"/>
              <a:buChar char="&gt;"/>
              <a:tabLst>
                <a:tab pos="104139" algn="l"/>
              </a:tabLst>
            </a:pPr>
            <a:r>
              <a:rPr lang="en-US" sz="1400" spc="-10" dirty="0">
                <a:latin typeface="Open Sans" panose="020B0606030504020204" pitchFamily="34" charset="0"/>
                <a:ea typeface="Open Sans" panose="020B0606030504020204" pitchFamily="34" charset="0"/>
                <a:cs typeface="Open Sans" panose="020B0606030504020204" pitchFamily="34" charset="0"/>
              </a:rPr>
              <a:t>Centers for </a:t>
            </a:r>
            <a:r>
              <a:rPr lang="en-US" sz="1400" dirty="0">
                <a:latin typeface="Open Sans" panose="020B0606030504020204" pitchFamily="34" charset="0"/>
                <a:ea typeface="Open Sans" panose="020B0606030504020204" pitchFamily="34" charset="0"/>
                <a:cs typeface="Open Sans" panose="020B0606030504020204" pitchFamily="34" charset="0"/>
              </a:rPr>
              <a:t>Disease </a:t>
            </a:r>
            <a:r>
              <a:rPr lang="en-US" sz="1400" spc="-10" dirty="0">
                <a:latin typeface="Open Sans" panose="020B0606030504020204" pitchFamily="34" charset="0"/>
                <a:ea typeface="Open Sans" panose="020B0606030504020204" pitchFamily="34" charset="0"/>
                <a:cs typeface="Open Sans" panose="020B0606030504020204" pitchFamily="34" charset="0"/>
              </a:rPr>
              <a:t>Control </a:t>
            </a:r>
            <a:r>
              <a:rPr lang="en-US" sz="1400" dirty="0">
                <a:latin typeface="Open Sans" panose="020B0606030504020204" pitchFamily="34" charset="0"/>
                <a:ea typeface="Open Sans" panose="020B0606030504020204" pitchFamily="34" charset="0"/>
                <a:cs typeface="Open Sans" panose="020B0606030504020204" pitchFamily="34" charset="0"/>
              </a:rPr>
              <a:t>and </a:t>
            </a:r>
            <a:r>
              <a:rPr lang="en-US" sz="1400" spc="-5" dirty="0">
                <a:latin typeface="Open Sans" panose="020B0606030504020204" pitchFamily="34" charset="0"/>
                <a:ea typeface="Open Sans" panose="020B0606030504020204" pitchFamily="34" charset="0"/>
                <a:cs typeface="Open Sans" panose="020B0606030504020204" pitchFamily="34" charset="0"/>
              </a:rPr>
              <a:t>Prevention </a:t>
            </a:r>
            <a:r>
              <a:rPr lang="en-US" sz="1400" spc="-10" dirty="0">
                <a:latin typeface="Open Sans" panose="020B0606030504020204" pitchFamily="34" charset="0"/>
                <a:ea typeface="Open Sans" panose="020B0606030504020204" pitchFamily="34" charset="0"/>
                <a:cs typeface="Open Sans" panose="020B0606030504020204" pitchFamily="34" charset="0"/>
              </a:rPr>
              <a:t>Personal Protective </a:t>
            </a:r>
            <a:r>
              <a:rPr lang="en-US" sz="1400" spc="-5" dirty="0">
                <a:latin typeface="Open Sans" panose="020B0606030504020204" pitchFamily="34" charset="0"/>
                <a:ea typeface="Open Sans" panose="020B0606030504020204" pitchFamily="34" charset="0"/>
                <a:cs typeface="Open Sans" panose="020B0606030504020204" pitchFamily="34" charset="0"/>
              </a:rPr>
              <a:t>Equipment (PPE). </a:t>
            </a:r>
            <a:r>
              <a:rPr lang="en-US" sz="1400" spc="-5" dirty="0">
                <a:latin typeface="Open Sans" panose="020B0606030504020204" pitchFamily="34" charset="0"/>
                <a:ea typeface="Open Sans" panose="020B0606030504020204" pitchFamily="34" charset="0"/>
                <a:cs typeface="Open Sans" panose="020B0606030504020204" pitchFamily="34" charset="0"/>
                <a:hlinkClick r:id="rId3"/>
              </a:rPr>
              <a:t> </a:t>
            </a:r>
            <a:r>
              <a:rPr lang="en-US" sz="1400" spc="-10" dirty="0">
                <a:latin typeface="Open Sans" panose="020B0606030504020204" pitchFamily="34" charset="0"/>
                <a:ea typeface="Open Sans" panose="020B0606030504020204" pitchFamily="34" charset="0"/>
                <a:cs typeface="Open Sans" panose="020B0606030504020204" pitchFamily="34" charset="0"/>
                <a:hlinkClick r:id="rId3"/>
              </a:rPr>
              <a:t>http://www.cdc.gov/niosh/ppe/</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104139" algn="l"/>
              </a:tabLst>
            </a:pPr>
            <a:r>
              <a:rPr lang="en-US" sz="1400" spc="-5" dirty="0">
                <a:latin typeface="Open Sans" panose="020B0606030504020204" pitchFamily="34" charset="0"/>
                <a:ea typeface="Open Sans" panose="020B0606030504020204" pitchFamily="34" charset="0"/>
                <a:cs typeface="Open Sans" panose="020B0606030504020204" pitchFamily="34" charset="0"/>
              </a:rPr>
              <a:t>The Place </a:t>
            </a:r>
            <a:r>
              <a:rPr lang="en-US" sz="1400" spc="-10" dirty="0">
                <a:latin typeface="Open Sans" panose="020B0606030504020204" pitchFamily="34" charset="0"/>
                <a:ea typeface="Open Sans" panose="020B0606030504020204" pitchFamily="34" charset="0"/>
                <a:cs typeface="Open Sans" panose="020B0606030504020204" pitchFamily="34" charset="0"/>
              </a:rPr>
              <a:t>for</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Ergonomics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400" dirty="0">
                <a:latin typeface="Open Sans" panose="020B0606030504020204" pitchFamily="34" charset="0"/>
                <a:ea typeface="Open Sans" panose="020B0606030504020204" pitchFamily="34" charset="0"/>
                <a:cs typeface="Open Sans" panose="020B0606030504020204" pitchFamily="34" charset="0"/>
              </a:rPr>
              <a:t>A </a:t>
            </a:r>
            <a:r>
              <a:rPr lang="en-US" sz="1400" spc="-5" dirty="0">
                <a:latin typeface="Open Sans" panose="020B0606030504020204" pitchFamily="34" charset="0"/>
                <a:ea typeface="Open Sans" panose="020B0606030504020204" pitchFamily="34" charset="0"/>
                <a:cs typeface="Open Sans" panose="020B0606030504020204" pitchFamily="34" charset="0"/>
              </a:rPr>
              <a:t>resource </a:t>
            </a:r>
            <a:r>
              <a:rPr lang="en-US" sz="1400" spc="-10" dirty="0">
                <a:latin typeface="Open Sans" panose="020B0606030504020204" pitchFamily="34" charset="0"/>
                <a:ea typeface="Open Sans" panose="020B0606030504020204" pitchFamily="34" charset="0"/>
                <a:cs typeface="Open Sans" panose="020B0606030504020204" pitchFamily="34" charset="0"/>
              </a:rPr>
              <a:t>for </a:t>
            </a:r>
            <a:r>
              <a:rPr lang="en-US" sz="1400" spc="-5" dirty="0">
                <a:latin typeface="Open Sans" panose="020B0606030504020204" pitchFamily="34" charset="0"/>
                <a:ea typeface="Open Sans" panose="020B0606030504020204" pitchFamily="34" charset="0"/>
                <a:cs typeface="Open Sans" panose="020B0606030504020204" pitchFamily="34" charset="0"/>
              </a:rPr>
              <a:t>office ergonomic</a:t>
            </a:r>
            <a:r>
              <a:rPr lang="en-US" sz="1400" spc="-15" dirty="0">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solutions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400" u="sng" spc="-15" dirty="0">
                <a:solidFill>
                  <a:srgbClr val="009999"/>
                </a:solidFill>
                <a:uFill>
                  <a:solidFill>
                    <a:srgbClr val="009999"/>
                  </a:solidFill>
                </a:uFill>
                <a:latin typeface="Open Sans" panose="020B0606030504020204" pitchFamily="34" charset="0"/>
                <a:ea typeface="Open Sans" panose="020B0606030504020204" pitchFamily="34" charset="0"/>
                <a:cs typeface="Open Sans" panose="020B0606030504020204" pitchFamily="34" charset="0"/>
                <a:hlinkClick r:id="rId4"/>
              </a:rPr>
              <a:t>http://www.ergoweb.com</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marR="3562350" indent="-285750">
              <a:buClr>
                <a:schemeClr val="accent1"/>
              </a:buClr>
              <a:buFont typeface="Open Sans" panose="020B0606030504020204" pitchFamily="34" charset="0"/>
              <a:buChar char="&gt;"/>
              <a:tabLst>
                <a:tab pos="104139" algn="l"/>
              </a:tabLst>
            </a:pPr>
            <a:r>
              <a:rPr lang="en-US" sz="1400" spc="-5" dirty="0">
                <a:latin typeface="Open Sans" panose="020B0606030504020204" pitchFamily="34" charset="0"/>
                <a:ea typeface="Open Sans" panose="020B0606030504020204" pitchFamily="34" charset="0"/>
                <a:cs typeface="Open Sans" panose="020B0606030504020204" pitchFamily="34" charset="0"/>
              </a:rPr>
              <a:t>United </a:t>
            </a:r>
            <a:r>
              <a:rPr lang="en-US" sz="1400" spc="-10" dirty="0">
                <a:latin typeface="Open Sans" panose="020B0606030504020204" pitchFamily="34" charset="0"/>
                <a:ea typeface="Open Sans" panose="020B0606030504020204" pitchFamily="34" charset="0"/>
                <a:cs typeface="Open Sans" panose="020B0606030504020204" pitchFamily="34" charset="0"/>
              </a:rPr>
              <a:t>States </a:t>
            </a:r>
            <a:r>
              <a:rPr lang="en-US" sz="1400" spc="-5" dirty="0">
                <a:latin typeface="Open Sans" panose="020B0606030504020204" pitchFamily="34" charset="0"/>
                <a:ea typeface="Open Sans" panose="020B0606030504020204" pitchFamily="34" charset="0"/>
                <a:cs typeface="Open Sans" panose="020B0606030504020204" pitchFamily="34" charset="0"/>
              </a:rPr>
              <a:t>Department of Labor Health </a:t>
            </a:r>
            <a:r>
              <a:rPr lang="en-US" sz="1400" dirty="0">
                <a:latin typeface="Open Sans" panose="020B0606030504020204" pitchFamily="34" charset="0"/>
                <a:ea typeface="Open Sans" panose="020B0606030504020204" pitchFamily="34" charset="0"/>
                <a:cs typeface="Open Sans" panose="020B0606030504020204" pitchFamily="34" charset="0"/>
              </a:rPr>
              <a:t>and </a:t>
            </a:r>
            <a:r>
              <a:rPr lang="en-US" sz="1400" spc="-10" dirty="0">
                <a:latin typeface="Open Sans" panose="020B0606030504020204" pitchFamily="34" charset="0"/>
                <a:ea typeface="Open Sans" panose="020B0606030504020204" pitchFamily="34" charset="0"/>
                <a:cs typeface="Open Sans" panose="020B0606030504020204" pitchFamily="34" charset="0"/>
              </a:rPr>
              <a:t>safety</a:t>
            </a:r>
            <a:r>
              <a:rPr lang="en-US" sz="1400" spc="-40" dirty="0">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topics.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400" spc="-10" dirty="0">
                <a:latin typeface="Open Sans" panose="020B0606030504020204" pitchFamily="34" charset="0"/>
                <a:ea typeface="Open Sans" panose="020B0606030504020204" pitchFamily="34" charset="0"/>
                <a:cs typeface="Open Sans" panose="020B0606030504020204" pitchFamily="34" charset="0"/>
              </a:rPr>
              <a:t>https:</a:t>
            </a:r>
            <a:r>
              <a:rPr lang="en-US" sz="1400" spc="-10" dirty="0">
                <a:latin typeface="Open Sans" panose="020B0606030504020204" pitchFamily="34" charset="0"/>
                <a:ea typeface="Open Sans" panose="020B0606030504020204" pitchFamily="34" charset="0"/>
                <a:cs typeface="Open Sans" panose="020B0606030504020204" pitchFamily="34" charset="0"/>
                <a:hlinkClick r:id="rId5"/>
              </a:rPr>
              <a:t>//www.osha.gov/SLTC/ergonomics/identifyprobs.html</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marR="2708275" indent="-285750">
              <a:buClr>
                <a:schemeClr val="accent1"/>
              </a:buClr>
              <a:buFont typeface="Open Sans" panose="020B0606030504020204" pitchFamily="34" charset="0"/>
              <a:buChar char="&gt;"/>
              <a:tabLst>
                <a:tab pos="104139" algn="l"/>
              </a:tabLst>
            </a:pPr>
            <a:r>
              <a:rPr lang="en-US" sz="1400" spc="-10" dirty="0">
                <a:latin typeface="Open Sans" panose="020B0606030504020204" pitchFamily="34" charset="0"/>
                <a:ea typeface="Open Sans" panose="020B0606030504020204" pitchFamily="34" charset="0"/>
                <a:cs typeface="Open Sans" panose="020B0606030504020204" pitchFamily="34" charset="0"/>
              </a:rPr>
              <a:t>U.S. </a:t>
            </a:r>
            <a:r>
              <a:rPr lang="en-US" sz="1400" spc="-5" dirty="0">
                <a:latin typeface="Open Sans" panose="020B0606030504020204" pitchFamily="34" charset="0"/>
                <a:ea typeface="Open Sans" panose="020B0606030504020204" pitchFamily="34" charset="0"/>
                <a:cs typeface="Open Sans" panose="020B0606030504020204" pitchFamily="34" charset="0"/>
              </a:rPr>
              <a:t>Equal Employment Opportunity Commission </a:t>
            </a:r>
            <a:r>
              <a:rPr lang="en-US" sz="1400" spc="-15" dirty="0">
                <a:latin typeface="Open Sans" panose="020B0606030504020204" pitchFamily="34" charset="0"/>
                <a:ea typeface="Open Sans" panose="020B0606030504020204" pitchFamily="34" charset="0"/>
                <a:cs typeface="Open Sans" panose="020B0606030504020204" pitchFamily="34" charset="0"/>
              </a:rPr>
              <a:t>Types </a:t>
            </a:r>
            <a:r>
              <a:rPr lang="en-US" sz="1400" spc="-5" dirty="0">
                <a:latin typeface="Open Sans" panose="020B0606030504020204" pitchFamily="34" charset="0"/>
                <a:ea typeface="Open Sans" panose="020B0606030504020204" pitchFamily="34" charset="0"/>
                <a:cs typeface="Open Sans" panose="020B0606030504020204" pitchFamily="34" charset="0"/>
              </a:rPr>
              <a:t>of discrimination. </a:t>
            </a:r>
            <a:r>
              <a:rPr lang="en-US" sz="1400" spc="-5" dirty="0">
                <a:latin typeface="Open Sans" panose="020B0606030504020204" pitchFamily="34" charset="0"/>
                <a:ea typeface="Open Sans" panose="020B0606030504020204" pitchFamily="34" charset="0"/>
                <a:cs typeface="Open Sans" panose="020B0606030504020204" pitchFamily="34" charset="0"/>
                <a:hlinkClick r:id="rId6"/>
              </a:rPr>
              <a:t> </a:t>
            </a:r>
            <a:r>
              <a:rPr lang="en-US" sz="1400" spc="-10" dirty="0">
                <a:latin typeface="Open Sans" panose="020B0606030504020204" pitchFamily="34" charset="0"/>
                <a:ea typeface="Open Sans" panose="020B0606030504020204" pitchFamily="34" charset="0"/>
                <a:cs typeface="Open Sans" panose="020B0606030504020204" pitchFamily="34" charset="0"/>
                <a:hlinkClick r:id="rId6"/>
              </a:rPr>
              <a:t>http://www.eeoc.gov/laws/types/index.cfm</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67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1925-23E2-4A29-A262-BE4D2C00EDC2}"/>
              </a:ext>
            </a:extLst>
          </p:cNvPr>
          <p:cNvSpPr>
            <a:spLocks noGrp="1"/>
          </p:cNvSpPr>
          <p:nvPr>
            <p:ph type="title"/>
          </p:nvPr>
        </p:nvSpPr>
        <p:spPr/>
        <p:txBody>
          <a:bodyPr/>
          <a:lstStyle/>
          <a:p>
            <a:r>
              <a:rPr lang="en-US" spc="-65" dirty="0"/>
              <a:t>Resources </a:t>
            </a:r>
            <a:r>
              <a:rPr lang="en-US" spc="-35" dirty="0"/>
              <a:t>and</a:t>
            </a:r>
            <a:r>
              <a:rPr lang="en-US" spc="-190" dirty="0"/>
              <a:t> </a:t>
            </a:r>
            <a:r>
              <a:rPr lang="en-US" spc="-80" dirty="0"/>
              <a:t>References</a:t>
            </a:r>
            <a:endParaRPr lang="en-US" dirty="0"/>
          </a:p>
        </p:txBody>
      </p:sp>
      <p:sp>
        <p:nvSpPr>
          <p:cNvPr id="3" name="Content Placeholder 2">
            <a:extLst>
              <a:ext uri="{FF2B5EF4-FFF2-40B4-BE49-F238E27FC236}">
                <a16:creationId xmlns:a16="http://schemas.microsoft.com/office/drawing/2014/main" id="{8EACBB6A-FF08-48CB-B5E9-256610352D27}"/>
              </a:ext>
            </a:extLst>
          </p:cNvPr>
          <p:cNvSpPr>
            <a:spLocks noGrp="1"/>
          </p:cNvSpPr>
          <p:nvPr>
            <p:ph sz="half" idx="1"/>
          </p:nvPr>
        </p:nvSpPr>
        <p:spPr/>
        <p:txBody>
          <a:bodyPr/>
          <a:lstStyle/>
          <a:p>
            <a:pPr marL="12700">
              <a:spcBef>
                <a:spcPts val="100"/>
              </a:spcBef>
            </a:pPr>
            <a:r>
              <a:rPr lang="en-US" sz="1400" b="1" spc="-20" dirty="0">
                <a:latin typeface="Open Sans" panose="020B0606030504020204" pitchFamily="34" charset="0"/>
                <a:ea typeface="Open Sans" panose="020B0606030504020204" pitchFamily="34" charset="0"/>
                <a:cs typeface="Open Sans" panose="020B0606030504020204" pitchFamily="34" charset="0"/>
              </a:rPr>
              <a:t>YouTube™:</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marR="3609340" indent="-285750">
              <a:buClr>
                <a:schemeClr val="accent1"/>
              </a:buClr>
              <a:buFont typeface="Open Sans" panose="020B0606030504020204" pitchFamily="34" charset="0"/>
              <a:buChar char="&gt;"/>
              <a:tabLst>
                <a:tab pos="104139" algn="l"/>
              </a:tabLst>
            </a:pPr>
            <a:r>
              <a:rPr lang="en-US" sz="1400" spc="-5" dirty="0">
                <a:latin typeface="Open Sans" panose="020B0606030504020204" pitchFamily="34" charset="0"/>
                <a:ea typeface="Open Sans" panose="020B0606030504020204" pitchFamily="34" charset="0"/>
                <a:cs typeface="Open Sans" panose="020B0606030504020204" pitchFamily="34" charset="0"/>
              </a:rPr>
              <a:t>NIOSH </a:t>
            </a:r>
            <a:r>
              <a:rPr lang="en-US" sz="1400" spc="-10" dirty="0">
                <a:latin typeface="Open Sans" panose="020B0606030504020204" pitchFamily="34" charset="0"/>
                <a:ea typeface="Open Sans" panose="020B0606030504020204" pitchFamily="34" charset="0"/>
                <a:cs typeface="Open Sans" panose="020B0606030504020204" pitchFamily="34" charset="0"/>
              </a:rPr>
              <a:t>YOUTH </a:t>
            </a:r>
            <a:r>
              <a:rPr lang="en-US" sz="1400" spc="-15" dirty="0">
                <a:latin typeface="Open Sans" panose="020B0606030504020204" pitchFamily="34" charset="0"/>
                <a:ea typeface="Open Sans" panose="020B0606030504020204" pitchFamily="34" charset="0"/>
                <a:cs typeface="Open Sans" panose="020B0606030504020204" pitchFamily="34" charset="0"/>
              </a:rPr>
              <a:t>@Work </a:t>
            </a:r>
            <a:r>
              <a:rPr lang="en-US" sz="1400" dirty="0">
                <a:latin typeface="Open Sans" panose="020B0606030504020204" pitchFamily="34" charset="0"/>
                <a:ea typeface="Open Sans" panose="020B0606030504020204" pitchFamily="34" charset="0"/>
                <a:cs typeface="Open Sans" panose="020B0606030504020204" pitchFamily="34" charset="0"/>
              </a:rPr>
              <a:t>Video  </a:t>
            </a:r>
            <a:r>
              <a:rPr lang="en-US" sz="1400" spc="-30" dirty="0">
                <a:latin typeface="Open Sans" panose="020B0606030504020204" pitchFamily="34" charset="0"/>
                <a:ea typeface="Open Sans" panose="020B0606030504020204" pitchFamily="34" charset="0"/>
                <a:cs typeface="Open Sans" panose="020B0606030504020204" pitchFamily="34" charset="0"/>
              </a:rPr>
              <a:t>Teen </a:t>
            </a:r>
            <a:r>
              <a:rPr lang="en-US" sz="1400" spc="-20" dirty="0">
                <a:latin typeface="Open Sans" panose="020B0606030504020204" pitchFamily="34" charset="0"/>
                <a:ea typeface="Open Sans" panose="020B0606030504020204" pitchFamily="34" charset="0"/>
                <a:cs typeface="Open Sans" panose="020B0606030504020204" pitchFamily="34" charset="0"/>
              </a:rPr>
              <a:t>Workers: </a:t>
            </a:r>
            <a:r>
              <a:rPr lang="en-US" sz="1400" spc="-10" dirty="0">
                <a:latin typeface="Open Sans" panose="020B0606030504020204" pitchFamily="34" charset="0"/>
                <a:ea typeface="Open Sans" panose="020B0606030504020204" pitchFamily="34" charset="0"/>
                <a:cs typeface="Open Sans" panose="020B0606030504020204" pitchFamily="34" charset="0"/>
              </a:rPr>
              <a:t>Real </a:t>
            </a:r>
            <a:r>
              <a:rPr lang="en-US" sz="1400" spc="-5" dirty="0">
                <a:latin typeface="Open Sans" panose="020B0606030504020204" pitchFamily="34" charset="0"/>
                <a:ea typeface="Open Sans" panose="020B0606030504020204" pitchFamily="34" charset="0"/>
                <a:cs typeface="Open Sans" panose="020B0606030504020204" pitchFamily="34" charset="0"/>
              </a:rPr>
              <a:t>Jobs, </a:t>
            </a:r>
            <a:r>
              <a:rPr lang="en-US" sz="1400" spc="-10" dirty="0">
                <a:latin typeface="Open Sans" panose="020B0606030504020204" pitchFamily="34" charset="0"/>
                <a:ea typeface="Open Sans" panose="020B0606030504020204" pitchFamily="34" charset="0"/>
                <a:cs typeface="Open Sans" panose="020B0606030504020204" pitchFamily="34" charset="0"/>
              </a:rPr>
              <a:t>Real</a:t>
            </a:r>
            <a:r>
              <a:rPr lang="en-US" sz="1400" spc="50" dirty="0">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Risks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400" spc="-10" dirty="0">
                <a:latin typeface="Open Sans" panose="020B0606030504020204" pitchFamily="34" charset="0"/>
                <a:ea typeface="Open Sans" panose="020B0606030504020204" pitchFamily="34" charset="0"/>
                <a:cs typeface="Open Sans" panose="020B0606030504020204" pitchFamily="34" charset="0"/>
                <a:hlinkClick r:id="rId2"/>
              </a:rPr>
              <a:t>http://www.cdc.gov/niosh/talkingsafety/video.html</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104139" algn="l"/>
              </a:tabLst>
            </a:pPr>
            <a:r>
              <a:rPr lang="en-US" sz="1400" spc="-10" dirty="0">
                <a:latin typeface="Open Sans" panose="020B0606030504020204" pitchFamily="34" charset="0"/>
                <a:ea typeface="Open Sans" panose="020B0606030504020204" pitchFamily="34" charset="0"/>
                <a:cs typeface="Open Sans" panose="020B0606030504020204" pitchFamily="34" charset="0"/>
              </a:rPr>
              <a:t>Safety </a:t>
            </a:r>
            <a:r>
              <a:rPr lang="en-US" sz="1400" dirty="0">
                <a:latin typeface="Open Sans" panose="020B0606030504020204" pitchFamily="34" charset="0"/>
                <a:ea typeface="Open Sans" panose="020B0606030504020204" pitchFamily="34" charset="0"/>
                <a:cs typeface="Open Sans" panose="020B0606030504020204" pitchFamily="34" charset="0"/>
              </a:rPr>
              <a:t>is </a:t>
            </a:r>
            <a:r>
              <a:rPr lang="en-US" sz="1400" spc="-15" dirty="0">
                <a:latin typeface="Open Sans" panose="020B0606030504020204" pitchFamily="34" charset="0"/>
                <a:ea typeface="Open Sans" panose="020B0606030504020204" pitchFamily="34" charset="0"/>
                <a:cs typeface="Open Sans" panose="020B0606030504020204" pitchFamily="34" charset="0"/>
              </a:rPr>
              <a:t>NOT </a:t>
            </a:r>
            <a:r>
              <a:rPr lang="en-US" sz="1400" dirty="0">
                <a:latin typeface="Open Sans" panose="020B0606030504020204" pitchFamily="34" charset="0"/>
                <a:ea typeface="Open Sans" panose="020B0606030504020204" pitchFamily="34" charset="0"/>
                <a:cs typeface="Open Sans" panose="020B0606030504020204" pitchFamily="34" charset="0"/>
              </a:rPr>
              <a:t>a</a:t>
            </a:r>
            <a:r>
              <a:rPr lang="en-US" sz="1400" spc="5"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Priority</a:t>
            </a:r>
          </a:p>
          <a:p>
            <a:pPr marL="12700" marR="1538605"/>
            <a:r>
              <a:rPr lang="en-US" sz="1400" spc="-10" dirty="0">
                <a:latin typeface="Open Sans" panose="020B0606030504020204" pitchFamily="34" charset="0"/>
                <a:ea typeface="Open Sans" panose="020B0606030504020204" pitchFamily="34" charset="0"/>
                <a:cs typeface="Open Sans" panose="020B0606030504020204" pitchFamily="34" charset="0"/>
              </a:rPr>
              <a:t>Safety </a:t>
            </a:r>
            <a:r>
              <a:rPr lang="en-US" sz="1400" spc="-15" dirty="0">
                <a:latin typeface="Open Sans" panose="020B0606030504020204" pitchFamily="34" charset="0"/>
                <a:ea typeface="Open Sans" panose="020B0606030504020204" pitchFamily="34" charset="0"/>
                <a:cs typeface="Open Sans" panose="020B0606030504020204" pitchFamily="34" charset="0"/>
              </a:rPr>
              <a:t>Training </a:t>
            </a:r>
            <a:r>
              <a:rPr lang="en-US" sz="1400" dirty="0">
                <a:latin typeface="Open Sans" panose="020B0606030504020204" pitchFamily="34" charset="0"/>
                <a:ea typeface="Open Sans" panose="020B0606030504020204" pitchFamily="34" charset="0"/>
                <a:cs typeface="Open Sans" panose="020B0606030504020204" pitchFamily="34" charset="0"/>
              </a:rPr>
              <a:t>Video – </a:t>
            </a:r>
            <a:r>
              <a:rPr lang="en-US" sz="1400" spc="-5" dirty="0">
                <a:latin typeface="Open Sans" panose="020B0606030504020204" pitchFamily="34" charset="0"/>
                <a:ea typeface="Open Sans" panose="020B0606030504020204" pitchFamily="34" charset="0"/>
                <a:cs typeface="Open Sans" panose="020B0606030504020204" pitchFamily="34" charset="0"/>
              </a:rPr>
              <a:t>Preventing </a:t>
            </a:r>
            <a:r>
              <a:rPr lang="en-US" sz="1400" spc="-10" dirty="0">
                <a:latin typeface="Open Sans" panose="020B0606030504020204" pitchFamily="34" charset="0"/>
                <a:ea typeface="Open Sans" panose="020B0606030504020204" pitchFamily="34" charset="0"/>
                <a:cs typeface="Open Sans" panose="020B0606030504020204" pitchFamily="34" charset="0"/>
              </a:rPr>
              <a:t>Workplace </a:t>
            </a:r>
            <a:r>
              <a:rPr lang="en-US" sz="1400" spc="-5" dirty="0">
                <a:latin typeface="Open Sans" panose="020B0606030504020204" pitchFamily="34" charset="0"/>
                <a:ea typeface="Open Sans" panose="020B0606030504020204" pitchFamily="34" charset="0"/>
                <a:cs typeface="Open Sans" panose="020B0606030504020204" pitchFamily="34" charset="0"/>
              </a:rPr>
              <a:t>Accidents </a:t>
            </a:r>
            <a:r>
              <a:rPr lang="en-US" sz="1400" dirty="0">
                <a:latin typeface="Open Sans" panose="020B0606030504020204" pitchFamily="34" charset="0"/>
                <a:ea typeface="Open Sans" panose="020B0606030504020204" pitchFamily="34" charset="0"/>
                <a:cs typeface="Open Sans" panose="020B0606030504020204" pitchFamily="34" charset="0"/>
              </a:rPr>
              <a:t>and </a:t>
            </a:r>
            <a:r>
              <a:rPr lang="en-US" sz="1400" spc="-5" dirty="0">
                <a:latin typeface="Open Sans" panose="020B0606030504020204" pitchFamily="34" charset="0"/>
                <a:ea typeface="Open Sans" panose="020B0606030504020204" pitchFamily="34" charset="0"/>
                <a:cs typeface="Open Sans" panose="020B0606030504020204" pitchFamily="34" charset="0"/>
              </a:rPr>
              <a:t>Injuries. </a:t>
            </a:r>
            <a:r>
              <a:rPr lang="en-US" sz="1400" spc="-10" dirty="0">
                <a:latin typeface="Open Sans" panose="020B0606030504020204" pitchFamily="34" charset="0"/>
                <a:ea typeface="Open Sans" panose="020B0606030504020204" pitchFamily="34" charset="0"/>
                <a:cs typeface="Open Sans" panose="020B0606030504020204" pitchFamily="34" charset="0"/>
              </a:rPr>
              <a:t>Workplace</a:t>
            </a:r>
            <a:r>
              <a:rPr lang="en-US" sz="1400" spc="-15" dirty="0">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Ergonomics</a:t>
            </a:r>
          </a:p>
          <a:p>
            <a:pPr marL="12700" marR="1538605"/>
            <a:r>
              <a:rPr lang="en-US" sz="1400" dirty="0">
                <a:latin typeface="Open Sans" panose="020B0606030504020204" pitchFamily="34" charset="0"/>
                <a:ea typeface="Open Sans" panose="020B0606030504020204" pitchFamily="34" charset="0"/>
                <a:cs typeface="Open Sans" panose="020B0606030504020204" pitchFamily="34" charset="0"/>
                <a:hlinkClick r:id="rId3"/>
              </a:rPr>
              <a:t>https://www.youtube.com/watch?v=fcv1BxCL3Z8&amp;feature=youtu.be</a:t>
            </a:r>
            <a:r>
              <a:rPr lang="en-US" sz="1400" dirty="0">
                <a:latin typeface="Open Sans" panose="020B0606030504020204" pitchFamily="34" charset="0"/>
                <a:ea typeface="Open Sans" panose="020B0606030504020204" pitchFamily="34" charset="0"/>
                <a:cs typeface="Open Sans" panose="020B0606030504020204" pitchFamily="34" charset="0"/>
              </a:rPr>
              <a:t> </a:t>
            </a:r>
          </a:p>
          <a:p>
            <a:pPr marL="298450" marR="5080" indent="-285750">
              <a:buClr>
                <a:schemeClr val="accent1"/>
              </a:buClr>
              <a:buFont typeface="Open Sans" panose="020B0606030504020204" pitchFamily="34" charset="0"/>
              <a:buChar char="&gt;"/>
            </a:pPr>
            <a:r>
              <a:rPr lang="en-US" sz="1400" spc="-5" dirty="0">
                <a:latin typeface="Open Sans" panose="020B0606030504020204" pitchFamily="34" charset="0"/>
                <a:ea typeface="Open Sans" panose="020B0606030504020204" pitchFamily="34" charset="0"/>
                <a:cs typeface="Open Sans" panose="020B0606030504020204" pitchFamily="34" charset="0"/>
              </a:rPr>
              <a:t>Ergonomic basics that </a:t>
            </a:r>
            <a:r>
              <a:rPr lang="en-US" sz="1400" dirty="0">
                <a:latin typeface="Open Sans" panose="020B0606030504020204" pitchFamily="34" charset="0"/>
                <a:ea typeface="Open Sans" panose="020B0606030504020204" pitchFamily="34" charset="0"/>
                <a:cs typeface="Open Sans" panose="020B0606030504020204" pitchFamily="34" charset="0"/>
              </a:rPr>
              <a:t>apply </a:t>
            </a:r>
            <a:r>
              <a:rPr lang="en-US" sz="1400" spc="-5" dirty="0">
                <a:latin typeface="Open Sans" panose="020B0606030504020204" pitchFamily="34" charset="0"/>
                <a:ea typeface="Open Sans" panose="020B0606030504020204" pitchFamily="34" charset="0"/>
                <a:cs typeface="Open Sans" panose="020B0606030504020204" pitchFamily="34" charset="0"/>
              </a:rPr>
              <a:t>to </a:t>
            </a:r>
            <a:r>
              <a:rPr lang="en-US" sz="1400" dirty="0">
                <a:latin typeface="Open Sans" panose="020B0606030504020204" pitchFamily="34" charset="0"/>
                <a:ea typeface="Open Sans" panose="020B0606030504020204" pitchFamily="34" charset="0"/>
                <a:cs typeface="Open Sans" panose="020B0606030504020204" pitchFamily="34" charset="0"/>
              </a:rPr>
              <a:t>virtually </a:t>
            </a:r>
            <a:r>
              <a:rPr lang="en-US" sz="1400" spc="-10" dirty="0">
                <a:latin typeface="Open Sans" panose="020B0606030504020204" pitchFamily="34" charset="0"/>
                <a:ea typeface="Open Sans" panose="020B0606030504020204" pitchFamily="34" charset="0"/>
                <a:cs typeface="Open Sans" panose="020B0606030504020204" pitchFamily="34" charset="0"/>
              </a:rPr>
              <a:t>any </a:t>
            </a:r>
            <a:r>
              <a:rPr lang="en-US" sz="1400" spc="-5" dirty="0">
                <a:latin typeface="Open Sans" panose="020B0606030504020204" pitchFamily="34" charset="0"/>
                <a:ea typeface="Open Sans" panose="020B0606030504020204" pitchFamily="34" charset="0"/>
                <a:cs typeface="Open Sans" panose="020B0606030504020204" pitchFamily="34" charset="0"/>
              </a:rPr>
              <a:t>workplace.  </a:t>
            </a:r>
            <a:r>
              <a:rPr lang="en-US" sz="1400" spc="-10" dirty="0">
                <a:latin typeface="Open Sans" panose="020B0606030504020204" pitchFamily="34" charset="0"/>
                <a:ea typeface="Open Sans" panose="020B0606030504020204" pitchFamily="34" charset="0"/>
                <a:cs typeface="Open Sans" panose="020B0606030504020204" pitchFamily="34" charset="0"/>
              </a:rPr>
              <a:t>https:</a:t>
            </a:r>
            <a:r>
              <a:rPr lang="en-US" sz="1400" spc="-10" dirty="0">
                <a:latin typeface="Open Sans" panose="020B0606030504020204" pitchFamily="34" charset="0"/>
                <a:ea typeface="Open Sans" panose="020B0606030504020204" pitchFamily="34" charset="0"/>
                <a:cs typeface="Open Sans" panose="020B0606030504020204" pitchFamily="34" charset="0"/>
                <a:hlinkClick r:id="rId4"/>
              </a:rPr>
              <a:t>//www.youtube.com/watch?v=QeDUCXfzl6U&amp;feature=youtu.bezl6U&amp;feature=youtu.be</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0023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C240-6D18-4BF9-B37A-1FF84F7FACB8}"/>
              </a:ext>
            </a:extLst>
          </p:cNvPr>
          <p:cNvSpPr>
            <a:spLocks noGrp="1"/>
          </p:cNvSpPr>
          <p:nvPr>
            <p:ph type="title"/>
          </p:nvPr>
        </p:nvSpPr>
        <p:spPr/>
        <p:txBody>
          <a:bodyPr/>
          <a:lstStyle/>
          <a:p>
            <a:r>
              <a:rPr lang="en-US" dirty="0"/>
              <a:t>Human Services Career Pathways</a:t>
            </a:r>
          </a:p>
        </p:txBody>
      </p:sp>
      <p:sp>
        <p:nvSpPr>
          <p:cNvPr id="4" name="object 12">
            <a:extLst>
              <a:ext uri="{FF2B5EF4-FFF2-40B4-BE49-F238E27FC236}">
                <a16:creationId xmlns:a16="http://schemas.microsoft.com/office/drawing/2014/main" id="{DFFA5F58-A45F-4B6C-ADDB-489F352531E2}"/>
              </a:ext>
            </a:extLst>
          </p:cNvPr>
          <p:cNvSpPr/>
          <p:nvPr/>
        </p:nvSpPr>
        <p:spPr>
          <a:xfrm>
            <a:off x="740664" y="1544962"/>
            <a:ext cx="3354324" cy="2194560"/>
          </a:xfrm>
          <a:prstGeom prst="rect">
            <a:avLst/>
          </a:prstGeom>
          <a:blipFill>
            <a:blip r:embed="rId2" cstate="print"/>
            <a:stretch>
              <a:fillRect/>
            </a:stretch>
          </a:blipFill>
        </p:spPr>
        <p:txBody>
          <a:bodyPr wrap="square" lIns="0" tIns="0" rIns="0" bIns="0" rtlCol="0"/>
          <a:lstStyle/>
          <a:p>
            <a:endParaRPr/>
          </a:p>
        </p:txBody>
      </p:sp>
      <p:sp>
        <p:nvSpPr>
          <p:cNvPr id="5" name="object 10">
            <a:extLst>
              <a:ext uri="{FF2B5EF4-FFF2-40B4-BE49-F238E27FC236}">
                <a16:creationId xmlns:a16="http://schemas.microsoft.com/office/drawing/2014/main" id="{EA4CE869-7AF8-4CB3-853E-B5E625B8257A}"/>
              </a:ext>
            </a:extLst>
          </p:cNvPr>
          <p:cNvSpPr/>
          <p:nvPr/>
        </p:nvSpPr>
        <p:spPr>
          <a:xfrm>
            <a:off x="4535424" y="1544962"/>
            <a:ext cx="3121152" cy="2194560"/>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2F09E093-8586-4F58-B767-7423182A9860}"/>
              </a:ext>
            </a:extLst>
          </p:cNvPr>
          <p:cNvSpPr/>
          <p:nvPr/>
        </p:nvSpPr>
        <p:spPr>
          <a:xfrm>
            <a:off x="8097012" y="1548010"/>
            <a:ext cx="3048000" cy="2191512"/>
          </a:xfrm>
          <a:prstGeom prst="rect">
            <a:avLst/>
          </a:prstGeom>
          <a:blipFill>
            <a:blip r:embed="rId4" cstate="print"/>
            <a:stretch>
              <a:fillRect/>
            </a:stretch>
          </a:blipFill>
        </p:spPr>
        <p:txBody>
          <a:bodyPr wrap="square" lIns="0" tIns="0" rIns="0" bIns="0" rtlCol="0"/>
          <a:lstStyle/>
          <a:p>
            <a:endParaRPr/>
          </a:p>
        </p:txBody>
      </p:sp>
      <p:sp>
        <p:nvSpPr>
          <p:cNvPr id="7" name="object 14">
            <a:extLst>
              <a:ext uri="{FF2B5EF4-FFF2-40B4-BE49-F238E27FC236}">
                <a16:creationId xmlns:a16="http://schemas.microsoft.com/office/drawing/2014/main" id="{423E2289-EF47-446E-9FB9-E8B483EEB735}"/>
              </a:ext>
            </a:extLst>
          </p:cNvPr>
          <p:cNvSpPr/>
          <p:nvPr/>
        </p:nvSpPr>
        <p:spPr>
          <a:xfrm>
            <a:off x="2036590" y="3978863"/>
            <a:ext cx="3733800" cy="2471928"/>
          </a:xfrm>
          <a:prstGeom prst="rect">
            <a:avLst/>
          </a:prstGeom>
          <a:blipFill>
            <a:blip r:embed="rId5"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CB82FFD0-C8AB-4B81-A587-35D4BB5AF603}"/>
              </a:ext>
            </a:extLst>
          </p:cNvPr>
          <p:cNvSpPr/>
          <p:nvPr/>
        </p:nvSpPr>
        <p:spPr>
          <a:xfrm>
            <a:off x="6226302" y="4000975"/>
            <a:ext cx="3741420" cy="2494788"/>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657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B30A-FDBE-4A89-B583-BFB1BAFE012E}"/>
              </a:ext>
            </a:extLst>
          </p:cNvPr>
          <p:cNvSpPr>
            <a:spLocks noGrp="1"/>
          </p:cNvSpPr>
          <p:nvPr>
            <p:ph type="title"/>
          </p:nvPr>
        </p:nvSpPr>
        <p:spPr/>
        <p:txBody>
          <a:bodyPr/>
          <a:lstStyle/>
          <a:p>
            <a:r>
              <a:rPr lang="en-US" dirty="0"/>
              <a:t>Evaluating the Work Environment</a:t>
            </a:r>
          </a:p>
        </p:txBody>
      </p:sp>
      <p:sp>
        <p:nvSpPr>
          <p:cNvPr id="4" name="object 4">
            <a:extLst>
              <a:ext uri="{FF2B5EF4-FFF2-40B4-BE49-F238E27FC236}">
                <a16:creationId xmlns:a16="http://schemas.microsoft.com/office/drawing/2014/main" id="{F0593E0B-D49D-4072-87D3-9EB73940D7C5}"/>
              </a:ext>
            </a:extLst>
          </p:cNvPr>
          <p:cNvSpPr/>
          <p:nvPr/>
        </p:nvSpPr>
        <p:spPr>
          <a:xfrm>
            <a:off x="2575001" y="1623527"/>
            <a:ext cx="7041998" cy="464235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0182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B739-FE95-4D63-9EFE-4B82595CEBD0}"/>
              </a:ext>
            </a:extLst>
          </p:cNvPr>
          <p:cNvSpPr>
            <a:spLocks noGrp="1"/>
          </p:cNvSpPr>
          <p:nvPr>
            <p:ph type="title"/>
          </p:nvPr>
        </p:nvSpPr>
        <p:spPr/>
        <p:txBody>
          <a:bodyPr/>
          <a:lstStyle/>
          <a:p>
            <a:r>
              <a:rPr lang="en-US" dirty="0"/>
              <a:t>Evaluating the Work Environment</a:t>
            </a:r>
          </a:p>
        </p:txBody>
      </p:sp>
      <p:sp>
        <p:nvSpPr>
          <p:cNvPr id="3" name="Text Placeholder 2">
            <a:extLst>
              <a:ext uri="{FF2B5EF4-FFF2-40B4-BE49-F238E27FC236}">
                <a16:creationId xmlns:a16="http://schemas.microsoft.com/office/drawing/2014/main" id="{1D2FD5A5-9590-4F65-8C7E-1AD95B1EE610}"/>
              </a:ext>
            </a:extLst>
          </p:cNvPr>
          <p:cNvSpPr>
            <a:spLocks noGrp="1"/>
          </p:cNvSpPr>
          <p:nvPr>
            <p:ph type="body" sz="quarter" idx="10"/>
          </p:nvPr>
        </p:nvSpPr>
        <p:spPr/>
        <p:txBody>
          <a:bodyPr/>
          <a:lstStyle/>
          <a:p>
            <a:r>
              <a:rPr lang="en-US" sz="3200" spc="-15" dirty="0">
                <a:latin typeface="Open Sans" panose="020B0606030504020204" pitchFamily="34" charset="0"/>
                <a:ea typeface="Open Sans" panose="020B0606030504020204" pitchFamily="34" charset="0"/>
                <a:cs typeface="Open Sans" panose="020B0606030504020204" pitchFamily="34" charset="0"/>
              </a:rPr>
              <a:t>Why </a:t>
            </a:r>
            <a:r>
              <a:rPr lang="en-US" sz="3200" spc="-5" dirty="0">
                <a:latin typeface="Open Sans" panose="020B0606030504020204" pitchFamily="34" charset="0"/>
                <a:ea typeface="Open Sans" panose="020B0606030504020204" pitchFamily="34" charset="0"/>
                <a:cs typeface="Open Sans" panose="020B0606030504020204" pitchFamily="34" charset="0"/>
              </a:rPr>
              <a:t>should </a:t>
            </a:r>
            <a:r>
              <a:rPr lang="en-US" sz="3200" spc="-10" dirty="0">
                <a:latin typeface="Open Sans" panose="020B0606030504020204" pitchFamily="34" charset="0"/>
                <a:ea typeface="Open Sans" panose="020B0606030504020204" pitchFamily="34" charset="0"/>
                <a:cs typeface="Open Sans" panose="020B0606030504020204" pitchFamily="34" charset="0"/>
              </a:rPr>
              <a:t>we </a:t>
            </a:r>
            <a:r>
              <a:rPr lang="en-US" sz="3200" spc="-15" dirty="0">
                <a:latin typeface="Open Sans" panose="020B0606030504020204" pitchFamily="34" charset="0"/>
                <a:ea typeface="Open Sans" panose="020B0606030504020204" pitchFamily="34" charset="0"/>
                <a:cs typeface="Open Sans" panose="020B0606030504020204" pitchFamily="34" charset="0"/>
              </a:rPr>
              <a:t>evaluate </a:t>
            </a:r>
            <a:r>
              <a:rPr lang="en-US" sz="3200" dirty="0">
                <a:latin typeface="Open Sans" panose="020B0606030504020204" pitchFamily="34" charset="0"/>
                <a:ea typeface="Open Sans" panose="020B0606030504020204" pitchFamily="34" charset="0"/>
                <a:cs typeface="Open Sans" panose="020B0606030504020204" pitchFamily="34" charset="0"/>
              </a:rPr>
              <a:t>the </a:t>
            </a:r>
            <a:r>
              <a:rPr lang="en-US" sz="3200" spc="-10" dirty="0">
                <a:latin typeface="Open Sans" panose="020B0606030504020204" pitchFamily="34" charset="0"/>
                <a:ea typeface="Open Sans" panose="020B0606030504020204" pitchFamily="34" charset="0"/>
                <a:cs typeface="Open Sans" panose="020B0606030504020204" pitchFamily="34" charset="0"/>
              </a:rPr>
              <a:t>workplace</a:t>
            </a:r>
            <a:r>
              <a:rPr lang="en-US" sz="3200" dirty="0">
                <a:latin typeface="Open Sans" panose="020B0606030504020204" pitchFamily="34" charset="0"/>
                <a:ea typeface="Open Sans" panose="020B0606030504020204" pitchFamily="34" charset="0"/>
                <a:cs typeface="Open Sans" panose="020B0606030504020204" pitchFamily="34" charset="0"/>
              </a:rPr>
              <a:t> </a:t>
            </a:r>
            <a:r>
              <a:rPr lang="en-US" sz="3200" spc="-10" dirty="0">
                <a:latin typeface="Open Sans" panose="020B0606030504020204" pitchFamily="34" charset="0"/>
                <a:ea typeface="Open Sans" panose="020B0606030504020204" pitchFamily="34" charset="0"/>
                <a:cs typeface="Open Sans" panose="020B0606030504020204" pitchFamily="34" charset="0"/>
              </a:rPr>
              <a:t>environment?</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B09C5C17-E1ED-43A4-AEFD-F45493AABCEB}"/>
              </a:ext>
            </a:extLst>
          </p:cNvPr>
          <p:cNvSpPr>
            <a:spLocks noGrp="1"/>
          </p:cNvSpPr>
          <p:nvPr>
            <p:ph type="body" sz="quarter" idx="11"/>
          </p:nvPr>
        </p:nvSpPr>
        <p:spPr/>
        <p:txBody>
          <a:bodyPr/>
          <a:lstStyle/>
          <a:p>
            <a:r>
              <a:rPr lang="en-US" sz="3200" spc="-10" dirty="0">
                <a:latin typeface="Open Sans" panose="020B0606030504020204" pitchFamily="34" charset="0"/>
                <a:ea typeface="Open Sans" panose="020B0606030504020204" pitchFamily="34" charset="0"/>
                <a:cs typeface="Open Sans" panose="020B0606030504020204" pitchFamily="34" charset="0"/>
              </a:rPr>
              <a:t>What work </a:t>
            </a:r>
            <a:r>
              <a:rPr lang="en-US" sz="3200" spc="-15" dirty="0">
                <a:latin typeface="Open Sans" panose="020B0606030504020204" pitchFamily="34" charset="0"/>
                <a:ea typeface="Open Sans" panose="020B0606030504020204" pitchFamily="34" charset="0"/>
                <a:cs typeface="Open Sans" panose="020B0606030504020204" pitchFamily="34" charset="0"/>
              </a:rPr>
              <a:t>environment </a:t>
            </a:r>
            <a:r>
              <a:rPr lang="en-US" sz="3200" spc="-20" dirty="0">
                <a:latin typeface="Open Sans" panose="020B0606030504020204" pitchFamily="34" charset="0"/>
                <a:ea typeface="Open Sans" panose="020B0606030504020204" pitchFamily="34" charset="0"/>
                <a:cs typeface="Open Sans" panose="020B0606030504020204" pitchFamily="34" charset="0"/>
              </a:rPr>
              <a:t>factors </a:t>
            </a:r>
            <a:r>
              <a:rPr lang="en-US" sz="3200" spc="-5" dirty="0">
                <a:latin typeface="Open Sans" panose="020B0606030504020204" pitchFamily="34" charset="0"/>
                <a:ea typeface="Open Sans" panose="020B0606030504020204" pitchFamily="34" charset="0"/>
                <a:cs typeface="Open Sans" panose="020B0606030504020204" pitchFamily="34" charset="0"/>
              </a:rPr>
              <a:t>should be</a:t>
            </a:r>
            <a:r>
              <a:rPr lang="en-US" sz="3200" spc="5" dirty="0">
                <a:latin typeface="Open Sans" panose="020B0606030504020204" pitchFamily="34" charset="0"/>
                <a:ea typeface="Open Sans" panose="020B0606030504020204" pitchFamily="34" charset="0"/>
                <a:cs typeface="Open Sans" panose="020B0606030504020204" pitchFamily="34" charset="0"/>
              </a:rPr>
              <a:t> </a:t>
            </a:r>
            <a:r>
              <a:rPr lang="en-US" sz="3200" dirty="0">
                <a:latin typeface="Open Sans" panose="020B0606030504020204" pitchFamily="34" charset="0"/>
                <a:ea typeface="Open Sans" panose="020B0606030504020204" pitchFamily="34" charset="0"/>
                <a:cs typeface="Open Sans" panose="020B0606030504020204" pitchFamily="34" charset="0"/>
              </a:rPr>
              <a:t>assessed?</a:t>
            </a:r>
          </a:p>
        </p:txBody>
      </p:sp>
      <p:sp>
        <p:nvSpPr>
          <p:cNvPr id="5" name="Text Placeholder 4">
            <a:extLst>
              <a:ext uri="{FF2B5EF4-FFF2-40B4-BE49-F238E27FC236}">
                <a16:creationId xmlns:a16="http://schemas.microsoft.com/office/drawing/2014/main" id="{C9188541-3412-463B-B581-B50A3CBE59D4}"/>
              </a:ext>
            </a:extLst>
          </p:cNvPr>
          <p:cNvSpPr>
            <a:spLocks noGrp="1"/>
          </p:cNvSpPr>
          <p:nvPr>
            <p:ph type="body" sz="quarter" idx="12"/>
          </p:nvPr>
        </p:nvSpPr>
        <p:spPr/>
        <p:txBody>
          <a:bodyPr/>
          <a:lstStyle/>
          <a:p>
            <a:r>
              <a:rPr lang="en-US" sz="3200" dirty="0">
                <a:latin typeface="Open Sans" panose="020B0606030504020204" pitchFamily="34" charset="0"/>
                <a:ea typeface="Open Sans" panose="020B0606030504020204" pitchFamily="34" charset="0"/>
                <a:cs typeface="Open Sans" panose="020B0606030504020204" pitchFamily="34" charset="0"/>
              </a:rPr>
              <a:t>Who is </a:t>
            </a:r>
            <a:r>
              <a:rPr lang="en-US" sz="3200" spc="-5" dirty="0">
                <a:latin typeface="Open Sans" panose="020B0606030504020204" pitchFamily="34" charset="0"/>
                <a:ea typeface="Open Sans" panose="020B0606030504020204" pitchFamily="34" charset="0"/>
                <a:cs typeface="Open Sans" panose="020B0606030504020204" pitchFamily="34" charset="0"/>
              </a:rPr>
              <a:t>responsible </a:t>
            </a:r>
            <a:r>
              <a:rPr lang="en-US" sz="3200" spc="-20" dirty="0">
                <a:latin typeface="Open Sans" panose="020B0606030504020204" pitchFamily="34" charset="0"/>
                <a:ea typeface="Open Sans" panose="020B0606030504020204" pitchFamily="34" charset="0"/>
                <a:cs typeface="Open Sans" panose="020B0606030504020204" pitchFamily="34" charset="0"/>
              </a:rPr>
              <a:t>for </a:t>
            </a:r>
            <a:r>
              <a:rPr lang="en-US" sz="3200" spc="-5" dirty="0">
                <a:latin typeface="Open Sans" panose="020B0606030504020204" pitchFamily="34" charset="0"/>
                <a:ea typeface="Open Sans" panose="020B0606030504020204" pitchFamily="34" charset="0"/>
                <a:cs typeface="Open Sans" panose="020B0606030504020204" pitchFamily="34" charset="0"/>
              </a:rPr>
              <a:t>assessing </a:t>
            </a:r>
            <a:r>
              <a:rPr lang="en-US" sz="3200" dirty="0">
                <a:latin typeface="Open Sans" panose="020B0606030504020204" pitchFamily="34" charset="0"/>
                <a:ea typeface="Open Sans" panose="020B0606030504020204" pitchFamily="34" charset="0"/>
                <a:cs typeface="Open Sans" panose="020B0606030504020204" pitchFamily="34" charset="0"/>
              </a:rPr>
              <a:t>the </a:t>
            </a:r>
            <a:r>
              <a:rPr lang="en-US" sz="3200" spc="-10" dirty="0">
                <a:latin typeface="Open Sans" panose="020B0606030504020204" pitchFamily="34" charset="0"/>
                <a:ea typeface="Open Sans" panose="020B0606030504020204" pitchFamily="34" charset="0"/>
                <a:cs typeface="Open Sans" panose="020B0606030504020204" pitchFamily="34" charset="0"/>
              </a:rPr>
              <a:t>work</a:t>
            </a:r>
            <a:r>
              <a:rPr lang="en-US" sz="3200" spc="-55" dirty="0">
                <a:latin typeface="Open Sans" panose="020B0606030504020204" pitchFamily="34" charset="0"/>
                <a:ea typeface="Open Sans" panose="020B0606030504020204" pitchFamily="34" charset="0"/>
                <a:cs typeface="Open Sans" panose="020B0606030504020204" pitchFamily="34" charset="0"/>
              </a:rPr>
              <a:t> </a:t>
            </a:r>
            <a:r>
              <a:rPr lang="en-US" sz="3200" spc="-10" dirty="0">
                <a:latin typeface="Open Sans" panose="020B0606030504020204" pitchFamily="34" charset="0"/>
                <a:ea typeface="Open Sans" panose="020B0606030504020204" pitchFamily="34" charset="0"/>
                <a:cs typeface="Open Sans" panose="020B0606030504020204" pitchFamily="34" charset="0"/>
              </a:rPr>
              <a:t>environment?</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6371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25B64-37C8-4C85-9C03-01C4C7A14C54}"/>
              </a:ext>
            </a:extLst>
          </p:cNvPr>
          <p:cNvSpPr>
            <a:spLocks noGrp="1"/>
          </p:cNvSpPr>
          <p:nvPr>
            <p:ph type="title"/>
          </p:nvPr>
        </p:nvSpPr>
        <p:spPr/>
        <p:txBody>
          <a:bodyPr/>
          <a:lstStyle/>
          <a:p>
            <a:r>
              <a:rPr lang="en-US" dirty="0"/>
              <a:t>Evaluating, </a:t>
            </a:r>
            <a:r>
              <a:rPr lang="en-US" spc="-50" dirty="0"/>
              <a:t>Identifying </a:t>
            </a:r>
            <a:r>
              <a:rPr lang="en-US" spc="-35" dirty="0"/>
              <a:t>and</a:t>
            </a:r>
            <a:r>
              <a:rPr lang="en-US" spc="-300" dirty="0"/>
              <a:t> </a:t>
            </a:r>
            <a:r>
              <a:rPr lang="en-US" spc="-50" dirty="0"/>
              <a:t>Assessing  </a:t>
            </a:r>
            <a:r>
              <a:rPr lang="en-US" spc="-40" dirty="0"/>
              <a:t>the </a:t>
            </a:r>
            <a:r>
              <a:rPr lang="en-US" spc="-90" dirty="0"/>
              <a:t>Work</a:t>
            </a:r>
            <a:r>
              <a:rPr lang="en-US" spc="-145" dirty="0"/>
              <a:t> </a:t>
            </a:r>
            <a:r>
              <a:rPr lang="en-US" spc="-70" dirty="0"/>
              <a:t>Environment</a:t>
            </a:r>
            <a:endParaRPr lang="en-US" dirty="0"/>
          </a:p>
        </p:txBody>
      </p:sp>
      <p:sp>
        <p:nvSpPr>
          <p:cNvPr id="3" name="Content Placeholder 2">
            <a:extLst>
              <a:ext uri="{FF2B5EF4-FFF2-40B4-BE49-F238E27FC236}">
                <a16:creationId xmlns:a16="http://schemas.microsoft.com/office/drawing/2014/main" id="{25BA7523-C240-4C95-9C6C-C81CFD8F4D04}"/>
              </a:ext>
            </a:extLst>
          </p:cNvPr>
          <p:cNvSpPr>
            <a:spLocks noGrp="1"/>
          </p:cNvSpPr>
          <p:nvPr>
            <p:ph sz="half" idx="1"/>
          </p:nvPr>
        </p:nvSpPr>
        <p:spPr>
          <a:xfrm>
            <a:off x="737881" y="1420420"/>
            <a:ext cx="4198013" cy="473431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If a </a:t>
            </a:r>
            <a:r>
              <a:rPr lang="en-US" spc="-10" dirty="0">
                <a:latin typeface="Open Sans" panose="020B0606030504020204" pitchFamily="34" charset="0"/>
                <a:ea typeface="Open Sans" panose="020B0606030504020204" pitchFamily="34" charset="0"/>
                <a:cs typeface="Open Sans" panose="020B0606030504020204" pitchFamily="34" charset="0"/>
              </a:rPr>
              <a:t>hazard </a:t>
            </a:r>
            <a:r>
              <a:rPr lang="en-US" spc="-5" dirty="0">
                <a:latin typeface="Open Sans" panose="020B0606030504020204" pitchFamily="34" charset="0"/>
                <a:ea typeface="Open Sans" panose="020B0606030504020204" pitchFamily="34" charset="0"/>
                <a:cs typeface="Open Sans" panose="020B0606030504020204" pitchFamily="34" charset="0"/>
              </a:rPr>
              <a:t>is determined </a:t>
            </a:r>
            <a:r>
              <a:rPr lang="en-US" spc="-15" dirty="0">
                <a:latin typeface="Open Sans" panose="020B0606030504020204" pitchFamily="34" charset="0"/>
                <a:ea typeface="Open Sans" panose="020B0606030504020204" pitchFamily="34" charset="0"/>
                <a:cs typeface="Open Sans" panose="020B0606030504020204" pitchFamily="34" charset="0"/>
              </a:rPr>
              <a:t>to </a:t>
            </a:r>
            <a:r>
              <a:rPr lang="en-US" dirty="0">
                <a:latin typeface="Open Sans" panose="020B0606030504020204" pitchFamily="34" charset="0"/>
                <a:ea typeface="Open Sans" panose="020B0606030504020204" pitchFamily="34" charset="0"/>
                <a:cs typeface="Open Sans" panose="020B0606030504020204" pitchFamily="34" charset="0"/>
              </a:rPr>
              <a:t>be a </a:t>
            </a:r>
            <a:r>
              <a:rPr lang="en-US" spc="-5" dirty="0">
                <a:latin typeface="Open Sans" panose="020B0606030504020204" pitchFamily="34" charset="0"/>
                <a:ea typeface="Open Sans" panose="020B0606030504020204" pitchFamily="34" charset="0"/>
                <a:cs typeface="Open Sans" panose="020B0606030504020204" pitchFamily="34" charset="0"/>
              </a:rPr>
              <a:t>risk (based on </a:t>
            </a:r>
            <a:r>
              <a:rPr lang="en-US" spc="-10" dirty="0">
                <a:latin typeface="Open Sans" panose="020B0606030504020204" pitchFamily="34" charset="0"/>
                <a:ea typeface="Open Sans" panose="020B0606030504020204" pitchFamily="34" charset="0"/>
                <a:cs typeface="Open Sans" panose="020B0606030504020204" pitchFamily="34" charset="0"/>
              </a:rPr>
              <a:t>likelihood </a:t>
            </a:r>
            <a:r>
              <a:rPr lang="en-US" spc="-5" dirty="0">
                <a:latin typeface="Open Sans" panose="020B0606030504020204" pitchFamily="34" charset="0"/>
                <a:ea typeface="Open Sans" panose="020B0606030504020204" pitchFamily="34" charset="0"/>
                <a:cs typeface="Open Sans" panose="020B0606030504020204" pitchFamily="34" charset="0"/>
              </a:rPr>
              <a:t>of occurrence </a:t>
            </a:r>
            <a:r>
              <a:rPr lang="en-US" dirty="0">
                <a:latin typeface="Open Sans" panose="020B0606030504020204" pitchFamily="34" charset="0"/>
                <a:ea typeface="Open Sans" panose="020B0606030504020204" pitchFamily="34" charset="0"/>
                <a:cs typeface="Open Sans" panose="020B0606030504020204" pitchFamily="34" charset="0"/>
              </a:rPr>
              <a:t>and </a:t>
            </a:r>
            <a:r>
              <a:rPr lang="en-US" spc="-10" dirty="0">
                <a:latin typeface="Open Sans" panose="020B0606030504020204" pitchFamily="34" charset="0"/>
                <a:ea typeface="Open Sans" panose="020B0606030504020204" pitchFamily="34" charset="0"/>
                <a:cs typeface="Open Sans" panose="020B0606030504020204" pitchFamily="34" charset="0"/>
              </a:rPr>
              <a:t>severity </a:t>
            </a:r>
            <a:r>
              <a:rPr lang="en-US" spc="-5" dirty="0">
                <a:latin typeface="Open Sans" panose="020B0606030504020204" pitchFamily="34" charset="0"/>
                <a:ea typeface="Open Sans" panose="020B0606030504020204" pitchFamily="34" charset="0"/>
                <a:cs typeface="Open Sans" panose="020B0606030504020204" pitchFamily="34" charset="0"/>
              </a:rPr>
              <a:t>of  consequences), </a:t>
            </a:r>
            <a:r>
              <a:rPr lang="en-US" dirty="0">
                <a:latin typeface="Open Sans" panose="020B0606030504020204" pitchFamily="34" charset="0"/>
                <a:ea typeface="Open Sans" panose="020B0606030504020204" pitchFamily="34" charset="0"/>
                <a:cs typeface="Open Sans" panose="020B0606030504020204" pitchFamily="34" charset="0"/>
              </a:rPr>
              <a:t>it is </a:t>
            </a:r>
            <a:r>
              <a:rPr lang="en-US" spc="-5" dirty="0">
                <a:latin typeface="Open Sans" panose="020B0606030504020204" pitchFamily="34" charset="0"/>
                <a:ea typeface="Open Sans" panose="020B0606030504020204" pitchFamily="34" charset="0"/>
                <a:cs typeface="Open Sans" panose="020B0606030504020204" pitchFamily="34" charset="0"/>
              </a:rPr>
              <a:t>advisable </a:t>
            </a:r>
            <a:r>
              <a:rPr lang="en-US" spc="-15" dirty="0">
                <a:latin typeface="Open Sans" panose="020B0606030504020204" pitchFamily="34" charset="0"/>
                <a:ea typeface="Open Sans" panose="020B0606030504020204" pitchFamily="34" charset="0"/>
                <a:cs typeface="Open Sans" panose="020B0606030504020204" pitchFamily="34" charset="0"/>
              </a:rPr>
              <a:t>to </a:t>
            </a:r>
            <a:r>
              <a:rPr lang="en-US" spc="-10" dirty="0">
                <a:latin typeface="Open Sans" panose="020B0606030504020204" pitchFamily="34" charset="0"/>
                <a:ea typeface="Open Sans" panose="020B0606030504020204" pitchFamily="34" charset="0"/>
                <a:cs typeface="Open Sans" panose="020B0606030504020204" pitchFamily="34" charset="0"/>
              </a:rPr>
              <a:t>provide </a:t>
            </a:r>
            <a:r>
              <a:rPr lang="en-US" dirty="0">
                <a:latin typeface="Open Sans" panose="020B0606030504020204" pitchFamily="34" charset="0"/>
                <a:ea typeface="Open Sans" panose="020B0606030504020204" pitchFamily="34" charset="0"/>
                <a:cs typeface="Open Sans" panose="020B0606030504020204" pitchFamily="34" charset="0"/>
              </a:rPr>
              <a:t>time, money and </a:t>
            </a:r>
            <a:r>
              <a:rPr lang="en-US" spc="-10" dirty="0">
                <a:latin typeface="Open Sans" panose="020B0606030504020204" pitchFamily="34" charset="0"/>
                <a:ea typeface="Open Sans" panose="020B0606030504020204" pitchFamily="34" charset="0"/>
                <a:cs typeface="Open Sans" panose="020B0606030504020204" pitchFamily="34" charset="0"/>
              </a:rPr>
              <a:t>personnel </a:t>
            </a:r>
            <a:r>
              <a:rPr lang="en-US" spc="-5" dirty="0">
                <a:latin typeface="Open Sans" panose="020B0606030504020204" pitchFamily="34" charset="0"/>
                <a:ea typeface="Open Sans" panose="020B0606030504020204" pitchFamily="34" charset="0"/>
                <a:cs typeface="Open Sans" panose="020B0606030504020204" pitchFamily="34" charset="0"/>
              </a:rPr>
              <a:t>resources </a:t>
            </a:r>
            <a:r>
              <a:rPr lang="en-US" spc="-15" dirty="0">
                <a:latin typeface="Open Sans" panose="020B0606030504020204" pitchFamily="34" charset="0"/>
                <a:ea typeface="Open Sans" panose="020B0606030504020204" pitchFamily="34" charset="0"/>
                <a:cs typeface="Open Sans" panose="020B0606030504020204" pitchFamily="34" charset="0"/>
              </a:rPr>
              <a:t>to </a:t>
            </a:r>
            <a:r>
              <a:rPr lang="en-US" spc="-5" dirty="0">
                <a:latin typeface="Open Sans" panose="020B0606030504020204" pitchFamily="34" charset="0"/>
                <a:ea typeface="Open Sans" panose="020B0606030504020204" pitchFamily="34" charset="0"/>
                <a:cs typeface="Open Sans" panose="020B0606030504020204" pitchFamily="34" charset="0"/>
              </a:rPr>
              <a:t>help </a:t>
            </a:r>
            <a:r>
              <a:rPr lang="en-US" spc="-15" dirty="0">
                <a:latin typeface="Open Sans" panose="020B0606030504020204" pitchFamily="34" charset="0"/>
                <a:ea typeface="Open Sans" panose="020B0606030504020204" pitchFamily="34" charset="0"/>
                <a:cs typeface="Open Sans" panose="020B0606030504020204" pitchFamily="34" charset="0"/>
              </a:rPr>
              <a:t>prevent </a:t>
            </a:r>
            <a:r>
              <a:rPr lang="en-US" spc="-5" dirty="0">
                <a:latin typeface="Open Sans" panose="020B0606030504020204" pitchFamily="34" charset="0"/>
                <a:ea typeface="Open Sans" panose="020B0606030504020204" pitchFamily="34" charset="0"/>
                <a:cs typeface="Open Sans" panose="020B0606030504020204" pitchFamily="34" charset="0"/>
              </a:rPr>
              <a:t>or </a:t>
            </a:r>
            <a:r>
              <a:rPr lang="en-US" spc="-10" dirty="0">
                <a:latin typeface="Open Sans" panose="020B0606030504020204" pitchFamily="34" charset="0"/>
                <a:ea typeface="Open Sans" panose="020B0606030504020204" pitchFamily="34" charset="0"/>
                <a:cs typeface="Open Sans" panose="020B0606030504020204" pitchFamily="34" charset="0"/>
              </a:rPr>
              <a:t>minimize </a:t>
            </a:r>
            <a:r>
              <a:rPr lang="en-US" dirty="0">
                <a:latin typeface="Open Sans" panose="020B0606030504020204" pitchFamily="34" charset="0"/>
                <a:ea typeface="Open Sans" panose="020B0606030504020204" pitchFamily="34" charset="0"/>
                <a:cs typeface="Open Sans" panose="020B0606030504020204" pitchFamily="34" charset="0"/>
              </a:rPr>
              <a:t>the</a:t>
            </a:r>
            <a:r>
              <a:rPr lang="en-US" spc="10"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risks.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5">
            <a:extLst>
              <a:ext uri="{FF2B5EF4-FFF2-40B4-BE49-F238E27FC236}">
                <a16:creationId xmlns:a16="http://schemas.microsoft.com/office/drawing/2014/main" id="{10B8035E-511F-4418-8178-D7C3ACB1CECA}"/>
              </a:ext>
            </a:extLst>
          </p:cNvPr>
          <p:cNvSpPr/>
          <p:nvPr/>
        </p:nvSpPr>
        <p:spPr>
          <a:xfrm>
            <a:off x="5533053" y="1726163"/>
            <a:ext cx="6140787" cy="39130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734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F8F4-A288-4803-B287-6CBC30011C00}"/>
              </a:ext>
            </a:extLst>
          </p:cNvPr>
          <p:cNvSpPr>
            <a:spLocks noGrp="1"/>
          </p:cNvSpPr>
          <p:nvPr>
            <p:ph type="title"/>
          </p:nvPr>
        </p:nvSpPr>
        <p:spPr/>
        <p:txBody>
          <a:bodyPr/>
          <a:lstStyle/>
          <a:p>
            <a:r>
              <a:rPr lang="en-US" dirty="0"/>
              <a:t>Environmental Hazards</a:t>
            </a:r>
          </a:p>
        </p:txBody>
      </p:sp>
      <p:sp>
        <p:nvSpPr>
          <p:cNvPr id="3" name="Content Placeholder 2">
            <a:extLst>
              <a:ext uri="{FF2B5EF4-FFF2-40B4-BE49-F238E27FC236}">
                <a16:creationId xmlns:a16="http://schemas.microsoft.com/office/drawing/2014/main" id="{60661EE8-08EA-42E7-8438-4B205DF227F6}"/>
              </a:ext>
            </a:extLst>
          </p:cNvPr>
          <p:cNvSpPr>
            <a:spLocks noGrp="1"/>
          </p:cNvSpPr>
          <p:nvPr>
            <p:ph sz="half" idx="1"/>
          </p:nvPr>
        </p:nvSpPr>
        <p:spPr>
          <a:xfrm>
            <a:off x="737880" y="1420420"/>
            <a:ext cx="5103083" cy="4734318"/>
          </a:xfrm>
        </p:spPr>
        <p:txBody>
          <a:bodyPr/>
          <a:lstStyle/>
          <a:p>
            <a:pPr marL="12700">
              <a:spcBef>
                <a:spcPts val="95"/>
              </a:spcBef>
            </a:pPr>
            <a:r>
              <a:rPr lang="en-US" spc="-5" dirty="0">
                <a:latin typeface="Open Sans" panose="020B0606030504020204" pitchFamily="34" charset="0"/>
                <a:ea typeface="Open Sans" panose="020B0606030504020204" pitchFamily="34" charset="0"/>
                <a:cs typeface="Open Sans" panose="020B0606030504020204" pitchFamily="34" charset="0"/>
              </a:rPr>
              <a:t>The </a:t>
            </a:r>
            <a:r>
              <a:rPr lang="en-US" spc="-15" dirty="0">
                <a:latin typeface="Open Sans" panose="020B0606030504020204" pitchFamily="34" charset="0"/>
                <a:ea typeface="Open Sans" panose="020B0606030504020204" pitchFamily="34" charset="0"/>
                <a:cs typeface="Open Sans" panose="020B0606030504020204" pitchFamily="34" charset="0"/>
              </a:rPr>
              <a:t>following </a:t>
            </a:r>
            <a:r>
              <a:rPr lang="en-US" spc="-20" dirty="0">
                <a:latin typeface="Open Sans" panose="020B0606030504020204" pitchFamily="34" charset="0"/>
                <a:ea typeface="Open Sans" panose="020B0606030504020204" pitchFamily="34" charset="0"/>
                <a:cs typeface="Open Sans" panose="020B0606030504020204" pitchFamily="34" charset="0"/>
              </a:rPr>
              <a:t>environmental hazards may </a:t>
            </a:r>
            <a:r>
              <a:rPr lang="en-US" spc="-15" dirty="0">
                <a:latin typeface="Open Sans" panose="020B0606030504020204" pitchFamily="34" charset="0"/>
                <a:ea typeface="Open Sans" panose="020B0606030504020204" pitchFamily="34" charset="0"/>
                <a:cs typeface="Open Sans" panose="020B0606030504020204" pitchFamily="34" charset="0"/>
              </a:rPr>
              <a:t>require consideration </a:t>
            </a:r>
            <a:r>
              <a:rPr lang="en-US" spc="-5" dirty="0">
                <a:latin typeface="Open Sans" panose="020B0606030504020204" pitchFamily="34" charset="0"/>
                <a:ea typeface="Open Sans" panose="020B0606030504020204" pitchFamily="34" charset="0"/>
                <a:cs typeface="Open Sans" panose="020B0606030504020204" pitchFamily="34" charset="0"/>
              </a:rPr>
              <a:t>in</a:t>
            </a:r>
            <a:r>
              <a:rPr lang="en-US" spc="23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a</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workplace: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99109" indent="-486409">
              <a:buClr>
                <a:schemeClr val="accent1"/>
              </a:buClr>
              <a:buFont typeface="Calibri" panose="020F0502020204030204" pitchFamily="34" charset="0"/>
              <a:buChar char="&gt;"/>
              <a:tabLst>
                <a:tab pos="469900" algn="l"/>
                <a:tab pos="470534" algn="l"/>
              </a:tabLst>
            </a:pPr>
            <a:r>
              <a:rPr lang="en-US" spc="-10" dirty="0">
                <a:latin typeface="Open Sans" panose="020B0606030504020204" pitchFamily="34" charset="0"/>
                <a:ea typeface="Open Sans" panose="020B0606030504020204" pitchFamily="34" charset="0"/>
                <a:cs typeface="Open Sans" panose="020B0606030504020204" pitchFamily="34" charset="0"/>
              </a:rPr>
              <a:t>Lighting</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99109" indent="-486409">
              <a:buClr>
                <a:schemeClr val="accent1"/>
              </a:buClr>
              <a:buFont typeface="Calibri" panose="020F0502020204030204" pitchFamily="34" charset="0"/>
              <a:buChar char="&gt;"/>
              <a:tabLst>
                <a:tab pos="469900" algn="l"/>
                <a:tab pos="470534" algn="l"/>
              </a:tabLst>
            </a:pPr>
            <a:r>
              <a:rPr lang="en-US" spc="-10" dirty="0">
                <a:latin typeface="Open Sans" panose="020B0606030504020204" pitchFamily="34" charset="0"/>
                <a:ea typeface="Open Sans" panose="020B0606030504020204" pitchFamily="34" charset="0"/>
                <a:cs typeface="Open Sans" panose="020B0606030504020204" pitchFamily="34" charset="0"/>
              </a:rPr>
              <a:t>Noise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99109" indent="-486409">
              <a:buClr>
                <a:schemeClr val="accent1"/>
              </a:buClr>
              <a:buFont typeface="Calibri" panose="020F0502020204030204" pitchFamily="34" charset="0"/>
              <a:buChar char="&gt;"/>
              <a:tabLst>
                <a:tab pos="469900" algn="l"/>
                <a:tab pos="470534" algn="l"/>
              </a:tabLst>
            </a:pPr>
            <a:r>
              <a:rPr lang="en-US" spc="-10" dirty="0">
                <a:latin typeface="Open Sans" panose="020B0606030504020204" pitchFamily="34" charset="0"/>
                <a:ea typeface="Open Sans" panose="020B0606030504020204" pitchFamily="34" charset="0"/>
                <a:cs typeface="Open Sans" panose="020B0606030504020204" pitchFamily="34" charset="0"/>
              </a:rPr>
              <a:t>Radiation</a:t>
            </a:r>
          </a:p>
          <a:p>
            <a:pPr marL="499109" indent="-486409">
              <a:buClr>
                <a:schemeClr val="accent1"/>
              </a:buClr>
              <a:buFont typeface="Calibri" panose="020F0502020204030204" pitchFamily="34" charset="0"/>
              <a:buChar char="&gt;"/>
              <a:tabLst>
                <a:tab pos="469900" algn="l"/>
                <a:tab pos="470534" algn="l"/>
              </a:tabLst>
            </a:pPr>
            <a:r>
              <a:rPr lang="en-US" spc="-10" dirty="0">
                <a:latin typeface="Open Sans" panose="020B0606030504020204" pitchFamily="34" charset="0"/>
                <a:ea typeface="Open Sans" panose="020B0606030504020204" pitchFamily="34" charset="0"/>
                <a:cs typeface="Open Sans" panose="020B0606030504020204" pitchFamily="34" charset="0"/>
              </a:rPr>
              <a:t>Ventilation, air quality and thermal comfort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99109" indent="-486409">
              <a:buClr>
                <a:schemeClr val="accent1"/>
              </a:buClr>
              <a:buFont typeface="Calibri" panose="020F0502020204030204" pitchFamily="34" charset="0"/>
              <a:buChar char="&gt;"/>
              <a:tabLst>
                <a:tab pos="469900" algn="l"/>
                <a:tab pos="470534" algn="l"/>
              </a:tabLst>
            </a:pPr>
            <a:r>
              <a:rPr lang="en-US" spc="-20" dirty="0">
                <a:latin typeface="Open Sans" panose="020B0606030504020204" pitchFamily="34" charset="0"/>
                <a:ea typeface="Open Sans" panose="020B0606030504020204" pitchFamily="34" charset="0"/>
                <a:cs typeface="Open Sans" panose="020B0606030504020204" pitchFamily="34" charset="0"/>
              </a:rPr>
              <a:t>Vibration</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5">
            <a:extLst>
              <a:ext uri="{FF2B5EF4-FFF2-40B4-BE49-F238E27FC236}">
                <a16:creationId xmlns:a16="http://schemas.microsoft.com/office/drawing/2014/main" id="{7A462FDF-1AAE-4F9F-941A-039F36E3D46F}"/>
              </a:ext>
            </a:extLst>
          </p:cNvPr>
          <p:cNvSpPr/>
          <p:nvPr/>
        </p:nvSpPr>
        <p:spPr>
          <a:xfrm>
            <a:off x="5956693" y="1779129"/>
            <a:ext cx="5613265" cy="386589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4000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E20E-2B83-4EE4-B940-6D7D72A061BE}"/>
              </a:ext>
            </a:extLst>
          </p:cNvPr>
          <p:cNvSpPr>
            <a:spLocks noGrp="1"/>
          </p:cNvSpPr>
          <p:nvPr>
            <p:ph type="title"/>
          </p:nvPr>
        </p:nvSpPr>
        <p:spPr>
          <a:xfrm>
            <a:off x="852495" y="219863"/>
            <a:ext cx="10059452" cy="876300"/>
          </a:xfrm>
        </p:spPr>
        <p:txBody>
          <a:bodyPr/>
          <a:lstStyle/>
          <a:p>
            <a:r>
              <a:rPr lang="en-US" dirty="0"/>
              <a:t>Controlling </a:t>
            </a:r>
            <a:r>
              <a:rPr lang="en-US" spc="-35" dirty="0"/>
              <a:t>the</a:t>
            </a:r>
            <a:r>
              <a:rPr lang="en-US" spc="-220" dirty="0"/>
              <a:t> </a:t>
            </a:r>
            <a:r>
              <a:rPr lang="en-US" spc="-55" dirty="0"/>
              <a:t>Risks</a:t>
            </a:r>
            <a:endParaRPr lang="en-US" dirty="0"/>
          </a:p>
        </p:txBody>
      </p:sp>
      <p:sp>
        <p:nvSpPr>
          <p:cNvPr id="3" name="Content Placeholder 2">
            <a:extLst>
              <a:ext uri="{FF2B5EF4-FFF2-40B4-BE49-F238E27FC236}">
                <a16:creationId xmlns:a16="http://schemas.microsoft.com/office/drawing/2014/main" id="{67BCB81A-A216-4733-93BF-333292D4D0CD}"/>
              </a:ext>
            </a:extLst>
          </p:cNvPr>
          <p:cNvSpPr>
            <a:spLocks noGrp="1"/>
          </p:cNvSpPr>
          <p:nvPr>
            <p:ph sz="half" idx="1"/>
          </p:nvPr>
        </p:nvSpPr>
        <p:spPr>
          <a:xfrm>
            <a:off x="404391" y="1205816"/>
            <a:ext cx="5691609" cy="4734318"/>
          </a:xfrm>
        </p:spPr>
        <p:txBody>
          <a:bodyPr/>
          <a:lstStyle/>
          <a:p>
            <a:pPr marL="551815" marR="5080">
              <a:spcBef>
                <a:spcPts val="95"/>
              </a:spcBef>
            </a:pPr>
            <a:r>
              <a:rPr lang="en-US" spc="-5" dirty="0"/>
              <a:t>The risk </a:t>
            </a:r>
            <a:r>
              <a:rPr lang="en-US" spc="-10" dirty="0"/>
              <a:t>associated </a:t>
            </a:r>
            <a:r>
              <a:rPr lang="en-US" spc="-5" dirty="0"/>
              <a:t>with each </a:t>
            </a:r>
            <a:r>
              <a:rPr lang="en-US" spc="-20" dirty="0"/>
              <a:t>hazard </a:t>
            </a:r>
            <a:r>
              <a:rPr lang="en-US" spc="-15" dirty="0"/>
              <a:t>can </a:t>
            </a:r>
            <a:r>
              <a:rPr lang="en-US" spc="-5" dirty="0"/>
              <a:t>be </a:t>
            </a:r>
            <a:r>
              <a:rPr lang="en-US" spc="-15" dirty="0"/>
              <a:t>controlled by </a:t>
            </a:r>
            <a:r>
              <a:rPr lang="en-US" spc="-10" dirty="0"/>
              <a:t>implementing </a:t>
            </a:r>
            <a:r>
              <a:rPr lang="en-US" spc="-5" dirty="0"/>
              <a:t>the </a:t>
            </a:r>
            <a:r>
              <a:rPr lang="en-US" spc="-15" dirty="0"/>
              <a:t>following </a:t>
            </a:r>
            <a:r>
              <a:rPr lang="en-US" spc="-25" dirty="0"/>
              <a:t>hierarchy </a:t>
            </a:r>
            <a:r>
              <a:rPr lang="en-US" spc="-5" dirty="0"/>
              <a:t>of</a:t>
            </a:r>
            <a:r>
              <a:rPr lang="en-US" spc="50" dirty="0"/>
              <a:t> </a:t>
            </a:r>
            <a:r>
              <a:rPr lang="en-US" spc="-15" dirty="0"/>
              <a:t>controls:</a:t>
            </a:r>
          </a:p>
          <a:p>
            <a:pPr marL="1009015" indent="-457200">
              <a:buClr>
                <a:schemeClr val="accent1"/>
              </a:buClr>
              <a:buFont typeface="Open Sans" panose="020B0606030504020204" pitchFamily="34" charset="0"/>
              <a:buChar char="&gt;"/>
              <a:tabLst>
                <a:tab pos="1009015" algn="l"/>
                <a:tab pos="1009650" algn="l"/>
              </a:tabLst>
            </a:pPr>
            <a:r>
              <a:rPr lang="en-US" spc="-15" dirty="0"/>
              <a:t>Administration</a:t>
            </a:r>
            <a:r>
              <a:rPr lang="en-US" spc="40" dirty="0"/>
              <a:t> </a:t>
            </a:r>
            <a:r>
              <a:rPr lang="en-US" spc="-15" dirty="0"/>
              <a:t>adjustments</a:t>
            </a:r>
          </a:p>
          <a:p>
            <a:pPr marL="1009015" indent="-457200">
              <a:buClr>
                <a:schemeClr val="accent1"/>
              </a:buClr>
              <a:buFont typeface="Open Sans" panose="020B0606030504020204" pitchFamily="34" charset="0"/>
              <a:buChar char="&gt;"/>
              <a:tabLst>
                <a:tab pos="1009015" algn="l"/>
                <a:tab pos="1009650" algn="l"/>
              </a:tabLst>
            </a:pPr>
            <a:r>
              <a:rPr lang="en-US" spc="-10" dirty="0"/>
              <a:t>Eliminating </a:t>
            </a:r>
            <a:r>
              <a:rPr lang="en-US" spc="-20" dirty="0"/>
              <a:t>hazardous</a:t>
            </a:r>
            <a:r>
              <a:rPr lang="en-US" spc="25" dirty="0"/>
              <a:t> </a:t>
            </a:r>
            <a:r>
              <a:rPr lang="en-US" spc="-10" dirty="0"/>
              <a:t>equipment</a:t>
            </a:r>
          </a:p>
          <a:p>
            <a:pPr marL="1009015" indent="-457200">
              <a:buClr>
                <a:schemeClr val="accent1"/>
              </a:buClr>
              <a:buFont typeface="Open Sans" panose="020B0606030504020204" pitchFamily="34" charset="0"/>
              <a:buChar char="&gt;"/>
              <a:tabLst>
                <a:tab pos="1009015" algn="l"/>
                <a:tab pos="1009650" algn="l"/>
              </a:tabLst>
            </a:pPr>
            <a:r>
              <a:rPr lang="en-US" spc="-10" dirty="0"/>
              <a:t>Isolating</a:t>
            </a:r>
            <a:r>
              <a:rPr lang="en-US" spc="-5" dirty="0"/>
              <a:t> </a:t>
            </a:r>
            <a:r>
              <a:rPr lang="en-US" spc="-20" dirty="0"/>
              <a:t>hazards</a:t>
            </a:r>
          </a:p>
          <a:p>
            <a:pPr marL="1009015" indent="-457200">
              <a:buClr>
                <a:schemeClr val="accent1"/>
              </a:buClr>
              <a:buFont typeface="Open Sans" panose="020B0606030504020204" pitchFamily="34" charset="0"/>
              <a:buChar char="&gt;"/>
              <a:tabLst>
                <a:tab pos="1009015" algn="l"/>
                <a:tab pos="1009650" algn="l"/>
              </a:tabLst>
            </a:pPr>
            <a:r>
              <a:rPr lang="en-US" spc="-15" dirty="0"/>
              <a:t>Providing protective</a:t>
            </a:r>
            <a:r>
              <a:rPr lang="en-US" spc="35" dirty="0"/>
              <a:t> </a:t>
            </a:r>
            <a:r>
              <a:rPr lang="en-US" spc="-10" dirty="0"/>
              <a:t>gear</a:t>
            </a:r>
          </a:p>
          <a:p>
            <a:pPr marL="1009015" indent="-457200">
              <a:buClr>
                <a:schemeClr val="accent1"/>
              </a:buClr>
              <a:buFont typeface="Open Sans" panose="020B0606030504020204" pitchFamily="34" charset="0"/>
              <a:buChar char="&gt;"/>
              <a:tabLst>
                <a:tab pos="1009015" algn="l"/>
                <a:tab pos="1009650" algn="l"/>
              </a:tabLst>
            </a:pPr>
            <a:r>
              <a:rPr lang="en-US" spc="-10" dirty="0"/>
              <a:t>Redesigning </a:t>
            </a:r>
            <a:r>
              <a:rPr lang="en-US" spc="-5" dirty="0"/>
              <a:t>the</a:t>
            </a:r>
            <a:r>
              <a:rPr lang="en-US" spc="25" dirty="0"/>
              <a:t> </a:t>
            </a:r>
            <a:r>
              <a:rPr lang="en-US" spc="-10" dirty="0"/>
              <a:t>workplace</a:t>
            </a:r>
          </a:p>
          <a:p>
            <a:pPr marL="1009015" indent="-457200">
              <a:buClr>
                <a:schemeClr val="accent1"/>
              </a:buClr>
              <a:buFont typeface="Open Sans" panose="020B0606030504020204" pitchFamily="34" charset="0"/>
              <a:buChar char="&gt;"/>
              <a:tabLst>
                <a:tab pos="1009015" algn="l"/>
                <a:tab pos="1009650" algn="l"/>
              </a:tabLst>
            </a:pPr>
            <a:r>
              <a:rPr lang="en-US" spc="-15" dirty="0"/>
              <a:t>Substituting</a:t>
            </a:r>
            <a:r>
              <a:rPr lang="en-US" spc="30" dirty="0"/>
              <a:t> </a:t>
            </a:r>
            <a:r>
              <a:rPr lang="en-US" spc="-15" dirty="0"/>
              <a:t>materials</a:t>
            </a:r>
          </a:p>
          <a:p>
            <a:endParaRPr lang="en-US" dirty="0"/>
          </a:p>
        </p:txBody>
      </p:sp>
      <p:sp>
        <p:nvSpPr>
          <p:cNvPr id="4" name="object 5">
            <a:extLst>
              <a:ext uri="{FF2B5EF4-FFF2-40B4-BE49-F238E27FC236}">
                <a16:creationId xmlns:a16="http://schemas.microsoft.com/office/drawing/2014/main" id="{0C5595D1-C7FD-40A7-8393-278F1CE6D40E}"/>
              </a:ext>
            </a:extLst>
          </p:cNvPr>
          <p:cNvSpPr/>
          <p:nvPr/>
        </p:nvSpPr>
        <p:spPr>
          <a:xfrm>
            <a:off x="5971467" y="1648206"/>
            <a:ext cx="5332476" cy="356158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3245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1461-62FF-41B8-A274-4AF5CAEE6343}"/>
              </a:ext>
            </a:extLst>
          </p:cNvPr>
          <p:cNvSpPr>
            <a:spLocks noGrp="1"/>
          </p:cNvSpPr>
          <p:nvPr>
            <p:ph type="title"/>
          </p:nvPr>
        </p:nvSpPr>
        <p:spPr/>
        <p:txBody>
          <a:bodyPr/>
          <a:lstStyle/>
          <a:p>
            <a:r>
              <a:rPr lang="en-US" spc="-50" dirty="0"/>
              <a:t>Functional </a:t>
            </a:r>
            <a:r>
              <a:rPr lang="en-US" spc="-95" dirty="0"/>
              <a:t>Work</a:t>
            </a:r>
            <a:r>
              <a:rPr lang="en-US" spc="-170" dirty="0"/>
              <a:t> </a:t>
            </a:r>
            <a:r>
              <a:rPr lang="en-US" spc="-70" dirty="0"/>
              <a:t>Environment</a:t>
            </a:r>
            <a:endParaRPr lang="en-US" dirty="0"/>
          </a:p>
        </p:txBody>
      </p:sp>
      <p:sp>
        <p:nvSpPr>
          <p:cNvPr id="3" name="Content Placeholder 2">
            <a:extLst>
              <a:ext uri="{FF2B5EF4-FFF2-40B4-BE49-F238E27FC236}">
                <a16:creationId xmlns:a16="http://schemas.microsoft.com/office/drawing/2014/main" id="{4BC1E33E-7CA5-4DAF-BB41-B226D4C5679A}"/>
              </a:ext>
            </a:extLst>
          </p:cNvPr>
          <p:cNvSpPr>
            <a:spLocks noGrp="1"/>
          </p:cNvSpPr>
          <p:nvPr>
            <p:ph sz="half" idx="1"/>
          </p:nvPr>
        </p:nvSpPr>
        <p:spPr>
          <a:xfrm>
            <a:off x="737881" y="1420420"/>
            <a:ext cx="6204095" cy="4734318"/>
          </a:xfrm>
        </p:spPr>
        <p:txBody>
          <a:bodyPr/>
          <a:lstStyle/>
          <a:p>
            <a:pPr marL="103505" marR="250825">
              <a:spcBef>
                <a:spcPts val="375"/>
              </a:spcBef>
            </a:pPr>
            <a:r>
              <a:rPr lang="en-US" sz="2400" spc="-5" dirty="0">
                <a:latin typeface="Open Sans" panose="020B0606030504020204" pitchFamily="34" charset="0"/>
                <a:ea typeface="Open Sans" panose="020B0606030504020204" pitchFamily="34" charset="0"/>
                <a:cs typeface="Open Sans" panose="020B0606030504020204" pitchFamily="34" charset="0"/>
              </a:rPr>
              <a:t>The </a:t>
            </a:r>
            <a:r>
              <a:rPr lang="en-US" sz="2400" spc="-10" dirty="0">
                <a:latin typeface="Open Sans" panose="020B0606030504020204" pitchFamily="34" charset="0"/>
                <a:ea typeface="Open Sans" panose="020B0606030504020204" pitchFamily="34" charset="0"/>
                <a:cs typeface="Open Sans" panose="020B0606030504020204" pitchFamily="34" charset="0"/>
              </a:rPr>
              <a:t>four </a:t>
            </a:r>
            <a:r>
              <a:rPr lang="en-US" sz="2400" spc="-5" dirty="0">
                <a:latin typeface="Open Sans" panose="020B0606030504020204" pitchFamily="34" charset="0"/>
                <a:ea typeface="Open Sans" panose="020B0606030504020204" pitchFamily="34" charset="0"/>
                <a:cs typeface="Open Sans" panose="020B0606030504020204" pitchFamily="34" charset="0"/>
              </a:rPr>
              <a:t>main </a:t>
            </a:r>
            <a:r>
              <a:rPr lang="en-US" sz="2400" spc="-10" dirty="0">
                <a:latin typeface="Open Sans" panose="020B0606030504020204" pitchFamily="34" charset="0"/>
                <a:ea typeface="Open Sans" panose="020B0606030504020204" pitchFamily="34" charset="0"/>
                <a:cs typeface="Open Sans" panose="020B0606030504020204" pitchFamily="34" charset="0"/>
              </a:rPr>
              <a:t>categories </a:t>
            </a:r>
            <a:r>
              <a:rPr lang="en-US" sz="2400" spc="-5" dirty="0">
                <a:latin typeface="Open Sans" panose="020B0606030504020204" pitchFamily="34" charset="0"/>
                <a:ea typeface="Open Sans" panose="020B0606030504020204" pitchFamily="34" charset="0"/>
                <a:cs typeface="Open Sans" panose="020B0606030504020204" pitchFamily="34" charset="0"/>
              </a:rPr>
              <a:t>of </a:t>
            </a:r>
            <a:r>
              <a:rPr lang="en-US" sz="2400" spc="-10" dirty="0">
                <a:latin typeface="Open Sans" panose="020B0606030504020204" pitchFamily="34" charset="0"/>
                <a:ea typeface="Open Sans" panose="020B0606030504020204" pitchFamily="34" charset="0"/>
                <a:cs typeface="Open Sans" panose="020B0606030504020204" pitchFamily="34" charset="0"/>
              </a:rPr>
              <a:t>physical  characteristics </a:t>
            </a:r>
            <a:r>
              <a:rPr lang="en-US" sz="2400" spc="-5" dirty="0">
                <a:latin typeface="Open Sans" panose="020B0606030504020204" pitchFamily="34" charset="0"/>
                <a:ea typeface="Open Sans" panose="020B0606030504020204" pitchFamily="34" charset="0"/>
                <a:cs typeface="Open Sans" panose="020B0606030504020204" pitchFamily="34" charset="0"/>
              </a:rPr>
              <a:t>that </a:t>
            </a:r>
            <a:r>
              <a:rPr lang="en-US" sz="2400" dirty="0">
                <a:latin typeface="Open Sans" panose="020B0606030504020204" pitchFamily="34" charset="0"/>
                <a:ea typeface="Open Sans" panose="020B0606030504020204" pitchFamily="34" charset="0"/>
                <a:cs typeface="Open Sans" panose="020B0606030504020204" pitchFamily="34" charset="0"/>
              </a:rPr>
              <a:t>need </a:t>
            </a:r>
            <a:r>
              <a:rPr lang="en-US" sz="2400" spc="-15" dirty="0">
                <a:latin typeface="Open Sans" panose="020B0606030504020204" pitchFamily="34" charset="0"/>
                <a:ea typeface="Open Sans" panose="020B0606030504020204" pitchFamily="34" charset="0"/>
                <a:cs typeface="Open Sans" panose="020B0606030504020204" pitchFamily="34" charset="0"/>
              </a:rPr>
              <a:t>to </a:t>
            </a:r>
            <a:r>
              <a:rPr lang="en-US" sz="2400" dirty="0">
                <a:latin typeface="Open Sans" panose="020B0606030504020204" pitchFamily="34" charset="0"/>
                <a:ea typeface="Open Sans" panose="020B0606030504020204" pitchFamily="34" charset="0"/>
                <a:cs typeface="Open Sans" panose="020B0606030504020204" pitchFamily="34" charset="0"/>
              </a:rPr>
              <a:t>be </a:t>
            </a:r>
            <a:r>
              <a:rPr lang="en-US" sz="2400" spc="-10" dirty="0">
                <a:latin typeface="Open Sans" panose="020B0606030504020204" pitchFamily="34" charset="0"/>
                <a:ea typeface="Open Sans" panose="020B0606030504020204" pitchFamily="34" charset="0"/>
                <a:cs typeface="Open Sans" panose="020B0606030504020204" pitchFamily="34" charset="0"/>
              </a:rPr>
              <a:t>considered </a:t>
            </a:r>
            <a:r>
              <a:rPr lang="en-US" sz="2400" dirty="0">
                <a:latin typeface="Open Sans" panose="020B0606030504020204" pitchFamily="34" charset="0"/>
                <a:ea typeface="Open Sans" panose="020B0606030504020204" pitchFamily="34" charset="0"/>
                <a:cs typeface="Open Sans" panose="020B0606030504020204" pitchFamily="34" charset="0"/>
              </a:rPr>
              <a:t>in the </a:t>
            </a:r>
            <a:r>
              <a:rPr lang="en-US" sz="2400" spc="-10" dirty="0">
                <a:latin typeface="Open Sans" panose="020B0606030504020204" pitchFamily="34" charset="0"/>
                <a:ea typeface="Open Sans" panose="020B0606030504020204" pitchFamily="34" charset="0"/>
                <a:cs typeface="Open Sans" panose="020B0606030504020204" pitchFamily="34" charset="0"/>
              </a:rPr>
              <a:t>work </a:t>
            </a:r>
            <a:r>
              <a:rPr lang="en-US" sz="2400" spc="-15" dirty="0">
                <a:latin typeface="Open Sans" panose="020B0606030504020204" pitchFamily="34" charset="0"/>
                <a:ea typeface="Open Sans" panose="020B0606030504020204" pitchFamily="34" charset="0"/>
                <a:cs typeface="Open Sans" panose="020B0606030504020204" pitchFamily="34" charset="0"/>
              </a:rPr>
              <a:t>environment</a:t>
            </a:r>
            <a:r>
              <a:rPr lang="en-US" sz="2400" spc="-5" dirty="0">
                <a:latin typeface="Open Sans" panose="020B0606030504020204" pitchFamily="34" charset="0"/>
                <a:ea typeface="Open Sans" panose="020B0606030504020204" pitchFamily="34" charset="0"/>
                <a:cs typeface="Open Sans" panose="020B0606030504020204" pitchFamily="34" charset="0"/>
              </a:rPr>
              <a:t> </a:t>
            </a:r>
            <a:r>
              <a:rPr lang="en-US" sz="2400" spc="-10" dirty="0">
                <a:latin typeface="Open Sans" panose="020B0606030504020204" pitchFamily="34" charset="0"/>
                <a:ea typeface="Open Sans" panose="020B0606030504020204" pitchFamily="34" charset="0"/>
                <a:cs typeface="Open Sans" panose="020B0606030504020204" pitchFamily="34" charset="0"/>
              </a:rPr>
              <a:t>are: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55599" marR="122555" indent="-342900">
              <a:spcBef>
                <a:spcPts val="1405"/>
              </a:spcBef>
              <a:buClr>
                <a:schemeClr val="accent1"/>
              </a:buClr>
              <a:buFont typeface="Open Sans" panose="020B0606030504020204" pitchFamily="34" charset="0"/>
              <a:buChar char="&gt;"/>
              <a:tabLst>
                <a:tab pos="161290" algn="l"/>
              </a:tabLst>
            </a:pPr>
            <a:r>
              <a:rPr lang="en-US" sz="2400" dirty="0">
                <a:latin typeface="Open Sans" panose="020B0606030504020204" pitchFamily="34" charset="0"/>
                <a:ea typeface="Open Sans" panose="020B0606030504020204" pitchFamily="34" charset="0"/>
                <a:cs typeface="Open Sans" panose="020B0606030504020204" pitchFamily="34" charset="0"/>
              </a:rPr>
              <a:t>Arm </a:t>
            </a:r>
            <a:r>
              <a:rPr lang="en-US" sz="2400" spc="-5" dirty="0">
                <a:latin typeface="Open Sans" panose="020B0606030504020204" pitchFamily="34" charset="0"/>
                <a:ea typeface="Open Sans" panose="020B0606030504020204" pitchFamily="34" charset="0"/>
                <a:cs typeface="Open Sans" panose="020B0606030504020204" pitchFamily="34" charset="0"/>
              </a:rPr>
              <a:t>reach, which has </a:t>
            </a:r>
            <a:r>
              <a:rPr lang="en-US" sz="2400" dirty="0">
                <a:latin typeface="Open Sans" panose="020B0606030504020204" pitchFamily="34" charset="0"/>
                <a:ea typeface="Open Sans" panose="020B0606030504020204" pitchFamily="34" charset="0"/>
                <a:cs typeface="Open Sans" panose="020B0606030504020204" pitchFamily="34" charset="0"/>
              </a:rPr>
              <a:t>a </a:t>
            </a:r>
            <a:r>
              <a:rPr lang="en-US" sz="2400" spc="-5" dirty="0">
                <a:latin typeface="Open Sans" panose="020B0606030504020204" pitchFamily="34" charset="0"/>
                <a:ea typeface="Open Sans" panose="020B0606030504020204" pitchFamily="34" charset="0"/>
                <a:cs typeface="Open Sans" panose="020B0606030504020204" pitchFamily="34" charset="0"/>
              </a:rPr>
              <a:t>bearing on </a:t>
            </a:r>
            <a:r>
              <a:rPr lang="en-US" sz="2400" spc="-15" dirty="0">
                <a:latin typeface="Open Sans" panose="020B0606030504020204" pitchFamily="34" charset="0"/>
                <a:ea typeface="Open Sans" panose="020B0606030504020204" pitchFamily="34" charset="0"/>
                <a:cs typeface="Open Sans" panose="020B0606030504020204" pitchFamily="34" charset="0"/>
              </a:rPr>
              <a:t>storage </a:t>
            </a:r>
            <a:r>
              <a:rPr lang="en-US" sz="2400" spc="-5" dirty="0">
                <a:latin typeface="Open Sans" panose="020B0606030504020204" pitchFamily="34" charset="0"/>
                <a:ea typeface="Open Sans" panose="020B0606030504020204" pitchFamily="34" charset="0"/>
                <a:cs typeface="Open Sans" panose="020B0606030504020204" pitchFamily="34" charset="0"/>
              </a:rPr>
              <a:t>of </a:t>
            </a:r>
            <a:r>
              <a:rPr lang="en-US" sz="2400" spc="-10" dirty="0">
                <a:latin typeface="Open Sans" panose="020B0606030504020204" pitchFamily="34" charset="0"/>
                <a:ea typeface="Open Sans" panose="020B0606030504020204" pitchFamily="34" charset="0"/>
                <a:cs typeface="Open Sans" panose="020B0606030504020204" pitchFamily="34" charset="0"/>
              </a:rPr>
              <a:t>materials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55599" indent="-342900">
              <a:spcBef>
                <a:spcPts val="1120"/>
              </a:spcBef>
              <a:buClr>
                <a:schemeClr val="accent1"/>
              </a:buClr>
              <a:buFont typeface="Open Sans" panose="020B0606030504020204" pitchFamily="34" charset="0"/>
              <a:buChar char="&gt;"/>
              <a:tabLst>
                <a:tab pos="161290" algn="l"/>
              </a:tabLst>
            </a:pPr>
            <a:r>
              <a:rPr lang="en-US" sz="2400" spc="-10" dirty="0">
                <a:latin typeface="Open Sans" panose="020B0606030504020204" pitchFamily="34" charset="0"/>
                <a:ea typeface="Open Sans" panose="020B0606030504020204" pitchFamily="34" charset="0"/>
                <a:cs typeface="Open Sans" panose="020B0606030504020204" pitchFamily="34" charset="0"/>
              </a:rPr>
              <a:t>Clearance </a:t>
            </a:r>
            <a:r>
              <a:rPr lang="en-US" sz="2400" spc="-5" dirty="0">
                <a:latin typeface="Open Sans" panose="020B0606030504020204" pitchFamily="34" charset="0"/>
                <a:ea typeface="Open Sans" panose="020B0606030504020204" pitchFamily="34" charset="0"/>
                <a:cs typeface="Open Sans" panose="020B0606030504020204" pitchFamily="34" charset="0"/>
              </a:rPr>
              <a:t>such as </a:t>
            </a:r>
            <a:r>
              <a:rPr lang="en-US" sz="2400" spc="-10" dirty="0">
                <a:latin typeface="Open Sans" panose="020B0606030504020204" pitchFamily="34" charset="0"/>
                <a:ea typeface="Open Sans" panose="020B0606030504020204" pitchFamily="34" charset="0"/>
                <a:cs typeface="Open Sans" panose="020B0606030504020204" pitchFamily="34" charset="0"/>
              </a:rPr>
              <a:t>headroom, legroom,</a:t>
            </a:r>
            <a:r>
              <a:rPr lang="en-US" sz="2400" spc="6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elbow-</a:t>
            </a:r>
            <a:r>
              <a:rPr lang="en-US" sz="2400" spc="-10" dirty="0">
                <a:latin typeface="Open Sans" panose="020B0606030504020204" pitchFamily="34" charset="0"/>
                <a:ea typeface="Open Sans" panose="020B0606030504020204" pitchFamily="34" charset="0"/>
                <a:cs typeface="Open Sans" panose="020B0606030504020204" pitchFamily="34" charset="0"/>
              </a:rPr>
              <a:t>room, </a:t>
            </a:r>
            <a:r>
              <a:rPr lang="en-US" sz="2400" dirty="0">
                <a:latin typeface="Open Sans" panose="020B0606030504020204" pitchFamily="34" charset="0"/>
                <a:ea typeface="Open Sans" panose="020B0606030504020204" pitchFamily="34" charset="0"/>
                <a:cs typeface="Open Sans" panose="020B0606030504020204" pitchFamily="34" charset="0"/>
              </a:rPr>
              <a:t>access</a:t>
            </a:r>
          </a:p>
          <a:p>
            <a:pPr marL="355599" marR="203200" indent="-342900">
              <a:spcBef>
                <a:spcPts val="1440"/>
              </a:spcBef>
              <a:buClr>
                <a:schemeClr val="accent1"/>
              </a:buClr>
              <a:buFont typeface="Open Sans" panose="020B0606030504020204" pitchFamily="34" charset="0"/>
              <a:buChar char="&gt;"/>
              <a:tabLst>
                <a:tab pos="161290" algn="l"/>
              </a:tabLst>
            </a:pPr>
            <a:r>
              <a:rPr lang="en-US" sz="2400" spc="-15" dirty="0">
                <a:latin typeface="Open Sans" panose="020B0606030504020204" pitchFamily="34" charset="0"/>
                <a:ea typeface="Open Sans" panose="020B0606030504020204" pitchFamily="34" charset="0"/>
                <a:cs typeface="Open Sans" panose="020B0606030504020204" pitchFamily="34" charset="0"/>
              </a:rPr>
              <a:t>Posture, </a:t>
            </a:r>
            <a:r>
              <a:rPr lang="en-US" sz="2400" dirty="0">
                <a:latin typeface="Open Sans" panose="020B0606030504020204" pitchFamily="34" charset="0"/>
                <a:ea typeface="Open Sans" panose="020B0606030504020204" pitchFamily="34" charset="0"/>
                <a:cs typeface="Open Sans" panose="020B0606030504020204" pitchFamily="34" charset="0"/>
              </a:rPr>
              <a:t>which </a:t>
            </a:r>
            <a:r>
              <a:rPr lang="en-US" sz="2400" spc="-5" dirty="0">
                <a:latin typeface="Open Sans" panose="020B0606030504020204" pitchFamily="34" charset="0"/>
                <a:ea typeface="Open Sans" panose="020B0606030504020204" pitchFamily="34" charset="0"/>
                <a:cs typeface="Open Sans" panose="020B0606030504020204" pitchFamily="34" charset="0"/>
              </a:rPr>
              <a:t>has </a:t>
            </a:r>
            <a:r>
              <a:rPr lang="en-US" sz="2400" dirty="0">
                <a:latin typeface="Open Sans" panose="020B0606030504020204" pitchFamily="34" charset="0"/>
                <a:ea typeface="Open Sans" panose="020B0606030504020204" pitchFamily="34" charset="0"/>
                <a:cs typeface="Open Sans" panose="020B0606030504020204" pitchFamily="34" charset="0"/>
              </a:rPr>
              <a:t>a </a:t>
            </a:r>
            <a:r>
              <a:rPr lang="en-US" sz="2400" spc="-5" dirty="0">
                <a:latin typeface="Open Sans" panose="020B0606030504020204" pitchFamily="34" charset="0"/>
                <a:ea typeface="Open Sans" panose="020B0606030504020204" pitchFamily="34" charset="0"/>
                <a:cs typeface="Open Sans" panose="020B0606030504020204" pitchFamily="34" charset="0"/>
              </a:rPr>
              <a:t>bearing on </a:t>
            </a:r>
            <a:r>
              <a:rPr lang="en-US" sz="2400" dirty="0">
                <a:latin typeface="Open Sans" panose="020B0606030504020204" pitchFamily="34" charset="0"/>
                <a:ea typeface="Open Sans" panose="020B0606030504020204" pitchFamily="34" charset="0"/>
                <a:cs typeface="Open Sans" panose="020B0606030504020204" pitchFamily="34" charset="0"/>
              </a:rPr>
              <a:t>the </a:t>
            </a:r>
            <a:r>
              <a:rPr lang="en-US" sz="2400" spc="-5" dirty="0">
                <a:latin typeface="Open Sans" panose="020B0606030504020204" pitchFamily="34" charset="0"/>
                <a:ea typeface="Open Sans" panose="020B0606030504020204" pitchFamily="34" charset="0"/>
                <a:cs typeface="Open Sans" panose="020B0606030504020204" pitchFamily="34" charset="0"/>
              </a:rPr>
              <a:t>location of materials/equipment, heights of </a:t>
            </a:r>
            <a:r>
              <a:rPr lang="en-US" sz="2400" spc="-10" dirty="0">
                <a:latin typeface="Open Sans" panose="020B0606030504020204" pitchFamily="34" charset="0"/>
                <a:ea typeface="Open Sans" panose="020B0606030504020204" pitchFamily="34" charset="0"/>
                <a:cs typeface="Open Sans" panose="020B0606030504020204" pitchFamily="34" charset="0"/>
              </a:rPr>
              <a:t>working surfaces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55599" indent="-342900">
              <a:spcBef>
                <a:spcPts val="1130"/>
              </a:spcBef>
              <a:buClr>
                <a:schemeClr val="accent1"/>
              </a:buClr>
              <a:buFont typeface="Open Sans" panose="020B0606030504020204" pitchFamily="34" charset="0"/>
              <a:buChar char="&gt;"/>
              <a:tabLst>
                <a:tab pos="161290" algn="l"/>
              </a:tabLst>
            </a:pPr>
            <a:r>
              <a:rPr lang="en-US" sz="2400" spc="-10" dirty="0">
                <a:latin typeface="Open Sans" panose="020B0606030504020204" pitchFamily="34" charset="0"/>
                <a:ea typeface="Open Sans" panose="020B0606030504020204" pitchFamily="34" charset="0"/>
                <a:cs typeface="Open Sans" panose="020B0606030504020204" pitchFamily="34" charset="0"/>
              </a:rPr>
              <a:t>Strength</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a:extLst>
              <a:ext uri="{FF2B5EF4-FFF2-40B4-BE49-F238E27FC236}">
                <a16:creationId xmlns:a16="http://schemas.microsoft.com/office/drawing/2014/main" id="{0747B8CB-4D36-42CC-AA19-25BCDACAFA27}"/>
              </a:ext>
            </a:extLst>
          </p:cNvPr>
          <p:cNvSpPr/>
          <p:nvPr/>
        </p:nvSpPr>
        <p:spPr>
          <a:xfrm>
            <a:off x="6755363" y="2099387"/>
            <a:ext cx="5165738" cy="359508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9357521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schemas.microsoft.com/sharepoint/v3"/>
    <ds:schemaRef ds:uri="05d88611-e516-4d1a-b12e-39107e78b3d0"/>
    <ds:schemaRef ds:uri="56ea17bb-c96d-4826-b465-01eec0dd23dd"/>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84</TotalTime>
  <Words>828</Words>
  <Application>Microsoft Office PowerPoint</Application>
  <PresentationFormat>Widescreen</PresentationFormat>
  <Paragraphs>122</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.AppleSystemUIFont</vt:lpstr>
      <vt:lpstr>Arial</vt:lpstr>
      <vt:lpstr>Calibri</vt:lpstr>
      <vt:lpstr>Open Sans</vt:lpstr>
      <vt:lpstr>Open Sans SemiBold</vt:lpstr>
      <vt:lpstr>2_Office Theme</vt:lpstr>
      <vt:lpstr>3_Office Theme</vt:lpstr>
      <vt:lpstr>A Safe and Welcoming  Environment for All  Practicum in Human Services</vt:lpstr>
      <vt:lpstr>PowerPoint Presentation</vt:lpstr>
      <vt:lpstr>Human Services Career Pathways</vt:lpstr>
      <vt:lpstr>Evaluating the Work Environment</vt:lpstr>
      <vt:lpstr>Evaluating the Work Environment</vt:lpstr>
      <vt:lpstr>Evaluating, Identifying and Assessing  the Work Environment</vt:lpstr>
      <vt:lpstr>Environmental Hazards</vt:lpstr>
      <vt:lpstr>Controlling the Risks</vt:lpstr>
      <vt:lpstr>Functional Work Environment</vt:lpstr>
      <vt:lpstr>Flow of Work Stations </vt:lpstr>
      <vt:lpstr>Arrangement of Equipment</vt:lpstr>
      <vt:lpstr>Ergonomics</vt:lpstr>
      <vt:lpstr>Emotionally Safe Work Environment </vt:lpstr>
      <vt:lpstr>Discrimination</vt:lpstr>
      <vt:lpstr>Diversity</vt:lpstr>
      <vt:lpstr>Non-threatening Environment</vt:lpstr>
      <vt:lpstr>Sexual Harassment</vt:lpstr>
      <vt:lpstr>Safety at the Workplace </vt:lpstr>
      <vt:lpstr>Procedures Necessary to Provide Emergency Aid</vt:lpstr>
      <vt:lpstr>NIOSH YOUTH @Work Video </vt:lpstr>
      <vt:lpstr>Are You a Teen Worker?</vt:lpstr>
      <vt:lpstr>Safety is NOT a Priority</vt:lpstr>
      <vt:lpstr>Review</vt:lpstr>
      <vt:lpstr>PowerPoint Presentation</vt:lpstr>
      <vt:lpstr>Resources and References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9</cp:revision>
  <cp:lastPrinted>2017-07-07T16:17:37Z</cp:lastPrinted>
  <dcterms:created xsi:type="dcterms:W3CDTF">2017-07-11T23:58:30Z</dcterms:created>
  <dcterms:modified xsi:type="dcterms:W3CDTF">2018-01-09T17:16:51Z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