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0"/>
  </p:notesMasterIdLst>
  <p:handoutMasterIdLst>
    <p:handoutMasterId r:id="rId31"/>
  </p:handoutMasterIdLst>
  <p:sldIdLst>
    <p:sldId id="322" r:id="rId6"/>
    <p:sldId id="319" r:id="rId7"/>
    <p:sldId id="323" r:id="rId8"/>
    <p:sldId id="324" r:id="rId9"/>
    <p:sldId id="325" r:id="rId10"/>
    <p:sldId id="326" r:id="rId11"/>
    <p:sldId id="348"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6" r:id="rId28"/>
    <p:sldId id="34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p:scale>
          <a:sx n="63" d="100"/>
          <a:sy n="63" d="100"/>
        </p:scale>
        <p:origin x="820" y="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21-Nov-17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21-Nov-17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the type of student who will be making frequent visits home to see friends</a:t>
            </a:r>
            <a:r>
              <a:rPr lang="en-US" baseline="0" dirty="0"/>
              <a:t> and family members, then you may want a college that is closer to home. This will cut down on travel time and expenses.</a:t>
            </a:r>
          </a:p>
          <a:p>
            <a:endParaRPr lang="en-US" baseline="0" dirty="0"/>
          </a:p>
          <a:p>
            <a:r>
              <a:rPr lang="en-US" baseline="0" dirty="0"/>
              <a:t>If you like to rustle and bustle of city life, then a college nestled in the country might not be the best fit for you.</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16344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Scholarships are essentially free</a:t>
            </a:r>
            <a:r>
              <a:rPr lang="en-US" baseline="0" dirty="0"/>
              <a:t> money that does not have to be repaid back to the lender. Ask the college admissions counselor and program coordinator about possible scholarships you qualify for. The more scholarships you apply for, the greater your chances are of being accepted for a scholarship. Scholarships can go towards any college expense needed, such as tuition and fees, books and supplies.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079130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price of a college education can vary depending on whether or not you attend college in your home state or out-of-state, and if the college is private or public.</a:t>
            </a:r>
          </a:p>
          <a:p>
            <a:endParaRPr lang="en-US" baseline="0" dirty="0"/>
          </a:p>
          <a:p>
            <a:r>
              <a:rPr lang="en-US" baseline="0" dirty="0"/>
              <a:t>In order to qualify for in-state tuition, most colleges say you must have lived in the state for which you are applying for the previous year. Also, public tuition is usually lower than private tuition.</a:t>
            </a:r>
          </a:p>
          <a:p>
            <a:endParaRPr lang="en-US" baseline="0" dirty="0"/>
          </a:p>
          <a:p>
            <a:r>
              <a:rPr lang="en-US" baseline="0" dirty="0"/>
              <a:t>Another factor to consider is the number of hours you will be taking. Since tuition is based per credit hour, the more credit hours you will be taking, the higher the tuition cost will be.</a:t>
            </a:r>
          </a:p>
          <a:p>
            <a:endParaRPr lang="en-US" baseline="0" dirty="0"/>
          </a:p>
          <a:p>
            <a:r>
              <a:rPr lang="en-US" sz="1200" b="0" i="0" kern="1200" dirty="0">
                <a:solidFill>
                  <a:schemeClr val="tx1"/>
                </a:solidFill>
                <a:effectLst/>
                <a:latin typeface="Times New Roman" pitchFamily="18" charset="0"/>
                <a:ea typeface="+mn-ea"/>
                <a:cs typeface="+mn-cs"/>
              </a:rPr>
              <a:t>What are the latest</a:t>
            </a:r>
            <a:r>
              <a:rPr lang="en-US" sz="1200" b="0" i="0" kern="1200" baseline="0" dirty="0">
                <a:solidFill>
                  <a:schemeClr val="tx1"/>
                </a:solidFill>
                <a:effectLst/>
                <a:latin typeface="Times New Roman" pitchFamily="18" charset="0"/>
                <a:ea typeface="+mn-ea"/>
                <a:cs typeface="+mn-cs"/>
              </a:rPr>
              <a:t> figures for the </a:t>
            </a:r>
            <a:r>
              <a:rPr lang="en-US" sz="1200" b="0" i="0" kern="1200" dirty="0">
                <a:solidFill>
                  <a:schemeClr val="tx1"/>
                </a:solidFill>
                <a:effectLst/>
                <a:latin typeface="Times New Roman" pitchFamily="18" charset="0"/>
                <a:ea typeface="+mn-ea"/>
                <a:cs typeface="+mn-cs"/>
              </a:rPr>
              <a:t>cost of college education?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746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 Khan's story: College admissions</a:t>
            </a:r>
          </a:p>
          <a:p>
            <a:r>
              <a:rPr lang="en-US" dirty="0"/>
              <a:t>Information on navigating the college applications, admissions and paying for college.</a:t>
            </a:r>
          </a:p>
          <a:p>
            <a:r>
              <a:rPr lang="en-US" dirty="0"/>
              <a:t>http://youtu.be/cGg1j1ZCCOs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223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researched the college and spoke to</a:t>
            </a:r>
            <a:r>
              <a:rPr lang="en-US" baseline="0" dirty="0"/>
              <a:t> the admissions counselor, make a visit to the school. Once again, the website can only tell you so much about the school and the town. You must visit the college yourself to determine if the college is a right fit for you and your needs. Tour the campus, visit the school student center, have lunch in town. Get the full experience of the college and the town – you will be spending at least the next four years of your life there!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86990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cannot make an informed decision</a:t>
            </a:r>
            <a:r>
              <a:rPr lang="en-US" baseline="0" dirty="0"/>
              <a:t> about where to spend the next four years of your life without investigating and exploring other colleges. Therefore, research, call and visit at least three colleges before making an informed decision about where you will attend college to become a teacher. Never pick a college based on the fact that your high school best friends or significant other will be attending the same college! It must be your decision to attend the college of your choice based on what is best for you, your interests and needs.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61965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 Khan's story: Exploring college options</a:t>
            </a:r>
          </a:p>
          <a:p>
            <a:r>
              <a:rPr lang="en-US" dirty="0"/>
              <a:t>Hear how Sal determined where to apply for college.</a:t>
            </a:r>
          </a:p>
          <a:p>
            <a:r>
              <a:rPr lang="en-US" dirty="0"/>
              <a:t>http://youtu.be/3fEIvVnGUcI</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349456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your options with those key</a:t>
            </a:r>
            <a:r>
              <a:rPr lang="en-US" baseline="0" dirty="0"/>
              <a:t> influential people in your life who you can trust with major decisions. Weight your options with those whom you know have your best interests at heart and can give sound advice.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88682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Select a college that will be able to help you in obtaining a degree and potential position as an educator. Most colleges will host career fairs with several school districts to help you get your first teaching job prior to graduation. It is a wonderful feeling to have your job lined up before walking across the graduation stage when many students are still applying for the perfect job.</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27949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The </a:t>
            </a:r>
            <a:r>
              <a:rPr lang="en-US" sz="1200" b="0" i="0" u="none" strike="noStrike" kern="1200" dirty="0">
                <a:solidFill>
                  <a:schemeClr val="tx1"/>
                </a:solidFill>
                <a:effectLst/>
                <a:latin typeface="Times New Roman" pitchFamily="18" charset="0"/>
                <a:ea typeface="+mn-ea"/>
                <a:cs typeface="+mn-cs"/>
              </a:rPr>
              <a:t>Bureau of Labor Statistics</a:t>
            </a:r>
            <a:r>
              <a:rPr lang="en-US" sz="1200" b="0" i="0" kern="1200" dirty="0">
                <a:solidFill>
                  <a:schemeClr val="tx1"/>
                </a:solidFill>
                <a:effectLst/>
                <a:latin typeface="Times New Roman" pitchFamily="18" charset="0"/>
                <a:ea typeface="+mn-ea"/>
                <a:cs typeface="+mn-cs"/>
              </a:rPr>
              <a:t> forecasts the need for elementary school teachers to increase at an average of 12% through 2022, and the need for high school teachers to grow at a slower than average rate of 6%. A career as a professional teacher in public and most private schools requires at least a bachelor’s degree, with advancement and pay increases generally tied to either an advanced degree or teaching experience.</a:t>
            </a:r>
          </a:p>
          <a:p>
            <a:endParaRPr lang="en-US" sz="1200" b="0" i="0" kern="1200" baseline="0" dirty="0">
              <a:solidFill>
                <a:schemeClr val="tx1"/>
              </a:solidFill>
              <a:effectLst/>
              <a:latin typeface="Times New Roman" pitchFamily="18" charset="0"/>
              <a:ea typeface="+mn-ea"/>
              <a:cs typeface="+mn-cs"/>
            </a:endParaRPr>
          </a:p>
          <a:p>
            <a:r>
              <a:rPr lang="en-US" sz="1200" b="0" i="0" kern="1200" baseline="0" dirty="0">
                <a:solidFill>
                  <a:schemeClr val="tx1"/>
                </a:solidFill>
                <a:effectLst/>
                <a:latin typeface="Times New Roman" pitchFamily="18" charset="0"/>
                <a:ea typeface="+mn-ea"/>
                <a:cs typeface="+mn-cs"/>
              </a:rPr>
              <a:t>Why is it important to know the job forecast in education before pursuing a college education?</a:t>
            </a:r>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your college</a:t>
            </a:r>
            <a:r>
              <a:rPr lang="en-US" baseline="0" dirty="0"/>
              <a:t> experience will be within the walls of the education building, so it only makes sense to start researching the college with the education program in mind. </a:t>
            </a:r>
          </a:p>
          <a:p>
            <a:endParaRPr lang="en-US" baseline="0" dirty="0"/>
          </a:p>
          <a:p>
            <a:r>
              <a:rPr lang="en-US" baseline="0" dirty="0"/>
              <a:t>First, look at the program requirements to see if the school meets your needs. What does the degree plan look like? How many hours are required of the program? Does the program offer internships, externships or options to study aboard? If so, what are the requirements for participating in each?</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66172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 Certification</a:t>
            </a:r>
          </a:p>
          <a:p>
            <a:endParaRPr lang="en-US" dirty="0"/>
          </a:p>
          <a:p>
            <a:r>
              <a:rPr lang="en-US" dirty="0"/>
              <a:t>Educator preparation programs should</a:t>
            </a:r>
            <a:r>
              <a:rPr lang="en-US" baseline="0" dirty="0"/>
              <a:t> be </a:t>
            </a:r>
            <a:r>
              <a:rPr lang="en-US" dirty="0"/>
              <a:t>standards-focused, learner-centered and</a:t>
            </a:r>
            <a:r>
              <a:rPr lang="en-US" baseline="0" dirty="0"/>
              <a:t> f</a:t>
            </a:r>
            <a:r>
              <a:rPr lang="en-US" dirty="0"/>
              <a:t>ield-based. </a:t>
            </a:r>
            <a:r>
              <a:rPr lang="en-US" baseline="0" dirty="0"/>
              <a:t> A </a:t>
            </a:r>
            <a:r>
              <a:rPr lang="en-US" dirty="0"/>
              <a:t>college should</a:t>
            </a:r>
            <a:r>
              <a:rPr lang="en-US" baseline="0" dirty="0"/>
              <a:t> </a:t>
            </a:r>
            <a:r>
              <a:rPr lang="en-US" dirty="0"/>
              <a:t>prepare you, as a potential educator, in a collaborative, proficiency-driven,</a:t>
            </a:r>
            <a:r>
              <a:rPr lang="en-US" baseline="0" dirty="0"/>
              <a:t> </a:t>
            </a:r>
            <a:r>
              <a:rPr lang="en-US" dirty="0"/>
              <a:t>learner-centered program to meet needs of a diverse society.</a:t>
            </a:r>
          </a:p>
          <a:p>
            <a:endParaRPr lang="en-US" dirty="0"/>
          </a:p>
          <a:p>
            <a:r>
              <a:rPr lang="en-US" dirty="0"/>
              <a:t>Typical degree programs for candidates who wish to obtain certification include coursework</a:t>
            </a:r>
            <a:r>
              <a:rPr lang="en-US" baseline="0" dirty="0"/>
              <a:t> </a:t>
            </a:r>
            <a:r>
              <a:rPr lang="en-US" dirty="0"/>
              <a:t>in general education (core curriculum), an academic major, the teaching field(s)</a:t>
            </a:r>
            <a:r>
              <a:rPr lang="en-US" baseline="0" dirty="0"/>
              <a:t> </a:t>
            </a:r>
            <a:r>
              <a:rPr lang="en-US" dirty="0"/>
              <a:t>and professional education. Individuals must meet admission requirements to educator</a:t>
            </a:r>
            <a:r>
              <a:rPr lang="en-US" baseline="0" dirty="0"/>
              <a:t> </a:t>
            </a:r>
            <a:r>
              <a:rPr lang="en-US" dirty="0"/>
              <a:t>certification. Teacher certification is available at both the</a:t>
            </a:r>
            <a:r>
              <a:rPr lang="en-US" baseline="0" dirty="0"/>
              <a:t> </a:t>
            </a:r>
            <a:r>
              <a:rPr lang="en-US" dirty="0"/>
              <a:t>undergraduate and graduate level for most areas. Verify</a:t>
            </a:r>
            <a:r>
              <a:rPr lang="en-US" baseline="0" dirty="0"/>
              <a:t> the e</a:t>
            </a:r>
            <a:r>
              <a:rPr lang="en-US" dirty="0"/>
              <a:t>ducator preparation programs are accredited by the state</a:t>
            </a:r>
            <a:r>
              <a:rPr lang="en-US" baseline="0" dirty="0"/>
              <a:t> before applying for a particular college.</a:t>
            </a:r>
          </a:p>
          <a:p>
            <a:endParaRPr lang="en-US" dirty="0"/>
          </a:p>
          <a:p>
            <a:r>
              <a:rPr lang="en-US" dirty="0"/>
              <a:t>The State Board of Educator Certification (SBEC) issues educator certificates. Candidates must</a:t>
            </a:r>
            <a:r>
              <a:rPr lang="en-US" baseline="0" dirty="0"/>
              <a:t> </a:t>
            </a:r>
            <a:r>
              <a:rPr lang="en-US" dirty="0"/>
              <a:t>apply for their certificates through SBEC. The</a:t>
            </a:r>
            <a:r>
              <a:rPr lang="en-US" baseline="0" dirty="0"/>
              <a:t> college</a:t>
            </a:r>
            <a:r>
              <a:rPr lang="en-US" dirty="0"/>
              <a:t> will make a recommendation for certification</a:t>
            </a:r>
            <a:r>
              <a:rPr lang="en-US" baseline="0" dirty="0"/>
              <a:t> </a:t>
            </a:r>
            <a:r>
              <a:rPr lang="en-US" dirty="0"/>
              <a:t>to SBEC when an individual has met degree requirements; the degree has been</a:t>
            </a:r>
            <a:r>
              <a:rPr lang="en-US" baseline="0" dirty="0"/>
              <a:t> </a:t>
            </a:r>
            <a:r>
              <a:rPr lang="en-US" dirty="0"/>
              <a:t>conferred; all certification requirements have been met, including coursework, successful</a:t>
            </a:r>
            <a:r>
              <a:rPr lang="en-US" baseline="0" dirty="0"/>
              <a:t> </a:t>
            </a:r>
            <a:r>
              <a:rPr lang="en-US" dirty="0"/>
              <a:t>completion of the </a:t>
            </a:r>
            <a:r>
              <a:rPr lang="en-US" sz="1200" b="0" i="0" kern="1200" dirty="0">
                <a:solidFill>
                  <a:schemeClr val="tx1"/>
                </a:solidFill>
                <a:effectLst/>
                <a:latin typeface="Times New Roman" pitchFamily="18" charset="0"/>
                <a:ea typeface="+mn-ea"/>
                <a:cs typeface="+mn-cs"/>
              </a:rPr>
              <a:t>Texas Examinations of Educator Standards™ (</a:t>
            </a:r>
            <a:r>
              <a:rPr lang="en-US" dirty="0" err="1"/>
              <a:t>TExES</a:t>
            </a:r>
            <a:r>
              <a:rPr lang="en-US" sz="1200" b="0" i="0" kern="1200" dirty="0">
                <a:solidFill>
                  <a:schemeClr val="tx1"/>
                </a:solidFill>
                <a:effectLst/>
                <a:latin typeface="Times New Roman" pitchFamily="18" charset="0"/>
                <a:ea typeface="+mn-ea"/>
                <a:cs typeface="+mn-cs"/>
              </a:rPr>
              <a:t>™)</a:t>
            </a:r>
            <a:r>
              <a:rPr lang="en-US" dirty="0"/>
              <a:t> and field experience (student teaching at the undergraduate and</a:t>
            </a:r>
            <a:r>
              <a:rPr lang="en-US" baseline="0" dirty="0"/>
              <a:t> </a:t>
            </a:r>
            <a:r>
              <a:rPr lang="en-US" dirty="0"/>
              <a:t>graduate-level or one-year teaching internship at the graduate level); and the online</a:t>
            </a:r>
            <a:r>
              <a:rPr lang="en-US" baseline="0" dirty="0"/>
              <a:t> </a:t>
            </a:r>
            <a:r>
              <a:rPr lang="en-US" dirty="0"/>
              <a:t>application has been submitted.</a:t>
            </a:r>
          </a:p>
          <a:p>
            <a:endParaRPr lang="en-US" dirty="0"/>
          </a:p>
          <a:p>
            <a:r>
              <a:rPr lang="en-US" dirty="0"/>
              <a:t>Stephen F. Austin State University</a:t>
            </a:r>
          </a:p>
          <a:p>
            <a:r>
              <a:rPr lang="en-US" dirty="0"/>
              <a:t>The James I. Perkins College of Education includes the Departments of Elementary Education, Human Services, Kinesiology and Health Science, and Secondary Education and Educational Leadership, and the School of Human Sciences. </a:t>
            </a:r>
          </a:p>
          <a:p>
            <a:r>
              <a:rPr lang="en-US" dirty="0"/>
              <a:t>http://www.sfasu.edu/documents/05-education.pdf</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7538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a:t>
            </a:r>
            <a:r>
              <a:rPr lang="en-US" baseline="0" dirty="0"/>
              <a:t> Certification</a:t>
            </a:r>
            <a:endParaRPr lang="en-US" dirty="0"/>
          </a:p>
          <a:p>
            <a:endParaRPr lang="en-US" dirty="0"/>
          </a:p>
          <a:p>
            <a:r>
              <a:rPr lang="en-US" dirty="0"/>
              <a:t>If you</a:t>
            </a:r>
            <a:r>
              <a:rPr lang="en-US" baseline="0" dirty="0"/>
              <a:t> are interested in working with </a:t>
            </a:r>
            <a:r>
              <a:rPr lang="en-US" dirty="0"/>
              <a:t>Bilingual,</a:t>
            </a:r>
            <a:r>
              <a:rPr lang="en-US" baseline="0" dirty="0"/>
              <a:t> </a:t>
            </a:r>
            <a:r>
              <a:rPr lang="en-US" dirty="0"/>
              <a:t>ESL or Special Education students,</a:t>
            </a:r>
            <a:r>
              <a:rPr lang="en-US" baseline="0" dirty="0"/>
              <a:t> you may wish to add a supplemental certification</a:t>
            </a:r>
            <a:r>
              <a:rPr lang="en-US" dirty="0"/>
              <a:t>. Supplemental certificates must be added to a valid Texas certificate based on a bachelor’s degree and will match the grade level of the base certificate.</a:t>
            </a:r>
          </a:p>
          <a:p>
            <a:endParaRPr lang="en-US" dirty="0"/>
          </a:p>
          <a:p>
            <a:r>
              <a:rPr lang="en-US" dirty="0"/>
              <a:t>The Teacher of Students with Visual Impairments (TVI) Certificate allows credentialed TVI’s to teach students who are blind or visually impaired and between ages 0-22 years. A valid Texas teaching certificate is required from another certification program, such as elementary education, secondary education or special education.</a:t>
            </a:r>
          </a:p>
          <a:p>
            <a:endParaRPr lang="en-US" dirty="0"/>
          </a:p>
          <a:p>
            <a:r>
              <a:rPr lang="en-US" dirty="0"/>
              <a:t>If you are interested in working with Bilingual, ESL or Special Education students, check</a:t>
            </a:r>
            <a:r>
              <a:rPr lang="en-US" baseline="0" dirty="0"/>
              <a:t> your college of choice for supplemental certification programs.</a:t>
            </a:r>
          </a:p>
          <a:p>
            <a:endParaRPr lang="en-US" dirty="0"/>
          </a:p>
          <a:p>
            <a:r>
              <a:rPr lang="en-US" dirty="0"/>
              <a:t>Stephen F. Austin State University</a:t>
            </a:r>
          </a:p>
          <a:p>
            <a:r>
              <a:rPr lang="en-US" dirty="0"/>
              <a:t>The James I. Perkins College of Education includes the Departments of Elementary Education, Human Services, Kinesiology and Health Science, and Secondary Education and Educational Leadership, and the School of Human Sciences. </a:t>
            </a:r>
          </a:p>
          <a:p>
            <a:r>
              <a:rPr lang="en-US" dirty="0"/>
              <a:t>http://www.sfasu.edu/documents/05-education.pdf</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6114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32633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a:t>
            </a:r>
            <a:r>
              <a:rPr lang="en-US" baseline="0" dirty="0" err="1"/>
              <a:t>AchieveTexas</a:t>
            </a:r>
            <a:r>
              <a:rPr lang="en-US" baseline="0" dirty="0"/>
              <a:t>, t</a:t>
            </a:r>
            <a:r>
              <a:rPr lang="en-US" dirty="0"/>
              <a:t>here are many free resources available for Texas</a:t>
            </a:r>
            <a:r>
              <a:rPr lang="en-US" baseline="0" dirty="0"/>
              <a:t> college-bound students. To help you get started with the college search process, here are six steps you should take:</a:t>
            </a:r>
          </a:p>
          <a:p>
            <a:endParaRPr lang="en-US" baseline="0" dirty="0"/>
          </a:p>
          <a:p>
            <a:pPr marL="228600" indent="-228600">
              <a:buAutoNum type="arabicPeriod"/>
            </a:pPr>
            <a:r>
              <a:rPr lang="en-US" baseline="0" dirty="0"/>
              <a:t>Making school your job – What do I mean by that? One of the first things admissions officers look for on your application is your grade point average. You have to be making the grades in high school to earn your spot in a college. If you start thinking of high school as a job, remember to:</a:t>
            </a:r>
          </a:p>
          <a:p>
            <a:pPr marL="685800" lvl="1" indent="-228600">
              <a:buFont typeface="Arial" panose="020B0604020202020204" pitchFamily="34" charset="0"/>
              <a:buChar char="•"/>
            </a:pPr>
            <a:r>
              <a:rPr lang="en-US" baseline="0" dirty="0"/>
              <a:t>Always be on time to class</a:t>
            </a:r>
          </a:p>
          <a:p>
            <a:pPr marL="685800" lvl="1" indent="-228600">
              <a:buFont typeface="Arial" panose="020B0604020202020204" pitchFamily="34" charset="0"/>
              <a:buChar char="•"/>
            </a:pPr>
            <a:r>
              <a:rPr lang="en-US" baseline="0" dirty="0"/>
              <a:t>Have a good attitude with peers, teachers and administrators</a:t>
            </a:r>
          </a:p>
          <a:p>
            <a:pPr marL="685800" lvl="1" indent="-228600">
              <a:buFont typeface="Arial" panose="020B0604020202020204" pitchFamily="34" charset="0"/>
              <a:buChar char="•"/>
            </a:pPr>
            <a:r>
              <a:rPr lang="en-US" baseline="0" dirty="0"/>
              <a:t>Complete your assignments on time</a:t>
            </a:r>
          </a:p>
          <a:p>
            <a:pPr marL="685800" lvl="1" indent="-228600">
              <a:buFont typeface="Arial" panose="020B0604020202020204" pitchFamily="34" charset="0"/>
              <a:buChar char="•"/>
            </a:pPr>
            <a:r>
              <a:rPr lang="en-US" baseline="0" dirty="0"/>
              <a:t>Practice teamwork, problem-solving and communication skills</a:t>
            </a:r>
          </a:p>
          <a:p>
            <a:pPr marL="457200" lvl="1"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2. Getting involved in activities – What are colleges looking for in a college student? They want students that are possibly active in sport teams, performing on stage, volunteering for service projects and being in organizations such as CTSOs. Are you involved in clubs and teams? If so, this is an excellent opportunity to develop teamwork and leadership skills. </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3. Building a résumé portfolio – As a CTE student, building a portfolio is a vital part of the curriculum. You probably started a career portfolio during your freshmen year. You can use some of the information in your career portfolio for your college portfolio. A college portfolio can include your participation in service learning projects, winning an award or honor, being a recipient of a scholarship or obtaining a new job or position. Remember, your portfolio is an ongoing, working document. Teacher note: You may opt to </a:t>
            </a:r>
            <a:r>
              <a:rPr lang="en-US" sz="1200" b="0" i="0" kern="1200" baseline="0" dirty="0">
                <a:solidFill>
                  <a:schemeClr val="tx1"/>
                </a:solidFill>
                <a:effectLst/>
                <a:latin typeface="Times New Roman" pitchFamily="18" charset="0"/>
                <a:ea typeface="+mn-ea"/>
                <a:cs typeface="+mn-cs"/>
              </a:rPr>
              <a:t>p</a:t>
            </a:r>
            <a:r>
              <a:rPr lang="en-US" sz="1200" b="0" i="0" kern="1200" dirty="0">
                <a:solidFill>
                  <a:schemeClr val="tx1"/>
                </a:solidFill>
                <a:effectLst/>
                <a:latin typeface="Times New Roman" pitchFamily="18" charset="0"/>
                <a:ea typeface="+mn-ea"/>
                <a:cs typeface="+mn-cs"/>
              </a:rPr>
              <a:t>air students in order to discuss and consider the work they’ve done in this course and other courses with respect to the</a:t>
            </a:r>
            <a:r>
              <a:rPr lang="en-US" sz="1200" b="0" i="0" kern="1200" baseline="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college major they are interested in. </a:t>
            </a:r>
          </a:p>
          <a:p>
            <a:pPr marL="0" lvl="0" indent="0">
              <a:buFont typeface="Arial" panose="020B0604020202020204" pitchFamily="34" charset="0"/>
              <a:buNone/>
            </a:pP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sz="1200" b="0" i="0" kern="1200" baseline="0" dirty="0">
                <a:solidFill>
                  <a:schemeClr val="tx1"/>
                </a:solidFill>
                <a:effectLst/>
                <a:latin typeface="Times New Roman" pitchFamily="18" charset="0"/>
                <a:ea typeface="+mn-ea"/>
                <a:cs typeface="+mn-cs"/>
              </a:rPr>
              <a:t>4. Prepping for the tests – Most colleges use scores from the SAT, SAT II or ACT tests in making their admissions decisions. Check which tests the schools you are interested in require and sign up to take them in time to include the scores in your application. College for Texans (www.collegefortexans.com) also has a free ACT, SAT, and GRE prep course. Being prepared for the tests will result in good scores. Remember, if you don’t do well on a test the first time, you usually can take it again and try to improve your score.</a:t>
            </a:r>
          </a:p>
          <a:p>
            <a:pPr marL="0" lvl="0" indent="0">
              <a:buFont typeface="Arial" panose="020B0604020202020204" pitchFamily="34" charset="0"/>
              <a:buNone/>
            </a:pP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sz="1200" b="0" i="0" kern="1200" baseline="0" dirty="0">
                <a:solidFill>
                  <a:schemeClr val="tx1"/>
                </a:solidFill>
                <a:effectLst/>
                <a:latin typeface="Times New Roman" pitchFamily="18" charset="0"/>
                <a:ea typeface="+mn-ea"/>
                <a:cs typeface="+mn-cs"/>
              </a:rPr>
              <a:t>5. Making a list of colleges – Are you interested in staying in Texas for college? Maybe out-of-state? Make a list and compare programs of study. </a:t>
            </a:r>
          </a:p>
          <a:p>
            <a:pPr marL="0" lvl="0" indent="0">
              <a:buFont typeface="Arial" panose="020B0604020202020204" pitchFamily="34" charset="0"/>
              <a:buNone/>
            </a:pP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sz="1200" b="0" i="0" kern="1200" baseline="0" dirty="0">
                <a:solidFill>
                  <a:schemeClr val="tx1"/>
                </a:solidFill>
                <a:effectLst/>
                <a:latin typeface="Times New Roman" pitchFamily="18" charset="0"/>
                <a:ea typeface="+mn-ea"/>
                <a:cs typeface="+mn-cs"/>
              </a:rPr>
              <a:t>6. Submitting a polished application. What does a polished application look like?</a:t>
            </a:r>
          </a:p>
          <a:p>
            <a:pPr marL="0" lvl="0" indent="0">
              <a:buFont typeface="Arial" panose="020B0604020202020204" pitchFamily="34" charset="0"/>
              <a:buNone/>
            </a:pP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sz="1200" b="0" i="0" kern="1200" baseline="0" dirty="0" err="1">
                <a:solidFill>
                  <a:schemeClr val="tx1"/>
                </a:solidFill>
                <a:effectLst/>
                <a:latin typeface="Times New Roman" pitchFamily="18" charset="0"/>
                <a:ea typeface="+mn-ea"/>
                <a:cs typeface="+mn-cs"/>
              </a:rPr>
              <a:t>AchieveTexas</a:t>
            </a: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sz="1200" b="0" i="0" kern="1200" dirty="0" err="1">
                <a:solidFill>
                  <a:schemeClr val="tx1"/>
                </a:solidFill>
                <a:effectLst/>
                <a:latin typeface="Times New Roman" pitchFamily="18" charset="0"/>
                <a:ea typeface="+mn-ea"/>
                <a:cs typeface="+mn-cs"/>
              </a:rPr>
              <a:t>AchieveTexas</a:t>
            </a:r>
            <a:r>
              <a:rPr lang="en-US" sz="1200" b="0" i="0" kern="1200" dirty="0">
                <a:solidFill>
                  <a:schemeClr val="tx1"/>
                </a:solidFill>
                <a:effectLst/>
                <a:latin typeface="Times New Roman" pitchFamily="18" charset="0"/>
                <a:ea typeface="+mn-ea"/>
                <a:cs typeface="+mn-cs"/>
              </a:rPr>
              <a:t> College and Career Initiative</a:t>
            </a:r>
            <a:r>
              <a:rPr lang="en-US" sz="1200" b="0" i="0" kern="1200" baseline="0" dirty="0">
                <a:solidFill>
                  <a:schemeClr val="tx1"/>
                </a:solidFill>
                <a:effectLst/>
                <a:latin typeface="Times New Roman" pitchFamily="18" charset="0"/>
                <a:ea typeface="+mn-ea"/>
                <a:cs typeface="+mn-cs"/>
              </a:rPr>
              <a:t> </a:t>
            </a:r>
            <a:r>
              <a:rPr lang="en-US" sz="1200" b="0" i="0" kern="1200" dirty="0">
                <a:solidFill>
                  <a:schemeClr val="tx1"/>
                </a:solidFill>
                <a:effectLst/>
                <a:latin typeface="Times New Roman" pitchFamily="18" charset="0"/>
                <a:ea typeface="+mn-ea"/>
                <a:cs typeface="+mn-cs"/>
              </a:rPr>
              <a:t>is an education initiative designed to prepare students for a lifetime of success. It allows students to achieve excellence by preparing them for secondary and postsecondary opportunities, career preparation and advancement, meaningful work, and active citizenship.</a:t>
            </a:r>
            <a:endParaRPr lang="en-US" sz="1200" b="0" i="0" kern="1200" baseline="0" dirty="0">
              <a:solidFill>
                <a:schemeClr val="tx1"/>
              </a:solidFill>
              <a:effectLst/>
              <a:latin typeface="Times New Roman" pitchFamily="18" charset="0"/>
              <a:ea typeface="+mn-ea"/>
              <a:cs typeface="+mn-cs"/>
            </a:endParaRPr>
          </a:p>
          <a:p>
            <a:pPr marL="0" lvl="0" indent="0">
              <a:buFont typeface="Arial" panose="020B0604020202020204" pitchFamily="34" charset="0"/>
              <a:buNone/>
            </a:pPr>
            <a:r>
              <a:rPr lang="en-US" baseline="0" dirty="0"/>
              <a:t>http://www.achievetexas.org/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81499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A good resource to start your college/university</a:t>
            </a:r>
            <a:r>
              <a:rPr lang="en-US" sz="1200" b="0" i="0" kern="1200" baseline="0" dirty="0">
                <a:solidFill>
                  <a:schemeClr val="tx1"/>
                </a:solidFill>
                <a:effectLst/>
                <a:latin typeface="Times New Roman" pitchFamily="18" charset="0"/>
                <a:ea typeface="+mn-ea"/>
                <a:cs typeface="+mn-cs"/>
              </a:rPr>
              <a:t> search is College for All Texans. The website provides a connection and clarification for the steps you will need on the path to college and career education, </a:t>
            </a:r>
            <a:r>
              <a:rPr lang="en-US" sz="1200" b="0" i="0" kern="1200" dirty="0">
                <a:solidFill>
                  <a:schemeClr val="tx1"/>
                </a:solidFill>
                <a:effectLst/>
                <a:latin typeface="Times New Roman" pitchFamily="18" charset="0"/>
                <a:ea typeface="+mn-ea"/>
                <a:cs typeface="+mn-cs"/>
              </a:rPr>
              <a:t>career education, from taking the right classes and tests, to applying to colleges, and then finding the money to pay for school.</a:t>
            </a:r>
            <a:endParaRPr lang="en-US" dirty="0"/>
          </a:p>
          <a:p>
            <a:endParaRPr lang="en-US" dirty="0"/>
          </a:p>
          <a:p>
            <a:r>
              <a:rPr lang="en-US" dirty="0"/>
              <a:t>Teacher note: You may opt to take the time to explore</a:t>
            </a:r>
            <a:r>
              <a:rPr lang="en-US" baseline="0" dirty="0"/>
              <a:t> the three components of the website.</a:t>
            </a:r>
          </a:p>
          <a:p>
            <a:endParaRPr lang="en-US" dirty="0"/>
          </a:p>
          <a:p>
            <a:r>
              <a:rPr lang="en-US" dirty="0"/>
              <a:t>College for All Texans</a:t>
            </a:r>
          </a:p>
          <a:p>
            <a:r>
              <a:rPr lang="en-US" dirty="0"/>
              <a:t>Students can be inspired,</a:t>
            </a:r>
            <a:r>
              <a:rPr lang="en-US" baseline="0" dirty="0"/>
              <a:t> explore colleges and apply for college at this </a:t>
            </a:r>
            <a:r>
              <a:rPr lang="en-US" sz="1200" b="0" i="0" kern="1200" dirty="0">
                <a:solidFill>
                  <a:schemeClr val="tx1"/>
                </a:solidFill>
                <a:effectLst/>
                <a:latin typeface="Times New Roman" pitchFamily="18" charset="0"/>
                <a:ea typeface="+mn-ea"/>
                <a:cs typeface="+mn-cs"/>
              </a:rPr>
              <a:t>one-stop shop.</a:t>
            </a:r>
            <a:endParaRPr lang="en-US" dirty="0"/>
          </a:p>
          <a:p>
            <a:r>
              <a:rPr lang="en-US" dirty="0"/>
              <a:t>http://www.collegeforalltexans.com/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25441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of which college</a:t>
            </a:r>
            <a:r>
              <a:rPr lang="en-US" baseline="0" dirty="0"/>
              <a:t> to attend takes careful consideration of many different factors. It is one of the hardest decisions to make because it can profoundly affect the rest of your life. When you are comparing colleges, be sure to look at the program you are interested in and actually speak to the program coordinator to find out more information about the program. Also, consider the location of the college, the price of tuition and scholarship opportunities.</a:t>
            </a:r>
          </a:p>
          <a:p>
            <a:endParaRPr lang="en-US" baseline="0" dirty="0"/>
          </a:p>
          <a:p>
            <a:r>
              <a:rPr lang="en-US" baseline="0" dirty="0"/>
              <a:t>Also look at the clubs and organizations that are connected to the education program. Some organizations are academic professional organizations that can provide scholarship opportunities and networking. Others are more focused on volunteering, or giving back to the community. Both type so of organizations can lead to worthwhile experiences and look great on a job application for your first teaching position.</a:t>
            </a:r>
          </a:p>
          <a:p>
            <a:endParaRPr lang="en-US" baseline="0" dirty="0"/>
          </a:p>
          <a:p>
            <a:r>
              <a:rPr lang="en-US" baseline="0" dirty="0"/>
              <a:t>Most importantly, TALK to someone from the education program such as the program coordinator or a student ambassador. You can only learn so much from a website about the college and the education program. Therefore, make sure you talk to the program coordinator and student ambassadors to get a better understanding of the program. Some colleges will even allow you to sit in on a class so you can get a feel for the professors, course load and expectations.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052552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youtu.be/cGg1j1ZCCO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youtu.be/3fEIvVnGUcI"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txcte.org/"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ncate.org/public/researchreports/teacherpreparationresearch/whatmakesateachereffective/tabid/361/default.aspx" TargetMode="External"/><Relationship Id="rId2" Type="http://schemas.openxmlformats.org/officeDocument/2006/relationships/hyperlink" Target="http://www.collegeforalltexans.com/" TargetMode="External"/><Relationship Id="rId1" Type="http://schemas.openxmlformats.org/officeDocument/2006/relationships/slideLayout" Target="../slideLayouts/slideLayout3.xml"/><Relationship Id="rId4" Type="http://schemas.openxmlformats.org/officeDocument/2006/relationships/hyperlink" Target="http://www.sfasu.edu/documents/05-education.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youtu.be/3fEIvVnGUcI" TargetMode="External"/><Relationship Id="rId2" Type="http://schemas.openxmlformats.org/officeDocument/2006/relationships/hyperlink" Target="http://youtu.be/cGg1j1ZCCO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ollegeforalltexans.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960620" y="2524757"/>
            <a:ext cx="7462935" cy="1808486"/>
          </a:xfrm>
        </p:spPr>
        <p:txBody>
          <a:bodyPr>
            <a:noAutofit/>
          </a:bodyPr>
          <a:lstStyle/>
          <a:p>
            <a:r>
              <a:rPr lang="en-US" dirty="0"/>
              <a:t>Accepted! </a:t>
            </a:r>
            <a:br>
              <a:rPr lang="en-US" dirty="0"/>
            </a:br>
            <a:r>
              <a:rPr lang="en-US" dirty="0"/>
              <a:t>College Selection and Admission </a:t>
            </a:r>
            <a:br>
              <a:rPr lang="en-US" dirty="0"/>
            </a:br>
            <a:br>
              <a:rPr lang="en-US" dirty="0"/>
            </a:br>
            <a:br>
              <a:rPr lang="en-US" dirty="0"/>
            </a:br>
            <a:endParaRPr lang="en-US" dirty="0"/>
          </a:p>
        </p:txBody>
      </p:sp>
      <p:sp>
        <p:nvSpPr>
          <p:cNvPr id="5" name="Rectangle 4">
            <a:extLst>
              <a:ext uri="{FF2B5EF4-FFF2-40B4-BE49-F238E27FC236}">
                <a16:creationId xmlns:a16="http://schemas.microsoft.com/office/drawing/2014/main" id="{7AFF92B9-499E-4DAE-A9EA-0B75A2C19EDB}"/>
              </a:ext>
            </a:extLst>
          </p:cNvPr>
          <p:cNvSpPr/>
          <p:nvPr/>
        </p:nvSpPr>
        <p:spPr>
          <a:xfrm>
            <a:off x="4960620" y="4145280"/>
            <a:ext cx="6096000" cy="2123658"/>
          </a:xfrm>
          <a:prstGeom prst="rect">
            <a:avLst/>
          </a:prstGeom>
        </p:spPr>
        <p:txBody>
          <a:bodyPr>
            <a:spAutoFit/>
          </a:bodyPr>
          <a:lstStyle/>
          <a:p>
            <a:r>
              <a:rPr lang="en-US" sz="4400" dirty="0">
                <a:solidFill>
                  <a:schemeClr val="accent2">
                    <a:lumMod val="60000"/>
                    <a:lumOff val="40000"/>
                  </a:schemeClr>
                </a:solidFill>
                <a:latin typeface="Open Sans"/>
                <a:ea typeface="+mj-ea"/>
                <a:cs typeface="+mj-cs"/>
              </a:rPr>
              <a:t>Practicum in </a:t>
            </a:r>
            <a:br>
              <a:rPr lang="en-US" sz="4400" dirty="0">
                <a:solidFill>
                  <a:schemeClr val="accent2">
                    <a:lumMod val="60000"/>
                    <a:lumOff val="40000"/>
                  </a:schemeClr>
                </a:solidFill>
                <a:latin typeface="Open Sans"/>
                <a:ea typeface="+mj-ea"/>
                <a:cs typeface="+mj-cs"/>
              </a:rPr>
            </a:br>
            <a:r>
              <a:rPr lang="en-US" sz="4400" dirty="0">
                <a:solidFill>
                  <a:schemeClr val="accent2">
                    <a:lumMod val="60000"/>
                    <a:lumOff val="40000"/>
                  </a:schemeClr>
                </a:solidFill>
                <a:latin typeface="Open Sans"/>
                <a:ea typeface="+mj-ea"/>
                <a:cs typeface="+mj-cs"/>
              </a:rPr>
              <a:t>Education and </a:t>
            </a:r>
            <a:br>
              <a:rPr lang="en-US" sz="4400" dirty="0">
                <a:solidFill>
                  <a:schemeClr val="accent2">
                    <a:lumMod val="60000"/>
                    <a:lumOff val="40000"/>
                  </a:schemeClr>
                </a:solidFill>
                <a:latin typeface="Open Sans"/>
                <a:ea typeface="+mj-ea"/>
                <a:cs typeface="+mj-cs"/>
              </a:rPr>
            </a:br>
            <a:r>
              <a:rPr lang="en-US" sz="4400" dirty="0">
                <a:solidFill>
                  <a:schemeClr val="accent2">
                    <a:lumMod val="60000"/>
                    <a:lumOff val="40000"/>
                  </a:schemeClr>
                </a:solidFill>
                <a:latin typeface="Open Sans"/>
                <a:ea typeface="+mj-ea"/>
                <a:cs typeface="+mj-cs"/>
              </a:rPr>
              <a:t>Training</a:t>
            </a:r>
            <a:endParaRPr lang="en-US" sz="4400" dirty="0">
              <a:solidFill>
                <a:srgbClr val="00B0F0"/>
              </a:solidFill>
            </a:endParaRP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4DD2-112F-4C65-BE10-76A51502109E}"/>
              </a:ext>
            </a:extLst>
          </p:cNvPr>
          <p:cNvSpPr>
            <a:spLocks noGrp="1"/>
          </p:cNvSpPr>
          <p:nvPr>
            <p:ph type="title"/>
          </p:nvPr>
        </p:nvSpPr>
        <p:spPr/>
        <p:txBody>
          <a:bodyPr/>
          <a:lstStyle/>
          <a:p>
            <a:r>
              <a:rPr lang="en-US" dirty="0"/>
              <a:t>Factors to Consider</a:t>
            </a:r>
          </a:p>
        </p:txBody>
      </p:sp>
      <p:sp>
        <p:nvSpPr>
          <p:cNvPr id="3" name="Content Placeholder 2">
            <a:extLst>
              <a:ext uri="{FF2B5EF4-FFF2-40B4-BE49-F238E27FC236}">
                <a16:creationId xmlns:a16="http://schemas.microsoft.com/office/drawing/2014/main" id="{3BF8DF1C-E15C-450D-BCF2-1EA18F7E08D0}"/>
              </a:ext>
            </a:extLst>
          </p:cNvPr>
          <p:cNvSpPr>
            <a:spLocks noGrp="1"/>
          </p:cNvSpPr>
          <p:nvPr>
            <p:ph sz="half" idx="1"/>
          </p:nvPr>
        </p:nvSpPr>
        <p:spPr>
          <a:xfrm>
            <a:off x="740528" y="1501648"/>
            <a:ext cx="5354944" cy="2186380"/>
          </a:xfrm>
        </p:spPr>
        <p:txBody>
          <a:bodyPr/>
          <a:lstStyle/>
          <a:p>
            <a:pPr lvl="1"/>
            <a:r>
              <a:rPr lang="en-US" dirty="0"/>
              <a:t>Location</a:t>
            </a:r>
          </a:p>
          <a:p>
            <a:pPr lvl="1"/>
            <a:r>
              <a:rPr lang="en-US" dirty="0"/>
              <a:t>Programs of interest</a:t>
            </a:r>
          </a:p>
          <a:p>
            <a:pPr lvl="1"/>
            <a:r>
              <a:rPr lang="en-US" dirty="0"/>
              <a:t>Scholarships </a:t>
            </a:r>
          </a:p>
          <a:p>
            <a:pPr lvl="1"/>
            <a:r>
              <a:rPr lang="en-US" dirty="0"/>
              <a:t>Tuition and fees</a:t>
            </a:r>
          </a:p>
          <a:p>
            <a:endParaRPr lang="en-US" sz="3200" dirty="0"/>
          </a:p>
          <a:p>
            <a:endParaRPr lang="en-US" dirty="0"/>
          </a:p>
        </p:txBody>
      </p:sp>
      <p:pic>
        <p:nvPicPr>
          <p:cNvPr id="4" name="Picture 3">
            <a:extLst>
              <a:ext uri="{FF2B5EF4-FFF2-40B4-BE49-F238E27FC236}">
                <a16:creationId xmlns:a16="http://schemas.microsoft.com/office/drawing/2014/main" id="{9E3D4A35-2E03-4E2F-BCA4-391995378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720" y="2416602"/>
            <a:ext cx="3796171" cy="3225116"/>
          </a:xfrm>
          <a:prstGeom prst="rect">
            <a:avLst/>
          </a:prstGeom>
        </p:spPr>
      </p:pic>
    </p:spTree>
    <p:extLst>
      <p:ext uri="{BB962C8B-B14F-4D97-AF65-F5344CB8AC3E}">
        <p14:creationId xmlns:p14="http://schemas.microsoft.com/office/powerpoint/2010/main" val="134548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30EDD-518B-42E1-AB0D-1A06014892E9}"/>
              </a:ext>
            </a:extLst>
          </p:cNvPr>
          <p:cNvSpPr>
            <a:spLocks noGrp="1"/>
          </p:cNvSpPr>
          <p:nvPr>
            <p:ph type="title"/>
          </p:nvPr>
        </p:nvSpPr>
        <p:spPr/>
        <p:txBody>
          <a:bodyPr/>
          <a:lstStyle/>
          <a:p>
            <a:r>
              <a:rPr lang="en-US" dirty="0"/>
              <a:t>Location</a:t>
            </a:r>
          </a:p>
        </p:txBody>
      </p:sp>
      <p:sp>
        <p:nvSpPr>
          <p:cNvPr id="3" name="Content Placeholder 2">
            <a:extLst>
              <a:ext uri="{FF2B5EF4-FFF2-40B4-BE49-F238E27FC236}">
                <a16:creationId xmlns:a16="http://schemas.microsoft.com/office/drawing/2014/main" id="{C632EC1B-6AE5-4251-9F9D-F3A8207AE002}"/>
              </a:ext>
            </a:extLst>
          </p:cNvPr>
          <p:cNvSpPr>
            <a:spLocks noGrp="1"/>
          </p:cNvSpPr>
          <p:nvPr>
            <p:ph sz="half" idx="1"/>
          </p:nvPr>
        </p:nvSpPr>
        <p:spPr>
          <a:xfrm>
            <a:off x="767950" y="1715620"/>
            <a:ext cx="5328050" cy="581100"/>
          </a:xfrm>
        </p:spPr>
        <p:txBody>
          <a:bodyPr/>
          <a:lstStyle/>
          <a:p>
            <a:pPr algn="ctr"/>
            <a:r>
              <a:rPr lang="en-US" dirty="0"/>
              <a:t>Near home versus long distance</a:t>
            </a:r>
          </a:p>
          <a:p>
            <a:pPr algn="ctr"/>
            <a:endParaRPr lang="en-US" dirty="0"/>
          </a:p>
        </p:txBody>
      </p:sp>
      <p:sp>
        <p:nvSpPr>
          <p:cNvPr id="4" name="Content Placeholder 3">
            <a:extLst>
              <a:ext uri="{FF2B5EF4-FFF2-40B4-BE49-F238E27FC236}">
                <a16:creationId xmlns:a16="http://schemas.microsoft.com/office/drawing/2014/main" id="{6BAED6B2-35E2-4892-801A-F0C28D2383FE}"/>
              </a:ext>
            </a:extLst>
          </p:cNvPr>
          <p:cNvSpPr>
            <a:spLocks noGrp="1"/>
          </p:cNvSpPr>
          <p:nvPr>
            <p:ph sz="half" idx="10"/>
          </p:nvPr>
        </p:nvSpPr>
        <p:spPr>
          <a:xfrm>
            <a:off x="6477000" y="1787822"/>
            <a:ext cx="5328050" cy="508898"/>
          </a:xfrm>
        </p:spPr>
        <p:txBody>
          <a:bodyPr/>
          <a:lstStyle/>
          <a:p>
            <a:pPr algn="ctr"/>
            <a:r>
              <a:rPr lang="en-US" dirty="0"/>
              <a:t>Rural versus urban</a:t>
            </a:r>
          </a:p>
          <a:p>
            <a:endParaRPr lang="en-US" dirty="0"/>
          </a:p>
          <a:p>
            <a:endParaRPr lang="en-US" dirty="0"/>
          </a:p>
        </p:txBody>
      </p:sp>
      <p:pic>
        <p:nvPicPr>
          <p:cNvPr id="5" name="Content Placeholder 2">
            <a:extLst>
              <a:ext uri="{FF2B5EF4-FFF2-40B4-BE49-F238E27FC236}">
                <a16:creationId xmlns:a16="http://schemas.microsoft.com/office/drawing/2014/main" id="{16FA697C-ADAE-4493-8C10-1F469467FF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127" y="2976880"/>
            <a:ext cx="3348713" cy="2834639"/>
          </a:xfrm>
          <a:prstGeom prst="rect">
            <a:avLst/>
          </a:prstGeom>
        </p:spPr>
      </p:pic>
      <p:pic>
        <p:nvPicPr>
          <p:cNvPr id="6" name="Content Placeholder 11">
            <a:extLst>
              <a:ext uri="{FF2B5EF4-FFF2-40B4-BE49-F238E27FC236}">
                <a16:creationId xmlns:a16="http://schemas.microsoft.com/office/drawing/2014/main" id="{702801CE-DB4B-4610-B1CD-D1BC5739BF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9148" y="2975355"/>
            <a:ext cx="3350029" cy="2834639"/>
          </a:xfrm>
          <a:prstGeom prst="rect">
            <a:avLst/>
          </a:prstGeom>
        </p:spPr>
      </p:pic>
    </p:spTree>
    <p:extLst>
      <p:ext uri="{BB962C8B-B14F-4D97-AF65-F5344CB8AC3E}">
        <p14:creationId xmlns:p14="http://schemas.microsoft.com/office/powerpoint/2010/main" val="383613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AC8A-A113-409F-A41C-63231237CEF9}"/>
              </a:ext>
            </a:extLst>
          </p:cNvPr>
          <p:cNvSpPr>
            <a:spLocks noGrp="1"/>
          </p:cNvSpPr>
          <p:nvPr>
            <p:ph type="title"/>
          </p:nvPr>
        </p:nvSpPr>
        <p:spPr/>
        <p:txBody>
          <a:bodyPr/>
          <a:lstStyle/>
          <a:p>
            <a:r>
              <a:rPr lang="en-US" dirty="0"/>
              <a:t>Scholarships</a:t>
            </a:r>
          </a:p>
        </p:txBody>
      </p:sp>
      <p:pic>
        <p:nvPicPr>
          <p:cNvPr id="4" name="Picture 3">
            <a:extLst>
              <a:ext uri="{FF2B5EF4-FFF2-40B4-BE49-F238E27FC236}">
                <a16:creationId xmlns:a16="http://schemas.microsoft.com/office/drawing/2014/main" id="{78C09FB1-7CCD-486B-9B95-11FC0C2B9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3307" y="2113280"/>
            <a:ext cx="4565385" cy="3045112"/>
          </a:xfrm>
          <a:prstGeom prst="rect">
            <a:avLst/>
          </a:prstGeom>
        </p:spPr>
      </p:pic>
    </p:spTree>
    <p:extLst>
      <p:ext uri="{BB962C8B-B14F-4D97-AF65-F5344CB8AC3E}">
        <p14:creationId xmlns:p14="http://schemas.microsoft.com/office/powerpoint/2010/main" val="149865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0B1C-05C7-479D-8AE6-80925FA81095}"/>
              </a:ext>
            </a:extLst>
          </p:cNvPr>
          <p:cNvSpPr>
            <a:spLocks noGrp="1"/>
          </p:cNvSpPr>
          <p:nvPr>
            <p:ph type="title"/>
          </p:nvPr>
        </p:nvSpPr>
        <p:spPr/>
        <p:txBody>
          <a:bodyPr/>
          <a:lstStyle/>
          <a:p>
            <a:r>
              <a:rPr lang="en-US" dirty="0"/>
              <a:t>Tuition and Fees</a:t>
            </a:r>
          </a:p>
        </p:txBody>
      </p:sp>
      <p:pic>
        <p:nvPicPr>
          <p:cNvPr id="4" name="Picture 3">
            <a:extLst>
              <a:ext uri="{FF2B5EF4-FFF2-40B4-BE49-F238E27FC236}">
                <a16:creationId xmlns:a16="http://schemas.microsoft.com/office/drawing/2014/main" id="{D4887BC0-9C25-4D35-8299-DAEEEA921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1802" y="1569225"/>
            <a:ext cx="4012324" cy="4585512"/>
          </a:xfrm>
          <a:prstGeom prst="rect">
            <a:avLst/>
          </a:prstGeom>
        </p:spPr>
      </p:pic>
      <p:sp>
        <p:nvSpPr>
          <p:cNvPr id="5" name="Content Placeholder 2">
            <a:extLst>
              <a:ext uri="{FF2B5EF4-FFF2-40B4-BE49-F238E27FC236}">
                <a16:creationId xmlns:a16="http://schemas.microsoft.com/office/drawing/2014/main" id="{4425C96C-3C37-48E6-9225-64EFB43F33EE}"/>
              </a:ext>
            </a:extLst>
          </p:cNvPr>
          <p:cNvSpPr>
            <a:spLocks noGrp="1"/>
          </p:cNvSpPr>
          <p:nvPr>
            <p:ph sz="half" idx="1"/>
          </p:nvPr>
        </p:nvSpPr>
        <p:spPr>
          <a:xfrm>
            <a:off x="741056" y="1569225"/>
            <a:ext cx="5354944" cy="1565630"/>
          </a:xfrm>
        </p:spPr>
        <p:txBody>
          <a:bodyPr/>
          <a:lstStyle/>
          <a:p>
            <a:pPr lvl="1"/>
            <a:r>
              <a:rPr lang="en-US" dirty="0"/>
              <a:t>In-state versus out-of-state</a:t>
            </a:r>
          </a:p>
          <a:p>
            <a:pPr lvl="1"/>
            <a:r>
              <a:rPr lang="en-US" dirty="0"/>
              <a:t>Private versus public schools</a:t>
            </a:r>
          </a:p>
          <a:p>
            <a:pPr lvl="1"/>
            <a:r>
              <a:rPr lang="en-US" dirty="0"/>
              <a:t>Credit hours</a:t>
            </a:r>
          </a:p>
          <a:p>
            <a:endParaRPr lang="en-US" sz="3200" dirty="0"/>
          </a:p>
          <a:p>
            <a:endParaRPr lang="en-US" dirty="0"/>
          </a:p>
        </p:txBody>
      </p:sp>
    </p:spTree>
    <p:extLst>
      <p:ext uri="{BB962C8B-B14F-4D97-AF65-F5344CB8AC3E}">
        <p14:creationId xmlns:p14="http://schemas.microsoft.com/office/powerpoint/2010/main" val="350140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09D9-ADF3-42ED-B886-4B6E0BC90F73}"/>
              </a:ext>
            </a:extLst>
          </p:cNvPr>
          <p:cNvSpPr>
            <a:spLocks noGrp="1"/>
          </p:cNvSpPr>
          <p:nvPr>
            <p:ph type="title"/>
          </p:nvPr>
        </p:nvSpPr>
        <p:spPr/>
        <p:txBody>
          <a:bodyPr/>
          <a:lstStyle/>
          <a:p>
            <a:r>
              <a:rPr lang="en-US" dirty="0"/>
              <a:t>Paying for College</a:t>
            </a:r>
          </a:p>
        </p:txBody>
      </p:sp>
      <p:pic>
        <p:nvPicPr>
          <p:cNvPr id="4" name="Picture 3">
            <a:hlinkClick r:id="rId3"/>
            <a:extLst>
              <a:ext uri="{FF2B5EF4-FFF2-40B4-BE49-F238E27FC236}">
                <a16:creationId xmlns:a16="http://schemas.microsoft.com/office/drawing/2014/main" id="{BB10526C-A27E-473F-B718-D9DC0B53D2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5870" y="1717040"/>
            <a:ext cx="3135949" cy="3266614"/>
          </a:xfrm>
          <a:prstGeom prst="rect">
            <a:avLst/>
          </a:prstGeom>
        </p:spPr>
      </p:pic>
      <p:sp>
        <p:nvSpPr>
          <p:cNvPr id="5" name="Rectangle 4">
            <a:extLst>
              <a:ext uri="{FF2B5EF4-FFF2-40B4-BE49-F238E27FC236}">
                <a16:creationId xmlns:a16="http://schemas.microsoft.com/office/drawing/2014/main" id="{B1CD93AA-5C14-407C-A2B5-AE5B441F9F51}"/>
              </a:ext>
            </a:extLst>
          </p:cNvPr>
          <p:cNvSpPr/>
          <p:nvPr/>
        </p:nvSpPr>
        <p:spPr>
          <a:xfrm>
            <a:off x="5062007" y="4983654"/>
            <a:ext cx="2426433" cy="461665"/>
          </a:xfrm>
          <a:prstGeom prst="rect">
            <a:avLst/>
          </a:prstGeom>
        </p:spPr>
        <p:txBody>
          <a:bodyPr wrap="none">
            <a:spAutoFit/>
          </a:bodyPr>
          <a:lstStyle/>
          <a:p>
            <a:r>
              <a:rPr lang="en-US" sz="2400" dirty="0">
                <a:latin typeface="Open Sans"/>
              </a:rPr>
              <a:t>(click on picture)</a:t>
            </a:r>
          </a:p>
        </p:txBody>
      </p:sp>
    </p:spTree>
    <p:extLst>
      <p:ext uri="{BB962C8B-B14F-4D97-AF65-F5344CB8AC3E}">
        <p14:creationId xmlns:p14="http://schemas.microsoft.com/office/powerpoint/2010/main" val="1360264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9DE3-DDFF-4880-8697-4FF39C50C91D}"/>
              </a:ext>
            </a:extLst>
          </p:cNvPr>
          <p:cNvSpPr>
            <a:spLocks noGrp="1"/>
          </p:cNvSpPr>
          <p:nvPr>
            <p:ph type="title"/>
          </p:nvPr>
        </p:nvSpPr>
        <p:spPr/>
        <p:txBody>
          <a:bodyPr/>
          <a:lstStyle/>
          <a:p>
            <a:r>
              <a:rPr lang="en-US" dirty="0"/>
              <a:t>College Tour</a:t>
            </a:r>
          </a:p>
        </p:txBody>
      </p:sp>
      <p:pic>
        <p:nvPicPr>
          <p:cNvPr id="5" name="Picture 4">
            <a:extLst>
              <a:ext uri="{FF2B5EF4-FFF2-40B4-BE49-F238E27FC236}">
                <a16:creationId xmlns:a16="http://schemas.microsoft.com/office/drawing/2014/main" id="{07378067-2D98-4E67-905B-E9C2DB567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8935" y="2397760"/>
            <a:ext cx="4584870" cy="3699990"/>
          </a:xfrm>
          <a:prstGeom prst="rect">
            <a:avLst/>
          </a:prstGeom>
        </p:spPr>
      </p:pic>
      <p:sp>
        <p:nvSpPr>
          <p:cNvPr id="6" name="Content Placeholder 2">
            <a:extLst>
              <a:ext uri="{FF2B5EF4-FFF2-40B4-BE49-F238E27FC236}">
                <a16:creationId xmlns:a16="http://schemas.microsoft.com/office/drawing/2014/main" id="{C86DACFA-C3A6-482E-9C1A-1A73155F9E5A}"/>
              </a:ext>
            </a:extLst>
          </p:cNvPr>
          <p:cNvSpPr>
            <a:spLocks noGrp="1"/>
          </p:cNvSpPr>
          <p:nvPr>
            <p:ph sz="half" idx="1"/>
          </p:nvPr>
        </p:nvSpPr>
        <p:spPr>
          <a:xfrm>
            <a:off x="740664" y="1420420"/>
            <a:ext cx="4887976" cy="601420"/>
          </a:xfrm>
        </p:spPr>
        <p:txBody>
          <a:bodyPr/>
          <a:lstStyle/>
          <a:p>
            <a:pPr lvl="1"/>
            <a:r>
              <a:rPr lang="en-US" dirty="0"/>
              <a:t>Visit the college and the town</a:t>
            </a:r>
          </a:p>
          <a:p>
            <a:pPr lvl="1"/>
            <a:endParaRPr lang="en-US" dirty="0"/>
          </a:p>
          <a:p>
            <a:endParaRPr lang="en-US" dirty="0"/>
          </a:p>
        </p:txBody>
      </p:sp>
    </p:spTree>
    <p:extLst>
      <p:ext uri="{BB962C8B-B14F-4D97-AF65-F5344CB8AC3E}">
        <p14:creationId xmlns:p14="http://schemas.microsoft.com/office/powerpoint/2010/main" val="396200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9DE3-DDFF-4880-8697-4FF39C50C91D}"/>
              </a:ext>
            </a:extLst>
          </p:cNvPr>
          <p:cNvSpPr>
            <a:spLocks noGrp="1"/>
          </p:cNvSpPr>
          <p:nvPr>
            <p:ph type="title"/>
          </p:nvPr>
        </p:nvSpPr>
        <p:spPr/>
        <p:txBody>
          <a:bodyPr/>
          <a:lstStyle/>
          <a:p>
            <a:r>
              <a:rPr lang="en-US" dirty="0"/>
              <a:t>Comparisons</a:t>
            </a:r>
          </a:p>
        </p:txBody>
      </p:sp>
      <p:pic>
        <p:nvPicPr>
          <p:cNvPr id="6" name="Picture 5">
            <a:extLst>
              <a:ext uri="{FF2B5EF4-FFF2-40B4-BE49-F238E27FC236}">
                <a16:creationId xmlns:a16="http://schemas.microsoft.com/office/drawing/2014/main" id="{40057787-D894-4C66-8D8A-D60ACB0A8D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1460" y="2377440"/>
            <a:ext cx="4369080" cy="2914176"/>
          </a:xfrm>
          <a:prstGeom prst="rect">
            <a:avLst/>
          </a:prstGeom>
        </p:spPr>
      </p:pic>
      <p:sp>
        <p:nvSpPr>
          <p:cNvPr id="5" name="Content Placeholder 2">
            <a:extLst>
              <a:ext uri="{FF2B5EF4-FFF2-40B4-BE49-F238E27FC236}">
                <a16:creationId xmlns:a16="http://schemas.microsoft.com/office/drawing/2014/main" id="{A3A0CCBB-5C83-4744-8F9C-C455706FDFB3}"/>
              </a:ext>
            </a:extLst>
          </p:cNvPr>
          <p:cNvSpPr>
            <a:spLocks noGrp="1"/>
          </p:cNvSpPr>
          <p:nvPr>
            <p:ph sz="half" idx="1"/>
          </p:nvPr>
        </p:nvSpPr>
        <p:spPr>
          <a:xfrm>
            <a:off x="740664" y="1420420"/>
            <a:ext cx="7488936" cy="601420"/>
          </a:xfrm>
        </p:spPr>
        <p:txBody>
          <a:bodyPr/>
          <a:lstStyle/>
          <a:p>
            <a:pPr lvl="1"/>
            <a:r>
              <a:rPr lang="en-US" dirty="0"/>
              <a:t>Compare at least three post-secondary options</a:t>
            </a:r>
          </a:p>
          <a:p>
            <a:pPr lvl="1"/>
            <a:endParaRPr lang="en-US" dirty="0"/>
          </a:p>
          <a:p>
            <a:endParaRPr lang="en-US" dirty="0"/>
          </a:p>
        </p:txBody>
      </p:sp>
    </p:spTree>
    <p:extLst>
      <p:ext uri="{BB962C8B-B14F-4D97-AF65-F5344CB8AC3E}">
        <p14:creationId xmlns:p14="http://schemas.microsoft.com/office/powerpoint/2010/main" val="321666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30719E-74E9-446B-B96E-3CFE73FDE51D}"/>
              </a:ext>
            </a:extLst>
          </p:cNvPr>
          <p:cNvSpPr>
            <a:spLocks noGrp="1"/>
          </p:cNvSpPr>
          <p:nvPr>
            <p:ph type="title"/>
          </p:nvPr>
        </p:nvSpPr>
        <p:spPr/>
        <p:txBody>
          <a:bodyPr/>
          <a:lstStyle/>
          <a:p>
            <a:r>
              <a:rPr lang="en-US" sz="4000" dirty="0"/>
              <a:t>College Options</a:t>
            </a:r>
          </a:p>
        </p:txBody>
      </p:sp>
      <p:pic>
        <p:nvPicPr>
          <p:cNvPr id="5" name="Picture 4">
            <a:hlinkClick r:id="rId3"/>
            <a:extLst>
              <a:ext uri="{FF2B5EF4-FFF2-40B4-BE49-F238E27FC236}">
                <a16:creationId xmlns:a16="http://schemas.microsoft.com/office/drawing/2014/main" id="{00AF1C7F-B67F-47B7-911B-281341FD93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3165" y="1645920"/>
            <a:ext cx="4355980" cy="3210357"/>
          </a:xfrm>
          <a:prstGeom prst="rect">
            <a:avLst/>
          </a:prstGeom>
        </p:spPr>
      </p:pic>
      <p:sp>
        <p:nvSpPr>
          <p:cNvPr id="6" name="Rectangle 5">
            <a:extLst>
              <a:ext uri="{FF2B5EF4-FFF2-40B4-BE49-F238E27FC236}">
                <a16:creationId xmlns:a16="http://schemas.microsoft.com/office/drawing/2014/main" id="{BF31BCD6-C16F-4E4E-A10D-537C4C8DE00D}"/>
              </a:ext>
            </a:extLst>
          </p:cNvPr>
          <p:cNvSpPr/>
          <p:nvPr/>
        </p:nvSpPr>
        <p:spPr>
          <a:xfrm>
            <a:off x="5043819" y="4856277"/>
            <a:ext cx="2426433" cy="461665"/>
          </a:xfrm>
          <a:prstGeom prst="rect">
            <a:avLst/>
          </a:prstGeom>
        </p:spPr>
        <p:txBody>
          <a:bodyPr wrap="none">
            <a:spAutoFit/>
          </a:bodyPr>
          <a:lstStyle/>
          <a:p>
            <a:r>
              <a:rPr lang="en-US" sz="2400" dirty="0">
                <a:latin typeface="Open Sans"/>
              </a:rPr>
              <a:t>(click on picture)</a:t>
            </a:r>
          </a:p>
        </p:txBody>
      </p:sp>
    </p:spTree>
    <p:extLst>
      <p:ext uri="{BB962C8B-B14F-4D97-AF65-F5344CB8AC3E}">
        <p14:creationId xmlns:p14="http://schemas.microsoft.com/office/powerpoint/2010/main" val="2535388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0C68-873A-4AFF-BFBB-557D1C887F0F}"/>
              </a:ext>
            </a:extLst>
          </p:cNvPr>
          <p:cNvSpPr>
            <a:spLocks noGrp="1"/>
          </p:cNvSpPr>
          <p:nvPr>
            <p:ph type="title"/>
          </p:nvPr>
        </p:nvSpPr>
        <p:spPr/>
        <p:txBody>
          <a:bodyPr/>
          <a:lstStyle/>
          <a:p>
            <a:r>
              <a:rPr lang="en-US" dirty="0"/>
              <a:t>Discussions</a:t>
            </a:r>
          </a:p>
        </p:txBody>
      </p:sp>
      <p:pic>
        <p:nvPicPr>
          <p:cNvPr id="4" name="Picture 3">
            <a:extLst>
              <a:ext uri="{FF2B5EF4-FFF2-40B4-BE49-F238E27FC236}">
                <a16:creationId xmlns:a16="http://schemas.microsoft.com/office/drawing/2014/main" id="{226E820A-2F05-4B35-9D21-EF37F31D25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440" y="2108875"/>
            <a:ext cx="4326366" cy="3197185"/>
          </a:xfrm>
          <a:prstGeom prst="rect">
            <a:avLst/>
          </a:prstGeom>
        </p:spPr>
      </p:pic>
      <p:sp>
        <p:nvSpPr>
          <p:cNvPr id="5" name="Content Placeholder 2">
            <a:extLst>
              <a:ext uri="{FF2B5EF4-FFF2-40B4-BE49-F238E27FC236}">
                <a16:creationId xmlns:a16="http://schemas.microsoft.com/office/drawing/2014/main" id="{BA82269F-F965-4CE0-B2D7-75EB937CAF86}"/>
              </a:ext>
            </a:extLst>
          </p:cNvPr>
          <p:cNvSpPr>
            <a:spLocks noGrp="1"/>
          </p:cNvSpPr>
          <p:nvPr>
            <p:ph sz="half" idx="1"/>
          </p:nvPr>
        </p:nvSpPr>
        <p:spPr>
          <a:xfrm>
            <a:off x="740528" y="1557019"/>
            <a:ext cx="3587104" cy="2230615"/>
          </a:xfrm>
        </p:spPr>
        <p:txBody>
          <a:bodyPr/>
          <a:lstStyle/>
          <a:p>
            <a:pPr lvl="1"/>
            <a:r>
              <a:rPr lang="en-US" dirty="0"/>
              <a:t>Friends</a:t>
            </a:r>
          </a:p>
          <a:p>
            <a:pPr lvl="1"/>
            <a:r>
              <a:rPr lang="en-US" dirty="0"/>
              <a:t>Family</a:t>
            </a:r>
          </a:p>
          <a:p>
            <a:pPr lvl="1"/>
            <a:r>
              <a:rPr lang="en-US" dirty="0"/>
              <a:t>Guidance counselor</a:t>
            </a:r>
          </a:p>
          <a:p>
            <a:pPr lvl="1"/>
            <a:r>
              <a:rPr lang="en-US" dirty="0"/>
              <a:t>Teachers</a:t>
            </a:r>
          </a:p>
          <a:p>
            <a:endParaRPr lang="en-US" sz="3200" dirty="0"/>
          </a:p>
          <a:p>
            <a:endParaRPr lang="en-US" dirty="0"/>
          </a:p>
        </p:txBody>
      </p:sp>
    </p:spTree>
    <p:extLst>
      <p:ext uri="{BB962C8B-B14F-4D97-AF65-F5344CB8AC3E}">
        <p14:creationId xmlns:p14="http://schemas.microsoft.com/office/powerpoint/2010/main" val="237565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0C68-873A-4AFF-BFBB-557D1C887F0F}"/>
              </a:ext>
            </a:extLst>
          </p:cNvPr>
          <p:cNvSpPr>
            <a:spLocks noGrp="1"/>
          </p:cNvSpPr>
          <p:nvPr>
            <p:ph type="title"/>
          </p:nvPr>
        </p:nvSpPr>
        <p:spPr/>
        <p:txBody>
          <a:bodyPr/>
          <a:lstStyle/>
          <a:p>
            <a:r>
              <a:rPr lang="en-US" dirty="0"/>
              <a:t>The End Result</a:t>
            </a:r>
          </a:p>
        </p:txBody>
      </p:sp>
      <p:sp>
        <p:nvSpPr>
          <p:cNvPr id="5" name="Content Placeholder 2">
            <a:extLst>
              <a:ext uri="{FF2B5EF4-FFF2-40B4-BE49-F238E27FC236}">
                <a16:creationId xmlns:a16="http://schemas.microsoft.com/office/drawing/2014/main" id="{BA82269F-F965-4CE0-B2D7-75EB937CAF86}"/>
              </a:ext>
            </a:extLst>
          </p:cNvPr>
          <p:cNvSpPr>
            <a:spLocks noGrp="1"/>
          </p:cNvSpPr>
          <p:nvPr>
            <p:ph sz="half" idx="1"/>
          </p:nvPr>
        </p:nvSpPr>
        <p:spPr>
          <a:xfrm>
            <a:off x="812176" y="1569173"/>
            <a:ext cx="1941184" cy="1176021"/>
          </a:xfrm>
        </p:spPr>
        <p:txBody>
          <a:bodyPr/>
          <a:lstStyle/>
          <a:p>
            <a:pPr lvl="1"/>
            <a:r>
              <a:rPr lang="en-US" dirty="0"/>
              <a:t>Jobs</a:t>
            </a:r>
          </a:p>
          <a:p>
            <a:pPr lvl="1"/>
            <a:r>
              <a:rPr lang="en-US" dirty="0"/>
              <a:t>Career</a:t>
            </a:r>
          </a:p>
          <a:p>
            <a:endParaRPr lang="en-US" sz="3200" dirty="0"/>
          </a:p>
          <a:p>
            <a:endParaRPr lang="en-US" dirty="0"/>
          </a:p>
        </p:txBody>
      </p:sp>
      <p:pic>
        <p:nvPicPr>
          <p:cNvPr id="6" name="Picture 5">
            <a:extLst>
              <a:ext uri="{FF2B5EF4-FFF2-40B4-BE49-F238E27FC236}">
                <a16:creationId xmlns:a16="http://schemas.microsoft.com/office/drawing/2014/main" id="{5F346D57-F210-48AF-B8BD-36DEAEE2D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8280" y="2225039"/>
            <a:ext cx="3173556" cy="4057371"/>
          </a:xfrm>
          <a:prstGeom prst="rect">
            <a:avLst/>
          </a:prstGeom>
        </p:spPr>
      </p:pic>
    </p:spTree>
    <p:extLst>
      <p:ext uri="{BB962C8B-B14F-4D97-AF65-F5344CB8AC3E}">
        <p14:creationId xmlns:p14="http://schemas.microsoft.com/office/powerpoint/2010/main" val="125756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371D-1381-45D2-A0CA-FEB86234AD83}"/>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7A73B20-D6A7-401A-A856-11F07772B242}"/>
              </a:ext>
            </a:extLst>
          </p:cNvPr>
          <p:cNvSpPr>
            <a:spLocks noGrp="1"/>
          </p:cNvSpPr>
          <p:nvPr>
            <p:ph sz="half" idx="1"/>
          </p:nvPr>
        </p:nvSpPr>
        <p:spPr>
          <a:xfrm>
            <a:off x="740664" y="1582980"/>
            <a:ext cx="11055750" cy="4734318"/>
          </a:xfrm>
        </p:spPr>
        <p:txBody>
          <a:bodyPr/>
          <a:lstStyle/>
          <a:p>
            <a:pPr lvl="1"/>
            <a:r>
              <a:rPr lang="en-US" dirty="0"/>
              <a:t>According to the Bureau of Labor Statistics forecasts, what is the need for elementary school teachers?</a:t>
            </a:r>
          </a:p>
          <a:p>
            <a:pPr lvl="1"/>
            <a:r>
              <a:rPr lang="en-US" dirty="0"/>
              <a:t>Educator preparation programs should be _________-focused, ________-centered and _______-based.</a:t>
            </a:r>
          </a:p>
          <a:p>
            <a:pPr lvl="1"/>
            <a:r>
              <a:rPr lang="en-US" dirty="0"/>
              <a:t>Describe a typical degree program for candidates who wish to obtain certification to include coursework in general education.</a:t>
            </a:r>
          </a:p>
          <a:p>
            <a:pPr lvl="1"/>
            <a:r>
              <a:rPr lang="en-US" dirty="0"/>
              <a:t>What are two examples of supplemental certifications which may be added to a degree?</a:t>
            </a:r>
          </a:p>
          <a:p>
            <a:pPr lvl="1"/>
            <a:r>
              <a:rPr lang="en-US" dirty="0"/>
              <a:t>What are three factors to consider when deciding on a college?</a:t>
            </a:r>
          </a:p>
          <a:p>
            <a:endParaRPr lang="en-US" sz="3200" dirty="0"/>
          </a:p>
          <a:p>
            <a:endParaRPr lang="en-US" dirty="0"/>
          </a:p>
          <a:p>
            <a:endParaRPr lang="en-US" dirty="0"/>
          </a:p>
        </p:txBody>
      </p:sp>
    </p:spTree>
    <p:extLst>
      <p:ext uri="{BB962C8B-B14F-4D97-AF65-F5344CB8AC3E}">
        <p14:creationId xmlns:p14="http://schemas.microsoft.com/office/powerpoint/2010/main" val="98852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383C5-4624-4BC0-8EC2-B4E538926585}"/>
              </a:ext>
            </a:extLst>
          </p:cNvPr>
          <p:cNvSpPr>
            <a:spLocks noGrp="1"/>
          </p:cNvSpPr>
          <p:nvPr>
            <p:ph type="title"/>
          </p:nvPr>
        </p:nvSpPr>
        <p:spPr/>
        <p:txBody>
          <a:bodyPr/>
          <a:lstStyle/>
          <a:p>
            <a:r>
              <a:rPr lang="en-US" dirty="0"/>
              <a:t>Questions</a:t>
            </a:r>
          </a:p>
        </p:txBody>
      </p:sp>
      <p:pic>
        <p:nvPicPr>
          <p:cNvPr id="4" name="Content Placeholder 7">
            <a:extLst>
              <a:ext uri="{FF2B5EF4-FFF2-40B4-BE49-F238E27FC236}">
                <a16:creationId xmlns:a16="http://schemas.microsoft.com/office/drawing/2014/main" id="{3514324D-6E4A-413C-BC13-465AECDCAD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16168" y="2077719"/>
            <a:ext cx="2159663" cy="2879551"/>
          </a:xfrm>
        </p:spPr>
      </p:pic>
    </p:spTree>
    <p:extLst>
      <p:ext uri="{BB962C8B-B14F-4D97-AF65-F5344CB8AC3E}">
        <p14:creationId xmlns:p14="http://schemas.microsoft.com/office/powerpoint/2010/main" val="633442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9F891-FB7A-48A6-A96E-1EC65E991718}"/>
              </a:ext>
            </a:extLst>
          </p:cNvPr>
          <p:cNvSpPr>
            <a:spLocks noGrp="1"/>
          </p:cNvSpPr>
          <p:nvPr>
            <p:ph type="title"/>
          </p:nvPr>
        </p:nvSpPr>
        <p:spPr/>
        <p:txBody>
          <a:bodyPr/>
          <a:lstStyle/>
          <a:p>
            <a:r>
              <a:rPr lang="en-US" dirty="0"/>
              <a:t>References and Resources</a:t>
            </a:r>
          </a:p>
        </p:txBody>
      </p:sp>
      <p:sp>
        <p:nvSpPr>
          <p:cNvPr id="4" name="Content Placeholder 2">
            <a:extLst>
              <a:ext uri="{FF2B5EF4-FFF2-40B4-BE49-F238E27FC236}">
                <a16:creationId xmlns:a16="http://schemas.microsoft.com/office/drawing/2014/main" id="{6F7DC55C-7E4F-4C39-B62A-0E52B5C01230}"/>
              </a:ext>
            </a:extLst>
          </p:cNvPr>
          <p:cNvSpPr txBox="1">
            <a:spLocks/>
          </p:cNvSpPr>
          <p:nvPr/>
        </p:nvSpPr>
        <p:spPr>
          <a:xfrm>
            <a:off x="740664" y="1515919"/>
            <a:ext cx="10741802"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600" dirty="0"/>
              <a:t>Images:</a:t>
            </a:r>
          </a:p>
          <a:p>
            <a:pPr lvl="2"/>
            <a:r>
              <a:rPr lang="en-US" sz="1600" dirty="0"/>
              <a:t>Photos obtained through a license with Shutterstock.com™ </a:t>
            </a:r>
          </a:p>
          <a:p>
            <a:pPr marL="457200" lvl="2" indent="0">
              <a:buNone/>
            </a:pPr>
            <a:endParaRPr lang="en-US" sz="1600" dirty="0"/>
          </a:p>
          <a:p>
            <a:pPr lvl="1"/>
            <a:r>
              <a:rPr lang="en-US" sz="1600" dirty="0"/>
              <a:t>Textbooks:</a:t>
            </a:r>
          </a:p>
          <a:p>
            <a:pPr lvl="2"/>
            <a:r>
              <a:rPr lang="en-US" sz="1600" dirty="0"/>
              <a:t>Diaz, C., Pelletier, C. &amp; </a:t>
            </a:r>
            <a:r>
              <a:rPr lang="en-US" sz="1600" dirty="0" err="1"/>
              <a:t>Provenzo</a:t>
            </a:r>
            <a:r>
              <a:rPr lang="en-US" sz="1600" dirty="0"/>
              <a:t>, Jr., E. (2006). </a:t>
            </a:r>
            <a:r>
              <a:rPr lang="en-US" sz="1600" i="1" dirty="0"/>
              <a:t>Touch the future: teaching! </a:t>
            </a:r>
            <a:r>
              <a:rPr lang="en-US" sz="1600" dirty="0"/>
              <a:t>Boston, MA: Pearson Education, Inc.</a:t>
            </a:r>
          </a:p>
          <a:p>
            <a:pPr lvl="2"/>
            <a:r>
              <a:rPr lang="en-US" sz="1600" dirty="0" err="1"/>
              <a:t>Kauchak</a:t>
            </a:r>
            <a:r>
              <a:rPr lang="en-US" sz="1600" dirty="0"/>
              <a:t>, D. &amp; Eggen, P. (2014). </a:t>
            </a:r>
            <a:r>
              <a:rPr lang="en-US" sz="1600" i="1" dirty="0"/>
              <a:t>Introduction to teaching: becoming a professional.</a:t>
            </a:r>
            <a:r>
              <a:rPr lang="en-US" sz="1600" dirty="0"/>
              <a:t> (Fifth ed.). Saddle River, NJ: Pearson Education, Inc.</a:t>
            </a:r>
          </a:p>
          <a:p>
            <a:pPr lvl="2"/>
            <a:r>
              <a:rPr lang="en-US" sz="1600" dirty="0"/>
              <a:t>Morrison, G. (2012). </a:t>
            </a:r>
            <a:r>
              <a:rPr lang="en-US" sz="1600" i="1" dirty="0"/>
              <a:t>Early childhood education today. </a:t>
            </a:r>
            <a:r>
              <a:rPr lang="en-US" sz="1600" dirty="0"/>
              <a:t>(Twelfth ed.). Upper Saddle River, NJ: Pearson Education, Inc.</a:t>
            </a:r>
          </a:p>
          <a:p>
            <a:pPr lvl="1"/>
            <a:r>
              <a:rPr lang="en-US" sz="1600" dirty="0"/>
              <a:t>Websites:</a:t>
            </a:r>
          </a:p>
          <a:p>
            <a:pPr lvl="2"/>
            <a:r>
              <a:rPr lang="en-US" sz="1600" dirty="0" err="1"/>
              <a:t>AchieveTexas</a:t>
            </a:r>
            <a:r>
              <a:rPr lang="en-US" sz="1600" dirty="0"/>
              <a:t>:</a:t>
            </a:r>
          </a:p>
          <a:p>
            <a:pPr lvl="3"/>
            <a:r>
              <a:rPr lang="en-US" sz="1600" dirty="0" err="1"/>
              <a:t>AchieveTexas</a:t>
            </a:r>
            <a:r>
              <a:rPr lang="en-US" sz="1600" dirty="0"/>
              <a:t> College and Career Initiative is an education initiative designed to prepare students for a lifetime of success. It allows students to achieve excellence by preparing them for secondary and postsecondary opportunities, career preparation and advancement, meaningful work, and active citizenship. </a:t>
            </a:r>
          </a:p>
          <a:p>
            <a:pPr lvl="3"/>
            <a:r>
              <a:rPr lang="en-US" sz="1600" dirty="0">
                <a:hlinkClick r:id="rId2"/>
              </a:rPr>
              <a:t>www.txcte.org</a:t>
            </a:r>
            <a:endParaRPr lang="en-US" sz="1600" dirty="0"/>
          </a:p>
          <a:p>
            <a:pPr marL="347663" indent="-238125">
              <a:spcBef>
                <a:spcPts val="0"/>
              </a:spcBef>
            </a:pPr>
            <a:endParaRPr lang="en-US" sz="1600" dirty="0"/>
          </a:p>
          <a:p>
            <a:endParaRPr lang="en-US" sz="1600" b="1" dirty="0"/>
          </a:p>
          <a:p>
            <a:endParaRPr lang="en-US" sz="1600" dirty="0"/>
          </a:p>
          <a:p>
            <a:pPr lvl="2"/>
            <a:endParaRPr lang="en-US" sz="1600" dirty="0"/>
          </a:p>
          <a:p>
            <a:pPr lvl="1"/>
            <a:endParaRPr lang="en-US" sz="1600" dirty="0"/>
          </a:p>
          <a:p>
            <a:endParaRPr lang="en-US" sz="1600" dirty="0"/>
          </a:p>
        </p:txBody>
      </p:sp>
    </p:spTree>
    <p:extLst>
      <p:ext uri="{BB962C8B-B14F-4D97-AF65-F5344CB8AC3E}">
        <p14:creationId xmlns:p14="http://schemas.microsoft.com/office/powerpoint/2010/main" val="3411467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2437-F9B3-4B20-B812-0AF5A471FB0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12863F49-AE32-48DC-A3AC-81632A275568}"/>
              </a:ext>
            </a:extLst>
          </p:cNvPr>
          <p:cNvSpPr>
            <a:spLocks noGrp="1"/>
          </p:cNvSpPr>
          <p:nvPr>
            <p:ph sz="half" idx="1"/>
          </p:nvPr>
        </p:nvSpPr>
        <p:spPr/>
        <p:txBody>
          <a:bodyPr/>
          <a:lstStyle/>
          <a:p>
            <a:pPr lvl="1"/>
            <a:r>
              <a:rPr lang="en-US" sz="1600" dirty="0"/>
              <a:t>Websites:</a:t>
            </a:r>
          </a:p>
          <a:p>
            <a:pPr lvl="2"/>
            <a:r>
              <a:rPr lang="en-US" sz="1600" dirty="0"/>
              <a:t>College for All Texans:</a:t>
            </a:r>
          </a:p>
          <a:p>
            <a:pPr lvl="3"/>
            <a:r>
              <a:rPr lang="en-US" sz="1600" dirty="0"/>
              <a:t>Students can be inspired, explore colleges and apply for college at this one-stop shop.</a:t>
            </a:r>
          </a:p>
          <a:p>
            <a:pPr lvl="3"/>
            <a:r>
              <a:rPr lang="en-US" sz="1600" dirty="0">
                <a:hlinkClick r:id="rId2"/>
              </a:rPr>
              <a:t>http://www.collegeforalltexans.com/</a:t>
            </a:r>
            <a:endParaRPr lang="en-US" sz="1600" dirty="0"/>
          </a:p>
          <a:p>
            <a:pPr marL="342900" indent="-233363">
              <a:spcBef>
                <a:spcPts val="0"/>
              </a:spcBef>
            </a:pPr>
            <a:endParaRPr lang="en-US" sz="1600" dirty="0"/>
          </a:p>
          <a:p>
            <a:pPr lvl="2"/>
            <a:r>
              <a:rPr lang="en-US" sz="1600" dirty="0"/>
              <a:t>National Council for Accreditation of Teacher Education (NCATE)</a:t>
            </a:r>
          </a:p>
          <a:p>
            <a:pPr lvl="3"/>
            <a:r>
              <a:rPr lang="en-US" sz="1600" dirty="0"/>
              <a:t>What makes a teacher effective?</a:t>
            </a:r>
          </a:p>
          <a:p>
            <a:pPr lvl="3"/>
            <a:r>
              <a:rPr lang="en-US" sz="1600" dirty="0">
                <a:hlinkClick r:id="rId3"/>
              </a:rPr>
              <a:t>http://www.ncate.org/public/researchreports/teacherpreparationresearch/whatmakesateachereffective/tabid/361/default.aspx</a:t>
            </a:r>
            <a:endParaRPr lang="en-US" sz="1600" dirty="0"/>
          </a:p>
          <a:p>
            <a:pPr marL="347663" indent="-238125">
              <a:spcBef>
                <a:spcPts val="0"/>
              </a:spcBef>
            </a:pPr>
            <a:endParaRPr lang="en-US" sz="1600" dirty="0"/>
          </a:p>
          <a:p>
            <a:pPr lvl="2"/>
            <a:r>
              <a:rPr lang="en-US" sz="1600" dirty="0"/>
              <a:t>Stephen F. Austin State University</a:t>
            </a:r>
          </a:p>
          <a:p>
            <a:pPr lvl="3"/>
            <a:r>
              <a:rPr lang="en-US" sz="1600" dirty="0"/>
              <a:t>The James I. Perkins College of Education includes the Departments of Elementary Education, Human Services, Kinesiology and Health Science, and Secondary Education and Educational Leadership, and the School of Human Sciences.</a:t>
            </a:r>
          </a:p>
          <a:p>
            <a:pPr lvl="3"/>
            <a:r>
              <a:rPr lang="en-US" sz="1600" dirty="0">
                <a:hlinkClick r:id="rId4"/>
              </a:rPr>
              <a:t>http://www.sfasu.edu/documents/05-education.pdf</a:t>
            </a:r>
            <a:endParaRPr lang="en-US" sz="1600" dirty="0"/>
          </a:p>
          <a:p>
            <a:pPr marL="346075" indent="46038">
              <a:spcBef>
                <a:spcPts val="0"/>
              </a:spcBef>
            </a:pPr>
            <a:endParaRPr lang="en-US" sz="1600" dirty="0"/>
          </a:p>
          <a:p>
            <a:endParaRPr lang="en-US" sz="1600" dirty="0"/>
          </a:p>
          <a:p>
            <a:pPr lvl="3"/>
            <a:endParaRPr lang="en-US" sz="1600" dirty="0"/>
          </a:p>
          <a:p>
            <a:endParaRPr lang="en-US" sz="1600" b="1" dirty="0"/>
          </a:p>
          <a:p>
            <a:endParaRPr lang="en-US" sz="1600" dirty="0"/>
          </a:p>
        </p:txBody>
      </p:sp>
    </p:spTree>
    <p:extLst>
      <p:ext uri="{BB962C8B-B14F-4D97-AF65-F5344CB8AC3E}">
        <p14:creationId xmlns:p14="http://schemas.microsoft.com/office/powerpoint/2010/main" val="68584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5B39-1E43-47F2-A370-760E63ED38B1}"/>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463294B8-ECCE-4144-91B7-A621390EF7CA}"/>
              </a:ext>
            </a:extLst>
          </p:cNvPr>
          <p:cNvSpPr>
            <a:spLocks noGrp="1"/>
          </p:cNvSpPr>
          <p:nvPr>
            <p:ph sz="half" idx="1"/>
          </p:nvPr>
        </p:nvSpPr>
        <p:spPr/>
        <p:txBody>
          <a:bodyPr/>
          <a:lstStyle/>
          <a:p>
            <a:pPr lvl="1"/>
            <a:r>
              <a:rPr lang="en-US" sz="1600" dirty="0"/>
              <a:t>YouTube::</a:t>
            </a:r>
          </a:p>
          <a:p>
            <a:pPr lvl="2"/>
            <a:r>
              <a:rPr lang="en-US" sz="1600" dirty="0"/>
              <a:t>Sal Khan's story: College admission</a:t>
            </a:r>
          </a:p>
          <a:p>
            <a:pPr lvl="3"/>
            <a:r>
              <a:rPr lang="en-US" sz="1600" dirty="0"/>
              <a:t>Information  on navigating the college applications, admissions and paying for college</a:t>
            </a:r>
          </a:p>
          <a:p>
            <a:pPr lvl="3"/>
            <a:r>
              <a:rPr lang="en-US" sz="1600" dirty="0">
                <a:hlinkClick r:id="rId2"/>
              </a:rPr>
              <a:t>http://youtu.be/cGg1j1ZCCOs</a:t>
            </a:r>
            <a:endParaRPr lang="en-US" sz="1600" dirty="0"/>
          </a:p>
          <a:p>
            <a:pPr marL="347663" indent="44450">
              <a:spcBef>
                <a:spcPts val="0"/>
              </a:spcBef>
            </a:pPr>
            <a:endParaRPr lang="en-US" sz="1600" dirty="0"/>
          </a:p>
          <a:p>
            <a:pPr lvl="2"/>
            <a:r>
              <a:rPr lang="en-US" sz="1600" dirty="0"/>
              <a:t>Sal Khan's story: Exploring college options</a:t>
            </a:r>
          </a:p>
          <a:p>
            <a:pPr lvl="3"/>
            <a:r>
              <a:rPr lang="en-US" sz="1600" dirty="0"/>
              <a:t>Hear how Sal determined where to apply for college.</a:t>
            </a:r>
          </a:p>
          <a:p>
            <a:pPr lvl="3"/>
            <a:r>
              <a:rPr lang="en-US" sz="1600" dirty="0">
                <a:hlinkClick r:id="rId3"/>
              </a:rPr>
              <a:t>http://youtu.be/3fEIvVnGUcI</a:t>
            </a:r>
            <a:endParaRPr lang="en-US" sz="1600" dirty="0"/>
          </a:p>
          <a:p>
            <a:endParaRPr lang="en-US" dirty="0"/>
          </a:p>
        </p:txBody>
      </p:sp>
    </p:spTree>
    <p:extLst>
      <p:ext uri="{BB962C8B-B14F-4D97-AF65-F5344CB8AC3E}">
        <p14:creationId xmlns:p14="http://schemas.microsoft.com/office/powerpoint/2010/main" val="334433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Forecasts for Educators</a:t>
            </a:r>
          </a:p>
        </p:txBody>
      </p:sp>
      <p:pic>
        <p:nvPicPr>
          <p:cNvPr id="4" name="Content Placeholder 7">
            <a:extLst>
              <a:ext uri="{FF2B5EF4-FFF2-40B4-BE49-F238E27FC236}">
                <a16:creationId xmlns:a16="http://schemas.microsoft.com/office/drawing/2014/main" id="{F38F4AB3-40EC-468F-A7AE-0BA0DCDA5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039" y="2094732"/>
            <a:ext cx="2385541" cy="3576524"/>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9DE3-DDFF-4880-8697-4FF39C50C91D}"/>
              </a:ext>
            </a:extLst>
          </p:cNvPr>
          <p:cNvSpPr>
            <a:spLocks noGrp="1"/>
          </p:cNvSpPr>
          <p:nvPr>
            <p:ph type="title"/>
          </p:nvPr>
        </p:nvSpPr>
        <p:spPr/>
        <p:txBody>
          <a:bodyPr/>
          <a:lstStyle/>
          <a:p>
            <a:r>
              <a:rPr lang="en-US" dirty="0"/>
              <a:t>Education Program</a:t>
            </a:r>
          </a:p>
        </p:txBody>
      </p:sp>
      <p:pic>
        <p:nvPicPr>
          <p:cNvPr id="4" name="Picture 3">
            <a:extLst>
              <a:ext uri="{FF2B5EF4-FFF2-40B4-BE49-F238E27FC236}">
                <a16:creationId xmlns:a16="http://schemas.microsoft.com/office/drawing/2014/main" id="{0DB46AF0-C43B-4A03-824D-0EDD4431C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0086" y="2247155"/>
            <a:ext cx="4051828" cy="2702570"/>
          </a:xfrm>
          <a:prstGeom prst="rect">
            <a:avLst/>
          </a:prstGeom>
        </p:spPr>
      </p:pic>
    </p:spTree>
    <p:extLst>
      <p:ext uri="{BB962C8B-B14F-4D97-AF65-F5344CB8AC3E}">
        <p14:creationId xmlns:p14="http://schemas.microsoft.com/office/powerpoint/2010/main" val="427729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C03F6A-FCFB-49C3-A570-54559B5BE2CE}"/>
              </a:ext>
            </a:extLst>
          </p:cNvPr>
          <p:cNvSpPr>
            <a:spLocks noGrp="1"/>
          </p:cNvSpPr>
          <p:nvPr>
            <p:ph type="title"/>
          </p:nvPr>
        </p:nvSpPr>
        <p:spPr/>
        <p:txBody>
          <a:bodyPr/>
          <a:lstStyle/>
          <a:p>
            <a:r>
              <a:rPr lang="en-US" dirty="0"/>
              <a:t>Educator Certification</a:t>
            </a:r>
          </a:p>
        </p:txBody>
      </p:sp>
      <p:sp>
        <p:nvSpPr>
          <p:cNvPr id="5" name="Content Placeholder 4">
            <a:extLst>
              <a:ext uri="{FF2B5EF4-FFF2-40B4-BE49-F238E27FC236}">
                <a16:creationId xmlns:a16="http://schemas.microsoft.com/office/drawing/2014/main" id="{ECED738E-2F48-4318-947F-DE1DCB986E7A}"/>
              </a:ext>
            </a:extLst>
          </p:cNvPr>
          <p:cNvSpPr>
            <a:spLocks noGrp="1"/>
          </p:cNvSpPr>
          <p:nvPr>
            <p:ph sz="half" idx="1"/>
          </p:nvPr>
        </p:nvSpPr>
        <p:spPr>
          <a:xfrm>
            <a:off x="599248" y="1618696"/>
            <a:ext cx="5354944" cy="2227020"/>
          </a:xfrm>
        </p:spPr>
        <p:txBody>
          <a:bodyPr/>
          <a:lstStyle/>
          <a:p>
            <a:pPr lvl="1"/>
            <a:r>
              <a:rPr lang="en-US" dirty="0"/>
              <a:t>Programs of study should be:</a:t>
            </a:r>
          </a:p>
          <a:p>
            <a:pPr lvl="2"/>
            <a:r>
              <a:rPr lang="en-US" dirty="0"/>
              <a:t>Standards-focused</a:t>
            </a:r>
          </a:p>
          <a:p>
            <a:pPr lvl="2"/>
            <a:r>
              <a:rPr lang="en-US" dirty="0"/>
              <a:t>Learner-centered</a:t>
            </a:r>
          </a:p>
          <a:p>
            <a:pPr lvl="2"/>
            <a:r>
              <a:rPr lang="en-US" dirty="0"/>
              <a:t>Field-based</a:t>
            </a:r>
          </a:p>
        </p:txBody>
      </p:sp>
      <p:sp>
        <p:nvSpPr>
          <p:cNvPr id="6" name="Content Placeholder 2">
            <a:extLst>
              <a:ext uri="{FF2B5EF4-FFF2-40B4-BE49-F238E27FC236}">
                <a16:creationId xmlns:a16="http://schemas.microsoft.com/office/drawing/2014/main" id="{4AA0A805-6C60-431F-B7DE-59C0BC8A709D}"/>
              </a:ext>
            </a:extLst>
          </p:cNvPr>
          <p:cNvSpPr>
            <a:spLocks noGrp="1"/>
          </p:cNvSpPr>
          <p:nvPr/>
        </p:nvSpPr>
        <p:spPr>
          <a:xfrm>
            <a:off x="1189837" y="2123682"/>
            <a:ext cx="10741802" cy="4734318"/>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9FE58D0-178D-4952-9938-8D74E142A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9755" y="2844800"/>
            <a:ext cx="3340225" cy="2887442"/>
          </a:xfrm>
          <a:prstGeom prst="rect">
            <a:avLst/>
          </a:prstGeom>
        </p:spPr>
      </p:pic>
    </p:spTree>
    <p:extLst>
      <p:ext uri="{BB962C8B-B14F-4D97-AF65-F5344CB8AC3E}">
        <p14:creationId xmlns:p14="http://schemas.microsoft.com/office/powerpoint/2010/main" val="177994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246F-EA05-4171-8457-9654AE02119A}"/>
              </a:ext>
            </a:extLst>
          </p:cNvPr>
          <p:cNvSpPr>
            <a:spLocks noGrp="1"/>
          </p:cNvSpPr>
          <p:nvPr>
            <p:ph type="title"/>
          </p:nvPr>
        </p:nvSpPr>
        <p:spPr/>
        <p:txBody>
          <a:bodyPr/>
          <a:lstStyle/>
          <a:p>
            <a:r>
              <a:rPr lang="en-US" dirty="0"/>
              <a:t>Supplemental Certification</a:t>
            </a:r>
          </a:p>
        </p:txBody>
      </p:sp>
      <p:sp>
        <p:nvSpPr>
          <p:cNvPr id="3" name="Content Placeholder 2">
            <a:extLst>
              <a:ext uri="{FF2B5EF4-FFF2-40B4-BE49-F238E27FC236}">
                <a16:creationId xmlns:a16="http://schemas.microsoft.com/office/drawing/2014/main" id="{4A31F61E-D930-46CB-8FD5-1625F4540755}"/>
              </a:ext>
            </a:extLst>
          </p:cNvPr>
          <p:cNvSpPr>
            <a:spLocks noGrp="1"/>
          </p:cNvSpPr>
          <p:nvPr>
            <p:ph sz="half" idx="1"/>
          </p:nvPr>
        </p:nvSpPr>
        <p:spPr>
          <a:xfrm>
            <a:off x="740528" y="1552500"/>
            <a:ext cx="5354944" cy="2714700"/>
          </a:xfrm>
        </p:spPr>
        <p:txBody>
          <a:bodyPr/>
          <a:lstStyle/>
          <a:p>
            <a:pPr lvl="1"/>
            <a:r>
              <a:rPr lang="en-US" dirty="0"/>
              <a:t>Bilingual</a:t>
            </a:r>
          </a:p>
          <a:p>
            <a:pPr lvl="1"/>
            <a:r>
              <a:rPr lang="en-US" dirty="0"/>
              <a:t>English as a Second Language (ESL)</a:t>
            </a:r>
          </a:p>
          <a:p>
            <a:pPr lvl="1"/>
            <a:r>
              <a:rPr lang="en-US" dirty="0"/>
              <a:t>Special Education</a:t>
            </a:r>
          </a:p>
          <a:p>
            <a:pPr lvl="1"/>
            <a:r>
              <a:rPr lang="en-US" dirty="0"/>
              <a:t>Visual Impairments</a:t>
            </a:r>
          </a:p>
          <a:p>
            <a:endParaRPr lang="en-US" dirty="0"/>
          </a:p>
        </p:txBody>
      </p:sp>
      <p:pic>
        <p:nvPicPr>
          <p:cNvPr id="5" name="Picture 4">
            <a:extLst>
              <a:ext uri="{FF2B5EF4-FFF2-40B4-BE49-F238E27FC236}">
                <a16:creationId xmlns:a16="http://schemas.microsoft.com/office/drawing/2014/main" id="{04F2F87D-C8BC-4993-93A4-1CA5DE1F3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8908" y="2286000"/>
            <a:ext cx="3161072" cy="3161072"/>
          </a:xfrm>
          <a:prstGeom prst="rect">
            <a:avLst/>
          </a:prstGeom>
        </p:spPr>
      </p:pic>
    </p:spTree>
    <p:extLst>
      <p:ext uri="{BB962C8B-B14F-4D97-AF65-F5344CB8AC3E}">
        <p14:creationId xmlns:p14="http://schemas.microsoft.com/office/powerpoint/2010/main" val="93087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Selecting a College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4308856" cy="601420"/>
          </a:xfrm>
        </p:spPr>
        <p:txBody>
          <a:bodyPr/>
          <a:lstStyle/>
          <a:p>
            <a:pPr lvl="1"/>
            <a:r>
              <a:rPr lang="en-US" dirty="0"/>
              <a:t>How do I select a college?</a:t>
            </a:r>
          </a:p>
          <a:p>
            <a:endParaRPr lang="en-US" dirty="0"/>
          </a:p>
        </p:txBody>
      </p:sp>
      <p:pic>
        <p:nvPicPr>
          <p:cNvPr id="4" name="Picture 2" descr="C:\Users\aboothe\AppData\Local\Microsoft\Windows\Temporary Internet Files\Content.IE5\BA034PGF\Choice[1].jpg">
            <a:extLst>
              <a:ext uri="{FF2B5EF4-FFF2-40B4-BE49-F238E27FC236}">
                <a16:creationId xmlns:a16="http://schemas.microsoft.com/office/drawing/2014/main" id="{918D70BE-4290-4E9C-A348-0A3CE07D0B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0988" y="2604781"/>
            <a:ext cx="3670023" cy="283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6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58DD0-658F-42F7-A78C-5F5AE4F3E404}"/>
              </a:ext>
            </a:extLst>
          </p:cNvPr>
          <p:cNvSpPr>
            <a:spLocks noGrp="1"/>
          </p:cNvSpPr>
          <p:nvPr>
            <p:ph type="title"/>
          </p:nvPr>
        </p:nvSpPr>
        <p:spPr/>
        <p:txBody>
          <a:bodyPr/>
          <a:lstStyle/>
          <a:p>
            <a:r>
              <a:rPr lang="en-US" dirty="0"/>
              <a:t>Six Steps Texas Students Should Take</a:t>
            </a:r>
          </a:p>
        </p:txBody>
      </p:sp>
      <p:pic>
        <p:nvPicPr>
          <p:cNvPr id="4" name="Content Placeholder 6">
            <a:extLst>
              <a:ext uri="{FF2B5EF4-FFF2-40B4-BE49-F238E27FC236}">
                <a16:creationId xmlns:a16="http://schemas.microsoft.com/office/drawing/2014/main" id="{74DE2891-7AEB-4087-B66F-4FDB10A8F5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69619" y="2092960"/>
            <a:ext cx="2252761" cy="3157184"/>
          </a:xfrm>
        </p:spPr>
      </p:pic>
    </p:spTree>
    <p:extLst>
      <p:ext uri="{BB962C8B-B14F-4D97-AF65-F5344CB8AC3E}">
        <p14:creationId xmlns:p14="http://schemas.microsoft.com/office/powerpoint/2010/main" val="147437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5170-6BE2-4FE5-96C7-CD95BBD10FEC}"/>
              </a:ext>
            </a:extLst>
          </p:cNvPr>
          <p:cNvSpPr>
            <a:spLocks noGrp="1"/>
          </p:cNvSpPr>
          <p:nvPr>
            <p:ph type="title"/>
          </p:nvPr>
        </p:nvSpPr>
        <p:spPr/>
        <p:txBody>
          <a:bodyPr/>
          <a:lstStyle/>
          <a:p>
            <a:r>
              <a:rPr lang="en-US" dirty="0"/>
              <a:t>College for All Texans</a:t>
            </a:r>
          </a:p>
        </p:txBody>
      </p:sp>
      <p:pic>
        <p:nvPicPr>
          <p:cNvPr id="4" name="Content Placeholder 9">
            <a:hlinkClick r:id="rId3"/>
            <a:extLst>
              <a:ext uri="{FF2B5EF4-FFF2-40B4-BE49-F238E27FC236}">
                <a16:creationId xmlns:a16="http://schemas.microsoft.com/office/drawing/2014/main" id="{234108BB-2F0C-4150-8FFF-D98B5D2C61D9}"/>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26284" y="2164080"/>
            <a:ext cx="4092656" cy="2688876"/>
          </a:xfrm>
        </p:spPr>
      </p:pic>
    </p:spTree>
    <p:extLst>
      <p:ext uri="{BB962C8B-B14F-4D97-AF65-F5344CB8AC3E}">
        <p14:creationId xmlns:p14="http://schemas.microsoft.com/office/powerpoint/2010/main" val="21998407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metadata/properties"/>
    <ds:schemaRef ds:uri="http://schemas.microsoft.com/sharepoint/v3"/>
    <ds:schemaRef ds:uri="http://schemas.microsoft.com/office/2006/documentManagement/types"/>
    <ds:schemaRef ds:uri="http://purl.org/dc/terms/"/>
    <ds:schemaRef ds:uri="56ea17bb-c96d-4826-b465-01eec0dd23dd"/>
    <ds:schemaRef ds:uri="http://purl.org/dc/dcmitype/"/>
    <ds:schemaRef ds:uri="http://schemas.microsoft.com/office/infopath/2007/PartnerControls"/>
    <ds:schemaRef ds:uri="http://purl.org/dc/elements/1.1/"/>
    <ds:schemaRef ds:uri="http://schemas.openxmlformats.org/package/2006/metadata/core-properties"/>
    <ds:schemaRef ds:uri="05d88611-e516-4d1a-b12e-39107e78b3d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138</TotalTime>
  <Words>2209</Words>
  <Application>Microsoft Office PowerPoint</Application>
  <PresentationFormat>Widescreen</PresentationFormat>
  <Paragraphs>196</Paragraphs>
  <Slides>24</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.AppleSystemUIFont</vt:lpstr>
      <vt:lpstr>Arial</vt:lpstr>
      <vt:lpstr>Calibri</vt:lpstr>
      <vt:lpstr>Open Sans</vt:lpstr>
      <vt:lpstr>Open Sans SemiBold</vt:lpstr>
      <vt:lpstr>Times New Roman</vt:lpstr>
      <vt:lpstr>2_Office Theme</vt:lpstr>
      <vt:lpstr>3_Office Theme</vt:lpstr>
      <vt:lpstr>Accepted!  College Selection and Admission    </vt:lpstr>
      <vt:lpstr>PowerPoint Presentation</vt:lpstr>
      <vt:lpstr>Forecasts for Educators</vt:lpstr>
      <vt:lpstr>Education Program</vt:lpstr>
      <vt:lpstr>Educator Certification</vt:lpstr>
      <vt:lpstr>Supplemental Certification</vt:lpstr>
      <vt:lpstr>Selecting a College</vt:lpstr>
      <vt:lpstr>Six Steps Texas Students Should Take</vt:lpstr>
      <vt:lpstr>College for All Texans</vt:lpstr>
      <vt:lpstr>Factors to Consider</vt:lpstr>
      <vt:lpstr>Location</vt:lpstr>
      <vt:lpstr>Scholarships</vt:lpstr>
      <vt:lpstr>Tuition and Fees</vt:lpstr>
      <vt:lpstr>Paying for College</vt:lpstr>
      <vt:lpstr>College Tour</vt:lpstr>
      <vt:lpstr>Comparisons</vt:lpstr>
      <vt:lpstr>College Options</vt:lpstr>
      <vt:lpstr>Discussions</vt:lpstr>
      <vt:lpstr>The End Result</vt:lpstr>
      <vt:lpstr>Review</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19</cp:revision>
  <cp:lastPrinted>2017-07-07T16:17:37Z</cp:lastPrinted>
  <dcterms:created xsi:type="dcterms:W3CDTF">2017-07-11T23:58:30Z</dcterms:created>
  <dcterms:modified xsi:type="dcterms:W3CDTF">2017-11-20T19:39:56Z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