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handoutMasterIdLst>
    <p:handoutMasterId r:id="rId2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168"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youtu.be/RWb2ahezTn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youtu.be/y2keTaFBSg4"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youtu.be/7e9rErcv-14"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y2keTaFBSg4" TargetMode="External"/><Relationship Id="rId2" Type="http://schemas.openxmlformats.org/officeDocument/2006/relationships/hyperlink" Target="http://youtu.be/RWb2ahezTnY" TargetMode="External"/><Relationship Id="rId1" Type="http://schemas.openxmlformats.org/officeDocument/2006/relationships/slideLayout" Target="../slideLayouts/slideLayout3.xml"/><Relationship Id="rId4" Type="http://schemas.openxmlformats.org/officeDocument/2006/relationships/hyperlink" Target="http://youtu.be/7e9rErcv-1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license.state.tx.us/cosmet/saloncodeviolations.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6016" y="775673"/>
            <a:ext cx="7462935" cy="3413772"/>
          </a:xfrm>
        </p:spPr>
        <p:txBody>
          <a:bodyPr>
            <a:normAutofit/>
          </a:bodyPr>
          <a:lstStyle/>
          <a:p>
            <a:r>
              <a:rPr lang="en-US" sz="6000" dirty="0"/>
              <a:t>Advanced Clipper Cutting for Men</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381A-7D1E-4149-A9FC-E39F13E3A93D}"/>
              </a:ext>
            </a:extLst>
          </p:cNvPr>
          <p:cNvSpPr>
            <a:spLocks noGrp="1"/>
          </p:cNvSpPr>
          <p:nvPr>
            <p:ph type="title"/>
          </p:nvPr>
        </p:nvSpPr>
        <p:spPr/>
        <p:txBody>
          <a:bodyPr/>
          <a:lstStyle/>
          <a:p>
            <a:r>
              <a:rPr lang="en-US" spc="0" dirty="0"/>
              <a:t>Handling Scissors</a:t>
            </a:r>
          </a:p>
        </p:txBody>
      </p:sp>
      <p:sp>
        <p:nvSpPr>
          <p:cNvPr id="3" name="Content Placeholder 2">
            <a:extLst>
              <a:ext uri="{FF2B5EF4-FFF2-40B4-BE49-F238E27FC236}">
                <a16:creationId xmlns:a16="http://schemas.microsoft.com/office/drawing/2014/main" id="{EC7EEFAD-2187-45BF-9541-88420B00E356}"/>
              </a:ext>
            </a:extLst>
          </p:cNvPr>
          <p:cNvSpPr>
            <a:spLocks noGrp="1"/>
          </p:cNvSpPr>
          <p:nvPr>
            <p:ph sz="half" idx="1"/>
          </p:nvPr>
        </p:nvSpPr>
        <p:spPr>
          <a:xfrm>
            <a:off x="740664" y="1420420"/>
            <a:ext cx="5663712" cy="4734318"/>
          </a:xfrm>
        </p:spPr>
        <p:txBody>
          <a:bodyPr/>
          <a:lstStyle/>
          <a:p>
            <a:pPr marL="469900" indent="-457200">
              <a:spcBef>
                <a:spcPts val="785"/>
              </a:spcBef>
              <a:buClr>
                <a:srgbClr val="DD8046"/>
              </a:buClr>
              <a:buSzPct val="59375"/>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Haircutting shears</a:t>
            </a:r>
          </a:p>
          <a:p>
            <a:pPr marL="835660" marR="222885" lvl="1" indent="-457200">
              <a:spcBef>
                <a:spcPts val="620"/>
              </a:spcBef>
              <a:buClr>
                <a:srgbClr val="93B6D2"/>
              </a:buClr>
              <a:buSzPct val="69642"/>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Place thumb in moving blade (bottom)</a:t>
            </a:r>
          </a:p>
          <a:p>
            <a:pPr marL="835660" lvl="1" indent="-457200">
              <a:spcBef>
                <a:spcPts val="605"/>
              </a:spcBef>
              <a:buClr>
                <a:srgbClr val="93B6D2"/>
              </a:buClr>
              <a:buSzPct val="69642"/>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Place ring finger on top blade</a:t>
            </a:r>
          </a:p>
          <a:p>
            <a:pPr marL="835660" marR="222250" lvl="1" indent="-457200">
              <a:spcBef>
                <a:spcPts val="600"/>
              </a:spcBef>
              <a:buClr>
                <a:srgbClr val="93B6D2"/>
              </a:buClr>
              <a:buSzPct val="69642"/>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Rest index and middle finger on the shank</a:t>
            </a:r>
          </a:p>
          <a:p>
            <a:pPr marL="835660" marR="260985" lvl="1" indent="-457200">
              <a:spcBef>
                <a:spcPts val="605"/>
              </a:spcBef>
              <a:buClr>
                <a:srgbClr val="93B6D2"/>
              </a:buClr>
              <a:buSzPct val="69642"/>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Practice opening and closing blade</a:t>
            </a:r>
          </a:p>
          <a:p>
            <a:endParaRPr lang="en-US" dirty="0"/>
          </a:p>
        </p:txBody>
      </p:sp>
      <p:sp>
        <p:nvSpPr>
          <p:cNvPr id="4" name="object 3">
            <a:extLst>
              <a:ext uri="{FF2B5EF4-FFF2-40B4-BE49-F238E27FC236}">
                <a16:creationId xmlns:a16="http://schemas.microsoft.com/office/drawing/2014/main" id="{195BDC00-E672-4D67-AC55-BA22F4FD43F3}"/>
              </a:ext>
            </a:extLst>
          </p:cNvPr>
          <p:cNvSpPr/>
          <p:nvPr/>
        </p:nvSpPr>
        <p:spPr>
          <a:xfrm>
            <a:off x="8461776" y="1844617"/>
            <a:ext cx="3230879" cy="2423160"/>
          </a:xfrm>
          <a:prstGeom prst="rect">
            <a:avLst/>
          </a:prstGeom>
          <a:blipFill>
            <a:blip r:embed="rId2"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F1FE3E5C-7C5A-4C61-ADD5-0E7683601819}"/>
              </a:ext>
            </a:extLst>
          </p:cNvPr>
          <p:cNvSpPr/>
          <p:nvPr/>
        </p:nvSpPr>
        <p:spPr>
          <a:xfrm>
            <a:off x="6404376" y="3770953"/>
            <a:ext cx="3358896" cy="25206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2815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D76B-9FA5-4829-B35D-CCCCA74C93CD}"/>
              </a:ext>
            </a:extLst>
          </p:cNvPr>
          <p:cNvSpPr>
            <a:spLocks noGrp="1"/>
          </p:cNvSpPr>
          <p:nvPr>
            <p:ph type="title"/>
          </p:nvPr>
        </p:nvSpPr>
        <p:spPr/>
        <p:txBody>
          <a:bodyPr/>
          <a:lstStyle/>
          <a:p>
            <a:r>
              <a:rPr lang="en-US" spc="0" dirty="0"/>
              <a:t>Handling Equipment</a:t>
            </a:r>
          </a:p>
        </p:txBody>
      </p:sp>
      <p:sp>
        <p:nvSpPr>
          <p:cNvPr id="3" name="Content Placeholder 2">
            <a:extLst>
              <a:ext uri="{FF2B5EF4-FFF2-40B4-BE49-F238E27FC236}">
                <a16:creationId xmlns:a16="http://schemas.microsoft.com/office/drawing/2014/main" id="{AD588EED-0FF4-4309-8E6B-F10F1B0AD8DB}"/>
              </a:ext>
            </a:extLst>
          </p:cNvPr>
          <p:cNvSpPr>
            <a:spLocks noGrp="1"/>
          </p:cNvSpPr>
          <p:nvPr>
            <p:ph sz="half" idx="1"/>
          </p:nvPr>
        </p:nvSpPr>
        <p:spPr>
          <a:xfrm>
            <a:off x="740664" y="1420420"/>
            <a:ext cx="5893401" cy="4734318"/>
          </a:xfrm>
        </p:spPr>
        <p:txBody>
          <a:bodyPr/>
          <a:lstStyle/>
          <a:p>
            <a:pPr marL="469900" indent="-457200">
              <a:spcBef>
                <a:spcPts val="790"/>
              </a:spcBef>
              <a:buClr>
                <a:srgbClr val="DD8046"/>
              </a:buClr>
              <a:buSzPct val="58620"/>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Clippers</a:t>
            </a:r>
          </a:p>
          <a:p>
            <a:pPr marL="469900" indent="-457200">
              <a:spcBef>
                <a:spcPts val="695"/>
              </a:spcBef>
              <a:buClr>
                <a:srgbClr val="DD8046"/>
              </a:buClr>
              <a:buSzPct val="58620"/>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Classic Barbering Comb</a:t>
            </a:r>
          </a:p>
          <a:p>
            <a:pPr marL="835660" marR="5080" lvl="1" indent="-457200">
              <a:spcBef>
                <a:spcPts val="615"/>
              </a:spcBef>
              <a:buClr>
                <a:srgbClr val="93B6D2"/>
              </a:buClr>
              <a:buSzPct val="69230"/>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Proper hold give you the most control and best results</a:t>
            </a:r>
          </a:p>
          <a:p>
            <a:pPr marL="835660" marR="226060" lvl="1" indent="-457200">
              <a:spcBef>
                <a:spcPts val="605"/>
              </a:spcBef>
              <a:buClr>
                <a:srgbClr val="93B6D2"/>
              </a:buClr>
              <a:buSzPct val="69230"/>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Helps avoid muscle strain on hands, arms, neck and back</a:t>
            </a:r>
          </a:p>
          <a:p>
            <a:endParaRPr lang="en-US" dirty="0"/>
          </a:p>
        </p:txBody>
      </p:sp>
      <p:sp>
        <p:nvSpPr>
          <p:cNvPr id="4" name="object 3">
            <a:extLst>
              <a:ext uri="{FF2B5EF4-FFF2-40B4-BE49-F238E27FC236}">
                <a16:creationId xmlns:a16="http://schemas.microsoft.com/office/drawing/2014/main" id="{C9CB9929-087C-4917-B0DF-8188CE847C68}"/>
              </a:ext>
            </a:extLst>
          </p:cNvPr>
          <p:cNvSpPr/>
          <p:nvPr/>
        </p:nvSpPr>
        <p:spPr>
          <a:xfrm>
            <a:off x="6512954" y="1283509"/>
            <a:ext cx="3166872" cy="2374392"/>
          </a:xfrm>
          <a:prstGeom prst="rect">
            <a:avLst/>
          </a:prstGeom>
          <a:blipFill>
            <a:blip r:embed="rId2"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8EC8407D-5C7D-4D64-AD96-A5B8EC993635}"/>
              </a:ext>
            </a:extLst>
          </p:cNvPr>
          <p:cNvSpPr/>
          <p:nvPr/>
        </p:nvSpPr>
        <p:spPr>
          <a:xfrm>
            <a:off x="8675168" y="3877882"/>
            <a:ext cx="3035807" cy="22768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944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3E54-A14E-4B9D-B4F7-6D1D4011D2ED}"/>
              </a:ext>
            </a:extLst>
          </p:cNvPr>
          <p:cNvSpPr>
            <a:spLocks noGrp="1"/>
          </p:cNvSpPr>
          <p:nvPr>
            <p:ph type="title"/>
          </p:nvPr>
        </p:nvSpPr>
        <p:spPr/>
        <p:txBody>
          <a:bodyPr/>
          <a:lstStyle/>
          <a:p>
            <a:r>
              <a:rPr lang="en-US" spc="0" dirty="0"/>
              <a:t>Proper Sectioning and Guidelines</a:t>
            </a:r>
          </a:p>
        </p:txBody>
      </p:sp>
      <p:sp>
        <p:nvSpPr>
          <p:cNvPr id="3" name="Content Placeholder 2">
            <a:extLst>
              <a:ext uri="{FF2B5EF4-FFF2-40B4-BE49-F238E27FC236}">
                <a16:creationId xmlns:a16="http://schemas.microsoft.com/office/drawing/2014/main" id="{EE7E2E39-F572-44AD-AC35-2644E540E220}"/>
              </a:ext>
            </a:extLst>
          </p:cNvPr>
          <p:cNvSpPr>
            <a:spLocks noGrp="1"/>
          </p:cNvSpPr>
          <p:nvPr>
            <p:ph sz="half" idx="1"/>
          </p:nvPr>
        </p:nvSpPr>
        <p:spPr>
          <a:xfrm>
            <a:off x="740664" y="1420420"/>
            <a:ext cx="3700707" cy="4734318"/>
          </a:xfrm>
        </p:spPr>
        <p:txBody>
          <a:bodyPr/>
          <a:lstStyle/>
          <a:p>
            <a:pPr marL="469900" indent="-457200">
              <a:spcBef>
                <a:spcPts val="800"/>
              </a:spcBef>
              <a:buClr>
                <a:schemeClr val="accent1"/>
              </a:buClr>
              <a:buSzPct val="58620"/>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Horseshoe Parting</a:t>
            </a:r>
          </a:p>
          <a:p>
            <a:pPr marL="469900" indent="-457200">
              <a:spcBef>
                <a:spcPts val="695"/>
              </a:spcBef>
              <a:buClr>
                <a:schemeClr val="accent1"/>
              </a:buClr>
              <a:buSzPct val="58620"/>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Moving Guideline</a:t>
            </a:r>
          </a:p>
          <a:p>
            <a:endParaRPr lang="en-US" dirty="0"/>
          </a:p>
        </p:txBody>
      </p:sp>
      <p:sp>
        <p:nvSpPr>
          <p:cNvPr id="4" name="object 2">
            <a:extLst>
              <a:ext uri="{FF2B5EF4-FFF2-40B4-BE49-F238E27FC236}">
                <a16:creationId xmlns:a16="http://schemas.microsoft.com/office/drawing/2014/main" id="{C81A5659-2B60-490F-A949-B02569F610BE}"/>
              </a:ext>
            </a:extLst>
          </p:cNvPr>
          <p:cNvSpPr/>
          <p:nvPr/>
        </p:nvSpPr>
        <p:spPr>
          <a:xfrm>
            <a:off x="7207084" y="2155371"/>
            <a:ext cx="3593032" cy="3782444"/>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48707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5CE6-C7AE-4DE0-BF84-E4C6E6D02564}"/>
              </a:ext>
            </a:extLst>
          </p:cNvPr>
          <p:cNvSpPr>
            <a:spLocks noGrp="1"/>
          </p:cNvSpPr>
          <p:nvPr>
            <p:ph type="title"/>
          </p:nvPr>
        </p:nvSpPr>
        <p:spPr/>
        <p:txBody>
          <a:bodyPr/>
          <a:lstStyle/>
          <a:p>
            <a:r>
              <a:rPr lang="en-US" spc="0" dirty="0"/>
              <a:t>Starting the Guideline</a:t>
            </a:r>
          </a:p>
        </p:txBody>
      </p:sp>
      <p:sp>
        <p:nvSpPr>
          <p:cNvPr id="3" name="Content Placeholder 2">
            <a:extLst>
              <a:ext uri="{FF2B5EF4-FFF2-40B4-BE49-F238E27FC236}">
                <a16:creationId xmlns:a16="http://schemas.microsoft.com/office/drawing/2014/main" id="{2AA4BA01-7EC1-4553-A888-5314695B0591}"/>
              </a:ext>
            </a:extLst>
          </p:cNvPr>
          <p:cNvSpPr>
            <a:spLocks noGrp="1"/>
          </p:cNvSpPr>
          <p:nvPr>
            <p:ph sz="half" idx="1"/>
          </p:nvPr>
        </p:nvSpPr>
        <p:spPr/>
        <p:txBody>
          <a:bodyPr/>
          <a:lstStyle/>
          <a:p>
            <a:pPr marL="469900" indent="-457200">
              <a:spcBef>
                <a:spcPts val="795"/>
              </a:spcBef>
              <a:buClr>
                <a:schemeClr val="accent1"/>
              </a:buClr>
              <a:buSzPct val="58620"/>
              <a:buFont typeface="Open Sans" panose="020B0606030504020204" pitchFamily="34" charset="0"/>
              <a:buChar char="&gt;"/>
              <a:tabLst>
                <a:tab pos="333375" algn="l"/>
              </a:tabLst>
            </a:pPr>
            <a:r>
              <a:rPr lang="en-US" spc="-100" dirty="0">
                <a:latin typeface="Open Sans" panose="020B0606030504020204" pitchFamily="34" charset="0"/>
                <a:ea typeface="Open Sans" panose="020B0606030504020204" pitchFamily="34" charset="0"/>
                <a:cs typeface="Open Sans" panose="020B0606030504020204" pitchFamily="34" charset="0"/>
              </a:rPr>
              <a:t>Start </a:t>
            </a:r>
            <a:r>
              <a:rPr lang="en-US" spc="-15" dirty="0">
                <a:latin typeface="Open Sans" panose="020B0606030504020204" pitchFamily="34" charset="0"/>
                <a:ea typeface="Open Sans" panose="020B0606030504020204" pitchFamily="34" charset="0"/>
                <a:cs typeface="Open Sans" panose="020B0606030504020204" pitchFamily="34" charset="0"/>
              </a:rPr>
              <a:t>at </a:t>
            </a:r>
            <a:r>
              <a:rPr lang="en-US" spc="-175" dirty="0">
                <a:latin typeface="Open Sans" panose="020B0606030504020204" pitchFamily="34" charset="0"/>
                <a:ea typeface="Open Sans" panose="020B0606030504020204" pitchFamily="34" charset="0"/>
                <a:cs typeface="Open Sans" panose="020B0606030504020204" pitchFamily="34" charset="0"/>
              </a:rPr>
              <a:t>the </a:t>
            </a:r>
            <a:r>
              <a:rPr lang="en-US" spc="-130" dirty="0">
                <a:latin typeface="Open Sans" panose="020B0606030504020204" pitchFamily="34" charset="0"/>
                <a:ea typeface="Open Sans" panose="020B0606030504020204" pitchFamily="34" charset="0"/>
                <a:cs typeface="Open Sans" panose="020B0606030504020204" pitchFamily="34" charset="0"/>
              </a:rPr>
              <a:t>nape</a:t>
            </a:r>
            <a:r>
              <a:rPr lang="en-US" spc="195" dirty="0">
                <a:latin typeface="Open Sans" panose="020B0606030504020204" pitchFamily="34" charset="0"/>
                <a:ea typeface="Open Sans" panose="020B0606030504020204" pitchFamily="34" charset="0"/>
                <a:cs typeface="Open Sans" panose="020B0606030504020204" pitchFamily="34" charset="0"/>
              </a:rPr>
              <a:t> </a:t>
            </a:r>
            <a:r>
              <a:rPr lang="en-US" spc="-45" dirty="0">
                <a:latin typeface="Open Sans" panose="020B0606030504020204" pitchFamily="34" charset="0"/>
                <a:ea typeface="Open Sans" panose="020B0606030504020204" pitchFamily="34" charset="0"/>
                <a:cs typeface="Open Sans" panose="020B0606030504020204" pitchFamily="34" charset="0"/>
              </a:rPr>
              <a:t>area</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810260" indent="-457200">
              <a:spcBef>
                <a:spcPts val="700"/>
              </a:spcBef>
              <a:buClr>
                <a:schemeClr val="accent1"/>
              </a:buClr>
              <a:buSzPct val="58620"/>
              <a:buFont typeface="Open Sans" panose="020B0606030504020204" pitchFamily="34" charset="0"/>
              <a:buChar char="&gt;"/>
              <a:tabLst>
                <a:tab pos="333375" algn="l"/>
              </a:tabLst>
            </a:pPr>
            <a:r>
              <a:rPr lang="en-US" spc="-195" dirty="0">
                <a:latin typeface="Open Sans" panose="020B0606030504020204" pitchFamily="34" charset="0"/>
                <a:ea typeface="Open Sans" panose="020B0606030504020204" pitchFamily="34" charset="0"/>
                <a:cs typeface="Open Sans" panose="020B0606030504020204" pitchFamily="34" charset="0"/>
              </a:rPr>
              <a:t>Place </a:t>
            </a:r>
            <a:r>
              <a:rPr lang="en-US" spc="-175" dirty="0">
                <a:latin typeface="Open Sans" panose="020B0606030504020204" pitchFamily="34" charset="0"/>
                <a:ea typeface="Open Sans" panose="020B0606030504020204" pitchFamily="34" charset="0"/>
                <a:cs typeface="Open Sans" panose="020B0606030504020204" pitchFamily="34" charset="0"/>
              </a:rPr>
              <a:t>the </a:t>
            </a:r>
            <a:r>
              <a:rPr lang="en-US" spc="-130" dirty="0">
                <a:latin typeface="Open Sans" panose="020B0606030504020204" pitchFamily="34" charset="0"/>
                <a:ea typeface="Open Sans" panose="020B0606030504020204" pitchFamily="34" charset="0"/>
                <a:cs typeface="Open Sans" panose="020B0606030504020204" pitchFamily="34" charset="0"/>
              </a:rPr>
              <a:t>haircutting </a:t>
            </a:r>
            <a:r>
              <a:rPr lang="en-US" spc="-245" dirty="0">
                <a:latin typeface="Open Sans" panose="020B0606030504020204" pitchFamily="34" charset="0"/>
                <a:ea typeface="Open Sans" panose="020B0606030504020204" pitchFamily="34" charset="0"/>
                <a:cs typeface="Open Sans" panose="020B0606030504020204" pitchFamily="34" charset="0"/>
              </a:rPr>
              <a:t>comb  </a:t>
            </a:r>
            <a:r>
              <a:rPr lang="en-US" spc="-135" dirty="0">
                <a:latin typeface="Open Sans" panose="020B0606030504020204" pitchFamily="34" charset="0"/>
                <a:ea typeface="Open Sans" panose="020B0606030504020204" pitchFamily="34" charset="0"/>
                <a:cs typeface="Open Sans" panose="020B0606030504020204" pitchFamily="34" charset="0"/>
              </a:rPr>
              <a:t>against </a:t>
            </a:r>
            <a:r>
              <a:rPr lang="en-US" spc="-175" dirty="0">
                <a:latin typeface="Open Sans" panose="020B0606030504020204" pitchFamily="34" charset="0"/>
                <a:ea typeface="Open Sans" panose="020B0606030504020204" pitchFamily="34" charset="0"/>
                <a:cs typeface="Open Sans" panose="020B0606030504020204" pitchFamily="34" charset="0"/>
              </a:rPr>
              <a:t>the </a:t>
            </a:r>
            <a:r>
              <a:rPr lang="en-US" spc="-190" dirty="0">
                <a:latin typeface="Open Sans" panose="020B0606030504020204" pitchFamily="34" charset="0"/>
                <a:ea typeface="Open Sans" panose="020B0606030504020204" pitchFamily="34" charset="0"/>
                <a:cs typeface="Open Sans" panose="020B0606030504020204" pitchFamily="34" charset="0"/>
              </a:rPr>
              <a:t>scalp, </a:t>
            </a:r>
            <a:r>
              <a:rPr lang="en-US" spc="-140" dirty="0">
                <a:latin typeface="Open Sans" panose="020B0606030504020204" pitchFamily="34" charset="0"/>
                <a:ea typeface="Open Sans" panose="020B0606030504020204" pitchFamily="34" charset="0"/>
                <a:cs typeface="Open Sans" panose="020B0606030504020204" pitchFamily="34" charset="0"/>
              </a:rPr>
              <a:t>teeth</a:t>
            </a:r>
            <a:r>
              <a:rPr lang="en-US" spc="340" dirty="0">
                <a:latin typeface="Open Sans" panose="020B0606030504020204" pitchFamily="34" charset="0"/>
                <a:ea typeface="Open Sans" panose="020B0606030504020204" pitchFamily="34" charset="0"/>
                <a:cs typeface="Open Sans" panose="020B0606030504020204" pitchFamily="34" charset="0"/>
              </a:rPr>
              <a:t> </a:t>
            </a:r>
            <a:r>
              <a:rPr lang="en-US" spc="-175" dirty="0">
                <a:latin typeface="Open Sans" panose="020B0606030504020204" pitchFamily="34" charset="0"/>
                <a:ea typeface="Open Sans" panose="020B0606030504020204" pitchFamily="34" charset="0"/>
                <a:cs typeface="Open Sans" panose="020B0606030504020204" pitchFamily="34" charset="0"/>
              </a:rPr>
              <a:t>up</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700"/>
              </a:spcBef>
              <a:buClr>
                <a:schemeClr val="accent1"/>
              </a:buClr>
              <a:buSzPct val="58620"/>
              <a:buFont typeface="Open Sans" panose="020B0606030504020204" pitchFamily="34" charset="0"/>
              <a:buChar char="&gt;"/>
              <a:tabLst>
                <a:tab pos="333375" algn="l"/>
              </a:tabLst>
            </a:pPr>
            <a:r>
              <a:rPr lang="en-US" spc="-140" dirty="0">
                <a:latin typeface="Open Sans" panose="020B0606030504020204" pitchFamily="34" charset="0"/>
                <a:ea typeface="Open Sans" panose="020B0606030504020204" pitchFamily="34" charset="0"/>
                <a:cs typeface="Open Sans" panose="020B0606030504020204" pitchFamily="34" charset="0"/>
              </a:rPr>
              <a:t>Angle </a:t>
            </a:r>
            <a:r>
              <a:rPr lang="en-US" spc="-175" dirty="0">
                <a:latin typeface="Open Sans" panose="020B0606030504020204" pitchFamily="34" charset="0"/>
                <a:ea typeface="Open Sans" panose="020B0606030504020204" pitchFamily="34" charset="0"/>
                <a:cs typeface="Open Sans" panose="020B0606030504020204" pitchFamily="34" charset="0"/>
              </a:rPr>
              <a:t>the </a:t>
            </a:r>
            <a:r>
              <a:rPr lang="en-US" spc="-245" dirty="0">
                <a:latin typeface="Open Sans" panose="020B0606030504020204" pitchFamily="34" charset="0"/>
                <a:ea typeface="Open Sans" panose="020B0606030504020204" pitchFamily="34" charset="0"/>
                <a:cs typeface="Open Sans" panose="020B0606030504020204" pitchFamily="34" charset="0"/>
              </a:rPr>
              <a:t>comb </a:t>
            </a:r>
            <a:r>
              <a:rPr lang="en-US" spc="-15" dirty="0">
                <a:latin typeface="Open Sans" panose="020B0606030504020204" pitchFamily="34" charset="0"/>
                <a:ea typeface="Open Sans" panose="020B0606030504020204" pitchFamily="34" charset="0"/>
                <a:cs typeface="Open Sans" panose="020B0606030504020204" pitchFamily="34" charset="0"/>
              </a:rPr>
              <a:t>45</a:t>
            </a:r>
            <a:r>
              <a:rPr lang="en-US" spc="-125" dirty="0">
                <a:latin typeface="Open Sans" panose="020B0606030504020204" pitchFamily="34" charset="0"/>
                <a:ea typeface="Open Sans" panose="020B0606030504020204" pitchFamily="34" charset="0"/>
                <a:cs typeface="Open Sans" panose="020B0606030504020204" pitchFamily="34" charset="0"/>
              </a:rPr>
              <a:t> </a:t>
            </a:r>
            <a:r>
              <a:rPr lang="en-US" spc="-140" dirty="0">
                <a:latin typeface="Open Sans" panose="020B0606030504020204" pitchFamily="34" charset="0"/>
                <a:ea typeface="Open Sans" panose="020B0606030504020204" pitchFamily="34" charset="0"/>
                <a:cs typeface="Open Sans" panose="020B0606030504020204" pitchFamily="34" charset="0"/>
              </a:rPr>
              <a:t>degrees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1046480" indent="-457200">
              <a:spcBef>
                <a:spcPts val="695"/>
              </a:spcBef>
              <a:buClr>
                <a:schemeClr val="accent1"/>
              </a:buClr>
              <a:buSzPct val="58620"/>
              <a:buFont typeface="Open Sans" panose="020B0606030504020204" pitchFamily="34" charset="0"/>
              <a:buChar char="&gt;"/>
              <a:tabLst>
                <a:tab pos="333375" algn="l"/>
              </a:tabLst>
            </a:pPr>
            <a:r>
              <a:rPr lang="en-US" spc="-235" dirty="0">
                <a:latin typeface="Open Sans" panose="020B0606030504020204" pitchFamily="34" charset="0"/>
                <a:ea typeface="Open Sans" panose="020B0606030504020204" pitchFamily="34" charset="0"/>
                <a:cs typeface="Open Sans" panose="020B0606030504020204" pitchFamily="34" charset="0"/>
              </a:rPr>
              <a:t>Cut </a:t>
            </a:r>
            <a:r>
              <a:rPr lang="en-US" spc="-175" dirty="0">
                <a:latin typeface="Open Sans" panose="020B0606030504020204" pitchFamily="34" charset="0"/>
                <a:ea typeface="Open Sans" panose="020B0606030504020204" pitchFamily="34" charset="0"/>
                <a:cs typeface="Open Sans" panose="020B0606030504020204" pitchFamily="34" charset="0"/>
              </a:rPr>
              <a:t>the </a:t>
            </a:r>
            <a:r>
              <a:rPr lang="en-US" spc="-90" dirty="0">
                <a:latin typeface="Open Sans" panose="020B0606030504020204" pitchFamily="34" charset="0"/>
                <a:ea typeface="Open Sans" panose="020B0606030504020204" pitchFamily="34" charset="0"/>
                <a:cs typeface="Open Sans" panose="020B0606030504020204" pitchFamily="34" charset="0"/>
              </a:rPr>
              <a:t>hair </a:t>
            </a:r>
            <a:r>
              <a:rPr lang="en-US" spc="-100" dirty="0">
                <a:latin typeface="Open Sans" panose="020B0606030504020204" pitchFamily="34" charset="0"/>
                <a:ea typeface="Open Sans" panose="020B0606030504020204" pitchFamily="34" charset="0"/>
                <a:cs typeface="Open Sans" panose="020B0606030504020204" pitchFamily="34" charset="0"/>
              </a:rPr>
              <a:t>that </a:t>
            </a:r>
            <a:r>
              <a:rPr lang="en-US" spc="-180" dirty="0">
                <a:latin typeface="Open Sans" panose="020B0606030504020204" pitchFamily="34" charset="0"/>
                <a:ea typeface="Open Sans" panose="020B0606030504020204" pitchFamily="34" charset="0"/>
                <a:cs typeface="Open Sans" panose="020B0606030504020204" pitchFamily="34" charset="0"/>
              </a:rPr>
              <a:t>extends  through </a:t>
            </a:r>
            <a:r>
              <a:rPr lang="en-US" spc="-175" dirty="0">
                <a:latin typeface="Open Sans" panose="020B0606030504020204" pitchFamily="34" charset="0"/>
                <a:ea typeface="Open Sans" panose="020B0606030504020204" pitchFamily="34" charset="0"/>
                <a:cs typeface="Open Sans" panose="020B0606030504020204" pitchFamily="34" charset="0"/>
              </a:rPr>
              <a:t>the</a:t>
            </a:r>
            <a:r>
              <a:rPr lang="en-US" spc="120" dirty="0">
                <a:latin typeface="Open Sans" panose="020B0606030504020204" pitchFamily="34" charset="0"/>
                <a:ea typeface="Open Sans" panose="020B0606030504020204" pitchFamily="34" charset="0"/>
                <a:cs typeface="Open Sans" panose="020B0606030504020204" pitchFamily="34" charset="0"/>
              </a:rPr>
              <a:t> </a:t>
            </a:r>
            <a:r>
              <a:rPr lang="en-US" spc="-245" dirty="0">
                <a:latin typeface="Open Sans" panose="020B0606030504020204" pitchFamily="34" charset="0"/>
                <a:ea typeface="Open Sans" panose="020B0606030504020204" pitchFamily="34" charset="0"/>
                <a:cs typeface="Open Sans" panose="020B0606030504020204" pitchFamily="34" charset="0"/>
              </a:rPr>
              <a:t>comb</a:t>
            </a:r>
          </a:p>
          <a:p>
            <a:pPr marL="12700" marR="1046480">
              <a:spcBef>
                <a:spcPts val="695"/>
              </a:spcBef>
              <a:buClr>
                <a:schemeClr val="accent1"/>
              </a:buClr>
              <a:buSzPct val="58620"/>
              <a:tabLst>
                <a:tab pos="333375" algn="l"/>
              </a:tabLst>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48895" algn="ctr">
              <a:spcBef>
                <a:spcPts val="725"/>
              </a:spcBef>
              <a:buClr>
                <a:schemeClr val="accent1"/>
              </a:buClr>
            </a:pPr>
            <a:r>
              <a:rPr lang="en-US" b="1" u="heavy" spc="-95"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Hands </a:t>
            </a:r>
            <a:r>
              <a:rPr lang="en-US" b="1" u="heavy" spc="-3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On </a:t>
            </a:r>
            <a:r>
              <a:rPr lang="en-US" b="1" u="heavy" spc="-15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Hair </a:t>
            </a:r>
            <a:r>
              <a:rPr lang="en-US" b="1" u="heavy" spc="-185"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Cutting </a:t>
            </a:r>
            <a:r>
              <a:rPr lang="en-US" b="1" u="heavy" spc="-7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Classes</a:t>
            </a:r>
            <a:r>
              <a:rPr lang="en-US" b="1" u="heavy" spc="-195"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a:t>
            </a:r>
            <a:r>
              <a:rPr lang="en-US" dirty="0">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229"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Part </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1 </a:t>
            </a:r>
            <a:r>
              <a:rPr lang="en-US" b="1" u="heavy" spc="-135"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of</a:t>
            </a:r>
            <a:r>
              <a:rPr lang="en-US" b="1" u="heavy" spc="25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3</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9050" algn="ctr">
              <a:spcBef>
                <a:spcPts val="905"/>
              </a:spcBef>
              <a:buClr>
                <a:schemeClr val="accent1"/>
              </a:buClr>
            </a:pPr>
            <a:r>
              <a:rPr lang="en-US" spc="-110" dirty="0">
                <a:latin typeface="Open Sans" panose="020B0606030504020204" pitchFamily="34" charset="0"/>
                <a:ea typeface="Open Sans" panose="020B0606030504020204" pitchFamily="34" charset="0"/>
                <a:cs typeface="Open Sans" panose="020B0606030504020204" pitchFamily="34" charset="0"/>
              </a:rPr>
              <a:t>(click </a:t>
            </a:r>
            <a:r>
              <a:rPr lang="en-US" spc="-155" dirty="0">
                <a:latin typeface="Open Sans" panose="020B0606030504020204" pitchFamily="34" charset="0"/>
                <a:ea typeface="Open Sans" panose="020B0606030504020204" pitchFamily="34" charset="0"/>
                <a:cs typeface="Open Sans" panose="020B0606030504020204" pitchFamily="34" charset="0"/>
              </a:rPr>
              <a:t>on</a:t>
            </a:r>
            <a:r>
              <a:rPr lang="en-US" spc="85"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link)</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65244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BB5B-2970-49E7-AA69-D7AD4CC5F82D}"/>
              </a:ext>
            </a:extLst>
          </p:cNvPr>
          <p:cNvSpPr>
            <a:spLocks noGrp="1"/>
          </p:cNvSpPr>
          <p:nvPr>
            <p:ph type="title"/>
          </p:nvPr>
        </p:nvSpPr>
        <p:spPr/>
        <p:txBody>
          <a:bodyPr/>
          <a:lstStyle/>
          <a:p>
            <a:r>
              <a:rPr lang="en-US" spc="0" dirty="0"/>
              <a:t>Tapering</a:t>
            </a:r>
          </a:p>
        </p:txBody>
      </p:sp>
      <p:sp>
        <p:nvSpPr>
          <p:cNvPr id="3" name="Content Placeholder 2">
            <a:extLst>
              <a:ext uri="{FF2B5EF4-FFF2-40B4-BE49-F238E27FC236}">
                <a16:creationId xmlns:a16="http://schemas.microsoft.com/office/drawing/2014/main" id="{0064F274-255B-48A1-B7FA-2F87A7AC6D6D}"/>
              </a:ext>
            </a:extLst>
          </p:cNvPr>
          <p:cNvSpPr>
            <a:spLocks noGrp="1"/>
          </p:cNvSpPr>
          <p:nvPr>
            <p:ph sz="half" idx="1"/>
          </p:nvPr>
        </p:nvSpPr>
        <p:spPr>
          <a:xfrm>
            <a:off x="740664" y="1420420"/>
            <a:ext cx="5865409" cy="4734318"/>
          </a:xfrm>
        </p:spPr>
        <p:txBody>
          <a:bodyPr/>
          <a:lstStyle/>
          <a:p>
            <a:pPr marL="469900" indent="-457200">
              <a:spcBef>
                <a:spcPts val="795"/>
              </a:spcBef>
              <a:buClr>
                <a:schemeClr val="accent1"/>
              </a:buClr>
              <a:buSzPct val="58620"/>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Blended haircut</a:t>
            </a:r>
          </a:p>
          <a:p>
            <a:pPr marL="469900" marR="556895" indent="-457200">
              <a:spcBef>
                <a:spcPts val="700"/>
              </a:spcBef>
              <a:buClr>
                <a:schemeClr val="accent1"/>
              </a:buClr>
              <a:buSzPct val="58620"/>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Done with clipper guard  attachments</a:t>
            </a:r>
          </a:p>
          <a:p>
            <a:pPr marL="469900" marR="178435" indent="-457200">
              <a:spcBef>
                <a:spcPts val="700"/>
              </a:spcBef>
              <a:buClr>
                <a:schemeClr val="accent1"/>
              </a:buClr>
              <a:buSzPct val="58620"/>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Use caution along the front hairline</a:t>
            </a:r>
          </a:p>
          <a:p>
            <a:pPr marL="469900" marR="178435" indent="-457200">
              <a:spcBef>
                <a:spcPts val="700"/>
              </a:spcBef>
              <a:buClr>
                <a:schemeClr val="accent1"/>
              </a:buClr>
              <a:buSzPct val="58620"/>
              <a:buFont typeface="Open Sans" panose="020B0606030504020204" pitchFamily="34" charset="0"/>
              <a:buChar char="&gt;"/>
              <a:tabLst>
                <a:tab pos="332740" algn="l"/>
              </a:tabLst>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79755" marR="5080" algn="ctr">
              <a:spcBef>
                <a:spcPts val="695"/>
              </a:spcBef>
              <a:buClr>
                <a:schemeClr val="accent1"/>
              </a:buClr>
            </a:pPr>
            <a:r>
              <a:rPr lang="en-US" b="1" u="heavy" spc="-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Men's </a:t>
            </a:r>
            <a:r>
              <a:rPr lang="en-US" b="1" u="heavy" spc="-15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Hair </a:t>
            </a:r>
            <a:r>
              <a:rPr lang="en-US" b="1" u="heavy" spc="-215"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Cut </a:t>
            </a:r>
            <a:r>
              <a:rPr lang="en-US" b="1" u="heavy" spc="-11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by </a:t>
            </a:r>
            <a:r>
              <a:rPr lang="en-US" b="1" u="heavy" spc="-160" dirty="0" err="1">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Ardem</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 </a:t>
            </a:r>
            <a:r>
              <a:rPr lang="en-US" b="1" spc="-160" dirty="0">
                <a:solidFill>
                  <a:srgbClr val="F7B615"/>
                </a:solid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110" dirty="0" err="1">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Keshishian</a:t>
            </a:r>
            <a:r>
              <a:rPr lang="en-US" b="1" u="heavy" spc="-11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229"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Part </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2 </a:t>
            </a:r>
            <a:r>
              <a:rPr lang="en-US" b="1" u="heavy" spc="-14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of</a:t>
            </a:r>
            <a:r>
              <a:rPr lang="en-US" b="1" u="heavy" spc="2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spc="-160"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3</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76884" algn="ctr">
              <a:spcBef>
                <a:spcPts val="1050"/>
              </a:spcBef>
              <a:buClr>
                <a:schemeClr val="accent1"/>
              </a:buClr>
            </a:pPr>
            <a:r>
              <a:rPr lang="en-US" spc="-110" dirty="0">
                <a:latin typeface="Open Sans" panose="020B0606030504020204" pitchFamily="34" charset="0"/>
                <a:ea typeface="Open Sans" panose="020B0606030504020204" pitchFamily="34" charset="0"/>
                <a:cs typeface="Open Sans" panose="020B0606030504020204" pitchFamily="34" charset="0"/>
              </a:rPr>
              <a:t>(click </a:t>
            </a:r>
            <a:r>
              <a:rPr lang="en-US" spc="-155" dirty="0">
                <a:latin typeface="Open Sans" panose="020B0606030504020204" pitchFamily="34" charset="0"/>
                <a:ea typeface="Open Sans" panose="020B0606030504020204" pitchFamily="34" charset="0"/>
                <a:cs typeface="Open Sans" panose="020B0606030504020204" pitchFamily="34" charset="0"/>
              </a:rPr>
              <a:t>on</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link)</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8582BDD3-921F-46B4-B731-5585E7B28B89}"/>
              </a:ext>
            </a:extLst>
          </p:cNvPr>
          <p:cNvSpPr/>
          <p:nvPr/>
        </p:nvSpPr>
        <p:spPr>
          <a:xfrm>
            <a:off x="6782853" y="1699260"/>
            <a:ext cx="4017263" cy="345947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6982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CE69-FC23-453B-968B-59F43A5E870A}"/>
              </a:ext>
            </a:extLst>
          </p:cNvPr>
          <p:cNvSpPr>
            <a:spLocks noGrp="1"/>
          </p:cNvSpPr>
          <p:nvPr>
            <p:ph type="title"/>
          </p:nvPr>
        </p:nvSpPr>
        <p:spPr/>
        <p:txBody>
          <a:bodyPr/>
          <a:lstStyle/>
          <a:p>
            <a:r>
              <a:rPr lang="en-US" spc="0" dirty="0"/>
              <a:t>Blending</a:t>
            </a:r>
          </a:p>
        </p:txBody>
      </p:sp>
      <p:sp>
        <p:nvSpPr>
          <p:cNvPr id="3" name="Content Placeholder 2">
            <a:extLst>
              <a:ext uri="{FF2B5EF4-FFF2-40B4-BE49-F238E27FC236}">
                <a16:creationId xmlns:a16="http://schemas.microsoft.com/office/drawing/2014/main" id="{2B1298F2-A292-40A1-99EF-E4428EB32075}"/>
              </a:ext>
            </a:extLst>
          </p:cNvPr>
          <p:cNvSpPr>
            <a:spLocks noGrp="1"/>
          </p:cNvSpPr>
          <p:nvPr>
            <p:ph sz="half" idx="1"/>
          </p:nvPr>
        </p:nvSpPr>
        <p:spPr>
          <a:xfrm>
            <a:off x="740664" y="1420420"/>
            <a:ext cx="5212267" cy="4734318"/>
          </a:xfrm>
        </p:spPr>
        <p:txBody>
          <a:bodyPr/>
          <a:lstStyle/>
          <a:p>
            <a:pPr marL="469900" marR="436245" indent="-457200">
              <a:spcBef>
                <a:spcPts val="105"/>
              </a:spcBef>
              <a:buClr>
                <a:srgbClr val="DD8046"/>
              </a:buClr>
              <a:buSzPct val="58620"/>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A smooth transition from the sides to the top</a:t>
            </a:r>
          </a:p>
          <a:p>
            <a:pPr marL="469900" indent="-457200">
              <a:spcBef>
                <a:spcPts val="695"/>
              </a:spcBef>
              <a:buClr>
                <a:srgbClr val="DD8046"/>
              </a:buClr>
              <a:buSzPct val="58620"/>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Tools</a:t>
            </a:r>
          </a:p>
          <a:p>
            <a:pPr marL="835660" lvl="1" indent="-457200">
              <a:spcBef>
                <a:spcPts val="615"/>
              </a:spcBef>
              <a:buClr>
                <a:srgbClr val="93B6D2"/>
              </a:buClr>
              <a:buSzPct val="69230"/>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Thinning shears</a:t>
            </a:r>
          </a:p>
          <a:p>
            <a:pPr marL="835660" lvl="1" indent="-457200">
              <a:spcBef>
                <a:spcPts val="605"/>
              </a:spcBef>
              <a:buClr>
                <a:srgbClr val="93B6D2"/>
              </a:buClr>
              <a:buSzPct val="69230"/>
              <a:buFont typeface="Open Sans" panose="020B0606030504020204" pitchFamily="34" charset="0"/>
              <a:buChar char="&gt;"/>
              <a:tabLst>
                <a:tab pos="653415" algn="l"/>
              </a:tabLst>
            </a:pPr>
            <a:r>
              <a:rPr lang="en-US" dirty="0">
                <a:latin typeface="Open Sans" panose="020B0606030504020204" pitchFamily="34" charset="0"/>
                <a:ea typeface="Open Sans" panose="020B0606030504020204" pitchFamily="34" charset="0"/>
                <a:cs typeface="Open Sans" panose="020B0606030504020204" pitchFamily="34" charset="0"/>
              </a:rPr>
              <a:t>Wide tooth comb</a:t>
            </a:r>
          </a:p>
          <a:p>
            <a:pPr marL="573405" marR="5080" algn="ctr">
              <a:spcBef>
                <a:spcPts val="590"/>
              </a:spcBef>
            </a:pPr>
            <a:r>
              <a:rPr lang="en-US" b="1" u="heavy"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Hands on Men's Hair Cutting </a:t>
            </a:r>
            <a:r>
              <a:rPr lang="en-US" b="1" dirty="0">
                <a:solidFill>
                  <a:srgbClr val="F7B615"/>
                </a:solidFill>
                <a:latin typeface="Open Sans" panose="020B0606030504020204" pitchFamily="34" charset="0"/>
                <a:ea typeface="Open Sans" panose="020B0606030504020204" pitchFamily="34" charset="0"/>
                <a:cs typeface="Open Sans" panose="020B0606030504020204" pitchFamily="34" charset="0"/>
                <a:hlinkClick r:id="rId2"/>
              </a:rPr>
              <a:t> </a:t>
            </a:r>
            <a:r>
              <a:rPr lang="en-US" b="1" u="heavy"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Classes - Part 3 of 3</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77800" algn="ctr">
              <a:spcBef>
                <a:spcPts val="180"/>
              </a:spcBef>
            </a:pPr>
            <a:r>
              <a:rPr lang="en-US" dirty="0">
                <a:latin typeface="Open Sans" panose="020B0606030504020204" pitchFamily="34" charset="0"/>
                <a:ea typeface="Open Sans" panose="020B0606030504020204" pitchFamily="34" charset="0"/>
                <a:cs typeface="Open Sans" panose="020B0606030504020204" pitchFamily="34" charset="0"/>
              </a:rPr>
              <a:t>(click on link)</a:t>
            </a:r>
          </a:p>
          <a:p>
            <a:endParaRPr lang="en-US" dirty="0"/>
          </a:p>
        </p:txBody>
      </p:sp>
      <p:sp>
        <p:nvSpPr>
          <p:cNvPr id="4" name="object 4">
            <a:extLst>
              <a:ext uri="{FF2B5EF4-FFF2-40B4-BE49-F238E27FC236}">
                <a16:creationId xmlns:a16="http://schemas.microsoft.com/office/drawing/2014/main" id="{E609618D-EE46-4F27-A074-488CF442CC31}"/>
              </a:ext>
            </a:extLst>
          </p:cNvPr>
          <p:cNvSpPr/>
          <p:nvPr/>
        </p:nvSpPr>
        <p:spPr>
          <a:xfrm>
            <a:off x="6792686" y="1426029"/>
            <a:ext cx="4327039" cy="400594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5629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CEE4-7274-4EE9-AF90-C59336790247}"/>
              </a:ext>
            </a:extLst>
          </p:cNvPr>
          <p:cNvSpPr>
            <a:spLocks noGrp="1"/>
          </p:cNvSpPr>
          <p:nvPr>
            <p:ph type="title"/>
          </p:nvPr>
        </p:nvSpPr>
        <p:spPr/>
        <p:txBody>
          <a:bodyPr/>
          <a:lstStyle/>
          <a:p>
            <a:r>
              <a:rPr lang="en-US" spc="0" dirty="0"/>
              <a:t>Trimmers</a:t>
            </a:r>
          </a:p>
        </p:txBody>
      </p:sp>
      <p:sp>
        <p:nvSpPr>
          <p:cNvPr id="3" name="Content Placeholder 2">
            <a:extLst>
              <a:ext uri="{FF2B5EF4-FFF2-40B4-BE49-F238E27FC236}">
                <a16:creationId xmlns:a16="http://schemas.microsoft.com/office/drawing/2014/main" id="{0E9D8942-A458-4B1C-8ADE-E99F68B1C251}"/>
              </a:ext>
            </a:extLst>
          </p:cNvPr>
          <p:cNvSpPr>
            <a:spLocks noGrp="1"/>
          </p:cNvSpPr>
          <p:nvPr>
            <p:ph sz="half" idx="1"/>
          </p:nvPr>
        </p:nvSpPr>
        <p:spPr>
          <a:xfrm>
            <a:off x="-4717745" y="1448412"/>
            <a:ext cx="9066009" cy="4734318"/>
          </a:xfrm>
        </p:spPr>
        <p:txBody>
          <a:bodyPr/>
          <a:lstStyle/>
          <a:p>
            <a:pPr marL="6292850" indent="-457200">
              <a:spcBef>
                <a:spcPts val="800"/>
              </a:spcBef>
              <a:buClr>
                <a:schemeClr val="accent1"/>
              </a:buClr>
              <a:buSzPct val="59375"/>
              <a:buFont typeface="Open Sans" panose="020B0606030504020204" pitchFamily="34" charset="0"/>
              <a:buChar char="&gt;"/>
              <a:tabLst>
                <a:tab pos="6155690" algn="l"/>
              </a:tabLst>
            </a:pPr>
            <a:r>
              <a:rPr lang="en-US" dirty="0"/>
              <a:t>Create detail</a:t>
            </a:r>
          </a:p>
          <a:p>
            <a:pPr marL="6292850" marR="5080" indent="-457200">
              <a:spcBef>
                <a:spcPts val="700"/>
              </a:spcBef>
              <a:buClr>
                <a:schemeClr val="accent1"/>
              </a:buClr>
              <a:buSzPct val="59375"/>
              <a:buFont typeface="Open Sans" panose="020B0606030504020204" pitchFamily="34" charset="0"/>
              <a:buChar char="&gt;"/>
              <a:tabLst>
                <a:tab pos="6155690" algn="l"/>
              </a:tabLst>
            </a:pPr>
            <a:r>
              <a:rPr lang="en-US" dirty="0"/>
              <a:t>Cleans necklines and around ears</a:t>
            </a:r>
          </a:p>
          <a:p>
            <a:endParaRPr lang="en-US" dirty="0"/>
          </a:p>
        </p:txBody>
      </p:sp>
      <p:sp>
        <p:nvSpPr>
          <p:cNvPr id="4" name="object 3">
            <a:extLst>
              <a:ext uri="{FF2B5EF4-FFF2-40B4-BE49-F238E27FC236}">
                <a16:creationId xmlns:a16="http://schemas.microsoft.com/office/drawing/2014/main" id="{976D9555-255A-4AB9-B7B2-24C2D1D4BC3B}"/>
              </a:ext>
            </a:extLst>
          </p:cNvPr>
          <p:cNvSpPr/>
          <p:nvPr/>
        </p:nvSpPr>
        <p:spPr>
          <a:xfrm>
            <a:off x="5642106" y="1410511"/>
            <a:ext cx="3215640" cy="2185416"/>
          </a:xfrm>
          <a:prstGeom prst="rect">
            <a:avLst/>
          </a:prstGeom>
          <a:blipFill>
            <a:blip r:embed="rId2"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5F5E955F-E53C-4DEE-84AA-FA89DFFFC688}"/>
              </a:ext>
            </a:extLst>
          </p:cNvPr>
          <p:cNvSpPr/>
          <p:nvPr/>
        </p:nvSpPr>
        <p:spPr>
          <a:xfrm>
            <a:off x="7745227" y="3653839"/>
            <a:ext cx="3273552" cy="222808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9857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E589-C5E4-4617-A79C-75222C08B143}"/>
              </a:ext>
            </a:extLst>
          </p:cNvPr>
          <p:cNvSpPr>
            <a:spLocks noGrp="1"/>
          </p:cNvSpPr>
          <p:nvPr>
            <p:ph type="title"/>
          </p:nvPr>
        </p:nvSpPr>
        <p:spPr/>
        <p:txBody>
          <a:bodyPr/>
          <a:lstStyle/>
          <a:p>
            <a:r>
              <a:rPr lang="en-US" spc="0" dirty="0"/>
              <a:t>Cross-Checking</a:t>
            </a:r>
          </a:p>
        </p:txBody>
      </p:sp>
      <p:sp>
        <p:nvSpPr>
          <p:cNvPr id="3" name="Content Placeholder 2">
            <a:extLst>
              <a:ext uri="{FF2B5EF4-FFF2-40B4-BE49-F238E27FC236}">
                <a16:creationId xmlns:a16="http://schemas.microsoft.com/office/drawing/2014/main" id="{A4C5007E-F216-4D4B-8AA9-C418C7736E4C}"/>
              </a:ext>
            </a:extLst>
          </p:cNvPr>
          <p:cNvSpPr>
            <a:spLocks noGrp="1"/>
          </p:cNvSpPr>
          <p:nvPr>
            <p:ph sz="half" idx="1"/>
          </p:nvPr>
        </p:nvSpPr>
        <p:spPr>
          <a:xfrm>
            <a:off x="740664" y="1420420"/>
            <a:ext cx="5762773" cy="4734318"/>
          </a:xfrm>
        </p:spPr>
        <p:txBody>
          <a:bodyPr/>
          <a:lstStyle/>
          <a:p>
            <a:pPr marL="469900" indent="-457200">
              <a:spcBef>
                <a:spcPts val="8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Check for consistency</a:t>
            </a:r>
          </a:p>
          <a:p>
            <a:pPr marL="469900" marR="5080" indent="-457200">
              <a:spcBef>
                <a:spcPts val="7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Clean sections that are not accurate</a:t>
            </a:r>
          </a:p>
          <a:p>
            <a:endParaRPr lang="en-US" dirty="0"/>
          </a:p>
        </p:txBody>
      </p:sp>
      <p:sp>
        <p:nvSpPr>
          <p:cNvPr id="4" name="object 5">
            <a:extLst>
              <a:ext uri="{FF2B5EF4-FFF2-40B4-BE49-F238E27FC236}">
                <a16:creationId xmlns:a16="http://schemas.microsoft.com/office/drawing/2014/main" id="{73999715-4375-4D95-AB68-7CA2D35674E5}"/>
              </a:ext>
            </a:extLst>
          </p:cNvPr>
          <p:cNvSpPr/>
          <p:nvPr/>
        </p:nvSpPr>
        <p:spPr>
          <a:xfrm>
            <a:off x="6622806" y="1873435"/>
            <a:ext cx="4501896" cy="382828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9182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2ED9-6A7A-4910-8553-561C8C301313}"/>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26EF7EF7-98BB-4443-9B2D-0F31A1004746}"/>
              </a:ext>
            </a:extLst>
          </p:cNvPr>
          <p:cNvSpPr>
            <a:spLocks noGrp="1"/>
          </p:cNvSpPr>
          <p:nvPr>
            <p:ph sz="half" idx="1"/>
          </p:nvPr>
        </p:nvSpPr>
        <p:spPr/>
        <p:txBody>
          <a:bodyPr/>
          <a:lstStyle/>
          <a:p>
            <a:pPr marL="469900" marR="172085" indent="-457200">
              <a:spcBef>
                <a:spcPts val="90"/>
              </a:spcBef>
              <a:buClr>
                <a:schemeClr val="accent1"/>
              </a:buClr>
              <a:buSzPct val="59375"/>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What cutting angles previously learned helped us create the basic shape of today’s cut?</a:t>
            </a:r>
          </a:p>
          <a:p>
            <a:pPr marL="469900" marR="264160" indent="-457200">
              <a:spcBef>
                <a:spcPts val="700"/>
              </a:spcBef>
              <a:buClr>
                <a:schemeClr val="accent1"/>
              </a:buClr>
              <a:buSzPct val="59375"/>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What is a taper and how does it affect the outcome of your  haircut?</a:t>
            </a:r>
          </a:p>
          <a:p>
            <a:pPr marL="469900" indent="-457200">
              <a:spcBef>
                <a:spcPts val="700"/>
              </a:spcBef>
              <a:buClr>
                <a:schemeClr val="accent1"/>
              </a:buClr>
              <a:buSzPct val="59375"/>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How do you appropriately drape a client for a men’s haircut?</a:t>
            </a:r>
          </a:p>
          <a:p>
            <a:pPr marL="469900" marR="1323340" indent="-457200">
              <a:spcBef>
                <a:spcPts val="700"/>
              </a:spcBef>
              <a:buClr>
                <a:schemeClr val="accent1"/>
              </a:buClr>
              <a:buSzPct val="59375"/>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Why is it important to follow all safety and sanitation  procedures?</a:t>
            </a:r>
          </a:p>
          <a:p>
            <a:pPr marL="469900" marR="946785" indent="-457200">
              <a:spcBef>
                <a:spcPts val="695"/>
              </a:spcBef>
              <a:buClr>
                <a:schemeClr val="accent1"/>
              </a:buClr>
              <a:buSzPct val="59375"/>
              <a:buFont typeface="Open Sans" panose="020B0606030504020204" pitchFamily="34" charset="0"/>
              <a:buChar char="&gt;"/>
              <a:tabLst>
                <a:tab pos="332740" algn="l"/>
              </a:tabLst>
            </a:pPr>
            <a:r>
              <a:rPr lang="en-US" dirty="0">
                <a:latin typeface="Open Sans" panose="020B0606030504020204" pitchFamily="34" charset="0"/>
                <a:ea typeface="Open Sans" panose="020B0606030504020204" pitchFamily="34" charset="0"/>
                <a:cs typeface="Open Sans" panose="020B0606030504020204" pitchFamily="34" charset="0"/>
              </a:rPr>
              <a:t>How will these techniques help you build a steady men’s  clientele?</a:t>
            </a:r>
          </a:p>
          <a:p>
            <a:endParaRPr lang="en-US" dirty="0"/>
          </a:p>
        </p:txBody>
      </p:sp>
    </p:spTree>
    <p:extLst>
      <p:ext uri="{BB962C8B-B14F-4D97-AF65-F5344CB8AC3E}">
        <p14:creationId xmlns:p14="http://schemas.microsoft.com/office/powerpoint/2010/main" val="1935030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0D47-3B42-40E9-BC12-F7B48B52F8C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6181F74-3E1D-4C65-A92C-D1CE43A4D389}"/>
              </a:ext>
            </a:extLst>
          </p:cNvPr>
          <p:cNvSpPr>
            <a:spLocks noGrp="1"/>
          </p:cNvSpPr>
          <p:nvPr>
            <p:ph sz="half" idx="1"/>
          </p:nvPr>
        </p:nvSpPr>
        <p:spPr/>
        <p:txBody>
          <a:bodyPr/>
          <a:lstStyle/>
          <a:p>
            <a:pPr marL="648970"/>
            <a:r>
              <a:rPr lang="en-US" sz="1600" dirty="0">
                <a:latin typeface="Open Sans" panose="020B0606030504020204" pitchFamily="34" charset="0"/>
                <a:ea typeface="Open Sans" panose="020B0606030504020204" pitchFamily="34" charset="0"/>
                <a:cs typeface="Open Sans" panose="020B0606030504020204" pitchFamily="34" charset="0"/>
              </a:rPr>
              <a:t>Images:</a:t>
            </a:r>
          </a:p>
          <a:p>
            <a:pPr marL="934720" indent="-285750">
              <a:buClr>
                <a:schemeClr val="accent1"/>
              </a:buClr>
              <a:buSzPct val="60714"/>
              <a:buFont typeface="Open Sans" panose="020B0606030504020204" pitchFamily="34" charset="0"/>
              <a:buChar char="&gt;"/>
              <a:tabLst>
                <a:tab pos="969010" algn="l"/>
                <a:tab pos="969644" algn="l"/>
              </a:tabLst>
            </a:pPr>
            <a:r>
              <a:rPr lang="en-US" sz="1600" dirty="0" err="1">
                <a:latin typeface="Open Sans" panose="020B0606030504020204" pitchFamily="34" charset="0"/>
                <a:ea typeface="Open Sans" panose="020B0606030504020204" pitchFamily="34" charset="0"/>
                <a:cs typeface="Open Sans" panose="020B0606030504020204" pitchFamily="34" charset="0"/>
              </a:rPr>
              <a:t>Ardem</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Keshishian</a:t>
            </a:r>
            <a:r>
              <a:rPr lang="en-US" sz="1600" dirty="0">
                <a:latin typeface="Open Sans" panose="020B0606030504020204" pitchFamily="34" charset="0"/>
                <a:ea typeface="Open Sans" panose="020B0606030504020204" pitchFamily="34" charset="0"/>
                <a:cs typeface="Open Sans" panose="020B0606030504020204" pitchFamily="34" charset="0"/>
              </a:rPr>
              <a:t>, Master Stylist and Salon Owner: Used with permission from Salon D,  Dallas, Texas.</a:t>
            </a:r>
          </a:p>
          <a:p>
            <a:pPr marL="934720" indent="-285750">
              <a:buClr>
                <a:schemeClr val="accent1"/>
              </a:buClr>
              <a:buSzPct val="60714"/>
              <a:buFont typeface="Open Sans" panose="020B0606030504020204" pitchFamily="34" charset="0"/>
              <a:buChar char="&gt;"/>
              <a:tabLst>
                <a:tab pos="969010" algn="l"/>
                <a:tab pos="969644" algn="l"/>
              </a:tabLst>
            </a:pPr>
            <a:r>
              <a:rPr lang="en-US" sz="1600" dirty="0">
                <a:latin typeface="Open Sans" panose="020B0606030504020204" pitchFamily="34" charset="0"/>
                <a:ea typeface="Open Sans" panose="020B0606030504020204" pitchFamily="34" charset="0"/>
                <a:cs typeface="Open Sans" panose="020B0606030504020204" pitchFamily="34" charset="0"/>
              </a:rPr>
              <a:t>B. Rodriguez, Licensed Cosmetology Instructor: Used with permission from Brian Dangerous Hair.</a:t>
            </a:r>
          </a:p>
          <a:p>
            <a:pPr marL="934720" indent="-285750">
              <a:buClr>
                <a:schemeClr val="accent1"/>
              </a:buClr>
              <a:buSzPct val="60714"/>
              <a:buFont typeface="Open Sans" panose="020B0606030504020204" pitchFamily="34" charset="0"/>
              <a:buChar char="&gt;"/>
              <a:tabLst>
                <a:tab pos="969010" algn="l"/>
                <a:tab pos="969644" algn="l"/>
              </a:tabLst>
            </a:pPr>
            <a:r>
              <a:rPr lang="en-US" sz="1600" dirty="0">
                <a:latin typeface="Open Sans" panose="020B0606030504020204" pitchFamily="34" charset="0"/>
                <a:ea typeface="Open Sans" panose="020B0606030504020204" pitchFamily="34" charset="0"/>
                <a:cs typeface="Open Sans" panose="020B0606030504020204" pitchFamily="34" charset="0"/>
              </a:rPr>
              <a:t>Microsoft Office Clip Art: Used with permission from Microsoft.</a:t>
            </a:r>
          </a:p>
          <a:p>
            <a:pPr marL="648970">
              <a:spcBef>
                <a:spcPts val="5"/>
              </a:spcBef>
              <a:buClr>
                <a:schemeClr val="accent1"/>
              </a:buClr>
            </a:pPr>
            <a:r>
              <a:rPr lang="en-US" sz="1600" dirty="0">
                <a:latin typeface="Open Sans" panose="020B0606030504020204" pitchFamily="34" charset="0"/>
                <a:ea typeface="Open Sans" panose="020B0606030504020204" pitchFamily="34" charset="0"/>
                <a:cs typeface="Open Sans" panose="020B0606030504020204" pitchFamily="34" charset="0"/>
              </a:rPr>
              <a:t>Textbook:</a:t>
            </a:r>
          </a:p>
          <a:p>
            <a:pPr marL="934720" marR="404495" indent="-285750">
              <a:buClr>
                <a:schemeClr val="accent1"/>
              </a:buClr>
              <a:buSzPct val="60714"/>
              <a:buFont typeface="Open Sans" panose="020B0606030504020204" pitchFamily="34" charset="0"/>
              <a:buChar char="&gt;"/>
              <a:tabLst>
                <a:tab pos="969010" algn="l"/>
                <a:tab pos="969644" algn="l"/>
              </a:tabLst>
            </a:pPr>
            <a:r>
              <a:rPr lang="en-US" sz="1600" i="1" dirty="0">
                <a:latin typeface="Open Sans" panose="020B0606030504020204" pitchFamily="34" charset="0"/>
                <a:ea typeface="Open Sans" panose="020B0606030504020204" pitchFamily="34" charset="0"/>
                <a:cs typeface="Open Sans" panose="020B0606030504020204" pitchFamily="34" charset="0"/>
              </a:rPr>
              <a:t>Milady standard cosmetology: Situational problems</a:t>
            </a:r>
            <a:r>
              <a:rPr lang="en-US" sz="1600" dirty="0">
                <a:latin typeface="Open Sans" panose="020B0606030504020204" pitchFamily="34" charset="0"/>
                <a:ea typeface="Open Sans" panose="020B0606030504020204" pitchFamily="34" charset="0"/>
                <a:cs typeface="Open Sans" panose="020B0606030504020204" pitchFamily="34" charset="0"/>
              </a:rPr>
              <a:t>. (2012). Clifton Park, NY: Cengage Learning.  YouTube™: Hands on Men's Hair Cutting Classes by </a:t>
            </a:r>
            <a:r>
              <a:rPr lang="en-US" sz="1600" dirty="0" err="1">
                <a:latin typeface="Open Sans" panose="020B0606030504020204" pitchFamily="34" charset="0"/>
                <a:ea typeface="Open Sans" panose="020B0606030504020204" pitchFamily="34" charset="0"/>
                <a:cs typeface="Open Sans" panose="020B0606030504020204" pitchFamily="34" charset="0"/>
              </a:rPr>
              <a:t>Ardem</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Keshishian</a:t>
            </a:r>
            <a:r>
              <a:rPr lang="en-US" sz="1600" dirty="0">
                <a:latin typeface="Open Sans" panose="020B0606030504020204" pitchFamily="34" charset="0"/>
                <a:ea typeface="Open Sans" panose="020B0606030504020204" pitchFamily="34" charset="0"/>
                <a:cs typeface="Open Sans" panose="020B0606030504020204" pitchFamily="34" charset="0"/>
              </a:rPr>
              <a:t> in North Dallas  Men's Cut Part 1 of 3. Salon D Dallas, Texas </a:t>
            </a:r>
            <a:r>
              <a:rPr lang="en-US" sz="1600" u="sng"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2"/>
              </a:rPr>
              <a:t>http://youtu.be/RWb2ahezTnY</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935355" marR="3970020" indent="-286385">
              <a:buClr>
                <a:schemeClr val="accent1"/>
              </a:buClr>
              <a:buSzPct val="60714"/>
              <a:buFont typeface="Open Sans" panose="020B0606030504020204" pitchFamily="34" charset="0"/>
              <a:buChar char="&gt;"/>
              <a:tabLst>
                <a:tab pos="935355" algn="l"/>
                <a:tab pos="935990" algn="l"/>
              </a:tabLst>
            </a:pPr>
            <a:r>
              <a:rPr lang="en-US" sz="1600" dirty="0">
                <a:latin typeface="Open Sans" panose="020B0606030504020204" pitchFamily="34" charset="0"/>
                <a:ea typeface="Open Sans" panose="020B0606030504020204" pitchFamily="34" charset="0"/>
                <a:cs typeface="Open Sans" panose="020B0606030504020204" pitchFamily="34" charset="0"/>
              </a:rPr>
              <a:t>Men's Hair Cut by </a:t>
            </a:r>
            <a:r>
              <a:rPr lang="en-US" sz="1600" dirty="0" err="1">
                <a:latin typeface="Open Sans" panose="020B0606030504020204" pitchFamily="34" charset="0"/>
                <a:ea typeface="Open Sans" panose="020B0606030504020204" pitchFamily="34" charset="0"/>
                <a:cs typeface="Open Sans" panose="020B0606030504020204" pitchFamily="34" charset="0"/>
              </a:rPr>
              <a:t>Ardem</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Keshishian</a:t>
            </a:r>
            <a:r>
              <a:rPr lang="en-US" sz="1600" dirty="0">
                <a:latin typeface="Open Sans" panose="020B0606030504020204" pitchFamily="34" charset="0"/>
                <a:ea typeface="Open Sans" panose="020B0606030504020204" pitchFamily="34" charset="0"/>
                <a:cs typeface="Open Sans" panose="020B0606030504020204" pitchFamily="34" charset="0"/>
              </a:rPr>
              <a:t> in Dallas  Men's Cut Part 2 of 3. Salon D Dallas, Texas </a:t>
            </a:r>
            <a:r>
              <a:rPr lang="en-US" sz="1600" u="sng"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3"/>
              </a:rPr>
              <a:t>http://youtu.be/y2keTaFBSg4</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935355" marR="2439035" indent="-286385">
              <a:buClr>
                <a:schemeClr val="accent1"/>
              </a:buClr>
              <a:buSzPct val="60714"/>
              <a:buFont typeface="Open Sans" panose="020B0606030504020204" pitchFamily="34" charset="0"/>
              <a:buChar char="&gt;"/>
              <a:tabLst>
                <a:tab pos="935355" algn="l"/>
                <a:tab pos="935990" algn="l"/>
              </a:tabLst>
            </a:pPr>
            <a:r>
              <a:rPr lang="en-US" sz="1600" dirty="0">
                <a:latin typeface="Open Sans" panose="020B0606030504020204" pitchFamily="34" charset="0"/>
                <a:ea typeface="Open Sans" panose="020B0606030504020204" pitchFamily="34" charset="0"/>
                <a:cs typeface="Open Sans" panose="020B0606030504020204" pitchFamily="34" charset="0"/>
              </a:rPr>
              <a:t>Hands on Men's Hair Cutting Classes by </a:t>
            </a:r>
            <a:r>
              <a:rPr lang="en-US" sz="1600" dirty="0" err="1">
                <a:latin typeface="Open Sans" panose="020B0606030504020204" pitchFamily="34" charset="0"/>
                <a:ea typeface="Open Sans" panose="020B0606030504020204" pitchFamily="34" charset="0"/>
                <a:cs typeface="Open Sans" panose="020B0606030504020204" pitchFamily="34" charset="0"/>
              </a:rPr>
              <a:t>Ardem</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Keshishian</a:t>
            </a:r>
            <a:r>
              <a:rPr lang="en-US" sz="1600" dirty="0">
                <a:latin typeface="Open Sans" panose="020B0606030504020204" pitchFamily="34" charset="0"/>
                <a:ea typeface="Open Sans" panose="020B0606030504020204" pitchFamily="34" charset="0"/>
                <a:cs typeface="Open Sans" panose="020B0606030504020204" pitchFamily="34" charset="0"/>
              </a:rPr>
              <a:t> in Dallas  Men's Cut Part 3 of 3. Salon D Dallas, Texas  </a:t>
            </a:r>
            <a:r>
              <a:rPr lang="en-US" sz="1600" u="sng" dirty="0">
                <a:solidFill>
                  <a:srgbClr val="F7B615"/>
                </a:solidFill>
                <a:uFill>
                  <a:solidFill>
                    <a:srgbClr val="F7B615"/>
                  </a:solidFill>
                </a:uFill>
                <a:latin typeface="Open Sans" panose="020B0606030504020204" pitchFamily="34" charset="0"/>
                <a:ea typeface="Open Sans" panose="020B0606030504020204" pitchFamily="34" charset="0"/>
                <a:cs typeface="Open Sans" panose="020B0606030504020204" pitchFamily="34" charset="0"/>
                <a:hlinkClick r:id="rId4"/>
              </a:rPr>
              <a:t>http://youtu.be/7e9rErcv-14</a:t>
            </a:r>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3003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1713-7E05-469A-B759-C8D939725D58}"/>
              </a:ext>
            </a:extLst>
          </p:cNvPr>
          <p:cNvSpPr>
            <a:spLocks noGrp="1"/>
          </p:cNvSpPr>
          <p:nvPr>
            <p:ph type="title"/>
          </p:nvPr>
        </p:nvSpPr>
        <p:spPr/>
        <p:txBody>
          <a:bodyPr/>
          <a:lstStyle/>
          <a:p>
            <a:r>
              <a:rPr lang="en-US" spc="0" dirty="0">
                <a:latin typeface="Open Sans" panose="020B0606030504020204" pitchFamily="34" charset="0"/>
                <a:ea typeface="Open Sans" panose="020B0606030504020204" pitchFamily="34" charset="0"/>
                <a:cs typeface="Open Sans" panose="020B0606030504020204" pitchFamily="34" charset="0"/>
              </a:rPr>
              <a:t>Evelyn Lauder, American businesswoman, socialite and philanthropist</a:t>
            </a:r>
          </a:p>
        </p:txBody>
      </p:sp>
      <p:sp>
        <p:nvSpPr>
          <p:cNvPr id="3" name="Content Placeholder 2">
            <a:extLst>
              <a:ext uri="{FF2B5EF4-FFF2-40B4-BE49-F238E27FC236}">
                <a16:creationId xmlns:a16="http://schemas.microsoft.com/office/drawing/2014/main" id="{D756D160-4C99-4D41-B706-D8E5E59E2BBD}"/>
              </a:ext>
            </a:extLst>
          </p:cNvPr>
          <p:cNvSpPr>
            <a:spLocks noGrp="1"/>
          </p:cNvSpPr>
          <p:nvPr>
            <p:ph sz="half"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“One of the most important things about looking youthful is to have a  modern haircut.”</a:t>
            </a:r>
          </a:p>
          <a:p>
            <a:endParaRPr lang="en-US" dirty="0"/>
          </a:p>
        </p:txBody>
      </p:sp>
    </p:spTree>
    <p:extLst>
      <p:ext uri="{BB962C8B-B14F-4D97-AF65-F5344CB8AC3E}">
        <p14:creationId xmlns:p14="http://schemas.microsoft.com/office/powerpoint/2010/main" val="310738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98AD-E341-445F-BC57-917E642E0B6A}"/>
              </a:ext>
            </a:extLst>
          </p:cNvPr>
          <p:cNvSpPr>
            <a:spLocks noGrp="1"/>
          </p:cNvSpPr>
          <p:nvPr>
            <p:ph type="title"/>
          </p:nvPr>
        </p:nvSpPr>
        <p:spPr/>
        <p:txBody>
          <a:bodyPr/>
          <a:lstStyle/>
          <a:p>
            <a:r>
              <a:rPr lang="en-US" spc="0" dirty="0"/>
              <a:t>Men’s Haircuts</a:t>
            </a:r>
          </a:p>
        </p:txBody>
      </p:sp>
      <p:sp>
        <p:nvSpPr>
          <p:cNvPr id="3" name="Content Placeholder 2">
            <a:extLst>
              <a:ext uri="{FF2B5EF4-FFF2-40B4-BE49-F238E27FC236}">
                <a16:creationId xmlns:a16="http://schemas.microsoft.com/office/drawing/2014/main" id="{9C3763DB-CC75-4218-B0C3-96C3227C2507}"/>
              </a:ext>
            </a:extLst>
          </p:cNvPr>
          <p:cNvSpPr>
            <a:spLocks noGrp="1"/>
          </p:cNvSpPr>
          <p:nvPr>
            <p:ph sz="half" idx="1"/>
          </p:nvPr>
        </p:nvSpPr>
        <p:spPr>
          <a:xfrm>
            <a:off x="740664" y="1420420"/>
            <a:ext cx="6268972" cy="4734318"/>
          </a:xfrm>
        </p:spPr>
        <p:txBody>
          <a:bodyPr/>
          <a:lstStyle/>
          <a:p>
            <a:pPr marL="469900" marR="479425" indent="-457200">
              <a:spcBef>
                <a:spcPts val="9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Business opportunities are endless</a:t>
            </a:r>
          </a:p>
          <a:p>
            <a:pPr marL="469900" marR="5080" indent="-457200">
              <a:spcBef>
                <a:spcPts val="7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Men cut their hair every 3 to 5 weeks</a:t>
            </a:r>
          </a:p>
          <a:p>
            <a:pPr marL="469900" indent="-457200">
              <a:spcBef>
                <a:spcPts val="7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Loyal clientele</a:t>
            </a:r>
          </a:p>
          <a:p>
            <a:endParaRPr lang="en-US" dirty="0"/>
          </a:p>
        </p:txBody>
      </p:sp>
      <p:sp>
        <p:nvSpPr>
          <p:cNvPr id="4" name="object 5">
            <a:extLst>
              <a:ext uri="{FF2B5EF4-FFF2-40B4-BE49-F238E27FC236}">
                <a16:creationId xmlns:a16="http://schemas.microsoft.com/office/drawing/2014/main" id="{D7077A0E-6C91-480C-B101-62D11A95ECA4}"/>
              </a:ext>
            </a:extLst>
          </p:cNvPr>
          <p:cNvSpPr/>
          <p:nvPr/>
        </p:nvSpPr>
        <p:spPr>
          <a:xfrm>
            <a:off x="7258087" y="1501415"/>
            <a:ext cx="3542029" cy="3546475"/>
          </a:xfrm>
          <a:custGeom>
            <a:avLst/>
            <a:gdLst/>
            <a:ahLst/>
            <a:cxnLst/>
            <a:rect l="l" t="t" r="r" b="b"/>
            <a:pathLst>
              <a:path w="3542029" h="3546475">
                <a:moveTo>
                  <a:pt x="2237776" y="3078199"/>
                </a:moveTo>
                <a:lnTo>
                  <a:pt x="1299292" y="3078199"/>
                </a:lnTo>
                <a:lnTo>
                  <a:pt x="1768103" y="3546321"/>
                </a:lnTo>
                <a:lnTo>
                  <a:pt x="1768940" y="3546321"/>
                </a:lnTo>
                <a:lnTo>
                  <a:pt x="2237776" y="3078199"/>
                </a:lnTo>
                <a:close/>
              </a:path>
              <a:path w="3542029" h="3546475">
                <a:moveTo>
                  <a:pt x="2903403" y="2624216"/>
                </a:moveTo>
                <a:lnTo>
                  <a:pt x="608171" y="2624216"/>
                </a:lnTo>
                <a:lnTo>
                  <a:pt x="588159" y="2627846"/>
                </a:lnTo>
                <a:lnTo>
                  <a:pt x="571812" y="2638736"/>
                </a:lnTo>
                <a:lnTo>
                  <a:pt x="560896" y="2655083"/>
                </a:lnTo>
                <a:lnTo>
                  <a:pt x="557258" y="2675060"/>
                </a:lnTo>
                <a:lnTo>
                  <a:pt x="557258" y="3027356"/>
                </a:lnTo>
                <a:lnTo>
                  <a:pt x="560896" y="3047333"/>
                </a:lnTo>
                <a:lnTo>
                  <a:pt x="571812" y="3063680"/>
                </a:lnTo>
                <a:lnTo>
                  <a:pt x="588159" y="3074570"/>
                </a:lnTo>
                <a:lnTo>
                  <a:pt x="608171" y="3078199"/>
                </a:lnTo>
                <a:lnTo>
                  <a:pt x="2903403" y="3078199"/>
                </a:lnTo>
                <a:lnTo>
                  <a:pt x="2923364" y="3074570"/>
                </a:lnTo>
                <a:lnTo>
                  <a:pt x="2939787" y="3063680"/>
                </a:lnTo>
                <a:lnTo>
                  <a:pt x="2950652" y="3047333"/>
                </a:lnTo>
                <a:lnTo>
                  <a:pt x="2954442" y="3027356"/>
                </a:lnTo>
                <a:lnTo>
                  <a:pt x="2954442" y="2675060"/>
                </a:lnTo>
                <a:lnTo>
                  <a:pt x="2950652" y="2655083"/>
                </a:lnTo>
                <a:lnTo>
                  <a:pt x="2939787" y="2638736"/>
                </a:lnTo>
                <a:lnTo>
                  <a:pt x="2923364" y="2627846"/>
                </a:lnTo>
                <a:lnTo>
                  <a:pt x="2903403" y="2624216"/>
                </a:lnTo>
                <a:close/>
              </a:path>
              <a:path w="3542029" h="3546475">
                <a:moveTo>
                  <a:pt x="1768521" y="0"/>
                </a:moveTo>
                <a:lnTo>
                  <a:pt x="0" y="1765954"/>
                </a:lnTo>
                <a:lnTo>
                  <a:pt x="0" y="1779061"/>
                </a:lnTo>
                <a:lnTo>
                  <a:pt x="844617" y="2624216"/>
                </a:lnTo>
                <a:lnTo>
                  <a:pt x="2688888" y="2624216"/>
                </a:lnTo>
                <a:lnTo>
                  <a:pt x="3541894" y="1772500"/>
                </a:lnTo>
                <a:lnTo>
                  <a:pt x="1768521" y="0"/>
                </a:lnTo>
                <a:close/>
              </a:path>
            </a:pathLst>
          </a:custGeom>
          <a:solidFill>
            <a:srgbClr val="000000"/>
          </a:solidFill>
        </p:spPr>
        <p:txBody>
          <a:bodyPr wrap="square" lIns="0" tIns="0" rIns="0" bIns="0" rtlCol="0"/>
          <a:lstStyle/>
          <a:p>
            <a:endParaRPr/>
          </a:p>
        </p:txBody>
      </p:sp>
      <p:sp>
        <p:nvSpPr>
          <p:cNvPr id="5" name="object 6">
            <a:extLst>
              <a:ext uri="{FF2B5EF4-FFF2-40B4-BE49-F238E27FC236}">
                <a16:creationId xmlns:a16="http://schemas.microsoft.com/office/drawing/2014/main" id="{E19C4BBE-447C-49B4-85C5-8B678D1B1EDA}"/>
              </a:ext>
            </a:extLst>
          </p:cNvPr>
          <p:cNvSpPr/>
          <p:nvPr/>
        </p:nvSpPr>
        <p:spPr>
          <a:xfrm>
            <a:off x="8722877" y="4579615"/>
            <a:ext cx="607695" cy="303530"/>
          </a:xfrm>
          <a:custGeom>
            <a:avLst/>
            <a:gdLst/>
            <a:ahLst/>
            <a:cxnLst/>
            <a:rect l="l" t="t" r="r" b="b"/>
            <a:pathLst>
              <a:path w="607695" h="303529">
                <a:moveTo>
                  <a:pt x="74587" y="0"/>
                </a:moveTo>
                <a:lnTo>
                  <a:pt x="0" y="0"/>
                </a:lnTo>
                <a:lnTo>
                  <a:pt x="303731" y="303283"/>
                </a:lnTo>
                <a:lnTo>
                  <a:pt x="378298" y="228826"/>
                </a:lnTo>
                <a:lnTo>
                  <a:pt x="303731" y="228826"/>
                </a:lnTo>
                <a:lnTo>
                  <a:pt x="74587" y="0"/>
                </a:lnTo>
                <a:close/>
              </a:path>
              <a:path w="607695" h="303529">
                <a:moveTo>
                  <a:pt x="607463" y="0"/>
                </a:moveTo>
                <a:lnTo>
                  <a:pt x="532901" y="0"/>
                </a:lnTo>
                <a:lnTo>
                  <a:pt x="303731" y="228826"/>
                </a:lnTo>
                <a:lnTo>
                  <a:pt x="378298" y="228826"/>
                </a:lnTo>
                <a:lnTo>
                  <a:pt x="607463" y="0"/>
                </a:lnTo>
                <a:close/>
              </a:path>
            </a:pathLst>
          </a:custGeom>
          <a:solidFill>
            <a:srgbClr val="EEFFD1"/>
          </a:solidFill>
        </p:spPr>
        <p:txBody>
          <a:bodyPr wrap="square" lIns="0" tIns="0" rIns="0" bIns="0" rtlCol="0"/>
          <a:lstStyle/>
          <a:p>
            <a:endParaRPr/>
          </a:p>
        </p:txBody>
      </p:sp>
      <p:sp>
        <p:nvSpPr>
          <p:cNvPr id="6" name="object 7">
            <a:extLst>
              <a:ext uri="{FF2B5EF4-FFF2-40B4-BE49-F238E27FC236}">
                <a16:creationId xmlns:a16="http://schemas.microsoft.com/office/drawing/2014/main" id="{278C023A-AAAF-41CF-981C-859944CBD499}"/>
              </a:ext>
            </a:extLst>
          </p:cNvPr>
          <p:cNvSpPr/>
          <p:nvPr/>
        </p:nvSpPr>
        <p:spPr>
          <a:xfrm>
            <a:off x="8846558" y="4579615"/>
            <a:ext cx="360680" cy="180340"/>
          </a:xfrm>
          <a:custGeom>
            <a:avLst/>
            <a:gdLst/>
            <a:ahLst/>
            <a:cxnLst/>
            <a:rect l="l" t="t" r="r" b="b"/>
            <a:pathLst>
              <a:path w="360679" h="180339">
                <a:moveTo>
                  <a:pt x="360101" y="0"/>
                </a:moveTo>
                <a:lnTo>
                  <a:pt x="0" y="0"/>
                </a:lnTo>
                <a:lnTo>
                  <a:pt x="180050" y="179790"/>
                </a:lnTo>
                <a:lnTo>
                  <a:pt x="360101" y="0"/>
                </a:lnTo>
                <a:close/>
              </a:path>
            </a:pathLst>
          </a:custGeom>
          <a:solidFill>
            <a:srgbClr val="D7D7FF"/>
          </a:solidFill>
        </p:spPr>
        <p:txBody>
          <a:bodyPr wrap="square" lIns="0" tIns="0" rIns="0" bIns="0" rtlCol="0"/>
          <a:lstStyle/>
          <a:p>
            <a:endParaRPr/>
          </a:p>
        </p:txBody>
      </p:sp>
      <p:sp>
        <p:nvSpPr>
          <p:cNvPr id="7" name="object 8">
            <a:extLst>
              <a:ext uri="{FF2B5EF4-FFF2-40B4-BE49-F238E27FC236}">
                <a16:creationId xmlns:a16="http://schemas.microsoft.com/office/drawing/2014/main" id="{E722737E-5967-4994-94D5-7D835DDE9CBF}"/>
              </a:ext>
            </a:extLst>
          </p:cNvPr>
          <p:cNvSpPr/>
          <p:nvPr/>
        </p:nvSpPr>
        <p:spPr>
          <a:xfrm>
            <a:off x="7871716" y="4183735"/>
            <a:ext cx="2291715" cy="337820"/>
          </a:xfrm>
          <a:custGeom>
            <a:avLst/>
            <a:gdLst/>
            <a:ahLst/>
            <a:cxnLst/>
            <a:rect l="l" t="t" r="r" b="b"/>
            <a:pathLst>
              <a:path w="2291715" h="337820">
                <a:moveTo>
                  <a:pt x="2244294" y="0"/>
                </a:moveTo>
                <a:lnTo>
                  <a:pt x="47299" y="0"/>
                </a:lnTo>
                <a:lnTo>
                  <a:pt x="29107" y="3629"/>
                </a:lnTo>
                <a:lnTo>
                  <a:pt x="14553" y="10889"/>
                </a:lnTo>
                <a:lnTo>
                  <a:pt x="3638" y="23606"/>
                </a:lnTo>
                <a:lnTo>
                  <a:pt x="0" y="38151"/>
                </a:lnTo>
                <a:lnTo>
                  <a:pt x="0" y="299651"/>
                </a:lnTo>
                <a:lnTo>
                  <a:pt x="3638" y="314170"/>
                </a:lnTo>
                <a:lnTo>
                  <a:pt x="14553" y="326888"/>
                </a:lnTo>
                <a:lnTo>
                  <a:pt x="29107" y="334147"/>
                </a:lnTo>
                <a:lnTo>
                  <a:pt x="47299" y="337777"/>
                </a:lnTo>
                <a:lnTo>
                  <a:pt x="2244294" y="337777"/>
                </a:lnTo>
                <a:lnTo>
                  <a:pt x="2262486" y="334147"/>
                </a:lnTo>
                <a:lnTo>
                  <a:pt x="2277141" y="326888"/>
                </a:lnTo>
                <a:lnTo>
                  <a:pt x="2288006" y="314170"/>
                </a:lnTo>
                <a:lnTo>
                  <a:pt x="2291543" y="299651"/>
                </a:lnTo>
                <a:lnTo>
                  <a:pt x="2291543" y="38151"/>
                </a:lnTo>
                <a:lnTo>
                  <a:pt x="2288006" y="23606"/>
                </a:lnTo>
                <a:lnTo>
                  <a:pt x="2277141" y="10889"/>
                </a:lnTo>
                <a:lnTo>
                  <a:pt x="2262486" y="3629"/>
                </a:lnTo>
                <a:lnTo>
                  <a:pt x="2244294" y="0"/>
                </a:lnTo>
                <a:close/>
              </a:path>
            </a:pathLst>
          </a:custGeom>
          <a:solidFill>
            <a:srgbClr val="C59B07"/>
          </a:solidFill>
        </p:spPr>
        <p:txBody>
          <a:bodyPr wrap="square" lIns="0" tIns="0" rIns="0" bIns="0" rtlCol="0"/>
          <a:lstStyle/>
          <a:p>
            <a:endParaRPr/>
          </a:p>
        </p:txBody>
      </p:sp>
      <p:sp>
        <p:nvSpPr>
          <p:cNvPr id="8" name="object 9">
            <a:extLst>
              <a:ext uri="{FF2B5EF4-FFF2-40B4-BE49-F238E27FC236}">
                <a16:creationId xmlns:a16="http://schemas.microsoft.com/office/drawing/2014/main" id="{58A66A61-CBB5-4E46-ABE7-ADFF95579A7C}"/>
              </a:ext>
            </a:extLst>
          </p:cNvPr>
          <p:cNvSpPr/>
          <p:nvPr/>
        </p:nvSpPr>
        <p:spPr>
          <a:xfrm>
            <a:off x="7422493" y="3281175"/>
            <a:ext cx="920750" cy="844550"/>
          </a:xfrm>
          <a:custGeom>
            <a:avLst/>
            <a:gdLst/>
            <a:ahLst/>
            <a:cxnLst/>
            <a:rect l="l" t="t" r="r" b="b"/>
            <a:pathLst>
              <a:path w="920750" h="844550">
                <a:moveTo>
                  <a:pt x="74567" y="0"/>
                </a:moveTo>
                <a:lnTo>
                  <a:pt x="0" y="0"/>
                </a:lnTo>
                <a:lnTo>
                  <a:pt x="847528" y="844456"/>
                </a:lnTo>
                <a:lnTo>
                  <a:pt x="920271" y="844456"/>
                </a:lnTo>
                <a:lnTo>
                  <a:pt x="74567" y="0"/>
                </a:lnTo>
                <a:close/>
              </a:path>
            </a:pathLst>
          </a:custGeom>
          <a:solidFill>
            <a:srgbClr val="EEFFD1"/>
          </a:solidFill>
        </p:spPr>
        <p:txBody>
          <a:bodyPr wrap="square" lIns="0" tIns="0" rIns="0" bIns="0" rtlCol="0"/>
          <a:lstStyle/>
          <a:p>
            <a:endParaRPr/>
          </a:p>
        </p:txBody>
      </p:sp>
      <p:sp>
        <p:nvSpPr>
          <p:cNvPr id="9" name="object 10">
            <a:extLst>
              <a:ext uri="{FF2B5EF4-FFF2-40B4-BE49-F238E27FC236}">
                <a16:creationId xmlns:a16="http://schemas.microsoft.com/office/drawing/2014/main" id="{33ED8198-4E03-4732-A050-929B4E77D22F}"/>
              </a:ext>
            </a:extLst>
          </p:cNvPr>
          <p:cNvSpPr/>
          <p:nvPr/>
        </p:nvSpPr>
        <p:spPr>
          <a:xfrm>
            <a:off x="9708635" y="3281175"/>
            <a:ext cx="918844" cy="844550"/>
          </a:xfrm>
          <a:custGeom>
            <a:avLst/>
            <a:gdLst/>
            <a:ahLst/>
            <a:cxnLst/>
            <a:rect l="l" t="t" r="r" b="b"/>
            <a:pathLst>
              <a:path w="918845" h="844550">
                <a:moveTo>
                  <a:pt x="918522" y="0"/>
                </a:moveTo>
                <a:lnTo>
                  <a:pt x="845754" y="0"/>
                </a:lnTo>
                <a:lnTo>
                  <a:pt x="0" y="844456"/>
                </a:lnTo>
                <a:lnTo>
                  <a:pt x="72768" y="844456"/>
                </a:lnTo>
                <a:lnTo>
                  <a:pt x="918522" y="0"/>
                </a:lnTo>
                <a:close/>
              </a:path>
            </a:pathLst>
          </a:custGeom>
          <a:solidFill>
            <a:srgbClr val="EEFFD1"/>
          </a:solidFill>
        </p:spPr>
        <p:txBody>
          <a:bodyPr wrap="square" lIns="0" tIns="0" rIns="0" bIns="0" rtlCol="0"/>
          <a:lstStyle/>
          <a:p>
            <a:endParaRPr/>
          </a:p>
        </p:txBody>
      </p:sp>
      <p:sp>
        <p:nvSpPr>
          <p:cNvPr id="10" name="object 11">
            <a:extLst>
              <a:ext uri="{FF2B5EF4-FFF2-40B4-BE49-F238E27FC236}">
                <a16:creationId xmlns:a16="http://schemas.microsoft.com/office/drawing/2014/main" id="{7E4DC999-D9EB-4530-A2B4-4E073457EA66}"/>
              </a:ext>
            </a:extLst>
          </p:cNvPr>
          <p:cNvSpPr/>
          <p:nvPr/>
        </p:nvSpPr>
        <p:spPr>
          <a:xfrm>
            <a:off x="7417035" y="1666661"/>
            <a:ext cx="3217545" cy="1614805"/>
          </a:xfrm>
          <a:custGeom>
            <a:avLst/>
            <a:gdLst/>
            <a:ahLst/>
            <a:cxnLst/>
            <a:rect l="l" t="t" r="r" b="b"/>
            <a:pathLst>
              <a:path w="3217545" h="1614804">
                <a:moveTo>
                  <a:pt x="1609573" y="0"/>
                </a:moveTo>
                <a:lnTo>
                  <a:pt x="0" y="1607254"/>
                </a:lnTo>
                <a:lnTo>
                  <a:pt x="5457" y="1614514"/>
                </a:lnTo>
                <a:lnTo>
                  <a:pt x="80024" y="1614514"/>
                </a:lnTo>
                <a:lnTo>
                  <a:pt x="72750" y="1607254"/>
                </a:lnTo>
                <a:lnTo>
                  <a:pt x="1609573" y="74627"/>
                </a:lnTo>
                <a:lnTo>
                  <a:pt x="1684229" y="74627"/>
                </a:lnTo>
                <a:lnTo>
                  <a:pt x="1609573" y="0"/>
                </a:lnTo>
                <a:close/>
              </a:path>
              <a:path w="3217545" h="1614804">
                <a:moveTo>
                  <a:pt x="1684229" y="74627"/>
                </a:moveTo>
                <a:lnTo>
                  <a:pt x="1609573" y="74627"/>
                </a:lnTo>
                <a:lnTo>
                  <a:pt x="3144681" y="1607254"/>
                </a:lnTo>
                <a:lnTo>
                  <a:pt x="3137353" y="1614514"/>
                </a:lnTo>
                <a:lnTo>
                  <a:pt x="3210121" y="1614514"/>
                </a:lnTo>
                <a:lnTo>
                  <a:pt x="3217449" y="1607254"/>
                </a:lnTo>
                <a:lnTo>
                  <a:pt x="1684229" y="74627"/>
                </a:lnTo>
                <a:close/>
              </a:path>
            </a:pathLst>
          </a:custGeom>
          <a:solidFill>
            <a:srgbClr val="9BC151"/>
          </a:solidFill>
        </p:spPr>
        <p:txBody>
          <a:bodyPr wrap="square" lIns="0" tIns="0" rIns="0" bIns="0" rtlCol="0"/>
          <a:lstStyle/>
          <a:p>
            <a:endParaRPr/>
          </a:p>
        </p:txBody>
      </p:sp>
      <p:sp>
        <p:nvSpPr>
          <p:cNvPr id="11" name="object 12">
            <a:extLst>
              <a:ext uri="{FF2B5EF4-FFF2-40B4-BE49-F238E27FC236}">
                <a16:creationId xmlns:a16="http://schemas.microsoft.com/office/drawing/2014/main" id="{6482C981-50A3-4434-A9C9-52D7E69F0218}"/>
              </a:ext>
            </a:extLst>
          </p:cNvPr>
          <p:cNvSpPr/>
          <p:nvPr/>
        </p:nvSpPr>
        <p:spPr>
          <a:xfrm>
            <a:off x="7540722" y="1790279"/>
            <a:ext cx="2970530" cy="2335530"/>
          </a:xfrm>
          <a:custGeom>
            <a:avLst/>
            <a:gdLst/>
            <a:ahLst/>
            <a:cxnLst/>
            <a:rect l="l" t="t" r="r" b="b"/>
            <a:pathLst>
              <a:path w="2970529" h="2335529">
                <a:moveTo>
                  <a:pt x="1485887" y="0"/>
                </a:moveTo>
                <a:lnTo>
                  <a:pt x="0" y="1483637"/>
                </a:lnTo>
                <a:lnTo>
                  <a:pt x="852980" y="2335353"/>
                </a:lnTo>
                <a:lnTo>
                  <a:pt x="2117000" y="2335353"/>
                </a:lnTo>
                <a:lnTo>
                  <a:pt x="2969956" y="1483637"/>
                </a:lnTo>
                <a:lnTo>
                  <a:pt x="1485887" y="0"/>
                </a:lnTo>
                <a:close/>
              </a:path>
            </a:pathLst>
          </a:custGeom>
          <a:solidFill>
            <a:srgbClr val="D7D7FF"/>
          </a:solidFill>
        </p:spPr>
        <p:txBody>
          <a:bodyPr wrap="square" lIns="0" tIns="0" rIns="0" bIns="0" rtlCol="0"/>
          <a:lstStyle/>
          <a:p>
            <a:endParaRPr/>
          </a:p>
        </p:txBody>
      </p:sp>
      <p:sp>
        <p:nvSpPr>
          <p:cNvPr id="12" name="object 13">
            <a:extLst>
              <a:ext uri="{FF2B5EF4-FFF2-40B4-BE49-F238E27FC236}">
                <a16:creationId xmlns:a16="http://schemas.microsoft.com/office/drawing/2014/main" id="{EB4C3BBD-4F47-4822-9823-ABB558BF3B96}"/>
              </a:ext>
            </a:extLst>
          </p:cNvPr>
          <p:cNvSpPr/>
          <p:nvPr/>
        </p:nvSpPr>
        <p:spPr>
          <a:xfrm>
            <a:off x="7964470" y="4254554"/>
            <a:ext cx="480154" cy="219744"/>
          </a:xfrm>
          <a:prstGeom prst="rect">
            <a:avLst/>
          </a:prstGeom>
          <a:blipFill>
            <a:blip r:embed="rId2" cstate="print"/>
            <a:stretch>
              <a:fillRect/>
            </a:stretch>
          </a:blipFill>
        </p:spPr>
        <p:txBody>
          <a:bodyPr wrap="square" lIns="0" tIns="0" rIns="0" bIns="0" rtlCol="0"/>
          <a:lstStyle/>
          <a:p>
            <a:endParaRPr/>
          </a:p>
        </p:txBody>
      </p:sp>
      <p:sp>
        <p:nvSpPr>
          <p:cNvPr id="13" name="object 14">
            <a:extLst>
              <a:ext uri="{FF2B5EF4-FFF2-40B4-BE49-F238E27FC236}">
                <a16:creationId xmlns:a16="http://schemas.microsoft.com/office/drawing/2014/main" id="{9BC386C8-E4ED-4EFC-BE83-514D2F547077}"/>
              </a:ext>
            </a:extLst>
          </p:cNvPr>
          <p:cNvSpPr/>
          <p:nvPr/>
        </p:nvSpPr>
        <p:spPr>
          <a:xfrm>
            <a:off x="8479180" y="4254554"/>
            <a:ext cx="201881" cy="219744"/>
          </a:xfrm>
          <a:prstGeom prst="rect">
            <a:avLst/>
          </a:prstGeom>
          <a:blipFill>
            <a:blip r:embed="rId3" cstate="print"/>
            <a:stretch>
              <a:fillRect/>
            </a:stretch>
          </a:blipFill>
        </p:spPr>
        <p:txBody>
          <a:bodyPr wrap="square" lIns="0" tIns="0" rIns="0" bIns="0" rtlCol="0"/>
          <a:lstStyle/>
          <a:p>
            <a:endParaRPr/>
          </a:p>
        </p:txBody>
      </p:sp>
      <p:sp>
        <p:nvSpPr>
          <p:cNvPr id="14" name="object 15">
            <a:extLst>
              <a:ext uri="{FF2B5EF4-FFF2-40B4-BE49-F238E27FC236}">
                <a16:creationId xmlns:a16="http://schemas.microsoft.com/office/drawing/2014/main" id="{28537457-466B-427D-9523-FADD8016DB80}"/>
              </a:ext>
            </a:extLst>
          </p:cNvPr>
          <p:cNvSpPr/>
          <p:nvPr/>
        </p:nvSpPr>
        <p:spPr>
          <a:xfrm>
            <a:off x="8773815" y="4250925"/>
            <a:ext cx="190966" cy="227004"/>
          </a:xfrm>
          <a:prstGeom prst="rect">
            <a:avLst/>
          </a:prstGeom>
          <a:blipFill>
            <a:blip r:embed="rId4" cstate="print"/>
            <a:stretch>
              <a:fillRect/>
            </a:stretch>
          </a:blipFill>
        </p:spPr>
        <p:txBody>
          <a:bodyPr wrap="square" lIns="0" tIns="0" rIns="0" bIns="0" rtlCol="0"/>
          <a:lstStyle/>
          <a:p>
            <a:endParaRPr/>
          </a:p>
        </p:txBody>
      </p:sp>
      <p:sp>
        <p:nvSpPr>
          <p:cNvPr id="15" name="object 16">
            <a:extLst>
              <a:ext uri="{FF2B5EF4-FFF2-40B4-BE49-F238E27FC236}">
                <a16:creationId xmlns:a16="http://schemas.microsoft.com/office/drawing/2014/main" id="{F7714DD3-61F5-40CF-8A08-03238F671620}"/>
              </a:ext>
            </a:extLst>
          </p:cNvPr>
          <p:cNvSpPr/>
          <p:nvPr/>
        </p:nvSpPr>
        <p:spPr>
          <a:xfrm>
            <a:off x="8995708" y="4254554"/>
            <a:ext cx="174593" cy="223374"/>
          </a:xfrm>
          <a:prstGeom prst="rect">
            <a:avLst/>
          </a:prstGeom>
          <a:blipFill>
            <a:blip r:embed="rId5" cstate="print"/>
            <a:stretch>
              <a:fillRect/>
            </a:stretch>
          </a:blipFill>
        </p:spPr>
        <p:txBody>
          <a:bodyPr wrap="square" lIns="0" tIns="0" rIns="0" bIns="0" rtlCol="0"/>
          <a:lstStyle/>
          <a:p>
            <a:endParaRPr/>
          </a:p>
        </p:txBody>
      </p:sp>
      <p:sp>
        <p:nvSpPr>
          <p:cNvPr id="16" name="object 17">
            <a:extLst>
              <a:ext uri="{FF2B5EF4-FFF2-40B4-BE49-F238E27FC236}">
                <a16:creationId xmlns:a16="http://schemas.microsoft.com/office/drawing/2014/main" id="{81FC52DE-146B-42B1-89C2-DECBBDA492CC}"/>
              </a:ext>
            </a:extLst>
          </p:cNvPr>
          <p:cNvSpPr/>
          <p:nvPr/>
        </p:nvSpPr>
        <p:spPr>
          <a:xfrm>
            <a:off x="9282145" y="4301768"/>
            <a:ext cx="0" cy="172720"/>
          </a:xfrm>
          <a:custGeom>
            <a:avLst/>
            <a:gdLst/>
            <a:ahLst/>
            <a:cxnLst/>
            <a:rect l="l" t="t" r="r" b="b"/>
            <a:pathLst>
              <a:path h="172720">
                <a:moveTo>
                  <a:pt x="0" y="0"/>
                </a:moveTo>
                <a:lnTo>
                  <a:pt x="0" y="172531"/>
                </a:lnTo>
              </a:path>
            </a:pathLst>
          </a:custGeom>
          <a:ln w="52731">
            <a:solidFill>
              <a:srgbClr val="000000"/>
            </a:solidFill>
          </a:ln>
        </p:spPr>
        <p:txBody>
          <a:bodyPr wrap="square" lIns="0" tIns="0" rIns="0" bIns="0" rtlCol="0"/>
          <a:lstStyle/>
          <a:p>
            <a:endParaRPr/>
          </a:p>
        </p:txBody>
      </p:sp>
      <p:sp>
        <p:nvSpPr>
          <p:cNvPr id="17" name="object 18">
            <a:extLst>
              <a:ext uri="{FF2B5EF4-FFF2-40B4-BE49-F238E27FC236}">
                <a16:creationId xmlns:a16="http://schemas.microsoft.com/office/drawing/2014/main" id="{B7BC0C68-DEBE-46FC-AEEF-75972DD62398}"/>
              </a:ext>
            </a:extLst>
          </p:cNvPr>
          <p:cNvSpPr/>
          <p:nvPr/>
        </p:nvSpPr>
        <p:spPr>
          <a:xfrm>
            <a:off x="9195770" y="4278161"/>
            <a:ext cx="174625" cy="0"/>
          </a:xfrm>
          <a:custGeom>
            <a:avLst/>
            <a:gdLst/>
            <a:ahLst/>
            <a:cxnLst/>
            <a:rect l="l" t="t" r="r" b="b"/>
            <a:pathLst>
              <a:path w="174625">
                <a:moveTo>
                  <a:pt x="0" y="0"/>
                </a:moveTo>
                <a:lnTo>
                  <a:pt x="174593" y="0"/>
                </a:lnTo>
              </a:path>
            </a:pathLst>
          </a:custGeom>
          <a:ln w="47213">
            <a:solidFill>
              <a:srgbClr val="000000"/>
            </a:solidFill>
          </a:ln>
        </p:spPr>
        <p:txBody>
          <a:bodyPr wrap="square" lIns="0" tIns="0" rIns="0" bIns="0" rtlCol="0"/>
          <a:lstStyle/>
          <a:p>
            <a:endParaRPr/>
          </a:p>
        </p:txBody>
      </p:sp>
      <p:sp>
        <p:nvSpPr>
          <p:cNvPr id="18" name="object 19">
            <a:extLst>
              <a:ext uri="{FF2B5EF4-FFF2-40B4-BE49-F238E27FC236}">
                <a16:creationId xmlns:a16="http://schemas.microsoft.com/office/drawing/2014/main" id="{843A3C97-A47D-4146-8A48-392F890E80DD}"/>
              </a:ext>
            </a:extLst>
          </p:cNvPr>
          <p:cNvSpPr/>
          <p:nvPr/>
        </p:nvSpPr>
        <p:spPr>
          <a:xfrm>
            <a:off x="9464937" y="4301768"/>
            <a:ext cx="0" cy="172720"/>
          </a:xfrm>
          <a:custGeom>
            <a:avLst/>
            <a:gdLst/>
            <a:ahLst/>
            <a:cxnLst/>
            <a:rect l="l" t="t" r="r" b="b"/>
            <a:pathLst>
              <a:path h="172720">
                <a:moveTo>
                  <a:pt x="0" y="0"/>
                </a:moveTo>
                <a:lnTo>
                  <a:pt x="0" y="172531"/>
                </a:lnTo>
              </a:path>
            </a:pathLst>
          </a:custGeom>
          <a:ln w="54576">
            <a:solidFill>
              <a:srgbClr val="000000"/>
            </a:solidFill>
          </a:ln>
        </p:spPr>
        <p:txBody>
          <a:bodyPr wrap="square" lIns="0" tIns="0" rIns="0" bIns="0" rtlCol="0"/>
          <a:lstStyle/>
          <a:p>
            <a:endParaRPr/>
          </a:p>
        </p:txBody>
      </p:sp>
      <p:sp>
        <p:nvSpPr>
          <p:cNvPr id="19" name="object 20">
            <a:extLst>
              <a:ext uri="{FF2B5EF4-FFF2-40B4-BE49-F238E27FC236}">
                <a16:creationId xmlns:a16="http://schemas.microsoft.com/office/drawing/2014/main" id="{1A851454-2CC6-48BF-BEBF-235D5F8ED2EB}"/>
              </a:ext>
            </a:extLst>
          </p:cNvPr>
          <p:cNvSpPr/>
          <p:nvPr/>
        </p:nvSpPr>
        <p:spPr>
          <a:xfrm>
            <a:off x="9377641" y="4278161"/>
            <a:ext cx="174625" cy="0"/>
          </a:xfrm>
          <a:custGeom>
            <a:avLst/>
            <a:gdLst/>
            <a:ahLst/>
            <a:cxnLst/>
            <a:rect l="l" t="t" r="r" b="b"/>
            <a:pathLst>
              <a:path w="174625">
                <a:moveTo>
                  <a:pt x="0" y="0"/>
                </a:moveTo>
                <a:lnTo>
                  <a:pt x="174593" y="0"/>
                </a:lnTo>
              </a:path>
            </a:pathLst>
          </a:custGeom>
          <a:ln w="47213">
            <a:solidFill>
              <a:srgbClr val="000000"/>
            </a:solidFill>
          </a:ln>
        </p:spPr>
        <p:txBody>
          <a:bodyPr wrap="square" lIns="0" tIns="0" rIns="0" bIns="0" rtlCol="0"/>
          <a:lstStyle/>
          <a:p>
            <a:endParaRPr/>
          </a:p>
        </p:txBody>
      </p:sp>
      <p:sp>
        <p:nvSpPr>
          <p:cNvPr id="20" name="object 21">
            <a:extLst>
              <a:ext uri="{FF2B5EF4-FFF2-40B4-BE49-F238E27FC236}">
                <a16:creationId xmlns:a16="http://schemas.microsoft.com/office/drawing/2014/main" id="{3A443159-7E73-4582-A40E-2C0B57FFE959}"/>
              </a:ext>
            </a:extLst>
          </p:cNvPr>
          <p:cNvSpPr/>
          <p:nvPr/>
        </p:nvSpPr>
        <p:spPr>
          <a:xfrm>
            <a:off x="9598617" y="4254562"/>
            <a:ext cx="0" cy="220345"/>
          </a:xfrm>
          <a:custGeom>
            <a:avLst/>
            <a:gdLst/>
            <a:ahLst/>
            <a:cxnLst/>
            <a:rect l="l" t="t" r="r" b="b"/>
            <a:pathLst>
              <a:path h="220345">
                <a:moveTo>
                  <a:pt x="0" y="0"/>
                </a:moveTo>
                <a:lnTo>
                  <a:pt x="0" y="219736"/>
                </a:lnTo>
              </a:path>
            </a:pathLst>
          </a:custGeom>
          <a:ln w="52744">
            <a:solidFill>
              <a:srgbClr val="000000"/>
            </a:solidFill>
          </a:ln>
        </p:spPr>
        <p:txBody>
          <a:bodyPr wrap="square" lIns="0" tIns="0" rIns="0" bIns="0" rtlCol="0"/>
          <a:lstStyle/>
          <a:p>
            <a:endParaRPr/>
          </a:p>
        </p:txBody>
      </p:sp>
      <p:sp>
        <p:nvSpPr>
          <p:cNvPr id="21" name="object 22">
            <a:extLst>
              <a:ext uri="{FF2B5EF4-FFF2-40B4-BE49-F238E27FC236}">
                <a16:creationId xmlns:a16="http://schemas.microsoft.com/office/drawing/2014/main" id="{E675BB78-8BB4-473F-8AA7-6638DCEAAC03}"/>
              </a:ext>
            </a:extLst>
          </p:cNvPr>
          <p:cNvSpPr/>
          <p:nvPr/>
        </p:nvSpPr>
        <p:spPr>
          <a:xfrm>
            <a:off x="9661361" y="4254554"/>
            <a:ext cx="174694" cy="219744"/>
          </a:xfrm>
          <a:prstGeom prst="rect">
            <a:avLst/>
          </a:prstGeom>
          <a:blipFill>
            <a:blip r:embed="rId6" cstate="print"/>
            <a:stretch>
              <a:fillRect/>
            </a:stretch>
          </a:blipFill>
        </p:spPr>
        <p:txBody>
          <a:bodyPr wrap="square" lIns="0" tIns="0" rIns="0" bIns="0" rtlCol="0"/>
          <a:lstStyle/>
          <a:p>
            <a:endParaRPr/>
          </a:p>
        </p:txBody>
      </p:sp>
      <p:sp>
        <p:nvSpPr>
          <p:cNvPr id="22" name="object 23">
            <a:extLst>
              <a:ext uri="{FF2B5EF4-FFF2-40B4-BE49-F238E27FC236}">
                <a16:creationId xmlns:a16="http://schemas.microsoft.com/office/drawing/2014/main" id="{34836BC4-F2AB-4E43-A10D-CD90CACDFD80}"/>
              </a:ext>
            </a:extLst>
          </p:cNvPr>
          <p:cNvSpPr/>
          <p:nvPr/>
        </p:nvSpPr>
        <p:spPr>
          <a:xfrm>
            <a:off x="9866880" y="4250925"/>
            <a:ext cx="203650" cy="227004"/>
          </a:xfrm>
          <a:prstGeom prst="rect">
            <a:avLst/>
          </a:prstGeom>
          <a:blipFill>
            <a:blip r:embed="rId7" cstate="print"/>
            <a:stretch>
              <a:fillRect/>
            </a:stretch>
          </a:blipFill>
        </p:spPr>
        <p:txBody>
          <a:bodyPr wrap="square" lIns="0" tIns="0" rIns="0" bIns="0" rtlCol="0"/>
          <a:lstStyle/>
          <a:p>
            <a:endParaRPr/>
          </a:p>
        </p:txBody>
      </p:sp>
      <p:sp>
        <p:nvSpPr>
          <p:cNvPr id="23" name="object 24">
            <a:extLst>
              <a:ext uri="{FF2B5EF4-FFF2-40B4-BE49-F238E27FC236}">
                <a16:creationId xmlns:a16="http://schemas.microsoft.com/office/drawing/2014/main" id="{4A42483B-5D4F-4BC8-8A82-C505623379F7}"/>
              </a:ext>
            </a:extLst>
          </p:cNvPr>
          <p:cNvSpPr/>
          <p:nvPr/>
        </p:nvSpPr>
        <p:spPr>
          <a:xfrm>
            <a:off x="7778962" y="2049951"/>
            <a:ext cx="2731716" cy="2128351"/>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1848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B2B6-2BFB-4F3C-A006-4E8E6B6AE663}"/>
              </a:ext>
            </a:extLst>
          </p:cNvPr>
          <p:cNvSpPr>
            <a:spLocks noGrp="1"/>
          </p:cNvSpPr>
          <p:nvPr>
            <p:ph type="title"/>
          </p:nvPr>
        </p:nvSpPr>
        <p:spPr/>
        <p:txBody>
          <a:bodyPr/>
          <a:lstStyle/>
          <a:p>
            <a:r>
              <a:rPr lang="en-US" spc="0" dirty="0"/>
              <a:t>Trends in Men’s Styling</a:t>
            </a:r>
          </a:p>
        </p:txBody>
      </p:sp>
      <p:sp>
        <p:nvSpPr>
          <p:cNvPr id="4" name="object 3">
            <a:extLst>
              <a:ext uri="{FF2B5EF4-FFF2-40B4-BE49-F238E27FC236}">
                <a16:creationId xmlns:a16="http://schemas.microsoft.com/office/drawing/2014/main" id="{7BFE07C9-FB3E-4104-A254-9A626216E93C}"/>
              </a:ext>
            </a:extLst>
          </p:cNvPr>
          <p:cNvSpPr/>
          <p:nvPr/>
        </p:nvSpPr>
        <p:spPr>
          <a:xfrm>
            <a:off x="7677976" y="1694416"/>
            <a:ext cx="2776664" cy="3663332"/>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9CD6412B-12F8-4C37-A35E-D04835DA2991}"/>
              </a:ext>
            </a:extLst>
          </p:cNvPr>
          <p:cNvSpPr/>
          <p:nvPr/>
        </p:nvSpPr>
        <p:spPr>
          <a:xfrm>
            <a:off x="1679510" y="1819469"/>
            <a:ext cx="2776665" cy="3432235"/>
          </a:xfrm>
          <a:prstGeom prst="rect">
            <a:avLst/>
          </a:prstGeom>
          <a:blipFill>
            <a:blip r:embed="rId3"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68787FB8-AD2D-4295-83C3-15508743DFDF}"/>
              </a:ext>
            </a:extLst>
          </p:cNvPr>
          <p:cNvSpPr/>
          <p:nvPr/>
        </p:nvSpPr>
        <p:spPr>
          <a:xfrm>
            <a:off x="4548175" y="1632165"/>
            <a:ext cx="3056583" cy="460709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9711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7059-16DF-47B8-8FE0-E26D36FA9B9E}"/>
              </a:ext>
            </a:extLst>
          </p:cNvPr>
          <p:cNvSpPr>
            <a:spLocks noGrp="1"/>
          </p:cNvSpPr>
          <p:nvPr>
            <p:ph type="title"/>
          </p:nvPr>
        </p:nvSpPr>
        <p:spPr/>
        <p:txBody>
          <a:bodyPr/>
          <a:lstStyle/>
          <a:p>
            <a:r>
              <a:rPr lang="en-US" spc="0" dirty="0"/>
              <a:t>Clipper Cuts and Trimmers</a:t>
            </a:r>
          </a:p>
        </p:txBody>
      </p:sp>
      <p:sp>
        <p:nvSpPr>
          <p:cNvPr id="3" name="Content Placeholder 2">
            <a:extLst>
              <a:ext uri="{FF2B5EF4-FFF2-40B4-BE49-F238E27FC236}">
                <a16:creationId xmlns:a16="http://schemas.microsoft.com/office/drawing/2014/main" id="{61AEF9F8-7AF5-4A97-810C-7D0A809CE4D3}"/>
              </a:ext>
            </a:extLst>
          </p:cNvPr>
          <p:cNvSpPr>
            <a:spLocks noGrp="1"/>
          </p:cNvSpPr>
          <p:nvPr>
            <p:ph sz="half" idx="1"/>
          </p:nvPr>
        </p:nvSpPr>
        <p:spPr>
          <a:xfrm>
            <a:off x="740664" y="1420420"/>
            <a:ext cx="5426871" cy="4734318"/>
          </a:xfrm>
        </p:spPr>
        <p:txBody>
          <a:bodyPr/>
          <a:lstStyle/>
          <a:p>
            <a:pPr marL="469900" indent="-457200">
              <a:spcBef>
                <a:spcPts val="8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Clipper-over-comb</a:t>
            </a:r>
          </a:p>
          <a:p>
            <a:pPr marL="469900" marR="5080" indent="-457200">
              <a:spcBef>
                <a:spcPts val="7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Clipper cutting with attachments</a:t>
            </a:r>
          </a:p>
          <a:p>
            <a:pPr marL="469900" indent="-457200">
              <a:spcBef>
                <a:spcPts val="695"/>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Men’s clipper cut</a:t>
            </a:r>
          </a:p>
          <a:p>
            <a:pPr marL="469900" indent="-457200">
              <a:spcBef>
                <a:spcPts val="7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Trimmers</a:t>
            </a:r>
          </a:p>
          <a:p>
            <a:endParaRPr lang="en-US" dirty="0"/>
          </a:p>
        </p:txBody>
      </p:sp>
      <p:sp>
        <p:nvSpPr>
          <p:cNvPr id="4" name="object 4">
            <a:extLst>
              <a:ext uri="{FF2B5EF4-FFF2-40B4-BE49-F238E27FC236}">
                <a16:creationId xmlns:a16="http://schemas.microsoft.com/office/drawing/2014/main" id="{40245FF0-7F3A-406A-9962-FAA275773940}"/>
              </a:ext>
            </a:extLst>
          </p:cNvPr>
          <p:cNvSpPr/>
          <p:nvPr/>
        </p:nvSpPr>
        <p:spPr>
          <a:xfrm>
            <a:off x="6895323" y="1283509"/>
            <a:ext cx="3552502" cy="473431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6615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1031-014E-44F0-A11E-146F6E433CEC}"/>
              </a:ext>
            </a:extLst>
          </p:cNvPr>
          <p:cNvSpPr>
            <a:spLocks noGrp="1"/>
          </p:cNvSpPr>
          <p:nvPr>
            <p:ph type="title"/>
          </p:nvPr>
        </p:nvSpPr>
        <p:spPr/>
        <p:txBody>
          <a:bodyPr/>
          <a:lstStyle/>
          <a:p>
            <a:r>
              <a:rPr lang="en-US" spc="0" dirty="0"/>
              <a:t>Reminder</a:t>
            </a:r>
          </a:p>
        </p:txBody>
      </p:sp>
      <p:sp>
        <p:nvSpPr>
          <p:cNvPr id="3" name="Content Placeholder 2">
            <a:extLst>
              <a:ext uri="{FF2B5EF4-FFF2-40B4-BE49-F238E27FC236}">
                <a16:creationId xmlns:a16="http://schemas.microsoft.com/office/drawing/2014/main" id="{59E1633B-349E-4AF5-81FE-53C7FB28E611}"/>
              </a:ext>
            </a:extLst>
          </p:cNvPr>
          <p:cNvSpPr>
            <a:spLocks noGrp="1"/>
          </p:cNvSpPr>
          <p:nvPr>
            <p:ph sz="half" idx="1"/>
          </p:nvPr>
        </p:nvSpPr>
        <p:spPr>
          <a:xfrm>
            <a:off x="740664" y="1420420"/>
            <a:ext cx="6602528" cy="4734318"/>
          </a:xfrm>
        </p:spPr>
        <p:txBody>
          <a:bodyPr/>
          <a:lstStyle/>
          <a:p>
            <a:pPr marL="773430" marR="314325" indent="-457200">
              <a:spcBef>
                <a:spcPts val="100"/>
              </a:spcBef>
              <a:buClr>
                <a:schemeClr val="accent1"/>
              </a:buClr>
              <a:buFont typeface="Open Sans" panose="020B0606030504020204" pitchFamily="34" charset="0"/>
              <a:buChar char="&gt;"/>
            </a:pPr>
            <a:r>
              <a:rPr lang="en-US" sz="2800" dirty="0">
                <a:latin typeface="Open Sans" panose="020B0606030504020204" pitchFamily="34" charset="0"/>
                <a:ea typeface="Open Sans" panose="020B0606030504020204" pitchFamily="34" charset="0"/>
                <a:cs typeface="Open Sans" panose="020B0606030504020204" pitchFamily="34" charset="0"/>
              </a:rPr>
              <a:t>Safety and Sanitation Precautions - Cosmetology  Administrative Rules</a:t>
            </a:r>
          </a:p>
          <a:p>
            <a:endParaRPr lang="en-US" dirty="0"/>
          </a:p>
        </p:txBody>
      </p:sp>
      <p:sp>
        <p:nvSpPr>
          <p:cNvPr id="4" name="object 17">
            <a:hlinkClick r:id="rId2"/>
            <a:extLst>
              <a:ext uri="{FF2B5EF4-FFF2-40B4-BE49-F238E27FC236}">
                <a16:creationId xmlns:a16="http://schemas.microsoft.com/office/drawing/2014/main" id="{9F522AEE-0945-4C7E-9BFC-3E6F2FFBF854}"/>
              </a:ext>
            </a:extLst>
          </p:cNvPr>
          <p:cNvSpPr/>
          <p:nvPr/>
        </p:nvSpPr>
        <p:spPr>
          <a:xfrm>
            <a:off x="6187936" y="1812036"/>
            <a:ext cx="5458968" cy="323392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390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64BD-D79A-46AC-8AB2-27A916A2BB9C}"/>
              </a:ext>
            </a:extLst>
          </p:cNvPr>
          <p:cNvSpPr>
            <a:spLocks noGrp="1"/>
          </p:cNvSpPr>
          <p:nvPr>
            <p:ph type="title"/>
          </p:nvPr>
        </p:nvSpPr>
        <p:spPr/>
        <p:txBody>
          <a:bodyPr/>
          <a:lstStyle/>
          <a:p>
            <a:r>
              <a:rPr lang="en-US" spc="0" dirty="0"/>
              <a:t>Body Positioning and Posture</a:t>
            </a:r>
          </a:p>
        </p:txBody>
      </p:sp>
      <p:sp>
        <p:nvSpPr>
          <p:cNvPr id="3" name="Content Placeholder 2">
            <a:extLst>
              <a:ext uri="{FF2B5EF4-FFF2-40B4-BE49-F238E27FC236}">
                <a16:creationId xmlns:a16="http://schemas.microsoft.com/office/drawing/2014/main" id="{93B7D95A-1565-4221-B316-103DEE5CFDC0}"/>
              </a:ext>
            </a:extLst>
          </p:cNvPr>
          <p:cNvSpPr>
            <a:spLocks noGrp="1"/>
          </p:cNvSpPr>
          <p:nvPr>
            <p:ph sz="half" idx="1"/>
          </p:nvPr>
        </p:nvSpPr>
        <p:spPr>
          <a:xfrm>
            <a:off x="740664" y="1420420"/>
            <a:ext cx="5044316" cy="4734318"/>
          </a:xfrm>
        </p:spPr>
        <p:txBody>
          <a:bodyPr/>
          <a:lstStyle/>
          <a:p>
            <a:pPr marL="469900" indent="-457200">
              <a:spcBef>
                <a:spcPts val="705"/>
              </a:spcBef>
              <a:buClr>
                <a:schemeClr val="accent1"/>
              </a:buClr>
              <a:buSzPct val="68750"/>
              <a:buFont typeface="Open Sans" panose="020B0606030504020204" pitchFamily="34" charset="0"/>
              <a:buChar char="&gt;"/>
              <a:tabLst>
                <a:tab pos="469900" algn="l"/>
                <a:tab pos="470534" algn="l"/>
              </a:tabLst>
            </a:pPr>
            <a:r>
              <a:rPr lang="en-US" dirty="0">
                <a:latin typeface="Open Sans" panose="020B0606030504020204" pitchFamily="34" charset="0"/>
                <a:ea typeface="Open Sans" panose="020B0606030504020204" pitchFamily="34" charset="0"/>
                <a:cs typeface="Open Sans" panose="020B0606030504020204" pitchFamily="34" charset="0"/>
              </a:rPr>
              <a:t>Position your client</a:t>
            </a:r>
          </a:p>
          <a:p>
            <a:pPr marL="469900" indent="-457200">
              <a:spcBef>
                <a:spcPts val="600"/>
              </a:spcBef>
              <a:buClr>
                <a:schemeClr val="accent1"/>
              </a:buClr>
              <a:buSzPct val="68750"/>
              <a:buFont typeface="Open Sans" panose="020B0606030504020204" pitchFamily="34" charset="0"/>
              <a:buChar char="&gt;"/>
              <a:tabLst>
                <a:tab pos="469900" algn="l"/>
                <a:tab pos="470534" algn="l"/>
              </a:tabLst>
            </a:pPr>
            <a:r>
              <a:rPr lang="en-US" dirty="0">
                <a:latin typeface="Open Sans" panose="020B0606030504020204" pitchFamily="34" charset="0"/>
                <a:ea typeface="Open Sans" panose="020B0606030504020204" pitchFamily="34" charset="0"/>
                <a:cs typeface="Open Sans" panose="020B0606030504020204" pitchFamily="34" charset="0"/>
              </a:rPr>
              <a:t>Center your weight</a:t>
            </a:r>
          </a:p>
          <a:p>
            <a:pPr marL="469900" marR="5080" indent="-457200">
              <a:spcBef>
                <a:spcPts val="600"/>
              </a:spcBef>
              <a:buClr>
                <a:schemeClr val="accent1"/>
              </a:buClr>
              <a:buSzPct val="68750"/>
              <a:buFont typeface="Open Sans" panose="020B0606030504020204" pitchFamily="34" charset="0"/>
              <a:buChar char="&gt;"/>
              <a:tabLst>
                <a:tab pos="469900" algn="l"/>
                <a:tab pos="470534" algn="l"/>
              </a:tabLst>
            </a:pPr>
            <a:r>
              <a:rPr lang="en-US" dirty="0">
                <a:latin typeface="Open Sans" panose="020B0606030504020204" pitchFamily="34" charset="0"/>
                <a:ea typeface="Open Sans" panose="020B0606030504020204" pitchFamily="34" charset="0"/>
                <a:cs typeface="Open Sans" panose="020B0606030504020204" pitchFamily="34" charset="0"/>
              </a:rPr>
              <a:t>Work in front of your section</a:t>
            </a:r>
          </a:p>
          <a:p>
            <a:endParaRPr lang="en-US" dirty="0"/>
          </a:p>
        </p:txBody>
      </p:sp>
      <p:sp>
        <p:nvSpPr>
          <p:cNvPr id="4" name="object 4">
            <a:extLst>
              <a:ext uri="{FF2B5EF4-FFF2-40B4-BE49-F238E27FC236}">
                <a16:creationId xmlns:a16="http://schemas.microsoft.com/office/drawing/2014/main" id="{5E153093-2EFC-4430-AE5D-E12A23F0D835}"/>
              </a:ext>
            </a:extLst>
          </p:cNvPr>
          <p:cNvSpPr/>
          <p:nvPr/>
        </p:nvSpPr>
        <p:spPr>
          <a:xfrm>
            <a:off x="6788878" y="1714506"/>
            <a:ext cx="4391870" cy="402381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6102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3A9D-BA62-41B2-B190-A5643240608B}"/>
              </a:ext>
            </a:extLst>
          </p:cNvPr>
          <p:cNvSpPr>
            <a:spLocks noGrp="1"/>
          </p:cNvSpPr>
          <p:nvPr>
            <p:ph type="title"/>
          </p:nvPr>
        </p:nvSpPr>
        <p:spPr/>
        <p:txBody>
          <a:bodyPr/>
          <a:lstStyle/>
          <a:p>
            <a:r>
              <a:rPr lang="en-US" spc="0" dirty="0"/>
              <a:t>Draping</a:t>
            </a:r>
          </a:p>
        </p:txBody>
      </p:sp>
      <p:sp>
        <p:nvSpPr>
          <p:cNvPr id="3" name="Content Placeholder 2">
            <a:extLst>
              <a:ext uri="{FF2B5EF4-FFF2-40B4-BE49-F238E27FC236}">
                <a16:creationId xmlns:a16="http://schemas.microsoft.com/office/drawing/2014/main" id="{C879EF60-B67A-4586-9555-E05AC6EC255C}"/>
              </a:ext>
            </a:extLst>
          </p:cNvPr>
          <p:cNvSpPr>
            <a:spLocks noGrp="1"/>
          </p:cNvSpPr>
          <p:nvPr>
            <p:ph sz="half" idx="1"/>
          </p:nvPr>
        </p:nvSpPr>
        <p:spPr>
          <a:xfrm>
            <a:off x="740664" y="1420420"/>
            <a:ext cx="4297867" cy="4734318"/>
          </a:xfrm>
        </p:spPr>
        <p:txBody>
          <a:bodyPr/>
          <a:lstStyle/>
          <a:p>
            <a:pPr marL="469900" indent="-457200">
              <a:spcBef>
                <a:spcPts val="8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Neck strip</a:t>
            </a:r>
          </a:p>
          <a:p>
            <a:pPr marL="469900" indent="-457200">
              <a:spcBef>
                <a:spcPts val="700"/>
              </a:spcBef>
              <a:buClr>
                <a:schemeClr val="accent1"/>
              </a:buClr>
              <a:buSzPct val="59375"/>
              <a:buFont typeface="Open Sans" panose="020B0606030504020204" pitchFamily="34" charset="0"/>
              <a:buChar char="&gt;"/>
              <a:tabLst>
                <a:tab pos="333375" algn="l"/>
              </a:tabLst>
            </a:pPr>
            <a:r>
              <a:rPr lang="en-US" dirty="0">
                <a:latin typeface="Open Sans" panose="020B0606030504020204" pitchFamily="34" charset="0"/>
                <a:ea typeface="Open Sans" panose="020B0606030504020204" pitchFamily="34" charset="0"/>
                <a:cs typeface="Open Sans" panose="020B0606030504020204" pitchFamily="34" charset="0"/>
              </a:rPr>
              <a:t>Cutting cape</a:t>
            </a:r>
          </a:p>
          <a:p>
            <a:endParaRPr lang="en-US" dirty="0"/>
          </a:p>
        </p:txBody>
      </p:sp>
      <p:sp>
        <p:nvSpPr>
          <p:cNvPr id="4" name="object 5">
            <a:extLst>
              <a:ext uri="{FF2B5EF4-FFF2-40B4-BE49-F238E27FC236}">
                <a16:creationId xmlns:a16="http://schemas.microsoft.com/office/drawing/2014/main" id="{6581E127-F25A-4350-AF36-E923CC8C1ADA}"/>
              </a:ext>
            </a:extLst>
          </p:cNvPr>
          <p:cNvSpPr/>
          <p:nvPr/>
        </p:nvSpPr>
        <p:spPr>
          <a:xfrm>
            <a:off x="6634066" y="1187538"/>
            <a:ext cx="3975337" cy="448292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7371615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05d88611-e516-4d1a-b12e-39107e78b3d0"/>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186</TotalTime>
  <Words>516</Words>
  <Application>Microsoft Office PowerPoint</Application>
  <PresentationFormat>Widescreen</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Advanced Clipper Cutting for Men</vt:lpstr>
      <vt:lpstr>PowerPoint Presentation</vt:lpstr>
      <vt:lpstr>Evelyn Lauder, American businesswoman, socialite and philanthropist</vt:lpstr>
      <vt:lpstr>Men’s Haircuts</vt:lpstr>
      <vt:lpstr>Trends in Men’s Styling</vt:lpstr>
      <vt:lpstr>Clipper Cuts and Trimmers</vt:lpstr>
      <vt:lpstr>Reminder</vt:lpstr>
      <vt:lpstr>Body Positioning and Posture</vt:lpstr>
      <vt:lpstr>Draping</vt:lpstr>
      <vt:lpstr>Handling Scissors</vt:lpstr>
      <vt:lpstr>Handling Equipment</vt:lpstr>
      <vt:lpstr>Proper Sectioning and Guidelines</vt:lpstr>
      <vt:lpstr>Starting the Guideline</vt:lpstr>
      <vt:lpstr>Tapering</vt:lpstr>
      <vt:lpstr>Blending</vt:lpstr>
      <vt:lpstr>Trimmers</vt:lpstr>
      <vt:lpstr>Cross-Checking</vt:lpstr>
      <vt:lpstr>Review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7</cp:revision>
  <cp:lastPrinted>2017-07-07T16:17:37Z</cp:lastPrinted>
  <dcterms:created xsi:type="dcterms:W3CDTF">2017-07-11T23:58:30Z</dcterms:created>
  <dcterms:modified xsi:type="dcterms:W3CDTF">2018-01-15T21:37:56Z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