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0"/>
  </p:notesMasterIdLst>
  <p:handoutMasterIdLst>
    <p:handoutMasterId r:id="rId21"/>
  </p:handoutMasterIdLst>
  <p:sldIdLst>
    <p:sldId id="322" r:id="rId6"/>
    <p:sldId id="319" r:id="rId7"/>
    <p:sldId id="323" r:id="rId8"/>
    <p:sldId id="325" r:id="rId9"/>
    <p:sldId id="326" r:id="rId10"/>
    <p:sldId id="327" r:id="rId11"/>
    <p:sldId id="328" r:id="rId12"/>
    <p:sldId id="329" r:id="rId13"/>
    <p:sldId id="330" r:id="rId14"/>
    <p:sldId id="331" r:id="rId15"/>
    <p:sldId id="332" r:id="rId16"/>
    <p:sldId id="333" r:id="rId17"/>
    <p:sldId id="334" r:id="rId18"/>
    <p:sldId id="324"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36" autoAdjust="0"/>
    <p:restoredTop sz="95179" autoAdjust="0"/>
  </p:normalViewPr>
  <p:slideViewPr>
    <p:cSldViewPr snapToGrid="0">
      <p:cViewPr varScale="1">
        <p:scale>
          <a:sx n="87" d="100"/>
          <a:sy n="87" d="100"/>
        </p:scale>
        <p:origin x="200" y="2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commentAuthors" Target="commentAuthors.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27" Type="http://schemas.microsoft.com/office/2016/11/relationships/changesInfo" Target="changesInfos/changesInfo1.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1/15/18</a:t>
            </a:fld>
            <a:endParaRPr lang="en-US"/>
          </a:p>
        </p:txBody>
      </p:sp>
      <p:sp>
        <p:nvSpPr>
          <p:cNvPr id="4" name="Footer Placeholder 3">
            <a:extLst>
              <a:ext uri="{FF2B5EF4-FFF2-40B4-BE49-F238E27FC236}">
                <a16:creationId xmlns:a16="http://schemas.microsoft.com/office/drawing/2014/main" xmlns=""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1/15/18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hyperlink" Target="mailto:copyrights@tea.state.tx.us" TargetMode="External"/><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xmlns=""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xmlns=""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theme" Target="../theme/theme2.xml"/><Relationship Id="rId11"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4DD23808-E336-4296-8521-6F80DB5018F3}"/>
              </a:ext>
            </a:extLst>
          </p:cNvPr>
          <p:cNvSpPr>
            <a:spLocks noGrp="1"/>
          </p:cNvSpPr>
          <p:nvPr>
            <p:ph type="title"/>
          </p:nvPr>
        </p:nvSpPr>
        <p:spPr/>
        <p:txBody>
          <a:bodyPr>
            <a:normAutofit/>
          </a:bodyPr>
          <a:lstStyle/>
          <a:p>
            <a:r>
              <a:rPr lang="en-US" sz="6000" dirty="0" smtClean="0"/>
              <a:t>Assessing What is Being Taught</a:t>
            </a: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
            </a:r>
            <a:br>
              <a:rPr lang="en-US" dirty="0"/>
            </a:br>
            <a:r>
              <a:rPr lang="en-US" dirty="0"/>
              <a:t>Alternative Assessment Strategies </a:t>
            </a:r>
          </a:p>
        </p:txBody>
      </p:sp>
      <p:sp>
        <p:nvSpPr>
          <p:cNvPr id="3" name="Content Placeholder 2"/>
          <p:cNvSpPr>
            <a:spLocks noGrp="1"/>
          </p:cNvSpPr>
          <p:nvPr>
            <p:ph sz="half" idx="1"/>
          </p:nvPr>
        </p:nvSpPr>
        <p:spPr/>
        <p:txBody>
          <a:bodyPr/>
          <a:lstStyle/>
          <a:p>
            <a:pPr lvl="1"/>
            <a:r>
              <a:rPr lang="en-US" dirty="0" smtClean="0"/>
              <a:t>Multimedia </a:t>
            </a:r>
            <a:r>
              <a:rPr lang="en-US" dirty="0"/>
              <a:t>presentations </a:t>
            </a:r>
          </a:p>
          <a:p>
            <a:pPr lvl="1"/>
            <a:r>
              <a:rPr lang="en-US" dirty="0" smtClean="0"/>
              <a:t>Online </a:t>
            </a:r>
            <a:r>
              <a:rPr lang="en-US" dirty="0"/>
              <a:t>exams </a:t>
            </a:r>
          </a:p>
          <a:p>
            <a:pPr lvl="1"/>
            <a:r>
              <a:rPr lang="en-US" dirty="0" smtClean="0"/>
              <a:t>Real-life </a:t>
            </a:r>
            <a:r>
              <a:rPr lang="en-US" dirty="0"/>
              <a:t>tasks/projects </a:t>
            </a:r>
          </a:p>
          <a:p>
            <a:pPr lvl="1"/>
            <a:r>
              <a:rPr lang="en-US" dirty="0" smtClean="0"/>
              <a:t>Student </a:t>
            </a:r>
            <a:r>
              <a:rPr lang="en-US" dirty="0"/>
              <a:t>Portfolios </a:t>
            </a:r>
          </a:p>
          <a:p>
            <a:pPr lvl="1"/>
            <a:r>
              <a:rPr lang="en-US" dirty="0" smtClean="0"/>
              <a:t>Written </a:t>
            </a:r>
            <a:r>
              <a:rPr lang="en-US" dirty="0"/>
              <a:t>papers </a:t>
            </a:r>
          </a:p>
          <a:p>
            <a:pPr lvl="1"/>
            <a:r>
              <a:rPr lang="en-US" dirty="0"/>
              <a:t>Always provide clear instructions </a:t>
            </a:r>
          </a:p>
          <a:p>
            <a:pPr lvl="1"/>
            <a:endParaRPr lang="en-US" dirty="0"/>
          </a:p>
          <a:p>
            <a:endParaRPr lang="en-US" dirty="0"/>
          </a:p>
        </p:txBody>
      </p:sp>
    </p:spTree>
    <p:extLst>
      <p:ext uri="{BB962C8B-B14F-4D97-AF65-F5344CB8AC3E}">
        <p14:creationId xmlns:p14="http://schemas.microsoft.com/office/powerpoint/2010/main" val="151234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
            </a:r>
            <a:br>
              <a:rPr lang="en-US" dirty="0"/>
            </a:br>
            <a:r>
              <a:rPr lang="en-US" dirty="0"/>
              <a:t>Alternative Assessment Strategies </a:t>
            </a:r>
            <a:r>
              <a:rPr lang="en-US" dirty="0" smtClean="0"/>
              <a:t>Include:</a:t>
            </a:r>
            <a:endParaRPr lang="en-US" dirty="0"/>
          </a:p>
        </p:txBody>
      </p:sp>
      <p:sp>
        <p:nvSpPr>
          <p:cNvPr id="3" name="Content Placeholder 2"/>
          <p:cNvSpPr>
            <a:spLocks noGrp="1"/>
          </p:cNvSpPr>
          <p:nvPr>
            <p:ph sz="half" idx="1"/>
          </p:nvPr>
        </p:nvSpPr>
        <p:spPr/>
        <p:txBody>
          <a:bodyPr/>
          <a:lstStyle/>
          <a:p>
            <a:pPr lvl="1"/>
            <a:r>
              <a:rPr lang="en-US" dirty="0" smtClean="0"/>
              <a:t>Rubrics</a:t>
            </a:r>
            <a:r>
              <a:rPr lang="en-US" dirty="0"/>
              <a:t> </a:t>
            </a:r>
          </a:p>
          <a:p>
            <a:pPr lvl="1"/>
            <a:r>
              <a:rPr lang="en-US" dirty="0" smtClean="0"/>
              <a:t>Checklists/Score </a:t>
            </a:r>
            <a:r>
              <a:rPr lang="en-US" dirty="0"/>
              <a:t>cards </a:t>
            </a:r>
          </a:p>
          <a:p>
            <a:pPr lvl="1"/>
            <a:r>
              <a:rPr lang="en-US" dirty="0" smtClean="0"/>
              <a:t>Self </a:t>
            </a:r>
            <a:r>
              <a:rPr lang="en-US" dirty="0"/>
              <a:t>/Peer Evaluations </a:t>
            </a:r>
          </a:p>
          <a:p>
            <a:pPr lvl="1"/>
            <a:endParaRPr lang="en-US" dirty="0"/>
          </a:p>
          <a:p>
            <a:endParaRPr lang="en-US" dirty="0"/>
          </a:p>
        </p:txBody>
      </p:sp>
    </p:spTree>
    <p:extLst>
      <p:ext uri="{BB962C8B-B14F-4D97-AF65-F5344CB8AC3E}">
        <p14:creationId xmlns:p14="http://schemas.microsoft.com/office/powerpoint/2010/main" val="696220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
            </a:r>
            <a:br>
              <a:rPr lang="en-US" dirty="0"/>
            </a:br>
            <a:r>
              <a:rPr lang="en-US" dirty="0"/>
              <a:t>Choosing Assessment Strategies </a:t>
            </a:r>
            <a:endParaRPr lang="en-US" dirty="0"/>
          </a:p>
        </p:txBody>
      </p:sp>
      <p:sp>
        <p:nvSpPr>
          <p:cNvPr id="3" name="Content Placeholder 2"/>
          <p:cNvSpPr>
            <a:spLocks noGrp="1"/>
          </p:cNvSpPr>
          <p:nvPr>
            <p:ph sz="half" idx="1"/>
          </p:nvPr>
        </p:nvSpPr>
        <p:spPr/>
        <p:txBody>
          <a:bodyPr/>
          <a:lstStyle/>
          <a:p>
            <a:pPr lvl="1"/>
            <a:r>
              <a:rPr lang="en-US" dirty="0" smtClean="0"/>
              <a:t>Validity</a:t>
            </a:r>
            <a:r>
              <a:rPr lang="en-US" dirty="0"/>
              <a:t> </a:t>
            </a:r>
          </a:p>
          <a:p>
            <a:pPr lvl="1"/>
            <a:r>
              <a:rPr lang="en-US" dirty="0" smtClean="0"/>
              <a:t>Reliability</a:t>
            </a:r>
            <a:r>
              <a:rPr lang="en-US" dirty="0"/>
              <a:t> </a:t>
            </a:r>
          </a:p>
          <a:p>
            <a:pPr lvl="1"/>
            <a:r>
              <a:rPr lang="en-US" dirty="0" smtClean="0"/>
              <a:t>Developmentally </a:t>
            </a:r>
            <a:r>
              <a:rPr lang="en-US" dirty="0"/>
              <a:t>appropriate for the learners </a:t>
            </a:r>
          </a:p>
          <a:p>
            <a:pPr lvl="1"/>
            <a:r>
              <a:rPr lang="en-US" dirty="0" smtClean="0"/>
              <a:t>The </a:t>
            </a:r>
            <a:r>
              <a:rPr lang="en-US" dirty="0"/>
              <a:t>assessment tool should not become the focal point </a:t>
            </a:r>
          </a:p>
          <a:p>
            <a:pPr lvl="1"/>
            <a:r>
              <a:rPr lang="en-US" dirty="0" smtClean="0"/>
              <a:t>Taking </a:t>
            </a:r>
            <a:r>
              <a:rPr lang="en-US" dirty="0"/>
              <a:t>away from the learning process </a:t>
            </a:r>
          </a:p>
          <a:p>
            <a:pPr lvl="1"/>
            <a:r>
              <a:rPr lang="en-US" dirty="0" smtClean="0"/>
              <a:t>Time </a:t>
            </a:r>
            <a:r>
              <a:rPr lang="en-US" dirty="0"/>
              <a:t>and other resources </a:t>
            </a:r>
          </a:p>
          <a:p>
            <a:endParaRPr lang="en-US" dirty="0"/>
          </a:p>
        </p:txBody>
      </p:sp>
    </p:spTree>
    <p:extLst>
      <p:ext uri="{BB962C8B-B14F-4D97-AF65-F5344CB8AC3E}">
        <p14:creationId xmlns:p14="http://schemas.microsoft.com/office/powerpoint/2010/main" val="1654416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
            </a:r>
            <a:br>
              <a:rPr lang="en-US" dirty="0"/>
            </a:br>
            <a:r>
              <a:rPr lang="en-US" dirty="0"/>
              <a:t>Course Evaluations </a:t>
            </a:r>
            <a:endParaRPr lang="en-US" dirty="0"/>
          </a:p>
        </p:txBody>
      </p:sp>
      <p:sp>
        <p:nvSpPr>
          <p:cNvPr id="3" name="Content Placeholder 2"/>
          <p:cNvSpPr>
            <a:spLocks noGrp="1"/>
          </p:cNvSpPr>
          <p:nvPr>
            <p:ph sz="half" idx="1"/>
          </p:nvPr>
        </p:nvSpPr>
        <p:spPr/>
        <p:txBody>
          <a:bodyPr/>
          <a:lstStyle/>
          <a:p>
            <a:pPr lvl="1"/>
            <a:r>
              <a:rPr lang="en-US" dirty="0" smtClean="0"/>
              <a:t>It </a:t>
            </a:r>
            <a:r>
              <a:rPr lang="en-US" dirty="0"/>
              <a:t>helps the teachers improve their teaching </a:t>
            </a:r>
          </a:p>
          <a:p>
            <a:pPr lvl="1"/>
            <a:r>
              <a:rPr lang="en-US" dirty="0" smtClean="0"/>
              <a:t>They </a:t>
            </a:r>
            <a:r>
              <a:rPr lang="en-US" dirty="0"/>
              <a:t>can identify what worked and what did not work in the classroom </a:t>
            </a:r>
          </a:p>
          <a:p>
            <a:pPr lvl="1"/>
            <a:r>
              <a:rPr lang="en-US" dirty="0" smtClean="0"/>
              <a:t>They </a:t>
            </a:r>
            <a:r>
              <a:rPr lang="en-US" dirty="0"/>
              <a:t>can evaluate their motivational methods, classroom management skills, classroom arrangement, schedule, or other factors that might improve teaching and learning </a:t>
            </a:r>
          </a:p>
          <a:p>
            <a:endParaRPr lang="en-US" dirty="0"/>
          </a:p>
        </p:txBody>
      </p:sp>
    </p:spTree>
    <p:extLst>
      <p:ext uri="{BB962C8B-B14F-4D97-AF65-F5344CB8AC3E}">
        <p14:creationId xmlns:p14="http://schemas.microsoft.com/office/powerpoint/2010/main" val="1831688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lstStyle/>
          <a:p>
            <a:pPr lvl="1"/>
            <a:r>
              <a:rPr lang="en-US" sz="2400" dirty="0" smtClean="0"/>
              <a:t>Kato</a:t>
            </a:r>
            <a:r>
              <a:rPr lang="en-US" sz="2400" dirty="0"/>
              <a:t>, S.L. (2010). Teaching. Tinley Park, IL: </a:t>
            </a:r>
            <a:r>
              <a:rPr lang="en-US" sz="2400" dirty="0" err="1"/>
              <a:t>Goodheart-Willcox</a:t>
            </a:r>
            <a:r>
              <a:rPr lang="en-US" sz="2400" dirty="0"/>
              <a:t> Company. </a:t>
            </a:r>
          </a:p>
          <a:p>
            <a:pPr lvl="1"/>
            <a:r>
              <a:rPr lang="en-US" sz="2400" dirty="0"/>
              <a:t>Henke-</a:t>
            </a:r>
            <a:r>
              <a:rPr lang="en-US" sz="2400" dirty="0" err="1"/>
              <a:t>Konopasek</a:t>
            </a:r>
            <a:r>
              <a:rPr lang="en-US" sz="2400" dirty="0"/>
              <a:t>, N. (2010). Student Workbook Teaching. Tinley Park, IL: </a:t>
            </a:r>
            <a:r>
              <a:rPr lang="en-US" sz="2400" dirty="0" err="1"/>
              <a:t>Goodheart-Willcox</a:t>
            </a:r>
            <a:r>
              <a:rPr lang="en-US" sz="2400" dirty="0"/>
              <a:t> Company. </a:t>
            </a:r>
          </a:p>
          <a:p>
            <a:pPr lvl="1"/>
            <a:r>
              <a:rPr lang="en-US" sz="2400" dirty="0"/>
              <a:t>Cooper, J.M, Ryan, K. (2000). Those Who Can, Teach Ninth Edition. Boston, MA: Houghton Mifflin Company. </a:t>
            </a:r>
          </a:p>
          <a:p>
            <a:pPr lvl="1"/>
            <a:r>
              <a:rPr lang="en-US" sz="2400" dirty="0"/>
              <a:t>Wong, H., Wong, R. (1998). The First Days Of School. </a:t>
            </a:r>
            <a:r>
              <a:rPr lang="en-US" sz="2400" dirty="0" err="1"/>
              <a:t>Moutainview</a:t>
            </a:r>
            <a:r>
              <a:rPr lang="en-US" sz="2400" dirty="0"/>
              <a:t>, CA: Harry K. Wong Publications, Inc. </a:t>
            </a:r>
          </a:p>
          <a:p>
            <a:endParaRPr lang="en-US" dirty="0"/>
          </a:p>
        </p:txBody>
      </p:sp>
    </p:spTree>
    <p:extLst>
      <p:ext uri="{BB962C8B-B14F-4D97-AF65-F5344CB8AC3E}">
        <p14:creationId xmlns:p14="http://schemas.microsoft.com/office/powerpoint/2010/main" val="1207742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DC2950-0640-46F0-8284-5D2AC9CC9009}"/>
              </a:ext>
            </a:extLst>
          </p:cNvPr>
          <p:cNvSpPr>
            <a:spLocks noGrp="1"/>
          </p:cNvSpPr>
          <p:nvPr>
            <p:ph type="title"/>
          </p:nvPr>
        </p:nvSpPr>
        <p:spPr/>
        <p:txBody>
          <a:bodyPr/>
          <a:lstStyle/>
          <a:p>
            <a:r>
              <a:rPr lang="en-US" dirty="0"/>
              <a:t/>
            </a:r>
            <a:br>
              <a:rPr lang="en-US" dirty="0"/>
            </a:br>
            <a:r>
              <a:rPr lang="en-US" dirty="0"/>
              <a:t/>
            </a:r>
            <a:br>
              <a:rPr lang="en-US" dirty="0"/>
            </a:br>
            <a:r>
              <a:rPr lang="en-US" dirty="0"/>
              <a:t>Terms to Know </a:t>
            </a:r>
            <a:endParaRPr lang="en-US" dirty="0"/>
          </a:p>
        </p:txBody>
      </p:sp>
      <p:sp>
        <p:nvSpPr>
          <p:cNvPr id="3" name="Content Placeholder 2">
            <a:extLst>
              <a:ext uri="{FF2B5EF4-FFF2-40B4-BE49-F238E27FC236}">
                <a16:creationId xmlns:a16="http://schemas.microsoft.com/office/drawing/2014/main" xmlns="" id="{FDA232F6-5995-4EA9-82E9-6269FFB1F290}"/>
              </a:ext>
            </a:extLst>
          </p:cNvPr>
          <p:cNvSpPr>
            <a:spLocks noGrp="1"/>
          </p:cNvSpPr>
          <p:nvPr>
            <p:ph sz="half" idx="1"/>
          </p:nvPr>
        </p:nvSpPr>
        <p:spPr/>
        <p:txBody>
          <a:bodyPr/>
          <a:lstStyle/>
          <a:p>
            <a:pPr lvl="1"/>
            <a:r>
              <a:rPr lang="en-US" dirty="0" smtClean="0"/>
              <a:t>Alternative </a:t>
            </a:r>
            <a:r>
              <a:rPr lang="en-US" dirty="0"/>
              <a:t>Assessment </a:t>
            </a:r>
          </a:p>
          <a:p>
            <a:pPr lvl="1"/>
            <a:r>
              <a:rPr lang="en-US" dirty="0" smtClean="0"/>
              <a:t>Checklist</a:t>
            </a:r>
            <a:r>
              <a:rPr lang="en-US" dirty="0"/>
              <a:t> </a:t>
            </a:r>
          </a:p>
          <a:p>
            <a:pPr lvl="1"/>
            <a:r>
              <a:rPr lang="en-US" dirty="0" smtClean="0"/>
              <a:t>Course </a:t>
            </a:r>
            <a:r>
              <a:rPr lang="en-US" dirty="0"/>
              <a:t>Evaluation </a:t>
            </a:r>
          </a:p>
          <a:p>
            <a:pPr lvl="1"/>
            <a:r>
              <a:rPr lang="en-US" dirty="0" smtClean="0"/>
              <a:t>Formative </a:t>
            </a:r>
            <a:r>
              <a:rPr lang="en-US" dirty="0"/>
              <a:t>Assessment </a:t>
            </a:r>
          </a:p>
          <a:p>
            <a:pPr lvl="1"/>
            <a:r>
              <a:rPr lang="en-US" dirty="0" smtClean="0"/>
              <a:t>Mentor </a:t>
            </a:r>
            <a:r>
              <a:rPr lang="en-US" dirty="0"/>
              <a:t>teachers </a:t>
            </a:r>
          </a:p>
          <a:p>
            <a:pPr lvl="1"/>
            <a:r>
              <a:rPr lang="en-US" dirty="0" smtClean="0"/>
              <a:t>Peer </a:t>
            </a:r>
            <a:r>
              <a:rPr lang="en-US" dirty="0"/>
              <a:t>Evaluation </a:t>
            </a:r>
          </a:p>
          <a:p>
            <a:endParaRPr lang="en-US" dirty="0"/>
          </a:p>
        </p:txBody>
      </p:sp>
      <p:sp>
        <p:nvSpPr>
          <p:cNvPr id="4" name="Content Placeholder 3"/>
          <p:cNvSpPr>
            <a:spLocks noGrp="1"/>
          </p:cNvSpPr>
          <p:nvPr>
            <p:ph sz="half" idx="10"/>
          </p:nvPr>
        </p:nvSpPr>
        <p:spPr/>
        <p:txBody>
          <a:bodyPr/>
          <a:lstStyle/>
          <a:p>
            <a:pPr lvl="1"/>
            <a:r>
              <a:rPr lang="en-US" dirty="0" smtClean="0"/>
              <a:t>Reliability</a:t>
            </a:r>
            <a:r>
              <a:rPr lang="en-US" dirty="0"/>
              <a:t> </a:t>
            </a:r>
          </a:p>
          <a:p>
            <a:pPr lvl="1"/>
            <a:r>
              <a:rPr lang="en-US" dirty="0" smtClean="0"/>
              <a:t>Rubric</a:t>
            </a:r>
            <a:r>
              <a:rPr lang="en-US" dirty="0"/>
              <a:t> </a:t>
            </a:r>
          </a:p>
          <a:p>
            <a:pPr lvl="1"/>
            <a:r>
              <a:rPr lang="en-US" dirty="0" smtClean="0"/>
              <a:t>Score </a:t>
            </a:r>
            <a:r>
              <a:rPr lang="en-US" dirty="0"/>
              <a:t>Card </a:t>
            </a:r>
          </a:p>
          <a:p>
            <a:pPr lvl="1"/>
            <a:r>
              <a:rPr lang="en-US" dirty="0" smtClean="0"/>
              <a:t>Self </a:t>
            </a:r>
            <a:r>
              <a:rPr lang="en-US" dirty="0"/>
              <a:t>Evaluation </a:t>
            </a:r>
          </a:p>
          <a:p>
            <a:pPr lvl="1"/>
            <a:r>
              <a:rPr lang="en-US" dirty="0" smtClean="0"/>
              <a:t>Student </a:t>
            </a:r>
            <a:r>
              <a:rPr lang="en-US" dirty="0"/>
              <a:t>Portfolio </a:t>
            </a:r>
          </a:p>
          <a:p>
            <a:pPr lvl="1"/>
            <a:r>
              <a:rPr lang="en-US" dirty="0" smtClean="0"/>
              <a:t>Summative </a:t>
            </a:r>
            <a:r>
              <a:rPr lang="en-US" dirty="0"/>
              <a:t>assessment </a:t>
            </a:r>
          </a:p>
          <a:p>
            <a:pPr lvl="1"/>
            <a:r>
              <a:rPr lang="en-US" dirty="0" smtClean="0"/>
              <a:t>Validity</a:t>
            </a:r>
            <a:r>
              <a:rPr lang="en-US" dirty="0"/>
              <a:t> </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Term Description</a:t>
            </a:r>
            <a:endParaRPr lang="en-US" dirty="0"/>
          </a:p>
        </p:txBody>
      </p:sp>
      <p:sp>
        <p:nvSpPr>
          <p:cNvPr id="6" name="Content Placeholder 5"/>
          <p:cNvSpPr>
            <a:spLocks noGrp="1"/>
          </p:cNvSpPr>
          <p:nvPr>
            <p:ph sz="half" idx="1"/>
          </p:nvPr>
        </p:nvSpPr>
        <p:spPr/>
        <p:txBody>
          <a:bodyPr>
            <a:noAutofit/>
          </a:bodyPr>
          <a:lstStyle/>
          <a:p>
            <a:pPr lvl="1"/>
            <a:r>
              <a:rPr lang="en-US" dirty="0" smtClean="0"/>
              <a:t>Alternative </a:t>
            </a:r>
            <a:r>
              <a:rPr lang="en-US" dirty="0"/>
              <a:t>Assessment: A method of assessing learning other than through testing </a:t>
            </a:r>
            <a:endParaRPr lang="en-US" dirty="0" smtClean="0"/>
          </a:p>
          <a:p>
            <a:pPr lvl="1"/>
            <a:r>
              <a:rPr lang="en-US" dirty="0" smtClean="0"/>
              <a:t>Checklist</a:t>
            </a:r>
            <a:r>
              <a:rPr lang="en-US" dirty="0"/>
              <a:t>: A simple list of items to be noted, checked, or remembered when evaluating learning </a:t>
            </a:r>
            <a:endParaRPr lang="en-US" dirty="0" smtClean="0"/>
          </a:p>
          <a:p>
            <a:pPr lvl="1"/>
            <a:r>
              <a:rPr lang="en-US" dirty="0" smtClean="0"/>
              <a:t>Course </a:t>
            </a:r>
            <a:r>
              <a:rPr lang="en-US" dirty="0"/>
              <a:t>Evaluation: Making judgments about how well a course meets its goals and identifying suggestions for </a:t>
            </a:r>
            <a:r>
              <a:rPr lang="en-US" dirty="0" smtClean="0"/>
              <a:t>improvement</a:t>
            </a:r>
            <a:endParaRPr lang="en-US" dirty="0"/>
          </a:p>
          <a:p>
            <a:pPr lvl="1"/>
            <a:r>
              <a:rPr lang="en-US" dirty="0"/>
              <a:t>Formative Assessment: Assessment that is meant to provide feedback about students’ learning and understanding while the learning is occurring, rather than after it is completed  </a:t>
            </a:r>
          </a:p>
          <a:p>
            <a:pPr lvl="1"/>
            <a:endParaRPr lang="en-US" dirty="0"/>
          </a:p>
          <a:p>
            <a:endParaRPr lang="en-US" dirty="0"/>
          </a:p>
        </p:txBody>
      </p:sp>
    </p:spTree>
    <p:extLst>
      <p:ext uri="{BB962C8B-B14F-4D97-AF65-F5344CB8AC3E}">
        <p14:creationId xmlns:p14="http://schemas.microsoft.com/office/powerpoint/2010/main" val="1828081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Term Description</a:t>
            </a:r>
            <a:endParaRPr lang="en-US"/>
          </a:p>
        </p:txBody>
      </p:sp>
      <p:sp>
        <p:nvSpPr>
          <p:cNvPr id="6" name="Content Placeholder 5"/>
          <p:cNvSpPr>
            <a:spLocks noGrp="1"/>
          </p:cNvSpPr>
          <p:nvPr>
            <p:ph sz="half" idx="1"/>
          </p:nvPr>
        </p:nvSpPr>
        <p:spPr/>
        <p:txBody>
          <a:bodyPr/>
          <a:lstStyle/>
          <a:p>
            <a:pPr lvl="1"/>
            <a:r>
              <a:rPr lang="en-US" dirty="0"/>
              <a:t>Mentor Teachers: Experienced, skilled teachers paired with new teachers to help them improve their skills, solve problems, and become comfortable in their new </a:t>
            </a:r>
            <a:r>
              <a:rPr lang="en-US" dirty="0" smtClean="0"/>
              <a:t>role</a:t>
            </a:r>
            <a:endParaRPr lang="en-US" dirty="0"/>
          </a:p>
          <a:p>
            <a:pPr lvl="1"/>
            <a:r>
              <a:rPr lang="en-US" dirty="0"/>
              <a:t>Peer Evaluation: Students’ assessment of each other’s learning </a:t>
            </a:r>
          </a:p>
          <a:p>
            <a:pPr lvl="1"/>
            <a:r>
              <a:rPr lang="en-US" dirty="0"/>
              <a:t>Reliability: A characteristic of assessments that measures learning consistently and fairly, even with different groups or under different circumstance </a:t>
            </a:r>
          </a:p>
          <a:p>
            <a:pPr lvl="1"/>
            <a:r>
              <a:rPr lang="en-US" dirty="0"/>
              <a:t>Rubric: A scoring tool that lists the criteria for judging a particular type of work, describing levels of quality for each of the criteria and often organized as a chart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00761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Term Description</a:t>
            </a:r>
            <a:endParaRPr lang="en-US"/>
          </a:p>
        </p:txBody>
      </p:sp>
      <p:sp>
        <p:nvSpPr>
          <p:cNvPr id="6" name="Content Placeholder 5"/>
          <p:cNvSpPr>
            <a:spLocks noGrp="1"/>
          </p:cNvSpPr>
          <p:nvPr>
            <p:ph sz="half" idx="1"/>
          </p:nvPr>
        </p:nvSpPr>
        <p:spPr/>
        <p:txBody>
          <a:bodyPr/>
          <a:lstStyle/>
          <a:p>
            <a:pPr lvl="1"/>
            <a:r>
              <a:rPr lang="en-US" dirty="0" smtClean="0"/>
              <a:t>Score </a:t>
            </a:r>
            <a:r>
              <a:rPr lang="en-US" dirty="0"/>
              <a:t>Card: A tool for evaluating alternative assessments that lists the characteristics or factors to use when evaluating learning, typically identifying a maximum point value for each criterion but without descriptions of levels of quality </a:t>
            </a:r>
          </a:p>
          <a:p>
            <a:pPr lvl="1"/>
            <a:r>
              <a:rPr lang="en-US" dirty="0"/>
              <a:t>Self Evaluation: Students’ assessment of their own learning </a:t>
            </a:r>
          </a:p>
          <a:p>
            <a:pPr lvl="1"/>
            <a:r>
              <a:rPr lang="en-US" dirty="0"/>
              <a:t>Student Portfolio: A collection of student’s work selected to show growth over time, highlight skills and achievements, or to show how well the student meets standards </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494359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Term Description</a:t>
            </a:r>
            <a:endParaRPr lang="en-US"/>
          </a:p>
        </p:txBody>
      </p:sp>
      <p:sp>
        <p:nvSpPr>
          <p:cNvPr id="6" name="Content Placeholder 5"/>
          <p:cNvSpPr>
            <a:spLocks noGrp="1"/>
          </p:cNvSpPr>
          <p:nvPr>
            <p:ph sz="half" idx="1"/>
          </p:nvPr>
        </p:nvSpPr>
        <p:spPr/>
        <p:txBody>
          <a:bodyPr/>
          <a:lstStyle/>
          <a:p>
            <a:pPr lvl="1"/>
            <a:r>
              <a:rPr lang="en-US" dirty="0" smtClean="0"/>
              <a:t>Summative </a:t>
            </a:r>
            <a:r>
              <a:rPr lang="en-US" dirty="0"/>
              <a:t>Assessment: Assessment designed to evaluate students’ learning after instruction has taken place, measuring results, determining whether learning objectives have been met </a:t>
            </a:r>
            <a:endParaRPr lang="en-US" dirty="0" smtClean="0"/>
          </a:p>
          <a:p>
            <a:pPr lvl="1"/>
            <a:r>
              <a:rPr lang="en-US" dirty="0" smtClean="0"/>
              <a:t>Validity</a:t>
            </a:r>
            <a:r>
              <a:rPr lang="en-US" dirty="0"/>
              <a:t>: A characteristic of assessments that actually measures the learning objectives </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500200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
            </a:r>
            <a:br>
              <a:rPr lang="en-US" dirty="0"/>
            </a:br>
            <a:r>
              <a:rPr lang="en-US" dirty="0"/>
              <a:t>Purpose of Assessment </a:t>
            </a:r>
            <a:endParaRPr lang="en-US" dirty="0"/>
          </a:p>
        </p:txBody>
      </p:sp>
      <p:sp>
        <p:nvSpPr>
          <p:cNvPr id="3" name="Content Placeholder 2"/>
          <p:cNvSpPr>
            <a:spLocks noGrp="1"/>
          </p:cNvSpPr>
          <p:nvPr>
            <p:ph sz="half" idx="1"/>
          </p:nvPr>
        </p:nvSpPr>
        <p:spPr/>
        <p:txBody>
          <a:bodyPr/>
          <a:lstStyle/>
          <a:p>
            <a:pPr lvl="1"/>
            <a:r>
              <a:rPr lang="en-US" dirty="0" smtClean="0"/>
              <a:t>What </a:t>
            </a:r>
            <a:r>
              <a:rPr lang="en-US" dirty="0"/>
              <a:t>is the purpose of an assessment? </a:t>
            </a:r>
          </a:p>
          <a:p>
            <a:pPr lvl="2"/>
            <a:r>
              <a:rPr lang="en-US" dirty="0" smtClean="0"/>
              <a:t>Feedback</a:t>
            </a:r>
            <a:r>
              <a:rPr lang="en-US" dirty="0"/>
              <a:t> </a:t>
            </a:r>
            <a:endParaRPr lang="en-US" dirty="0" smtClean="0"/>
          </a:p>
          <a:p>
            <a:pPr lvl="2"/>
            <a:r>
              <a:rPr lang="en-US" dirty="0" smtClean="0"/>
              <a:t>Evaluate </a:t>
            </a:r>
            <a:r>
              <a:rPr lang="en-US" dirty="0"/>
              <a:t>students </a:t>
            </a:r>
          </a:p>
          <a:p>
            <a:endParaRPr lang="en-US" dirty="0"/>
          </a:p>
        </p:txBody>
      </p:sp>
    </p:spTree>
    <p:extLst>
      <p:ext uri="{BB962C8B-B14F-4D97-AF65-F5344CB8AC3E}">
        <p14:creationId xmlns:p14="http://schemas.microsoft.com/office/powerpoint/2010/main" val="1757002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
            </a:r>
            <a:br>
              <a:rPr lang="en-US" dirty="0"/>
            </a:br>
            <a:r>
              <a:rPr lang="en-US" dirty="0"/>
              <a:t>Types of Test Questions </a:t>
            </a:r>
          </a:p>
        </p:txBody>
      </p:sp>
      <p:sp>
        <p:nvSpPr>
          <p:cNvPr id="3" name="Content Placeholder 2"/>
          <p:cNvSpPr>
            <a:spLocks noGrp="1"/>
          </p:cNvSpPr>
          <p:nvPr>
            <p:ph sz="half" idx="1"/>
          </p:nvPr>
        </p:nvSpPr>
        <p:spPr/>
        <p:txBody>
          <a:bodyPr/>
          <a:lstStyle/>
          <a:p>
            <a:pPr lvl="1"/>
            <a:r>
              <a:rPr lang="en-US" dirty="0" smtClean="0"/>
              <a:t>Essay</a:t>
            </a:r>
            <a:r>
              <a:rPr lang="en-US" dirty="0"/>
              <a:t> </a:t>
            </a:r>
          </a:p>
          <a:p>
            <a:pPr lvl="1"/>
            <a:r>
              <a:rPr lang="en-US" dirty="0" smtClean="0"/>
              <a:t>Fill-in-the-blank</a:t>
            </a:r>
            <a:r>
              <a:rPr lang="en-US" dirty="0"/>
              <a:t> </a:t>
            </a:r>
          </a:p>
          <a:p>
            <a:pPr lvl="1"/>
            <a:r>
              <a:rPr lang="en-US" dirty="0" smtClean="0"/>
              <a:t>Identification</a:t>
            </a:r>
            <a:r>
              <a:rPr lang="en-US" dirty="0"/>
              <a:t> </a:t>
            </a:r>
          </a:p>
          <a:p>
            <a:pPr lvl="1"/>
            <a:r>
              <a:rPr lang="en-US" dirty="0" smtClean="0"/>
              <a:t>Matching</a:t>
            </a:r>
            <a:r>
              <a:rPr lang="en-US" dirty="0"/>
              <a:t> </a:t>
            </a:r>
          </a:p>
          <a:p>
            <a:pPr lvl="1"/>
            <a:r>
              <a:rPr lang="en-US" dirty="0" smtClean="0"/>
              <a:t>Multiple-choice</a:t>
            </a:r>
            <a:r>
              <a:rPr lang="en-US" dirty="0"/>
              <a:t> </a:t>
            </a:r>
          </a:p>
          <a:p>
            <a:pPr lvl="1"/>
            <a:r>
              <a:rPr lang="en-US" dirty="0" smtClean="0"/>
              <a:t>Short </a:t>
            </a:r>
            <a:r>
              <a:rPr lang="en-US" dirty="0"/>
              <a:t>answer </a:t>
            </a:r>
          </a:p>
          <a:p>
            <a:pPr lvl="1"/>
            <a:r>
              <a:rPr lang="en-US" dirty="0" smtClean="0"/>
              <a:t>True-false</a:t>
            </a:r>
            <a:r>
              <a:rPr lang="en-US" dirty="0"/>
              <a:t> </a:t>
            </a:r>
          </a:p>
          <a:p>
            <a:endParaRPr lang="en-US" dirty="0"/>
          </a:p>
        </p:txBody>
      </p:sp>
    </p:spTree>
    <p:extLst>
      <p:ext uri="{BB962C8B-B14F-4D97-AF65-F5344CB8AC3E}">
        <p14:creationId xmlns:p14="http://schemas.microsoft.com/office/powerpoint/2010/main" val="37595523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164</TotalTime>
  <Words>245</Words>
  <Application>Microsoft Macintosh PowerPoint</Application>
  <PresentationFormat>Widescreen</PresentationFormat>
  <Paragraphs>78</Paragraphs>
  <Slides>14</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.AppleSystemUIFont</vt:lpstr>
      <vt:lpstr>Calibri</vt:lpstr>
      <vt:lpstr>Open Sans</vt:lpstr>
      <vt:lpstr>Open Sans SemiBold</vt:lpstr>
      <vt:lpstr>Arial</vt:lpstr>
      <vt:lpstr>2_Office Theme</vt:lpstr>
      <vt:lpstr>3_Office Theme</vt:lpstr>
      <vt:lpstr>Assessing What is Being Taught</vt:lpstr>
      <vt:lpstr>PowerPoint Presentation</vt:lpstr>
      <vt:lpstr>  Terms to Know </vt:lpstr>
      <vt:lpstr>Term Description</vt:lpstr>
      <vt:lpstr>Term Description</vt:lpstr>
      <vt:lpstr>Term Description</vt:lpstr>
      <vt:lpstr>Term Description</vt:lpstr>
      <vt:lpstr>  Purpose of Assessment </vt:lpstr>
      <vt:lpstr>  Types of Test Questions </vt:lpstr>
      <vt:lpstr>  Alternative Assessment Strategies </vt:lpstr>
      <vt:lpstr>  Alternative Assessment Strategies Include:</vt:lpstr>
      <vt:lpstr>  Choosing Assessment Strategies </vt:lpstr>
      <vt:lpstr>  Course Evaluations </vt:lpstr>
      <vt:lpstr>References/Resources</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9</cp:revision>
  <cp:lastPrinted>2017-07-07T16:17:37Z</cp:lastPrinted>
  <dcterms:created xsi:type="dcterms:W3CDTF">2017-07-11T23:58:30Z</dcterms:created>
  <dcterms:modified xsi:type="dcterms:W3CDTF">2018-01-15T19:12:56Z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