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37"/>
  </p:notesMasterIdLst>
  <p:sldIdLst>
    <p:sldId id="321" r:id="rId6"/>
    <p:sldId id="319" r:id="rId7"/>
    <p:sldId id="323" r:id="rId8"/>
    <p:sldId id="324" r:id="rId9"/>
    <p:sldId id="325"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6" r:id="rId26"/>
    <p:sldId id="367" r:id="rId27"/>
    <p:sldId id="368" r:id="rId28"/>
    <p:sldId id="369" r:id="rId29"/>
    <p:sldId id="370" r:id="rId30"/>
    <p:sldId id="371" r:id="rId31"/>
    <p:sldId id="372" r:id="rId32"/>
    <p:sldId id="373" r:id="rId33"/>
    <p:sldId id="374" r:id="rId34"/>
    <p:sldId id="376" r:id="rId35"/>
    <p:sldId id="375" r:id="rId3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5190" autoAdjust="0"/>
  </p:normalViewPr>
  <p:slideViewPr>
    <p:cSldViewPr snapToGrid="0">
      <p:cViewPr varScale="1">
        <p:scale>
          <a:sx n="110" d="100"/>
          <a:sy n="110" d="100"/>
        </p:scale>
        <p:origin x="610" y="62"/>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12/1/2017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with conditions such as developmental disabilities, physical disabilities, emotional problems or giftedness are children with special needs. Understanding these needs helps in caring for these children. A variety of professionals can help these children with special needs. Caregivers should know the child care facility’s policy for referring children to professionals. Caregivers must also know how to create a positive environment for children with special needs in their care.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135666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and hearing problems fall into the category of sensory disabilities. Loss or impaired use of a sense greatly affects a child’s life and learning abilities. However, most of these children are intelligent. With good support and education, they can overcome their disabilities and live normal lives. Children with visual impairments have vision problems even after corrective measures have been taken. They may be partially sighted (have lost most or all vision) or may be blind. Some children who are legally blind tend to have a small amount of vision.</a:t>
            </a:r>
          </a:p>
          <a:p>
            <a:endParaRPr lang="en-US" dirty="0"/>
          </a:p>
          <a:p>
            <a:r>
              <a:rPr lang="en-US" dirty="0"/>
              <a:t>Children who are blind from birth or early infancy tend to progress slower in some areas. For example, poor vision makes it more difficult to understand object permanence and gain locomotor skills. Children with visual impairments cannot gather as much information from their surroundings as sighted children. Therefore, their experiences are limited. Their development of concepts about the world may be slower. Professionals can teach children such skills as mobility, Braille reading or use of visual aids.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1390654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Caregivers who work with visually impaired children can aid their development in the following ways:</a:t>
            </a:r>
          </a:p>
          <a:p>
            <a:endParaRPr lang="en-US" dirty="0"/>
          </a:p>
          <a:p>
            <a:r>
              <a:rPr lang="en-US" dirty="0"/>
              <a:t>Encourage children to make full use of any remaining vision.</a:t>
            </a:r>
          </a:p>
          <a:p>
            <a:r>
              <a:rPr lang="en-US" dirty="0"/>
              <a:t>Help children develop other senses fully.</a:t>
            </a:r>
          </a:p>
          <a:p>
            <a:r>
              <a:rPr lang="en-US" dirty="0"/>
              <a:t>Organize an environment so that it is easy to move around.</a:t>
            </a:r>
          </a:p>
          <a:p>
            <a:r>
              <a:rPr lang="en-US" dirty="0"/>
              <a:t>Translate what others learn through vision into one of their other senses.</a:t>
            </a:r>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a:p>
        </p:txBody>
      </p:sp>
    </p:spTree>
    <p:extLst>
      <p:ext uri="{BB962C8B-B14F-4D97-AF65-F5344CB8AC3E}">
        <p14:creationId xmlns:p14="http://schemas.microsoft.com/office/powerpoint/2010/main" val="323562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with hearing impairments may be classified according to degree of hearing loss. Children who are hard of hearing will not be able to hear soft sounds, such as a whisper. They may need to use a hearing aid. Children who are classified as deaf are not easily able to hear spoken language, but they may be able to hear sounds like thunder. These children need special training to learn communication skills.</a:t>
            </a:r>
          </a:p>
          <a:p>
            <a:endParaRPr lang="en-US" dirty="0"/>
          </a:p>
          <a:p>
            <a:r>
              <a:rPr lang="en-US" dirty="0"/>
              <a:t>Children who have hearing impairments have trouble with listening and speaking skills. Their needs differ depending on when the hearing loss occurred. During the first three or four years, children with normal hearing learn many language skills. Children who lose their hearing before learning to talk need special training to learn to speak.</a:t>
            </a:r>
          </a:p>
          <a:p>
            <a:endParaRPr lang="en-US" dirty="0"/>
          </a:p>
          <a:p>
            <a:r>
              <a:rPr lang="en-US" dirty="0"/>
              <a:t>Caregivers who work with children who have hearing impairments need to be aware of each child’s individual needs. In general, caregivers may use strategies such as:</a:t>
            </a:r>
          </a:p>
          <a:p>
            <a:endParaRPr lang="en-US" dirty="0"/>
          </a:p>
          <a:p>
            <a:r>
              <a:rPr lang="en-US" dirty="0"/>
              <a:t>Cooperate with each child’s speech therapist. Learn how to speak for lip reading or master sign language. Be able to communicate with the child in his or her own way.</a:t>
            </a:r>
          </a:p>
          <a:p>
            <a:r>
              <a:rPr lang="en-US" dirty="0"/>
              <a:t>Encourage children to use as much of their remaining hearing as possible.</a:t>
            </a:r>
          </a:p>
          <a:p>
            <a:r>
              <a:rPr lang="en-US" dirty="0"/>
              <a:t>Face the children when speaking to them.</a:t>
            </a:r>
          </a:p>
          <a:p>
            <a:r>
              <a:rPr lang="en-US" dirty="0"/>
              <a:t>Use a natural tone of voice and avoid exaggerated lip movements.</a:t>
            </a:r>
          </a:p>
        </p:txBody>
      </p:sp>
      <p:sp>
        <p:nvSpPr>
          <p:cNvPr id="4" name="Slide Number Placeholder 3"/>
          <p:cNvSpPr>
            <a:spLocks noGrp="1"/>
          </p:cNvSpPr>
          <p:nvPr>
            <p:ph type="sldNum" sz="quarter" idx="10"/>
          </p:nvPr>
        </p:nvSpPr>
        <p:spPr/>
        <p:txBody>
          <a:bodyPr/>
          <a:lstStyle/>
          <a:p>
            <a:fld id="{B36392A5-00F8-4B40-B46C-7CA31B660224}" type="slidenum">
              <a:rPr lang="en-US" smtClean="0"/>
              <a:t>14</a:t>
            </a:fld>
            <a:endParaRPr lang="en-US"/>
          </a:p>
        </p:txBody>
      </p:sp>
    </p:spTree>
    <p:extLst>
      <p:ext uri="{BB962C8B-B14F-4D97-AF65-F5344CB8AC3E}">
        <p14:creationId xmlns:p14="http://schemas.microsoft.com/office/powerpoint/2010/main" val="1946883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Caregivers who care for children with communication disorders need to learn about each child’s special needs. The following guidelines apply to children with speech impairments:</a:t>
            </a:r>
          </a:p>
          <a:p>
            <a:r>
              <a:rPr lang="en-US" dirty="0"/>
              <a:t>Accept and reinforce all attempts by the child to use speech.</a:t>
            </a:r>
          </a:p>
          <a:p>
            <a:r>
              <a:rPr lang="en-US" dirty="0"/>
              <a:t>Be a good speech model.</a:t>
            </a:r>
          </a:p>
          <a:p>
            <a:r>
              <a:rPr lang="en-US" dirty="0"/>
              <a:t>Be patient when listening. Give the child your full attention and plenty of time to speak.</a:t>
            </a:r>
          </a:p>
          <a:p>
            <a:r>
              <a:rPr lang="en-US" dirty="0"/>
              <a:t>Know where the child is in regard to learning language, and help the child move to the next level.</a:t>
            </a:r>
          </a:p>
          <a:p>
            <a:r>
              <a:rPr lang="en-US" dirty="0"/>
              <a:t>Provide activities and objects to increase the child’s vocabulary.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16</a:t>
            </a:fld>
            <a:endParaRPr lang="en-US"/>
          </a:p>
        </p:txBody>
      </p:sp>
    </p:spTree>
    <p:extLst>
      <p:ext uri="{BB962C8B-B14F-4D97-AF65-F5344CB8AC3E}">
        <p14:creationId xmlns:p14="http://schemas.microsoft.com/office/powerpoint/2010/main" val="1738839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who have unusual behavior regularly over a long period of time may have an emotional/behavioral disorder. Unusual behaviors are behaviors that are not appropriate for the child’s age or cultural group. Experts have named many categories for behavioral disorders in children. The two major categories are hyperactive-aggressive and anxious-withdrawn.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17</a:t>
            </a:fld>
            <a:endParaRPr lang="en-US"/>
          </a:p>
        </p:txBody>
      </p:sp>
    </p:spTree>
    <p:extLst>
      <p:ext uri="{BB962C8B-B14F-4D97-AF65-F5344CB8AC3E}">
        <p14:creationId xmlns:p14="http://schemas.microsoft.com/office/powerpoint/2010/main" val="2651829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child who is hyperactive-aggressive may demonstrate the following characteristics:</a:t>
            </a:r>
          </a:p>
          <a:p>
            <a:r>
              <a:rPr lang="en-US" dirty="0"/>
              <a:t>Defiant toward adults</a:t>
            </a:r>
          </a:p>
          <a:p>
            <a:r>
              <a:rPr lang="en-US" dirty="0"/>
              <a:t>Destruction of property</a:t>
            </a:r>
          </a:p>
          <a:p>
            <a:r>
              <a:rPr lang="en-US" dirty="0"/>
              <a:t>Inability to stay with a task or wait to be rewarded</a:t>
            </a:r>
          </a:p>
          <a:p>
            <a:r>
              <a:rPr lang="en-US" dirty="0"/>
              <a:t>Inappropriate attention-seeking behavior</a:t>
            </a:r>
          </a:p>
          <a:p>
            <a:r>
              <a:rPr lang="en-US" dirty="0"/>
              <a:t>Need for frequent intervention from adults</a:t>
            </a:r>
          </a:p>
          <a:p>
            <a:r>
              <a:rPr lang="en-US" dirty="0"/>
              <a:t>Solitary, disordered and agitated play style</a:t>
            </a:r>
          </a:p>
          <a:p>
            <a:endParaRPr lang="en-US" dirty="0"/>
          </a:p>
          <a:p>
            <a:r>
              <a:rPr lang="en-US" dirty="0"/>
              <a:t>The child who is anxious-withdrawn may demonstrate the following characteristics:</a:t>
            </a:r>
          </a:p>
          <a:p>
            <a:r>
              <a:rPr lang="en-US" dirty="0"/>
              <a:t>Ability to be easily frustrated</a:t>
            </a:r>
          </a:p>
          <a:p>
            <a:r>
              <a:rPr lang="en-US" dirty="0"/>
              <a:t>Excessive dependence on adults and peer leaders</a:t>
            </a:r>
          </a:p>
          <a:p>
            <a:r>
              <a:rPr lang="en-US" dirty="0"/>
              <a:t>Fearfulness</a:t>
            </a:r>
          </a:p>
          <a:p>
            <a:r>
              <a:rPr lang="en-US" dirty="0"/>
              <a:t>Lack of self-confidence</a:t>
            </a:r>
          </a:p>
          <a:p>
            <a:r>
              <a:rPr lang="en-US" dirty="0"/>
              <a:t>Shyness or watching from a distance</a:t>
            </a:r>
          </a:p>
          <a:p>
            <a:r>
              <a:rPr lang="en-US" dirty="0"/>
              <a:t>Tendency to be depressed</a:t>
            </a:r>
          </a:p>
          <a:p>
            <a:endParaRPr lang="en-US" dirty="0"/>
          </a:p>
          <a:p>
            <a:r>
              <a:rPr lang="en-US" dirty="0"/>
              <a:t>Any behavior of children who are hyperactive-aggressive or anxious-withdrawn may be seen in normally developing children. However, such behaviors or emotional states occur more frequently among children with these disorders.</a:t>
            </a:r>
          </a:p>
          <a:p>
            <a:endParaRPr lang="en-US" dirty="0"/>
          </a:p>
          <a:p>
            <a:r>
              <a:rPr lang="en-US" dirty="0"/>
              <a:t>Patience, self-confidence and good child guidance techniques are very important for caregivers of children with emotional/behavioral disorders. Some of the following guidelines may be used:</a:t>
            </a:r>
          </a:p>
          <a:p>
            <a:r>
              <a:rPr lang="en-US" dirty="0"/>
              <a:t>Establish and consistently apply classroom or group rules.</a:t>
            </a:r>
          </a:p>
          <a:p>
            <a:r>
              <a:rPr lang="en-US" dirty="0"/>
              <a:t>Learn as much as possible about the child’s strengths, needs and responses.</a:t>
            </a:r>
          </a:p>
          <a:p>
            <a:r>
              <a:rPr lang="en-US" dirty="0"/>
              <a:t>Learn to use effective guidance techniques for group management and for teaching appropriate behavior.</a:t>
            </a:r>
          </a:p>
          <a:p>
            <a:r>
              <a:rPr lang="en-US" dirty="0"/>
              <a:t>Plan and adjust surroundings to avoid encouraging inappropriate behavior.</a:t>
            </a:r>
          </a:p>
          <a:p>
            <a:endParaRPr lang="en-US" dirty="0"/>
          </a:p>
          <a:p>
            <a:r>
              <a:rPr lang="en-US" dirty="0"/>
              <a:t>What characteristics might be displayed by a child who is hyperactive-aggressive? </a:t>
            </a:r>
          </a:p>
          <a:p>
            <a:r>
              <a:rPr lang="en-US" dirty="0"/>
              <a:t>What characteristics might be displayed by a child who is anxious-withdrawn?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18</a:t>
            </a:fld>
            <a:endParaRPr lang="en-US"/>
          </a:p>
        </p:txBody>
      </p:sp>
    </p:spTree>
    <p:extLst>
      <p:ext uri="{BB962C8B-B14F-4D97-AF65-F5344CB8AC3E}">
        <p14:creationId xmlns:p14="http://schemas.microsoft.com/office/powerpoint/2010/main" val="2296632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Needs, But No Diagnosis - The </a:t>
            </a:r>
            <a:r>
              <a:rPr lang="en-US" dirty="0" err="1"/>
              <a:t>Azima</a:t>
            </a:r>
            <a:r>
              <a:rPr lang="en-US" dirty="0"/>
              <a:t> Family - Our Special Life -- Episode 7</a:t>
            </a:r>
          </a:p>
          <a:p>
            <a:r>
              <a:rPr lang="en-US" dirty="0"/>
              <a:t>Kingston is a 4-and-a-half year old boy with special needs that have not yet been diagnosed. He presents some symptoms of Angelman Syndrome but has so far tested negative for that diagnosis. His mother and nanny work with him full-time, along with his Special Education Itinerant Teacher (SEIT), to develop the Activities of Daily Life (ADL) many parents take for granted.</a:t>
            </a:r>
          </a:p>
          <a:p>
            <a:r>
              <a:rPr lang="en-US" dirty="0"/>
              <a:t>http://youtu.be/LPzNjX_8NFQ</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20</a:t>
            </a:fld>
            <a:endParaRPr lang="en-US"/>
          </a:p>
        </p:txBody>
      </p:sp>
    </p:spTree>
    <p:extLst>
      <p:ext uri="{BB962C8B-B14F-4D97-AF65-F5344CB8AC3E}">
        <p14:creationId xmlns:p14="http://schemas.microsoft.com/office/powerpoint/2010/main" val="2753791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Caregivers play an important role in identifying and caring for children with special needs. Through training and experience, caregivers understand normal patterns of child growth and development. They understand the sequence and age level for developing skills. When a caregiver sees a major delay or problem in a child’s development, the child is referred to a specialist, teacher or other professional for assessment. </a:t>
            </a:r>
          </a:p>
          <a:p>
            <a:endParaRPr lang="en-US" dirty="0"/>
          </a:p>
          <a:p>
            <a:r>
              <a:rPr lang="en-US" dirty="0"/>
              <a:t>Remember that children develop at different rates and that the range of “normal” development is broad. However, early detection of developmental problems is important. The sooner a child is referred, the sooner he or she can begin receiving help.</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21</a:t>
            </a:fld>
            <a:endParaRPr lang="en-US"/>
          </a:p>
        </p:txBody>
      </p:sp>
    </p:spTree>
    <p:extLst>
      <p:ext uri="{BB962C8B-B14F-4D97-AF65-F5344CB8AC3E}">
        <p14:creationId xmlns:p14="http://schemas.microsoft.com/office/powerpoint/2010/main" val="1551107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professional of special needs children, you have many important roles to fulfill such as:</a:t>
            </a:r>
          </a:p>
          <a:p>
            <a:endParaRPr lang="en-US" dirty="0"/>
          </a:p>
          <a:p>
            <a:r>
              <a:rPr lang="en-US" dirty="0"/>
              <a:t>Appreciation of individual differences – Each child has special qualities which make him or her different from every other child. Caregivers should develop positive attitudes about individual differences in children. Such attitudes help caregivers serve as role models for children in their care. Caregivers should be aware of their own biases and feelings about children with disabilities or gifted children.</a:t>
            </a:r>
          </a:p>
          <a:p>
            <a:endParaRPr lang="en-US" dirty="0"/>
          </a:p>
          <a:p>
            <a:r>
              <a:rPr lang="en-US" dirty="0"/>
              <a:t>Arranging the environment – Rooms should be arranged so that children can move around freely and have easy access to all areas used. There should be a large open area for group activities and large muscle play. Several small areas should be planned for learning centers, small group activities or private, quiet activities. Avoid rearranging rooms, especially when children have physical or visual disabilities.</a:t>
            </a:r>
          </a:p>
          <a:p>
            <a:endParaRPr lang="en-US" dirty="0"/>
          </a:p>
          <a:p>
            <a:r>
              <a:rPr lang="en-US" dirty="0"/>
              <a:t>Assessment – Assessment involves a detailed evaluation of a child’s growth and development. Professionals determine the child’s areas of strengths and weaknesses and may be able to diagnose certain disabilities. Several professionals may participate in the assessment depending on the child’s needs. Caregivers can assist children with special needs by giving them individualized care. Such care should be based on a professional assessment and recommendation.</a:t>
            </a:r>
          </a:p>
          <a:p>
            <a:endParaRPr lang="en-US" dirty="0"/>
          </a:p>
          <a:p>
            <a:r>
              <a:rPr lang="en-US" dirty="0"/>
              <a:t>Encouraging cooperation – Promote positive interactions by providing materials and learning experiences which encourage cooperation. Such materials as blocks, dramatic play props and table games encourage children to play together. Plan learning experiences that give children a chance to interact positively.</a:t>
            </a:r>
          </a:p>
          <a:p>
            <a:endParaRPr lang="en-US" dirty="0"/>
          </a:p>
          <a:p>
            <a:r>
              <a:rPr lang="en-US" dirty="0"/>
              <a:t>Encouraging independence – Independent living is a major lifetime goal of children with disabilities. Caregivers may be tempted to perform tasks for children with disabilities but should avoid these temptations. Children with disabilities should be allowed to perform everyday tasks that they can do for themselves. This accomplishment builds self-confidence and gives a sense of independence to these children. Children can learn to care for their own needs through new and repeated experiences.</a:t>
            </a:r>
          </a:p>
          <a:p>
            <a:endParaRPr lang="en-US" dirty="0"/>
          </a:p>
          <a:p>
            <a:r>
              <a:rPr lang="en-US" dirty="0"/>
              <a:t>Encouraging positive interactions – There are many benefits when all children, with and without special needs, are educated and cared for together. Positive group interactions do not happen automatically. Caregivers must work to encourage positive group interactions.  Plan and follow a well-balanced daily schedule to allow time to for positive interactions.</a:t>
            </a:r>
          </a:p>
          <a:p>
            <a:endParaRPr lang="en-US" dirty="0"/>
          </a:p>
          <a:p>
            <a:r>
              <a:rPr lang="en-US" dirty="0"/>
              <a:t>Mainstreaming/Inclusion – Mainstreaming is the process of placing individuals with disabilities into the general education or community environment.  The term is now not recommended because of its association with the perceived “dumping” of students into general educational classes without the support they need (</a:t>
            </a:r>
            <a:r>
              <a:rPr lang="en-US" dirty="0" err="1"/>
              <a:t>Kasser</a:t>
            </a:r>
            <a:r>
              <a:rPr lang="en-US" dirty="0"/>
              <a:t> &amp; Lytle, 2004).</a:t>
            </a:r>
          </a:p>
          <a:p>
            <a:r>
              <a:rPr lang="en-US" dirty="0"/>
              <a:t>Mainstreaming and Inclusion, the two terms are related, but are quite different.  In mainstreaming, as in partial inclusion, an individual with a disability’s home classroom is a special education classroom.  However, students who are mainstreamed will spend most of their day learning side by side with their general education peers. In mainstreaming the students are usually expected to keep up with the rest of their peers without significant supplementary aids and support services. This supports and values having individuals with disabilities interact with student without any disabilities. Inclusion is a philosophy that states all individuals, regardless of ability, should participate within the same environment with necessary support and individualized attention.  Inclusion is more than simply placing individuals together, it’s a belief that all individuals belong and are valued (</a:t>
            </a:r>
            <a:r>
              <a:rPr lang="en-US" dirty="0" err="1"/>
              <a:t>Kasser</a:t>
            </a:r>
            <a:r>
              <a:rPr lang="en-US" dirty="0"/>
              <a:t> &amp; Lytle, 2005). Children need caring adults to provide love security, safety and a positive environment. They need good surroundings to stimulate and support their development.</a:t>
            </a:r>
          </a:p>
          <a:p>
            <a:endParaRPr lang="en-US" dirty="0"/>
          </a:p>
          <a:p>
            <a:r>
              <a:rPr lang="en-US" dirty="0"/>
              <a:t>Schedule planning – The daily schedule may need to be more structured than usual for children with special needs. Much unstructured playtime may be difficult for such children. During a scheduled free choice time, limit the number of choices given. Spend a few minutes directing the child in a specific activity.</a:t>
            </a:r>
          </a:p>
          <a:p>
            <a:endParaRPr lang="en-US" dirty="0"/>
          </a:p>
          <a:p>
            <a:r>
              <a:rPr lang="en-US" dirty="0"/>
              <a:t>A well-balanced schedule should include carefully planned transition activities. Check on the child’s status in terms of task completion. If needed, delay the transition or remind the child in advance that an activity period is ending.</a:t>
            </a:r>
          </a:p>
          <a:p>
            <a:endParaRPr lang="en-US" dirty="0"/>
          </a:p>
          <a:p>
            <a:r>
              <a:rPr lang="en-US" dirty="0"/>
              <a:t>What is mainstreaming? Why is the term inclusion often used?</a:t>
            </a:r>
          </a:p>
          <a:p>
            <a:endParaRPr lang="en-US" dirty="0"/>
          </a:p>
          <a:p>
            <a:r>
              <a:rPr lang="en-US" dirty="0"/>
              <a:t>What strategies may a caregiver use for creating a positive mainstreamed environment?</a:t>
            </a:r>
          </a:p>
          <a:p>
            <a:endParaRPr lang="en-US" dirty="0"/>
          </a:p>
          <a:p>
            <a:r>
              <a:rPr lang="en-US" dirty="0"/>
              <a:t>What are four guidelines for caregivers working with children with disabilities?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22</a:t>
            </a:fld>
            <a:endParaRPr lang="en-US"/>
          </a:p>
        </p:txBody>
      </p:sp>
    </p:spTree>
    <p:extLst>
      <p:ext uri="{BB962C8B-B14F-4D97-AF65-F5344CB8AC3E}">
        <p14:creationId xmlns:p14="http://schemas.microsoft.com/office/powerpoint/2010/main" val="2259017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disability rights laws such as:</a:t>
            </a:r>
          </a:p>
          <a:p>
            <a:endParaRPr lang="en-US" dirty="0"/>
          </a:p>
          <a:p>
            <a:r>
              <a:rPr lang="en-US" dirty="0"/>
              <a:t>Air Carrier Access Act</a:t>
            </a:r>
          </a:p>
          <a:p>
            <a:r>
              <a:rPr lang="en-US" dirty="0"/>
              <a:t>Americans with Disabilities Act</a:t>
            </a:r>
          </a:p>
          <a:p>
            <a:r>
              <a:rPr lang="en-US" dirty="0"/>
              <a:t>Architectural Barriers Act</a:t>
            </a:r>
          </a:p>
          <a:p>
            <a:r>
              <a:rPr lang="en-US" dirty="0"/>
              <a:t>Civil Rights of Institutionalized Person Act</a:t>
            </a:r>
          </a:p>
          <a:p>
            <a:r>
              <a:rPr lang="en-US" dirty="0"/>
              <a:t>Fair Housing Act </a:t>
            </a:r>
          </a:p>
          <a:p>
            <a:r>
              <a:rPr lang="en-US" dirty="0"/>
              <a:t>Individuals with Disabilities Education Act</a:t>
            </a:r>
          </a:p>
          <a:p>
            <a:r>
              <a:rPr lang="en-US" dirty="0"/>
              <a:t>National Voter Registration Act</a:t>
            </a:r>
          </a:p>
          <a:p>
            <a:r>
              <a:rPr lang="en-US" dirty="0"/>
              <a:t>Rehabilitation Act</a:t>
            </a:r>
          </a:p>
          <a:p>
            <a:r>
              <a:rPr lang="en-US" dirty="0"/>
              <a:t>Telecommunications Act</a:t>
            </a:r>
          </a:p>
          <a:p>
            <a:r>
              <a:rPr lang="en-US" dirty="0"/>
              <a:t>Voting Accessibility for the Elderly and Handicapped Act</a:t>
            </a:r>
          </a:p>
          <a:p>
            <a:endParaRPr lang="en-US" dirty="0"/>
          </a:p>
          <a:p>
            <a:r>
              <a:rPr lang="en-US" dirty="0"/>
              <a:t>Today we are going to focus on the Americans with Disabilities Act and the Individuals with Disabilities Education Act.</a:t>
            </a:r>
          </a:p>
          <a:p>
            <a:endParaRPr lang="en-US" dirty="0"/>
          </a:p>
          <a:p>
            <a:r>
              <a:rPr lang="en-US" dirty="0"/>
              <a:t>Teacher note: You may opt to assign the students one of the disability rights laws to research as an enrichment activity. You may refer the students to “A Guide to Disability Right Laws” at http://www.ada.gov/cguide.pdf.</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23</a:t>
            </a:fld>
            <a:endParaRPr lang="en-US"/>
          </a:p>
        </p:txBody>
      </p:sp>
    </p:spTree>
    <p:extLst>
      <p:ext uri="{BB962C8B-B14F-4D97-AF65-F5344CB8AC3E}">
        <p14:creationId xmlns:p14="http://schemas.microsoft.com/office/powerpoint/2010/main" val="2937117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Heredity and environment influence the special needs in individuals. Hereditary factors include the genetic history and make-up of a person. Environmental factors affect the fetus after conception or the child after birth.</a:t>
            </a:r>
          </a:p>
          <a:p>
            <a:endParaRPr lang="en-US" dirty="0"/>
          </a:p>
          <a:p>
            <a:r>
              <a:rPr lang="en-US" dirty="0"/>
              <a:t>Many environmental factors can create special needs in children. These factors may include:</a:t>
            </a:r>
          </a:p>
          <a:p>
            <a:endParaRPr lang="en-US" dirty="0"/>
          </a:p>
          <a:p>
            <a:r>
              <a:rPr lang="en-US" dirty="0"/>
              <a:t>Accidents</a:t>
            </a:r>
          </a:p>
          <a:p>
            <a:r>
              <a:rPr lang="en-US" dirty="0"/>
              <a:t>Alcohol</a:t>
            </a:r>
          </a:p>
          <a:p>
            <a:r>
              <a:rPr lang="en-US" dirty="0"/>
              <a:t>Child abuse</a:t>
            </a:r>
          </a:p>
          <a:p>
            <a:r>
              <a:rPr lang="en-US" dirty="0"/>
              <a:t>Drugs</a:t>
            </a:r>
          </a:p>
          <a:p>
            <a:r>
              <a:rPr lang="en-US" dirty="0"/>
              <a:t>Illness</a:t>
            </a:r>
          </a:p>
          <a:p>
            <a:r>
              <a:rPr lang="en-US" dirty="0"/>
              <a:t>Poor nutrition</a:t>
            </a:r>
          </a:p>
          <a:p>
            <a:endParaRPr lang="en-US" dirty="0"/>
          </a:p>
          <a:p>
            <a:r>
              <a:rPr lang="en-US" dirty="0"/>
              <a:t>How can an illness create a special need? For example, repeated middle ear infections, if untreated, can cause hearing loss. Such hearing loss can result in slow language development. Poor nutrition, especially a lack of protein, can cause permanent brain damage. Accidents with cars, poisonous substances and unsafe surroundings often cause disabilities in children. Child abuse can lead to physical and emotional disabilities. </a:t>
            </a:r>
          </a:p>
          <a:p>
            <a:endParaRPr lang="en-US" dirty="0"/>
          </a:p>
          <a:p>
            <a:r>
              <a:rPr lang="en-US" dirty="0"/>
              <a:t>Often the exact cause of a child’s disability is unknown. Experts are learning more about the development of children with special needs. Some disabilities can provide  helpful information with parents and others about the prevention of disabling conditions in children.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2770368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federal laws require of a public school to meet the communication needs of students with hearing, vision or speech disabilities?</a:t>
            </a:r>
          </a:p>
          <a:p>
            <a:endParaRPr lang="en-US" dirty="0"/>
          </a:p>
          <a:p>
            <a:r>
              <a:rPr lang="en-US" dirty="0"/>
              <a:t>Under the Individuals with Disabilities Education Act (IDEA), schools must provide a student with a disability a free appropriate public education (FAPE) designed to provide meaningful educational benefit through an Individualized Education Program (IEP).</a:t>
            </a:r>
          </a:p>
          <a:p>
            <a:endParaRPr lang="en-US" dirty="0"/>
          </a:p>
          <a:p>
            <a:r>
              <a:rPr lang="en-US" dirty="0"/>
              <a:t>Under Title II of the Americans with Disabilities Act, schools must, without charge, ensure that communication with students with disabilities is as effective as communication with students without disabilities, giving primary consideration to students and parents in determining which auxiliary aids and services are necessary to provide such effective communication.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24</a:t>
            </a:fld>
            <a:endParaRPr lang="en-US"/>
          </a:p>
        </p:txBody>
      </p:sp>
    </p:spTree>
    <p:extLst>
      <p:ext uri="{BB962C8B-B14F-4D97-AF65-F5344CB8AC3E}">
        <p14:creationId xmlns:p14="http://schemas.microsoft.com/office/powerpoint/2010/main" val="3248580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Individuals with Disabilities Education Act (IDEA) is a law ensuring services to children with disabilities throughout the nation. IDEA governs how states and public agencies provide early intervention, special education and related services to more than 6.5 million eligible infants, toddlers, children and youth with disabilities.</a:t>
            </a:r>
          </a:p>
          <a:p>
            <a:r>
              <a:rPr lang="en-US" dirty="0"/>
              <a:t>Infants and toddlers with disabilities (birth-2) and their families receive early intervention services under IDEA Part C. Children and youth (ages 3-21) receive special education and related services under IDEA Part B.</a:t>
            </a:r>
          </a:p>
          <a:p>
            <a:endParaRPr lang="en-US" dirty="0"/>
          </a:p>
          <a:p>
            <a:r>
              <a:rPr lang="en-US" dirty="0"/>
              <a:t>Building the Legacy: IDEA 2004</a:t>
            </a:r>
          </a:p>
          <a:p>
            <a:r>
              <a:rPr lang="en-US" dirty="0"/>
              <a:t>The Individuals with Disabilities Education Act (IDEA) is a law ensuring services to children with disabilities throughout the nation. IDEA governs how states and public agencies provide early intervention, special education and related services to more than 6.5 million eligible infants, toddlers, children and youth with disabilities.</a:t>
            </a:r>
          </a:p>
          <a:p>
            <a:r>
              <a:rPr lang="en-US" dirty="0"/>
              <a:t>http://idea.ed.gov</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25</a:t>
            </a:fld>
            <a:endParaRPr lang="en-US"/>
          </a:p>
        </p:txBody>
      </p:sp>
    </p:spTree>
    <p:extLst>
      <p:ext uri="{BB962C8B-B14F-4D97-AF65-F5344CB8AC3E}">
        <p14:creationId xmlns:p14="http://schemas.microsoft.com/office/powerpoint/2010/main" val="1008733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Americans with Disabilities Act of 1990 (ADA) prohibits discrimination and ensures equal opportunity for persons with disabilities in employment, state and local government services, public accommodations, commercial facilities and transportation. It also mandates the establishment of TDD/telephone relay services. The current text of the ADA includes changes made by the ADA Amendments Act of 2008 (P.L. 110-325), which became effective on January 1, 2009. The ADA was originally enacted in public law format and later rearranged and published in the United States Code.</a:t>
            </a:r>
          </a:p>
          <a:p>
            <a:endParaRPr lang="en-US" dirty="0"/>
          </a:p>
          <a:p>
            <a:r>
              <a:rPr lang="en-US" dirty="0"/>
              <a:t>On July 23, 2010, Attorney General Eric Holder signed final regulations revising the Department's ADA regulations, including its ADA Standards for Accessible Design. </a:t>
            </a:r>
          </a:p>
          <a:p>
            <a:endParaRPr lang="en-US" dirty="0"/>
          </a:p>
          <a:p>
            <a:r>
              <a:rPr lang="en-US" dirty="0"/>
              <a:t>U.S. Equal Employment Opportunity Commission</a:t>
            </a:r>
          </a:p>
          <a:p>
            <a:r>
              <a:rPr lang="en-US" dirty="0"/>
              <a:t>The law requires an employer to post a notice describing the federal laws prohibiting job discrimination based on race, color, sex, national origin, religion, age, equal pay, disability or genetic information.</a:t>
            </a:r>
          </a:p>
          <a:p>
            <a:r>
              <a:rPr lang="en-US" dirty="0"/>
              <a:t>http://www.eeoc.gov/employers/upload/poster_screen_reader_optimized.pdf</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26</a:t>
            </a:fld>
            <a:endParaRPr lang="en-US"/>
          </a:p>
        </p:txBody>
      </p:sp>
    </p:spTree>
    <p:extLst>
      <p:ext uri="{BB962C8B-B14F-4D97-AF65-F5344CB8AC3E}">
        <p14:creationId xmlns:p14="http://schemas.microsoft.com/office/powerpoint/2010/main" val="2487310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Privately-run child care centers - like other public accommodations such as private schools, recreation centers, restaurants, hotels, movie theaters, and banks -- must comply with title III of the ADA.</a:t>
            </a:r>
          </a:p>
          <a:p>
            <a:endParaRPr lang="en-US" dirty="0"/>
          </a:p>
          <a:p>
            <a:r>
              <a:rPr lang="en-US" dirty="0"/>
              <a:t>The ADA requires that child care providers not discriminate against persons with disabilities on the basis of disability, that is, that they provide children with disabilities and parents with an equal opportunity to participate in the child care center's programs and services.</a:t>
            </a:r>
          </a:p>
          <a:p>
            <a:endParaRPr lang="en-US" dirty="0"/>
          </a:p>
          <a:p>
            <a:r>
              <a:rPr lang="en-US" dirty="0"/>
              <a:t>Teacher note: There are thirty questions regarding child care centers and the ADA. You may opt to read the questions as a class or assign it for research.</a:t>
            </a:r>
          </a:p>
          <a:p>
            <a:endParaRPr lang="en-US" dirty="0"/>
          </a:p>
          <a:p>
            <a:r>
              <a:rPr lang="en-US" dirty="0"/>
              <a:t>U.S. Department of Justice</a:t>
            </a:r>
          </a:p>
          <a:p>
            <a:r>
              <a:rPr lang="en-US" dirty="0"/>
              <a:t>Commonly asked questions concerning child care centers and the Americans with Disabilities Act.</a:t>
            </a:r>
          </a:p>
          <a:p>
            <a:r>
              <a:rPr lang="en-US" dirty="0"/>
              <a:t>http://www.ada.gov/childqanda.htm</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27</a:t>
            </a:fld>
            <a:endParaRPr lang="en-US"/>
          </a:p>
        </p:txBody>
      </p:sp>
    </p:spTree>
    <p:extLst>
      <p:ext uri="{BB962C8B-B14F-4D97-AF65-F5344CB8AC3E}">
        <p14:creationId xmlns:p14="http://schemas.microsoft.com/office/powerpoint/2010/main" val="898006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Brother's Devotion to His Special Needs Sister Will Break You Down Into Tears</a:t>
            </a:r>
          </a:p>
          <a:p>
            <a:r>
              <a:rPr lang="en-US" dirty="0"/>
              <a:t>This brother's devotion to his sister, who has spinal muscular atrophy, is one of the sweetest things we have ever seen. Let his pure devotion wash over you, it's incredible.</a:t>
            </a:r>
          </a:p>
          <a:p>
            <a:r>
              <a:rPr lang="en-US" dirty="0"/>
              <a:t>http://youtu.be/P-PgdePJI94</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28</a:t>
            </a:fld>
            <a:endParaRPr lang="en-US"/>
          </a:p>
        </p:txBody>
      </p:sp>
    </p:spTree>
    <p:extLst>
      <p:ext uri="{BB962C8B-B14F-4D97-AF65-F5344CB8AC3E}">
        <p14:creationId xmlns:p14="http://schemas.microsoft.com/office/powerpoint/2010/main" val="3013805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disability is any condition that prevents, delays or interferes with a child’s normal achievement and development. Developmental disabilities impair a child’s cognitive functioning. Learning disabilities result in reasoning and perceptual problems.  Physical disabilities include deformities and diseases of the spine, bone, muscles and joints, as well as other health problems. Sensory disabilities include hearing and vision problems. </a:t>
            </a:r>
          </a:p>
          <a:p>
            <a:endParaRPr lang="en-US" dirty="0"/>
          </a:p>
          <a:p>
            <a:r>
              <a:rPr lang="en-US" dirty="0"/>
              <a:t>Other disabilities may be related to speech and language disorders. Behavioral problems include social and emotional adjustments. Giftedness refers to children with a greater than average ability to learn, reason and create. Often this category is called “gifted and talented.” Children with special needs are classified on the basis of the area of greater need. Each child has unique needs and cannot be described by these categories except in general terms.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2219867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Developmental disabilities involve cognitive functions which are much lower than average. Poor cognitive development usually prevents a person from functioning well in everyday life. Such deficiencies are obvious during a child’s life.</a:t>
            </a:r>
          </a:p>
          <a:p>
            <a:endParaRPr lang="en-US" dirty="0"/>
          </a:p>
          <a:p>
            <a:r>
              <a:rPr lang="en-US" dirty="0"/>
              <a:t>Developmental disabilities are some of the most common causes of special needs in children. In the past, children with developmental disabilities were referred to as children with mental retardation. Today the disability is called intellectual disability (ID). Children identified with developmental disabilities are grouped into four categories: mild, moderate, severe and profound. Child care programs are most likely to include children with mild or moderate developmental disabilities. These children may be slower than average in some areas of their development. They learn to use the toilet, feed themselves or talk several months later than most children their age. In the classroom, the child with a developmental disability needs more time and more repetition to learn new tasks. Tasks should be broken down and presented in a step-by-step manner. Some goals for the care and education of children with developmental disabilities are as follows:</a:t>
            </a:r>
          </a:p>
          <a:p>
            <a:endParaRPr lang="en-US" dirty="0"/>
          </a:p>
          <a:p>
            <a:r>
              <a:rPr lang="en-US" dirty="0"/>
              <a:t>Expanding language skills</a:t>
            </a:r>
          </a:p>
          <a:p>
            <a:r>
              <a:rPr lang="en-US" dirty="0"/>
              <a:t>Increasing attention span</a:t>
            </a:r>
          </a:p>
          <a:p>
            <a:r>
              <a:rPr lang="en-US" dirty="0"/>
              <a:t>Learning self-help skills</a:t>
            </a:r>
          </a:p>
          <a:p>
            <a:r>
              <a:rPr lang="en-US" dirty="0"/>
              <a:t>Mastering basic concepts</a:t>
            </a:r>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481879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learning disability involves a disorder in understanding or using spoken or written language. A child with a learning disability may be unable to listen, think, speak, spell or do mathematical problems.</a:t>
            </a:r>
          </a:p>
          <a:p>
            <a:endParaRPr lang="en-US" dirty="0"/>
          </a:p>
          <a:p>
            <a:r>
              <a:rPr lang="en-US" dirty="0"/>
              <a:t>Learning disabilities are most obvious in the academic classroom settings. Therefore, children with learning disabilities may not be diagnosed until the elementary school years. Traits of learning disabilities in young children may include hyperactivity, impulsiveness, perception (recognition) problems or poor memory. Each of these characteristics in some way makes learning difficult for children with learning disabilities. </a:t>
            </a:r>
          </a:p>
          <a:p>
            <a:endParaRPr lang="en-US" dirty="0"/>
          </a:p>
          <a:p>
            <a:r>
              <a:rPr lang="en-US" dirty="0"/>
              <a:t>There are many theories about what causes learning disabilities. Causes may range from genetic defects to diet. Knowing the exact nature of each child’s needs helps in caring for children.</a:t>
            </a:r>
          </a:p>
          <a:p>
            <a:endParaRPr lang="en-US" dirty="0"/>
          </a:p>
          <a:p>
            <a:r>
              <a:rPr lang="en-US" dirty="0"/>
              <a:t>Why are learning disabilities frequently not diagnosed until a child is in school?</a:t>
            </a:r>
          </a:p>
          <a:p>
            <a:endParaRPr lang="en-US" dirty="0"/>
          </a:p>
          <a:p>
            <a:r>
              <a:rPr lang="en-US" dirty="0"/>
              <a:t>What symptoms of learning disabilities can caregivers look for in preschool children?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189863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it like to have dyslexia? Animations and Illustrations</a:t>
            </a:r>
          </a:p>
          <a:p>
            <a:r>
              <a:rPr lang="en-US" dirty="0"/>
              <a:t>This is a series of animations taken from a project aimed at helping people to find out what it is like to have dyslexia.</a:t>
            </a:r>
          </a:p>
          <a:p>
            <a:r>
              <a:rPr lang="en-US" dirty="0"/>
              <a:t>http://youtu.be/gwZLFTW4OGY</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1815673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strategies are suggestions for working with learning-disabled children:</a:t>
            </a:r>
          </a:p>
          <a:p>
            <a:r>
              <a:rPr lang="en-US" dirty="0"/>
              <a:t>behavior modification</a:t>
            </a:r>
          </a:p>
          <a:p>
            <a:r>
              <a:rPr lang="en-US" dirty="0"/>
              <a:t>multi-sensory training</a:t>
            </a:r>
          </a:p>
          <a:p>
            <a:r>
              <a:rPr lang="en-US" dirty="0"/>
              <a:t>task analysis</a:t>
            </a:r>
          </a:p>
          <a:p>
            <a:endParaRPr lang="en-US" dirty="0"/>
          </a:p>
          <a:p>
            <a:r>
              <a:rPr lang="en-US" dirty="0"/>
              <a:t>Task analysis involves breaking down a job into small steps. For example, teaching how to brush teeth may be broken down into holding a tube of toothpaste, unscrewing the cap, putting toothpaste on the brush, and other small steps involved.</a:t>
            </a:r>
          </a:p>
          <a:p>
            <a:endParaRPr lang="en-US" dirty="0"/>
          </a:p>
          <a:p>
            <a:r>
              <a:rPr lang="en-US" dirty="0"/>
              <a:t>Multi-sensory training helps children learn through use of several senses at one time. An example might be guiding children outdoors to watch, listen, look and hunt for various items which are described by the caregiver.</a:t>
            </a:r>
          </a:p>
          <a:p>
            <a:endParaRPr lang="en-US" dirty="0"/>
          </a:p>
          <a:p>
            <a:r>
              <a:rPr lang="en-US" dirty="0"/>
              <a:t>Behavior modification is a method of changing a person’s behavior through carefully planned consequences for specific behaviors. For example, behavior modification is often used to teach self-help skills such as learning to use the restroom or cleaning up after oneself. For each appropriate behavior of the child, the caregiver responds with praise, a reward or some type of positive reinforcement.</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1780152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disabilities limit physical movement or result in chronic health problems. These conditions include deformities in the spine, muscles, joints or bones. Missing or paralyzed limbs (arms and legs) also limit movement. Allergies, diabetes, epilepsy or congenital heart defects are examples of chronic health problems that may affect children.</a:t>
            </a:r>
          </a:p>
          <a:p>
            <a:endParaRPr lang="en-US" dirty="0"/>
          </a:p>
          <a:p>
            <a:r>
              <a:rPr lang="en-US" dirty="0"/>
              <a:t>Since children learn through physical activity, physical limitations may affect other areas of development. The effect of the condition depends on the type of disability. A child with cerebral palsy, for example, may be unable to control muscle movement. This may make speech and small muscle coordination difficult.</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27468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Caregivers who care for children with physical disabilities need to learn about each child’s special needs. Some of the following guidelines may apply:</a:t>
            </a:r>
          </a:p>
          <a:p>
            <a:endParaRPr lang="en-US" dirty="0"/>
          </a:p>
          <a:p>
            <a:r>
              <a:rPr lang="en-US" dirty="0"/>
              <a:t>Arrange the environment to allow freedom of movement for the child. Remove the barriers.</a:t>
            </a:r>
          </a:p>
          <a:p>
            <a:r>
              <a:rPr lang="en-US" dirty="0"/>
              <a:t>Check the child’s equipment frequently to be sure it is working and fitting properly.</a:t>
            </a:r>
          </a:p>
          <a:p>
            <a:r>
              <a:rPr lang="en-US" dirty="0"/>
              <a:t>Help the child learn self-help skills.</a:t>
            </a:r>
          </a:p>
          <a:p>
            <a:r>
              <a:rPr lang="en-US" dirty="0"/>
              <a:t>Encourage the child to be actively involved with the group.</a:t>
            </a:r>
          </a:p>
          <a:p>
            <a:r>
              <a:rPr lang="en-US" dirty="0"/>
              <a:t>Know first aid procedures for the child with epilepsy or other chronic health problems.</a:t>
            </a:r>
          </a:p>
          <a:p>
            <a:r>
              <a:rPr lang="en-US" dirty="0"/>
              <a:t>Know how to help the child with braces, a prosthesis (an artificial body part, such as an artificial arm or leg) or other equipment.</a:t>
            </a:r>
          </a:p>
          <a:p>
            <a:r>
              <a:rPr lang="en-US" dirty="0"/>
              <a:t>Learn from the child’s therapists how to properly position the child.</a:t>
            </a:r>
          </a:p>
          <a:p>
            <a:r>
              <a:rPr lang="en-US" dirty="0"/>
              <a:t>Work with dietitians or specialists to follow the child’s nutritional program.</a:t>
            </a:r>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3411282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idea.ed.gov/"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www.ada.gov/childqanda.htm"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hyperlink" Target="http://youtu.be/P-PgdePJI94"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youtu.be/gwZLFTW4OGY"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Assisting in the Development of Children with Special Needs</a:t>
            </a:r>
          </a:p>
          <a:p>
            <a:endParaRPr lang="en-US" dirty="0"/>
          </a:p>
          <a:p>
            <a:pPr lvl="1"/>
            <a:r>
              <a:rPr lang="en-US" dirty="0"/>
              <a:t>Child Guidance</a:t>
            </a:r>
          </a:p>
          <a:p>
            <a:pPr lvl="1"/>
            <a:endParaRPr lang="en-US" dirty="0"/>
          </a:p>
          <a:p>
            <a:pPr lvl="1"/>
            <a:endParaRPr lang="en-US" dirty="0"/>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Physical Disabilities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Physical disabilities limit physical movement or result in chronic health problems. </a:t>
            </a:r>
          </a:p>
          <a:p>
            <a:pPr lvl="1"/>
            <a:r>
              <a:rPr lang="en-US" dirty="0"/>
              <a:t>Since children learn through physical activity, physical limitations may affect other areas of development. </a:t>
            </a:r>
          </a:p>
          <a:p>
            <a:pPr lvl="1"/>
            <a:endParaRPr lang="en-US" dirty="0"/>
          </a:p>
        </p:txBody>
      </p:sp>
      <p:pic>
        <p:nvPicPr>
          <p:cNvPr id="4" name="Picture 3">
            <a:extLst>
              <a:ext uri="{FF2B5EF4-FFF2-40B4-BE49-F238E27FC236}">
                <a16:creationId xmlns:a16="http://schemas.microsoft.com/office/drawing/2014/main" id="{F9C5394B-3309-4844-A4FA-EA388475D0F8}"/>
              </a:ext>
            </a:extLst>
          </p:cNvPr>
          <p:cNvPicPr>
            <a:picLocks noChangeAspect="1"/>
          </p:cNvPicPr>
          <p:nvPr/>
        </p:nvPicPr>
        <p:blipFill>
          <a:blip r:embed="rId3"/>
          <a:stretch>
            <a:fillRect/>
          </a:stretch>
        </p:blipFill>
        <p:spPr>
          <a:xfrm>
            <a:off x="4625985" y="3486683"/>
            <a:ext cx="3285108" cy="2360711"/>
          </a:xfrm>
          <a:prstGeom prst="rect">
            <a:avLst/>
          </a:prstGeom>
        </p:spPr>
      </p:pic>
    </p:spTree>
    <p:extLst>
      <p:ext uri="{BB962C8B-B14F-4D97-AF65-F5344CB8AC3E}">
        <p14:creationId xmlns:p14="http://schemas.microsoft.com/office/powerpoint/2010/main" val="227486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Physical Disabilities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Learn as much as you can about each child’s special issues. </a:t>
            </a:r>
          </a:p>
          <a:p>
            <a:pPr lvl="1"/>
            <a:endParaRPr lang="en-US" dirty="0"/>
          </a:p>
        </p:txBody>
      </p:sp>
      <p:pic>
        <p:nvPicPr>
          <p:cNvPr id="4" name="Picture 3">
            <a:extLst>
              <a:ext uri="{FF2B5EF4-FFF2-40B4-BE49-F238E27FC236}">
                <a16:creationId xmlns:a16="http://schemas.microsoft.com/office/drawing/2014/main" id="{9AA9E7A1-A118-41A2-8580-871F131F386B}"/>
              </a:ext>
            </a:extLst>
          </p:cNvPr>
          <p:cNvPicPr>
            <a:picLocks noChangeAspect="1"/>
          </p:cNvPicPr>
          <p:nvPr/>
        </p:nvPicPr>
        <p:blipFill>
          <a:blip r:embed="rId3"/>
          <a:stretch>
            <a:fillRect/>
          </a:stretch>
        </p:blipFill>
        <p:spPr>
          <a:xfrm>
            <a:off x="5079999" y="2542872"/>
            <a:ext cx="2456835" cy="3208026"/>
          </a:xfrm>
          <a:prstGeom prst="rect">
            <a:avLst/>
          </a:prstGeom>
        </p:spPr>
      </p:pic>
    </p:spTree>
    <p:extLst>
      <p:ext uri="{BB962C8B-B14F-4D97-AF65-F5344CB8AC3E}">
        <p14:creationId xmlns:p14="http://schemas.microsoft.com/office/powerpoint/2010/main" val="3706681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Sensory Disabilities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740664" y="1420420"/>
            <a:ext cx="8374307" cy="4734318"/>
          </a:xfrm>
        </p:spPr>
        <p:txBody>
          <a:bodyPr/>
          <a:lstStyle/>
          <a:p>
            <a:pPr lvl="1"/>
            <a:r>
              <a:rPr lang="en-US" dirty="0"/>
              <a:t>Vision and hearing problems fall into the category of sensory disabilities. </a:t>
            </a:r>
          </a:p>
          <a:p>
            <a:pPr lvl="1"/>
            <a:r>
              <a:rPr lang="en-US" dirty="0"/>
              <a:t>Loss or impaired use of a sense greatly affects a child’s life and learning abilities.</a:t>
            </a:r>
          </a:p>
          <a:p>
            <a:pPr lvl="1"/>
            <a:r>
              <a:rPr lang="en-US" dirty="0"/>
              <a:t>With good support and education, children can overcome their disabilities and live normal lives. </a:t>
            </a:r>
          </a:p>
          <a:p>
            <a:pPr lvl="1"/>
            <a:endParaRPr lang="en-US" dirty="0"/>
          </a:p>
        </p:txBody>
      </p:sp>
      <p:pic>
        <p:nvPicPr>
          <p:cNvPr id="4" name="Picture 3">
            <a:extLst>
              <a:ext uri="{FF2B5EF4-FFF2-40B4-BE49-F238E27FC236}">
                <a16:creationId xmlns:a16="http://schemas.microsoft.com/office/drawing/2014/main" id="{25C4062F-1B65-4822-AA5C-89ECCA5037F5}"/>
              </a:ext>
            </a:extLst>
          </p:cNvPr>
          <p:cNvPicPr>
            <a:picLocks noChangeAspect="1"/>
          </p:cNvPicPr>
          <p:nvPr/>
        </p:nvPicPr>
        <p:blipFill>
          <a:blip r:embed="rId3"/>
          <a:stretch>
            <a:fillRect/>
          </a:stretch>
        </p:blipFill>
        <p:spPr>
          <a:xfrm>
            <a:off x="9398000" y="3051916"/>
            <a:ext cx="2336365" cy="3243918"/>
          </a:xfrm>
          <a:prstGeom prst="rect">
            <a:avLst/>
          </a:prstGeom>
        </p:spPr>
      </p:pic>
    </p:spTree>
    <p:extLst>
      <p:ext uri="{BB962C8B-B14F-4D97-AF65-F5344CB8AC3E}">
        <p14:creationId xmlns:p14="http://schemas.microsoft.com/office/powerpoint/2010/main" val="2121559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Sensory Disabilities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740664" y="1420420"/>
            <a:ext cx="8403336" cy="4734318"/>
          </a:xfrm>
        </p:spPr>
        <p:txBody>
          <a:bodyPr/>
          <a:lstStyle/>
          <a:p>
            <a:pPr lvl="1"/>
            <a:r>
              <a:rPr lang="en-US" dirty="0"/>
              <a:t>Caregivers who work with visually impaired children can aid their development in the following ways:</a:t>
            </a:r>
          </a:p>
          <a:p>
            <a:pPr lvl="2"/>
            <a:r>
              <a:rPr lang="en-US" dirty="0"/>
              <a:t>Encourage children to make full use of any remaining vision.</a:t>
            </a:r>
          </a:p>
          <a:p>
            <a:pPr lvl="2"/>
            <a:r>
              <a:rPr lang="en-US" dirty="0"/>
              <a:t>Help children develop other senses fully.</a:t>
            </a:r>
          </a:p>
          <a:p>
            <a:pPr lvl="2"/>
            <a:r>
              <a:rPr lang="en-US" dirty="0"/>
              <a:t>Organize an environment so that it is easy to move around.</a:t>
            </a:r>
          </a:p>
          <a:p>
            <a:pPr lvl="2"/>
            <a:r>
              <a:rPr lang="en-US" dirty="0"/>
              <a:t>Translate what others learn through vision into one of their other senses.</a:t>
            </a:r>
          </a:p>
          <a:p>
            <a:pPr lvl="1"/>
            <a:endParaRPr lang="en-US" dirty="0"/>
          </a:p>
        </p:txBody>
      </p:sp>
      <p:pic>
        <p:nvPicPr>
          <p:cNvPr id="4" name="Picture 3">
            <a:extLst>
              <a:ext uri="{FF2B5EF4-FFF2-40B4-BE49-F238E27FC236}">
                <a16:creationId xmlns:a16="http://schemas.microsoft.com/office/drawing/2014/main" id="{A52DD07D-213F-4F09-8EFE-F79A07B22CC9}"/>
              </a:ext>
            </a:extLst>
          </p:cNvPr>
          <p:cNvPicPr>
            <a:picLocks noChangeAspect="1"/>
          </p:cNvPicPr>
          <p:nvPr/>
        </p:nvPicPr>
        <p:blipFill>
          <a:blip r:embed="rId3"/>
          <a:stretch>
            <a:fillRect/>
          </a:stretch>
        </p:blipFill>
        <p:spPr>
          <a:xfrm>
            <a:off x="9252340" y="2952423"/>
            <a:ext cx="2403043" cy="3202315"/>
          </a:xfrm>
          <a:prstGeom prst="rect">
            <a:avLst/>
          </a:prstGeom>
        </p:spPr>
      </p:pic>
    </p:spTree>
    <p:extLst>
      <p:ext uri="{BB962C8B-B14F-4D97-AF65-F5344CB8AC3E}">
        <p14:creationId xmlns:p14="http://schemas.microsoft.com/office/powerpoint/2010/main" val="3550236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Sensory Disabilities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Caregivers who work with children who have hearing impairments need to be aware of each child’s individual needs. In general, caregivers may use strategies such as:</a:t>
            </a:r>
          </a:p>
          <a:p>
            <a:pPr lvl="2"/>
            <a:r>
              <a:rPr lang="en-US" dirty="0"/>
              <a:t>Cooperate with each child’s speech therapist. Learn how to speak for lip reading or master sign language. Be able to communicate with the child in his or her own way.</a:t>
            </a:r>
          </a:p>
          <a:p>
            <a:pPr lvl="2"/>
            <a:r>
              <a:rPr lang="en-US" dirty="0"/>
              <a:t>Encourage children to use as much of their remaining hearing as possible.</a:t>
            </a:r>
          </a:p>
          <a:p>
            <a:pPr lvl="2"/>
            <a:r>
              <a:rPr lang="en-US" dirty="0"/>
              <a:t>Face the children when speaking to them.</a:t>
            </a:r>
          </a:p>
          <a:p>
            <a:pPr lvl="2"/>
            <a:r>
              <a:rPr lang="en-US" dirty="0"/>
              <a:t>Use a natural tone of voice and avoid exaggerated lip movements.</a:t>
            </a:r>
          </a:p>
          <a:p>
            <a:pPr lvl="1"/>
            <a:endParaRPr lang="en-US" dirty="0"/>
          </a:p>
        </p:txBody>
      </p:sp>
    </p:spTree>
    <p:extLst>
      <p:ext uri="{BB962C8B-B14F-4D97-AF65-F5344CB8AC3E}">
        <p14:creationId xmlns:p14="http://schemas.microsoft.com/office/powerpoint/2010/main" val="1655935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Communication Disorders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child has a communication disorder when he or she is unable to speak or understand spoken language. Four categories of speech impairments are identified:</a:t>
            </a:r>
          </a:p>
          <a:p>
            <a:pPr lvl="2"/>
            <a:r>
              <a:rPr lang="en-US" dirty="0"/>
              <a:t>Articulation disorders </a:t>
            </a:r>
          </a:p>
          <a:p>
            <a:pPr lvl="2"/>
            <a:r>
              <a:rPr lang="en-US" dirty="0"/>
              <a:t>Fluency disorders </a:t>
            </a:r>
          </a:p>
          <a:p>
            <a:pPr lvl="2"/>
            <a:r>
              <a:rPr lang="en-US" dirty="0"/>
              <a:t>Language disorders </a:t>
            </a:r>
          </a:p>
          <a:p>
            <a:pPr lvl="2"/>
            <a:r>
              <a:rPr lang="en-US" dirty="0"/>
              <a:t>Voice disorders</a:t>
            </a:r>
          </a:p>
          <a:p>
            <a:pPr lvl="1"/>
            <a:endParaRPr lang="en-US" dirty="0"/>
          </a:p>
        </p:txBody>
      </p:sp>
      <p:pic>
        <p:nvPicPr>
          <p:cNvPr id="4" name="Picture 3">
            <a:extLst>
              <a:ext uri="{FF2B5EF4-FFF2-40B4-BE49-F238E27FC236}">
                <a16:creationId xmlns:a16="http://schemas.microsoft.com/office/drawing/2014/main" id="{8C05DC77-4AFB-4CFF-9CDC-CBCD7CF23994}"/>
              </a:ext>
            </a:extLst>
          </p:cNvPr>
          <p:cNvPicPr>
            <a:picLocks noChangeAspect="1"/>
          </p:cNvPicPr>
          <p:nvPr/>
        </p:nvPicPr>
        <p:blipFill>
          <a:blip r:embed="rId2"/>
          <a:stretch>
            <a:fillRect/>
          </a:stretch>
        </p:blipFill>
        <p:spPr>
          <a:xfrm>
            <a:off x="7257143" y="3460569"/>
            <a:ext cx="4194193" cy="2831080"/>
          </a:xfrm>
          <a:prstGeom prst="rect">
            <a:avLst/>
          </a:prstGeom>
        </p:spPr>
      </p:pic>
    </p:spTree>
    <p:extLst>
      <p:ext uri="{BB962C8B-B14F-4D97-AF65-F5344CB8AC3E}">
        <p14:creationId xmlns:p14="http://schemas.microsoft.com/office/powerpoint/2010/main" val="3362210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Communication Disorders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Caregivers of children with communication disorders need to learn about each child’s special needs. The following guidelines apply to children with speech impairments:</a:t>
            </a:r>
          </a:p>
          <a:p>
            <a:pPr lvl="1"/>
            <a:r>
              <a:rPr lang="en-US" dirty="0"/>
              <a:t>Accept and reinforce all attempts by the child to use speech</a:t>
            </a:r>
          </a:p>
          <a:p>
            <a:pPr lvl="1"/>
            <a:r>
              <a:rPr lang="en-US" dirty="0"/>
              <a:t>Be a good speech model</a:t>
            </a:r>
          </a:p>
          <a:p>
            <a:pPr lvl="1"/>
            <a:r>
              <a:rPr lang="en-US" dirty="0"/>
              <a:t>Be patient when listening. Give the child your full attention and plenty of time to speak</a:t>
            </a:r>
          </a:p>
          <a:p>
            <a:pPr lvl="1"/>
            <a:r>
              <a:rPr lang="en-US" dirty="0"/>
              <a:t>Know where the child is in regard to learning language, and help the child move to the next level</a:t>
            </a:r>
          </a:p>
          <a:p>
            <a:pPr lvl="1"/>
            <a:r>
              <a:rPr lang="en-US" dirty="0"/>
              <a:t>Provide activities and objects to increase the child’s vocabulary.</a:t>
            </a:r>
          </a:p>
          <a:p>
            <a:pPr lvl="1"/>
            <a:endParaRPr lang="en-US" dirty="0"/>
          </a:p>
        </p:txBody>
      </p:sp>
    </p:spTree>
    <p:extLst>
      <p:ext uri="{BB962C8B-B14F-4D97-AF65-F5344CB8AC3E}">
        <p14:creationId xmlns:p14="http://schemas.microsoft.com/office/powerpoint/2010/main" val="2779008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Emotional/Behavioral Disorders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Two major categories:</a:t>
            </a:r>
          </a:p>
          <a:p>
            <a:pPr lvl="2"/>
            <a:r>
              <a:rPr lang="en-US" dirty="0"/>
              <a:t>Hyperactive-aggressive </a:t>
            </a:r>
          </a:p>
          <a:p>
            <a:pPr lvl="2"/>
            <a:r>
              <a:rPr lang="en-US" dirty="0"/>
              <a:t>Anxious-withdrawn</a:t>
            </a:r>
          </a:p>
          <a:p>
            <a:pPr lvl="1"/>
            <a:endParaRPr lang="en-US" dirty="0"/>
          </a:p>
        </p:txBody>
      </p:sp>
      <p:pic>
        <p:nvPicPr>
          <p:cNvPr id="4" name="Picture 3">
            <a:extLst>
              <a:ext uri="{FF2B5EF4-FFF2-40B4-BE49-F238E27FC236}">
                <a16:creationId xmlns:a16="http://schemas.microsoft.com/office/drawing/2014/main" id="{6A9EC13A-62B7-4794-9B3C-2899B61455C6}"/>
              </a:ext>
            </a:extLst>
          </p:cNvPr>
          <p:cNvPicPr>
            <a:picLocks noChangeAspect="1"/>
          </p:cNvPicPr>
          <p:nvPr/>
        </p:nvPicPr>
        <p:blipFill>
          <a:blip r:embed="rId3"/>
          <a:stretch>
            <a:fillRect/>
          </a:stretch>
        </p:blipFill>
        <p:spPr>
          <a:xfrm>
            <a:off x="4641446" y="3084286"/>
            <a:ext cx="3701810" cy="2707232"/>
          </a:xfrm>
          <a:prstGeom prst="rect">
            <a:avLst/>
          </a:prstGeom>
        </p:spPr>
      </p:pic>
    </p:spTree>
    <p:extLst>
      <p:ext uri="{BB962C8B-B14F-4D97-AF65-F5344CB8AC3E}">
        <p14:creationId xmlns:p14="http://schemas.microsoft.com/office/powerpoint/2010/main" val="200103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Emotional/Behavioral Disorders</a:t>
            </a:r>
          </a:p>
        </p:txBody>
      </p:sp>
      <p:sp>
        <p:nvSpPr>
          <p:cNvPr id="4" name="Content Placeholder 3">
            <a:extLst>
              <a:ext uri="{FF2B5EF4-FFF2-40B4-BE49-F238E27FC236}">
                <a16:creationId xmlns:a16="http://schemas.microsoft.com/office/drawing/2014/main" id="{B645BFB5-26D0-46ED-93FB-1EA4C1A64595}"/>
              </a:ext>
            </a:extLst>
          </p:cNvPr>
          <p:cNvSpPr>
            <a:spLocks noGrp="1"/>
          </p:cNvSpPr>
          <p:nvPr>
            <p:ph sz="half" idx="1"/>
          </p:nvPr>
        </p:nvSpPr>
        <p:spPr/>
        <p:txBody>
          <a:bodyPr/>
          <a:lstStyle/>
          <a:p>
            <a:pPr lvl="1"/>
            <a:r>
              <a:rPr lang="en-US" dirty="0"/>
              <a:t>Hyperactive-aggressive</a:t>
            </a:r>
          </a:p>
          <a:p>
            <a:pPr lvl="2"/>
            <a:r>
              <a:rPr lang="en-US" dirty="0"/>
              <a:t>Defiant toward adults</a:t>
            </a:r>
          </a:p>
          <a:p>
            <a:pPr lvl="2"/>
            <a:r>
              <a:rPr lang="en-US" dirty="0"/>
              <a:t>Destruction of property</a:t>
            </a:r>
          </a:p>
          <a:p>
            <a:pPr lvl="2"/>
            <a:r>
              <a:rPr lang="en-US" dirty="0"/>
              <a:t>Inability to stay with a task or wait to be rewarded</a:t>
            </a:r>
          </a:p>
          <a:p>
            <a:pPr lvl="2"/>
            <a:r>
              <a:rPr lang="en-US" dirty="0"/>
              <a:t>Inappropriate attention-seeking behavior</a:t>
            </a:r>
          </a:p>
          <a:p>
            <a:pPr lvl="2"/>
            <a:r>
              <a:rPr lang="en-US" dirty="0"/>
              <a:t>Need for frequent intervention from adults</a:t>
            </a:r>
          </a:p>
          <a:p>
            <a:pPr lvl="2"/>
            <a:r>
              <a:rPr lang="en-US" dirty="0"/>
              <a:t>Solitary, disordered and agitated play style</a:t>
            </a:r>
          </a:p>
          <a:p>
            <a:endParaRPr lang="en-US" dirty="0"/>
          </a:p>
        </p:txBody>
      </p:sp>
      <p:sp>
        <p:nvSpPr>
          <p:cNvPr id="5" name="Content Placeholder 4">
            <a:extLst>
              <a:ext uri="{FF2B5EF4-FFF2-40B4-BE49-F238E27FC236}">
                <a16:creationId xmlns:a16="http://schemas.microsoft.com/office/drawing/2014/main" id="{1DAF87C0-EB23-4233-9E6A-A573C9745BD8}"/>
              </a:ext>
            </a:extLst>
          </p:cNvPr>
          <p:cNvSpPr>
            <a:spLocks noGrp="1"/>
          </p:cNvSpPr>
          <p:nvPr>
            <p:ph sz="half" idx="10"/>
          </p:nvPr>
        </p:nvSpPr>
        <p:spPr/>
        <p:txBody>
          <a:bodyPr/>
          <a:lstStyle/>
          <a:p>
            <a:pPr lvl="1"/>
            <a:r>
              <a:rPr lang="en-US" dirty="0"/>
              <a:t>Anxious-withdrawn</a:t>
            </a:r>
          </a:p>
          <a:p>
            <a:pPr lvl="2"/>
            <a:r>
              <a:rPr lang="en-US" dirty="0"/>
              <a:t>Ability to be easily frustrated</a:t>
            </a:r>
          </a:p>
          <a:p>
            <a:pPr lvl="2"/>
            <a:r>
              <a:rPr lang="en-US" dirty="0"/>
              <a:t>Excessive dependence on adults and peer leaders</a:t>
            </a:r>
          </a:p>
          <a:p>
            <a:pPr lvl="2"/>
            <a:r>
              <a:rPr lang="en-US" dirty="0"/>
              <a:t>Fearfulness</a:t>
            </a:r>
          </a:p>
          <a:p>
            <a:pPr lvl="2"/>
            <a:r>
              <a:rPr lang="en-US" dirty="0"/>
              <a:t>Lack of self-confidence</a:t>
            </a:r>
          </a:p>
          <a:p>
            <a:pPr lvl="2"/>
            <a:r>
              <a:rPr lang="en-US" dirty="0"/>
              <a:t>Shyness or watching from a distance</a:t>
            </a:r>
          </a:p>
          <a:p>
            <a:pPr lvl="2"/>
            <a:r>
              <a:rPr lang="en-US" dirty="0"/>
              <a:t>Tendency to be depressed</a:t>
            </a:r>
          </a:p>
          <a:p>
            <a:pPr lvl="1"/>
            <a:endParaRPr lang="en-US" dirty="0"/>
          </a:p>
          <a:p>
            <a:endParaRPr lang="en-US" dirty="0"/>
          </a:p>
        </p:txBody>
      </p:sp>
    </p:spTree>
    <p:extLst>
      <p:ext uri="{BB962C8B-B14F-4D97-AF65-F5344CB8AC3E}">
        <p14:creationId xmlns:p14="http://schemas.microsoft.com/office/powerpoint/2010/main" val="682637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Gifted/Talented Children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740664" y="1420420"/>
            <a:ext cx="7227679" cy="4734318"/>
          </a:xfrm>
        </p:spPr>
        <p:txBody>
          <a:bodyPr/>
          <a:lstStyle/>
          <a:p>
            <a:pPr lvl="1"/>
            <a:r>
              <a:rPr lang="en-US" dirty="0"/>
              <a:t>Need a stimulating environment. Some of the following guidelines may be useful:</a:t>
            </a:r>
          </a:p>
          <a:p>
            <a:pPr lvl="1"/>
            <a:r>
              <a:rPr lang="en-US" dirty="0"/>
              <a:t>Encourage interest the child shows in different areas. Serve as a resource person.</a:t>
            </a:r>
          </a:p>
          <a:p>
            <a:pPr lvl="1"/>
            <a:r>
              <a:rPr lang="en-US" dirty="0"/>
              <a:t>Help children develop observations skills and reasoning abilities.</a:t>
            </a:r>
          </a:p>
          <a:p>
            <a:pPr lvl="1"/>
            <a:r>
              <a:rPr lang="en-US" dirty="0"/>
              <a:t>Provide a rich and stimulating learning environment.</a:t>
            </a:r>
          </a:p>
          <a:p>
            <a:pPr lvl="1"/>
            <a:r>
              <a:rPr lang="en-US" dirty="0"/>
              <a:t>Provide opportunities for the children to take leadership roles within the group.</a:t>
            </a:r>
          </a:p>
          <a:p>
            <a:pPr lvl="1"/>
            <a:endParaRPr lang="en-US" dirty="0"/>
          </a:p>
        </p:txBody>
      </p:sp>
      <p:pic>
        <p:nvPicPr>
          <p:cNvPr id="4" name="Picture 3">
            <a:extLst>
              <a:ext uri="{FF2B5EF4-FFF2-40B4-BE49-F238E27FC236}">
                <a16:creationId xmlns:a16="http://schemas.microsoft.com/office/drawing/2014/main" id="{75BC4A2B-65A4-4522-99B3-0968EA1064D4}"/>
              </a:ext>
            </a:extLst>
          </p:cNvPr>
          <p:cNvPicPr>
            <a:picLocks noChangeAspect="1"/>
          </p:cNvPicPr>
          <p:nvPr/>
        </p:nvPicPr>
        <p:blipFill>
          <a:blip r:embed="rId2"/>
          <a:stretch>
            <a:fillRect/>
          </a:stretch>
        </p:blipFill>
        <p:spPr>
          <a:xfrm>
            <a:off x="8323943" y="3632002"/>
            <a:ext cx="3281894" cy="2374309"/>
          </a:xfrm>
          <a:prstGeom prst="rect">
            <a:avLst/>
          </a:prstGeom>
        </p:spPr>
      </p:pic>
    </p:spTree>
    <p:extLst>
      <p:ext uri="{BB962C8B-B14F-4D97-AF65-F5344CB8AC3E}">
        <p14:creationId xmlns:p14="http://schemas.microsoft.com/office/powerpoint/2010/main" val="917122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Special Needs, But No Diagnosis</a:t>
            </a:r>
          </a:p>
        </p:txBody>
      </p:sp>
      <p:pic>
        <p:nvPicPr>
          <p:cNvPr id="4" name="Content Placeholder 3">
            <a:extLst>
              <a:ext uri="{FF2B5EF4-FFF2-40B4-BE49-F238E27FC236}">
                <a16:creationId xmlns:a16="http://schemas.microsoft.com/office/drawing/2014/main" id="{82A60F1B-6DE3-423E-97CD-59D18373FC4B}"/>
              </a:ext>
            </a:extLst>
          </p:cNvPr>
          <p:cNvPicPr>
            <a:picLocks noGrp="1" noChangeAspect="1"/>
          </p:cNvPicPr>
          <p:nvPr>
            <p:ph sz="half" idx="1"/>
          </p:nvPr>
        </p:nvPicPr>
        <p:blipFill>
          <a:blip r:embed="rId3"/>
          <a:stretch>
            <a:fillRect/>
          </a:stretch>
        </p:blipFill>
        <p:spPr>
          <a:xfrm>
            <a:off x="2437370" y="2272788"/>
            <a:ext cx="7663336" cy="3029975"/>
          </a:xfrm>
          <a:prstGeom prst="rect">
            <a:avLst/>
          </a:prstGeom>
        </p:spPr>
      </p:pic>
      <p:pic>
        <p:nvPicPr>
          <p:cNvPr id="5" name="Picture 4">
            <a:extLst>
              <a:ext uri="{FF2B5EF4-FFF2-40B4-BE49-F238E27FC236}">
                <a16:creationId xmlns:a16="http://schemas.microsoft.com/office/drawing/2014/main" id="{6B3DF932-3001-44C8-B426-0BDDE3A45D95}"/>
              </a:ext>
            </a:extLst>
          </p:cNvPr>
          <p:cNvPicPr>
            <a:picLocks noChangeAspect="1"/>
          </p:cNvPicPr>
          <p:nvPr/>
        </p:nvPicPr>
        <p:blipFill>
          <a:blip r:embed="rId4"/>
          <a:stretch>
            <a:fillRect/>
          </a:stretch>
        </p:blipFill>
        <p:spPr>
          <a:xfrm>
            <a:off x="4552865" y="5210456"/>
            <a:ext cx="3432345" cy="646232"/>
          </a:xfrm>
          <a:prstGeom prst="rect">
            <a:avLst/>
          </a:prstGeom>
        </p:spPr>
      </p:pic>
    </p:spTree>
    <p:extLst>
      <p:ext uri="{BB962C8B-B14F-4D97-AF65-F5344CB8AC3E}">
        <p14:creationId xmlns:p14="http://schemas.microsoft.com/office/powerpoint/2010/main" val="3397897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a:xfrm>
            <a:off x="1190937" y="2783264"/>
            <a:ext cx="10059452" cy="876300"/>
          </a:xfrm>
        </p:spPr>
        <p:txBody>
          <a:bodyPr/>
          <a:lstStyle/>
          <a:p>
            <a:pPr algn="ctr"/>
            <a:r>
              <a:rPr lang="en-US" dirty="0"/>
              <a:t>Detecting Children Who Have Special Needs</a:t>
            </a:r>
          </a:p>
        </p:txBody>
      </p:sp>
    </p:spTree>
    <p:extLst>
      <p:ext uri="{BB962C8B-B14F-4D97-AF65-F5344CB8AC3E}">
        <p14:creationId xmlns:p14="http://schemas.microsoft.com/office/powerpoint/2010/main" val="610506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Role of Professionals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Appreciation of individual differences</a:t>
            </a:r>
          </a:p>
          <a:p>
            <a:pPr lvl="1"/>
            <a:r>
              <a:rPr lang="en-US" dirty="0"/>
              <a:t>Arranging the environment</a:t>
            </a:r>
          </a:p>
          <a:p>
            <a:pPr lvl="1"/>
            <a:r>
              <a:rPr lang="en-US" dirty="0"/>
              <a:t>Assessment</a:t>
            </a:r>
          </a:p>
          <a:p>
            <a:pPr lvl="1"/>
            <a:r>
              <a:rPr lang="en-US" dirty="0"/>
              <a:t>Encouraging cooperation</a:t>
            </a:r>
          </a:p>
          <a:p>
            <a:pPr lvl="1"/>
            <a:r>
              <a:rPr lang="en-US" dirty="0"/>
              <a:t>Encouraging independence</a:t>
            </a:r>
          </a:p>
          <a:p>
            <a:pPr lvl="1"/>
            <a:r>
              <a:rPr lang="en-US" dirty="0"/>
              <a:t>Encouraging positive interactions</a:t>
            </a:r>
          </a:p>
          <a:p>
            <a:pPr lvl="1"/>
            <a:r>
              <a:rPr lang="en-US" dirty="0"/>
              <a:t>Mainstreaming/Inclusion</a:t>
            </a:r>
          </a:p>
          <a:p>
            <a:pPr lvl="1"/>
            <a:r>
              <a:rPr lang="en-US" dirty="0"/>
              <a:t>Schedule planning</a:t>
            </a:r>
          </a:p>
          <a:p>
            <a:pPr lvl="1"/>
            <a:endParaRPr lang="en-US" dirty="0"/>
          </a:p>
          <a:p>
            <a:pPr lvl="1"/>
            <a:endParaRPr lang="en-US" dirty="0"/>
          </a:p>
        </p:txBody>
      </p:sp>
      <p:pic>
        <p:nvPicPr>
          <p:cNvPr id="4" name="Picture 3">
            <a:extLst>
              <a:ext uri="{FF2B5EF4-FFF2-40B4-BE49-F238E27FC236}">
                <a16:creationId xmlns:a16="http://schemas.microsoft.com/office/drawing/2014/main" id="{919D054A-711B-4F49-9F0E-2F370349B651}"/>
              </a:ext>
            </a:extLst>
          </p:cNvPr>
          <p:cNvPicPr>
            <a:picLocks noChangeAspect="1"/>
          </p:cNvPicPr>
          <p:nvPr/>
        </p:nvPicPr>
        <p:blipFill>
          <a:blip r:embed="rId3"/>
          <a:stretch>
            <a:fillRect/>
          </a:stretch>
        </p:blipFill>
        <p:spPr>
          <a:xfrm>
            <a:off x="8063599" y="3585030"/>
            <a:ext cx="3591277" cy="2399050"/>
          </a:xfrm>
          <a:prstGeom prst="rect">
            <a:avLst/>
          </a:prstGeom>
        </p:spPr>
      </p:pic>
    </p:spTree>
    <p:extLst>
      <p:ext uri="{BB962C8B-B14F-4D97-AF65-F5344CB8AC3E}">
        <p14:creationId xmlns:p14="http://schemas.microsoft.com/office/powerpoint/2010/main" val="2372382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a:xfrm>
            <a:off x="1322555" y="2901027"/>
            <a:ext cx="10059452" cy="876300"/>
          </a:xfrm>
        </p:spPr>
        <p:txBody>
          <a:bodyPr/>
          <a:lstStyle/>
          <a:p>
            <a:pPr algn="ctr"/>
            <a:r>
              <a:rPr lang="en-US" dirty="0"/>
              <a:t>Legal Responsibilities and Laws Regarding Individuals With Special Needs </a:t>
            </a:r>
          </a:p>
        </p:txBody>
      </p:sp>
    </p:spTree>
    <p:extLst>
      <p:ext uri="{BB962C8B-B14F-4D97-AF65-F5344CB8AC3E}">
        <p14:creationId xmlns:p14="http://schemas.microsoft.com/office/powerpoint/2010/main" val="1854432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a:xfrm>
            <a:off x="1294846" y="3316663"/>
            <a:ext cx="10059452" cy="876300"/>
          </a:xfrm>
        </p:spPr>
        <p:txBody>
          <a:bodyPr/>
          <a:lstStyle/>
          <a:p>
            <a:pPr algn="ctr"/>
            <a:r>
              <a:rPr lang="en-US" dirty="0"/>
              <a:t>What do federal laws require of a public school to meet the communication needs of students with hearing, vision or speech disabilities?</a:t>
            </a:r>
          </a:p>
        </p:txBody>
      </p:sp>
    </p:spTree>
    <p:extLst>
      <p:ext uri="{BB962C8B-B14F-4D97-AF65-F5344CB8AC3E}">
        <p14:creationId xmlns:p14="http://schemas.microsoft.com/office/powerpoint/2010/main" val="2849151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The Individuals With Disabilities Education Act (IDEA) </a:t>
            </a:r>
          </a:p>
        </p:txBody>
      </p:sp>
      <p:pic>
        <p:nvPicPr>
          <p:cNvPr id="4" name="Content Placeholder 3">
            <a:hlinkClick r:id="rId3"/>
            <a:extLst>
              <a:ext uri="{FF2B5EF4-FFF2-40B4-BE49-F238E27FC236}">
                <a16:creationId xmlns:a16="http://schemas.microsoft.com/office/drawing/2014/main" id="{0E6EA3B3-CC61-4E7A-A7CD-023C9B77CAD4}"/>
              </a:ext>
            </a:extLst>
          </p:cNvPr>
          <p:cNvPicPr>
            <a:picLocks noChangeAspect="1"/>
          </p:cNvPicPr>
          <p:nvPr/>
        </p:nvPicPr>
        <p:blipFill rotWithShape="1">
          <a:blip r:embed="rId4"/>
          <a:srcRect l="25543" t="19050" r="26457" b="26315"/>
          <a:stretch/>
        </p:blipFill>
        <p:spPr>
          <a:xfrm>
            <a:off x="3802743" y="2320929"/>
            <a:ext cx="5195986" cy="3324986"/>
          </a:xfrm>
          <a:prstGeom prst="rect">
            <a:avLst/>
          </a:prstGeom>
          <a:ln>
            <a:solidFill>
              <a:srgbClr val="2C2C2C"/>
            </a:solidFill>
          </a:ln>
          <a:effectLst>
            <a:outerShdw blurRad="50800" dir="14400000">
              <a:srgbClr val="000000">
                <a:alpha val="40000"/>
              </a:srgbClr>
            </a:outerShdw>
          </a:effectLst>
        </p:spPr>
      </p:pic>
    </p:spTree>
    <p:extLst>
      <p:ext uri="{BB962C8B-B14F-4D97-AF65-F5344CB8AC3E}">
        <p14:creationId xmlns:p14="http://schemas.microsoft.com/office/powerpoint/2010/main" val="365176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Americans With Disabilities Act Of 1990 (ADA)</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740664" y="1413163"/>
            <a:ext cx="11055750" cy="4734318"/>
          </a:xfrm>
        </p:spPr>
        <p:txBody>
          <a:bodyPr/>
          <a:lstStyle/>
          <a:p>
            <a:pPr lvl="1"/>
            <a:r>
              <a:rPr lang="en-US" dirty="0"/>
              <a:t>The Americans with Disabilities Act of 1990 (ADA) prohibits discrimination and ensures equal opportunity for persons with disabilities in employment.</a:t>
            </a:r>
          </a:p>
          <a:p>
            <a:pPr lvl="1"/>
            <a:endParaRPr lang="en-US" dirty="0"/>
          </a:p>
        </p:txBody>
      </p:sp>
      <p:pic>
        <p:nvPicPr>
          <p:cNvPr id="4" name="Picture 3">
            <a:extLst>
              <a:ext uri="{FF2B5EF4-FFF2-40B4-BE49-F238E27FC236}">
                <a16:creationId xmlns:a16="http://schemas.microsoft.com/office/drawing/2014/main" id="{E7980590-2C39-4B3E-A800-7CBFABFB2F78}"/>
              </a:ext>
            </a:extLst>
          </p:cNvPr>
          <p:cNvPicPr>
            <a:picLocks noChangeAspect="1"/>
          </p:cNvPicPr>
          <p:nvPr/>
        </p:nvPicPr>
        <p:blipFill>
          <a:blip r:embed="rId3"/>
          <a:stretch>
            <a:fillRect/>
          </a:stretch>
        </p:blipFill>
        <p:spPr>
          <a:xfrm>
            <a:off x="4746170" y="2955507"/>
            <a:ext cx="3213339" cy="3336142"/>
          </a:xfrm>
          <a:prstGeom prst="rect">
            <a:avLst/>
          </a:prstGeom>
        </p:spPr>
      </p:pic>
    </p:spTree>
    <p:extLst>
      <p:ext uri="{BB962C8B-B14F-4D97-AF65-F5344CB8AC3E}">
        <p14:creationId xmlns:p14="http://schemas.microsoft.com/office/powerpoint/2010/main" val="3476565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Child Care Centers and Americans with Disabilities Act (ADA)</a:t>
            </a:r>
          </a:p>
        </p:txBody>
      </p:sp>
      <p:pic>
        <p:nvPicPr>
          <p:cNvPr id="4" name="Content Placeholder 3">
            <a:hlinkClick r:id="rId3"/>
            <a:extLst>
              <a:ext uri="{FF2B5EF4-FFF2-40B4-BE49-F238E27FC236}">
                <a16:creationId xmlns:a16="http://schemas.microsoft.com/office/drawing/2014/main" id="{D0C822F9-06C5-47D0-A6C4-5D27B073E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6913" y="2028436"/>
            <a:ext cx="5074911" cy="3385582"/>
          </a:xfrm>
          <a:prstGeom prst="rect">
            <a:avLst/>
          </a:prstGeom>
          <a:effectLst>
            <a:outerShdw blurRad="50800" dir="14400000">
              <a:srgbClr val="000000">
                <a:alpha val="40000"/>
              </a:srgbClr>
            </a:outerShdw>
          </a:effectLst>
        </p:spPr>
      </p:pic>
      <p:pic>
        <p:nvPicPr>
          <p:cNvPr id="5" name="Picture 4">
            <a:extLst>
              <a:ext uri="{FF2B5EF4-FFF2-40B4-BE49-F238E27FC236}">
                <a16:creationId xmlns:a16="http://schemas.microsoft.com/office/drawing/2014/main" id="{418C816D-ADC4-4382-9211-28A14990F9E2}"/>
              </a:ext>
            </a:extLst>
          </p:cNvPr>
          <p:cNvPicPr>
            <a:picLocks noChangeAspect="1"/>
          </p:cNvPicPr>
          <p:nvPr/>
        </p:nvPicPr>
        <p:blipFill>
          <a:blip r:embed="rId5"/>
          <a:stretch>
            <a:fillRect/>
          </a:stretch>
        </p:blipFill>
        <p:spPr>
          <a:xfrm>
            <a:off x="5000170" y="5414018"/>
            <a:ext cx="3266963" cy="554077"/>
          </a:xfrm>
          <a:prstGeom prst="rect">
            <a:avLst/>
          </a:prstGeom>
        </p:spPr>
      </p:pic>
    </p:spTree>
    <p:extLst>
      <p:ext uri="{BB962C8B-B14F-4D97-AF65-F5344CB8AC3E}">
        <p14:creationId xmlns:p14="http://schemas.microsoft.com/office/powerpoint/2010/main" val="2452995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A Brother’s Devotion</a:t>
            </a:r>
          </a:p>
        </p:txBody>
      </p:sp>
      <p:pic>
        <p:nvPicPr>
          <p:cNvPr id="4" name="Content Placeholder 6">
            <a:hlinkClick r:id="rId3"/>
            <a:extLst>
              <a:ext uri="{FF2B5EF4-FFF2-40B4-BE49-F238E27FC236}">
                <a16:creationId xmlns:a16="http://schemas.microsoft.com/office/drawing/2014/main" id="{7E51C32A-276B-48EE-A586-078A45FF94AB}"/>
              </a:ext>
            </a:extLst>
          </p:cNvPr>
          <p:cNvPicPr>
            <a:picLocks noChangeAspect="1"/>
          </p:cNvPicPr>
          <p:nvPr/>
        </p:nvPicPr>
        <p:blipFill rotWithShape="1">
          <a:blip r:embed="rId4"/>
          <a:srcRect l="15379" t="30575" r="41109" b="42670"/>
          <a:stretch/>
        </p:blipFill>
        <p:spPr>
          <a:xfrm>
            <a:off x="2242457" y="2436996"/>
            <a:ext cx="8247406" cy="2851172"/>
          </a:xfrm>
          <a:prstGeom prst="rect">
            <a:avLst/>
          </a:prstGeom>
          <a:ln w="9525">
            <a:solidFill>
              <a:srgbClr val="2C2C2C"/>
            </a:solidFill>
          </a:ln>
          <a:effectLst>
            <a:outerShdw blurRad="50800" dir="14400000">
              <a:srgbClr val="000000">
                <a:alpha val="40000"/>
              </a:srgbClr>
            </a:outerShdw>
          </a:effectLst>
        </p:spPr>
      </p:pic>
      <p:pic>
        <p:nvPicPr>
          <p:cNvPr id="5" name="Picture 4">
            <a:extLst>
              <a:ext uri="{FF2B5EF4-FFF2-40B4-BE49-F238E27FC236}">
                <a16:creationId xmlns:a16="http://schemas.microsoft.com/office/drawing/2014/main" id="{57538881-B991-4CDF-BE77-6FC48B8B47C6}"/>
              </a:ext>
            </a:extLst>
          </p:cNvPr>
          <p:cNvPicPr>
            <a:picLocks noChangeAspect="1"/>
          </p:cNvPicPr>
          <p:nvPr/>
        </p:nvPicPr>
        <p:blipFill>
          <a:blip r:embed="rId5"/>
          <a:stretch>
            <a:fillRect/>
          </a:stretch>
        </p:blipFill>
        <p:spPr>
          <a:xfrm>
            <a:off x="5085531" y="5288168"/>
            <a:ext cx="2993395" cy="646232"/>
          </a:xfrm>
          <a:prstGeom prst="rect">
            <a:avLst/>
          </a:prstGeom>
        </p:spPr>
      </p:pic>
    </p:spTree>
    <p:extLst>
      <p:ext uri="{BB962C8B-B14F-4D97-AF65-F5344CB8AC3E}">
        <p14:creationId xmlns:p14="http://schemas.microsoft.com/office/powerpoint/2010/main" val="163626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892DF57-878A-4EC0-9D1A-B919FBD88014}"/>
              </a:ext>
            </a:extLst>
          </p:cNvPr>
          <p:cNvPicPr>
            <a:picLocks noGrp="1" noChangeAspect="1"/>
          </p:cNvPicPr>
          <p:nvPr>
            <p:ph sz="half" idx="1"/>
          </p:nvPr>
        </p:nvPicPr>
        <p:blipFill>
          <a:blip r:embed="rId2"/>
          <a:stretch>
            <a:fillRect/>
          </a:stretch>
        </p:blipFill>
        <p:spPr>
          <a:xfrm>
            <a:off x="4267200" y="1902053"/>
            <a:ext cx="3846077" cy="3846077"/>
          </a:xfrm>
          <a:prstGeom prst="rect">
            <a:avLst/>
          </a:prstGeom>
        </p:spPr>
      </p:pic>
    </p:spTree>
    <p:extLst>
      <p:ext uri="{BB962C8B-B14F-4D97-AF65-F5344CB8AC3E}">
        <p14:creationId xmlns:p14="http://schemas.microsoft.com/office/powerpoint/2010/main" val="584680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Children with Special Needs </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Developmental disabilities</a:t>
            </a:r>
          </a:p>
          <a:p>
            <a:pPr lvl="1"/>
            <a:r>
              <a:rPr lang="en-US" dirty="0"/>
              <a:t>Physical disabilities</a:t>
            </a:r>
          </a:p>
          <a:p>
            <a:pPr lvl="1"/>
            <a:r>
              <a:rPr lang="en-US" dirty="0"/>
              <a:t>Emotional problems </a:t>
            </a:r>
          </a:p>
          <a:p>
            <a:pPr lvl="1"/>
            <a:r>
              <a:rPr lang="en-US" dirty="0"/>
              <a:t>Giftedness</a:t>
            </a:r>
          </a:p>
          <a:p>
            <a:pPr lvl="1"/>
            <a:endParaRPr lang="en-US" dirty="0"/>
          </a:p>
        </p:txBody>
      </p:sp>
    </p:spTree>
    <p:extLst>
      <p:ext uri="{BB962C8B-B14F-4D97-AF65-F5344CB8AC3E}">
        <p14:creationId xmlns:p14="http://schemas.microsoft.com/office/powerpoint/2010/main" val="370812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Images:</a:t>
            </a:r>
          </a:p>
          <a:p>
            <a:pPr lvl="2"/>
            <a:r>
              <a:rPr lang="en-US" sz="2000" dirty="0"/>
              <a:t>Microsoft Clip Art: Used with permission from Microsoft™. (Slides 4, 5, 6, 7, 8, 9, 10, 11, 12, 13, 14, 15, 17, 19, 22 and 29)</a:t>
            </a:r>
          </a:p>
          <a:p>
            <a:pPr lvl="2"/>
            <a:r>
              <a:rPr lang="en-US" sz="2000" dirty="0"/>
              <a:t>Photos obtained through a license with Shutterstock.com™. (Slide 27)</a:t>
            </a:r>
          </a:p>
          <a:p>
            <a:pPr lvl="1"/>
            <a:r>
              <a:rPr lang="en-US" sz="2000" dirty="0"/>
              <a:t>Textbooks:</a:t>
            </a:r>
          </a:p>
          <a:p>
            <a:pPr lvl="2"/>
            <a:r>
              <a:rPr lang="en-US" sz="2000" dirty="0"/>
              <a:t>Decker, C. (2011). Child development early stages through age 12. (7th ed.). Tinley Park: </a:t>
            </a:r>
            <a:r>
              <a:rPr lang="en-US" sz="2000" dirty="0" err="1"/>
              <a:t>Goodheart</a:t>
            </a:r>
            <a:r>
              <a:rPr lang="en-US" sz="2000" dirty="0"/>
              <a:t>-Willcox Company, Inc.</a:t>
            </a:r>
          </a:p>
          <a:p>
            <a:pPr lvl="2"/>
            <a:r>
              <a:rPr lang="en-US" sz="2000" dirty="0"/>
              <a:t>Decker, C. (2004). Children: the early years. (5th ed.). Tinley Park: </a:t>
            </a:r>
            <a:r>
              <a:rPr lang="en-US" sz="2000" dirty="0" err="1"/>
              <a:t>Goodheart</a:t>
            </a:r>
            <a:r>
              <a:rPr lang="en-US" sz="2000" dirty="0"/>
              <a:t>-Willcox Company, Inc.</a:t>
            </a:r>
          </a:p>
          <a:p>
            <a:pPr lvl="1"/>
            <a:r>
              <a:rPr lang="en-US" sz="2000" dirty="0"/>
              <a:t>Websites:</a:t>
            </a:r>
          </a:p>
          <a:p>
            <a:pPr lvl="2"/>
            <a:r>
              <a:rPr lang="en-US" sz="2000" dirty="0"/>
              <a:t>Building the Legacy: IDEA 2004</a:t>
            </a:r>
            <a:br>
              <a:rPr lang="en-US" sz="2000" dirty="0"/>
            </a:br>
            <a:r>
              <a:rPr lang="en-US" sz="2000" dirty="0"/>
              <a:t>The Individuals with Disabilities Education Act (IDEA) is a law ensuring services to children with disabilities throughout the nation. IDEA governs how states and public agencies provide early intervention, special education and related services to more than 6.5 million eligible infants, toddlers, children and youth with disabilities.</a:t>
            </a:r>
            <a:br>
              <a:rPr lang="en-US" sz="2000" dirty="0"/>
            </a:br>
            <a:endParaRPr lang="en-US" sz="2000" dirty="0"/>
          </a:p>
          <a:p>
            <a:pPr lvl="1"/>
            <a:endParaRPr lang="en-US" dirty="0"/>
          </a:p>
        </p:txBody>
      </p:sp>
    </p:spTree>
    <p:extLst>
      <p:ext uri="{BB962C8B-B14F-4D97-AF65-F5344CB8AC3E}">
        <p14:creationId xmlns:p14="http://schemas.microsoft.com/office/powerpoint/2010/main" val="1413384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2"/>
            <a:r>
              <a:rPr lang="en-US" sz="2000" dirty="0"/>
              <a:t>http://idea.ed.gov</a:t>
            </a:r>
          </a:p>
          <a:p>
            <a:pPr lvl="2"/>
            <a:r>
              <a:rPr lang="en-US" sz="2000" dirty="0"/>
              <a:t>Texas Department of Family and Protective Services</a:t>
            </a:r>
            <a:br>
              <a:rPr lang="en-US" sz="2000" dirty="0"/>
            </a:br>
            <a:r>
              <a:rPr lang="en-US" sz="2000" dirty="0"/>
              <a:t>Child Care Minimum Standards—Texas Licensing Law, Rules &amp; Minimum Standards</a:t>
            </a:r>
            <a:br>
              <a:rPr lang="en-US" sz="2000" dirty="0"/>
            </a:br>
            <a:r>
              <a:rPr lang="en-US" sz="2000" dirty="0"/>
              <a:t>http://www.dfps.state.tx.us/documents/Child_Care/Child_Care_Standards_and_Regulations/Chp42_09-11.pdf</a:t>
            </a:r>
          </a:p>
          <a:p>
            <a:pPr lvl="2"/>
            <a:r>
              <a:rPr lang="en-US" sz="2000" dirty="0"/>
              <a:t>Texas Education Agency</a:t>
            </a:r>
            <a:br>
              <a:rPr lang="en-US" sz="2000" dirty="0"/>
            </a:br>
            <a:r>
              <a:rPr lang="en-US" sz="2000" dirty="0"/>
              <a:t>Special education: About one of every eight Texas public school students needs special education services. A wide array of services and support are available for these students and families.</a:t>
            </a:r>
            <a:br>
              <a:rPr lang="en-US" sz="2000" dirty="0"/>
            </a:br>
            <a:r>
              <a:rPr lang="en-US" sz="2000" dirty="0"/>
              <a:t>http://tea.texas.gov/Curriculum_and_Instructional_Programs/Special_Education</a:t>
            </a:r>
          </a:p>
          <a:p>
            <a:pPr lvl="2"/>
            <a:r>
              <a:rPr lang="en-US" sz="2000" dirty="0"/>
              <a:t>Texas Woman’s University</a:t>
            </a:r>
            <a:br>
              <a:rPr lang="en-US" sz="2000" dirty="0"/>
            </a:br>
            <a:r>
              <a:rPr lang="en-US" sz="2000" dirty="0"/>
              <a:t>Least Restrictive Environment (LRE), Inclusion and Mainstreaming.</a:t>
            </a:r>
            <a:br>
              <a:rPr lang="en-US" sz="2000" dirty="0"/>
            </a:br>
            <a:r>
              <a:rPr lang="en-US" sz="2000" dirty="0"/>
              <a:t>http://www.twu.edu/inspire/least-restrictive.asp</a:t>
            </a:r>
          </a:p>
          <a:p>
            <a:pPr lvl="1"/>
            <a:endParaRPr lang="en-US" dirty="0"/>
          </a:p>
        </p:txBody>
      </p:sp>
    </p:spTree>
    <p:extLst>
      <p:ext uri="{BB962C8B-B14F-4D97-AF65-F5344CB8AC3E}">
        <p14:creationId xmlns:p14="http://schemas.microsoft.com/office/powerpoint/2010/main" val="3076220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Understanding Special Needs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Heredity and environment:</a:t>
            </a:r>
          </a:p>
          <a:p>
            <a:pPr lvl="1"/>
            <a:r>
              <a:rPr lang="en-US" dirty="0"/>
              <a:t>Hereditary factors include the genetic history and make-up of a person</a:t>
            </a:r>
          </a:p>
          <a:p>
            <a:pPr lvl="1"/>
            <a:r>
              <a:rPr lang="en-US" dirty="0"/>
              <a:t>Environmental factors affect the fetus after conception or after child birth</a:t>
            </a:r>
          </a:p>
          <a:p>
            <a:pPr lvl="1"/>
            <a:endParaRPr lang="en-US" dirty="0"/>
          </a:p>
        </p:txBody>
      </p:sp>
      <p:pic>
        <p:nvPicPr>
          <p:cNvPr id="4" name="Picture 3">
            <a:extLst>
              <a:ext uri="{FF2B5EF4-FFF2-40B4-BE49-F238E27FC236}">
                <a16:creationId xmlns:a16="http://schemas.microsoft.com/office/drawing/2014/main" id="{A5AB30E9-973C-4534-AEE7-3E01661C3680}"/>
              </a:ext>
            </a:extLst>
          </p:cNvPr>
          <p:cNvPicPr>
            <a:picLocks noChangeAspect="1"/>
          </p:cNvPicPr>
          <p:nvPr/>
        </p:nvPicPr>
        <p:blipFill>
          <a:blip r:embed="rId3"/>
          <a:stretch>
            <a:fillRect/>
          </a:stretch>
        </p:blipFill>
        <p:spPr>
          <a:xfrm>
            <a:off x="3915279" y="3295466"/>
            <a:ext cx="4706520" cy="2859272"/>
          </a:xfrm>
          <a:prstGeom prst="rect">
            <a:avLst/>
          </a:prstGeom>
        </p:spPr>
      </p:pic>
    </p:spTree>
    <p:extLst>
      <p:ext uri="{BB962C8B-B14F-4D97-AF65-F5344CB8AC3E}">
        <p14:creationId xmlns:p14="http://schemas.microsoft.com/office/powerpoint/2010/main" val="321974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The Nature of Special Needs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disability is any condition that prevents, delays or interferes with a child’s normal achievement and development. </a:t>
            </a:r>
          </a:p>
          <a:p>
            <a:pPr lvl="1"/>
            <a:r>
              <a:rPr lang="en-US" dirty="0"/>
              <a:t>Developmental </a:t>
            </a:r>
          </a:p>
          <a:p>
            <a:pPr lvl="1"/>
            <a:r>
              <a:rPr lang="en-US" dirty="0"/>
              <a:t>Learning</a:t>
            </a:r>
          </a:p>
          <a:p>
            <a:pPr lvl="1"/>
            <a:r>
              <a:rPr lang="en-US" dirty="0"/>
              <a:t>Physical </a:t>
            </a:r>
          </a:p>
          <a:p>
            <a:pPr lvl="1"/>
            <a:r>
              <a:rPr lang="en-US" dirty="0"/>
              <a:t>Sensory</a:t>
            </a:r>
          </a:p>
        </p:txBody>
      </p:sp>
      <p:pic>
        <p:nvPicPr>
          <p:cNvPr id="4" name="Picture 3">
            <a:extLst>
              <a:ext uri="{FF2B5EF4-FFF2-40B4-BE49-F238E27FC236}">
                <a16:creationId xmlns:a16="http://schemas.microsoft.com/office/drawing/2014/main" id="{B61B606E-36F3-439D-A226-BC0848D1C850}"/>
              </a:ext>
            </a:extLst>
          </p:cNvPr>
          <p:cNvPicPr>
            <a:picLocks noChangeAspect="1"/>
          </p:cNvPicPr>
          <p:nvPr/>
        </p:nvPicPr>
        <p:blipFill>
          <a:blip r:embed="rId3"/>
          <a:stretch>
            <a:fillRect/>
          </a:stretch>
        </p:blipFill>
        <p:spPr>
          <a:xfrm>
            <a:off x="5558970" y="2972337"/>
            <a:ext cx="2228215" cy="3261255"/>
          </a:xfrm>
          <a:prstGeom prst="rect">
            <a:avLst/>
          </a:prstGeom>
        </p:spPr>
      </p:pic>
    </p:spTree>
    <p:extLst>
      <p:ext uri="{BB962C8B-B14F-4D97-AF65-F5344CB8AC3E}">
        <p14:creationId xmlns:p14="http://schemas.microsoft.com/office/powerpoint/2010/main" val="38559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Developmental Disabilities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Some goals for the care and education of children with developmental disabilities are as follows:</a:t>
            </a:r>
          </a:p>
          <a:p>
            <a:pPr lvl="1"/>
            <a:r>
              <a:rPr lang="en-US" dirty="0"/>
              <a:t>Expanding language skills</a:t>
            </a:r>
          </a:p>
          <a:p>
            <a:pPr lvl="1"/>
            <a:r>
              <a:rPr lang="en-US" dirty="0"/>
              <a:t>Increasing attention span</a:t>
            </a:r>
          </a:p>
          <a:p>
            <a:pPr lvl="1"/>
            <a:r>
              <a:rPr lang="en-US" dirty="0"/>
              <a:t>Learning self-help skills</a:t>
            </a:r>
          </a:p>
          <a:p>
            <a:pPr lvl="1"/>
            <a:r>
              <a:rPr lang="en-US" dirty="0"/>
              <a:t>Mastering basic concepts</a:t>
            </a:r>
          </a:p>
        </p:txBody>
      </p:sp>
      <p:pic>
        <p:nvPicPr>
          <p:cNvPr id="4" name="Picture 3">
            <a:extLst>
              <a:ext uri="{FF2B5EF4-FFF2-40B4-BE49-F238E27FC236}">
                <a16:creationId xmlns:a16="http://schemas.microsoft.com/office/drawing/2014/main" id="{D9C3601F-9167-4DCB-814D-E7D8C111AF7C}"/>
              </a:ext>
            </a:extLst>
          </p:cNvPr>
          <p:cNvPicPr>
            <a:picLocks noChangeAspect="1"/>
          </p:cNvPicPr>
          <p:nvPr/>
        </p:nvPicPr>
        <p:blipFill>
          <a:blip r:embed="rId3"/>
          <a:stretch>
            <a:fillRect/>
          </a:stretch>
        </p:blipFill>
        <p:spPr>
          <a:xfrm>
            <a:off x="7852228" y="3534745"/>
            <a:ext cx="3368419" cy="2505404"/>
          </a:xfrm>
          <a:prstGeom prst="rect">
            <a:avLst/>
          </a:prstGeom>
        </p:spPr>
      </p:pic>
    </p:spTree>
    <p:extLst>
      <p:ext uri="{BB962C8B-B14F-4D97-AF65-F5344CB8AC3E}">
        <p14:creationId xmlns:p14="http://schemas.microsoft.com/office/powerpoint/2010/main" val="416823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Learning Disabilities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learning disability involves a disorder in understanding or using spoken or written language. </a:t>
            </a:r>
          </a:p>
          <a:p>
            <a:pPr lvl="1"/>
            <a:r>
              <a:rPr lang="en-US" dirty="0"/>
              <a:t>A child with a learning disability may be unable to listen, think, speak, spell or calculate mathematical problems.</a:t>
            </a:r>
          </a:p>
          <a:p>
            <a:pPr lvl="1"/>
            <a:endParaRPr lang="en-US" dirty="0"/>
          </a:p>
        </p:txBody>
      </p:sp>
      <p:pic>
        <p:nvPicPr>
          <p:cNvPr id="4" name="Picture 3">
            <a:extLst>
              <a:ext uri="{FF2B5EF4-FFF2-40B4-BE49-F238E27FC236}">
                <a16:creationId xmlns:a16="http://schemas.microsoft.com/office/drawing/2014/main" id="{D9107D61-F213-40D4-8502-A2D869E7EF89}"/>
              </a:ext>
            </a:extLst>
          </p:cNvPr>
          <p:cNvPicPr>
            <a:picLocks noChangeAspect="1"/>
          </p:cNvPicPr>
          <p:nvPr/>
        </p:nvPicPr>
        <p:blipFill>
          <a:blip r:embed="rId3"/>
          <a:stretch>
            <a:fillRect/>
          </a:stretch>
        </p:blipFill>
        <p:spPr>
          <a:xfrm>
            <a:off x="4999025" y="3497944"/>
            <a:ext cx="2863530" cy="2577177"/>
          </a:xfrm>
          <a:prstGeom prst="rect">
            <a:avLst/>
          </a:prstGeom>
        </p:spPr>
      </p:pic>
    </p:spTree>
    <p:extLst>
      <p:ext uri="{BB962C8B-B14F-4D97-AF65-F5344CB8AC3E}">
        <p14:creationId xmlns:p14="http://schemas.microsoft.com/office/powerpoint/2010/main" val="2828578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Dyslexia – A Learning Disability</a:t>
            </a:r>
          </a:p>
        </p:txBody>
      </p:sp>
      <p:pic>
        <p:nvPicPr>
          <p:cNvPr id="4" name="Content Placeholder 6">
            <a:hlinkClick r:id="rId3"/>
            <a:extLst>
              <a:ext uri="{FF2B5EF4-FFF2-40B4-BE49-F238E27FC236}">
                <a16:creationId xmlns:a16="http://schemas.microsoft.com/office/drawing/2014/main" id="{A2FFE782-EE38-4AEA-BB27-9C176C1E54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3196" y="1934447"/>
            <a:ext cx="2745607" cy="3660811"/>
          </a:xfrm>
          <a:prstGeom prst="rect">
            <a:avLst/>
          </a:prstGeom>
          <a:effectLst>
            <a:outerShdw blurRad="50800" dir="14400000">
              <a:srgbClr val="000000">
                <a:alpha val="40000"/>
              </a:srgbClr>
            </a:outerShdw>
          </a:effectLst>
        </p:spPr>
      </p:pic>
      <p:pic>
        <p:nvPicPr>
          <p:cNvPr id="5" name="Picture 4">
            <a:extLst>
              <a:ext uri="{FF2B5EF4-FFF2-40B4-BE49-F238E27FC236}">
                <a16:creationId xmlns:a16="http://schemas.microsoft.com/office/drawing/2014/main" id="{4FFA8560-D1F0-4DDD-949E-F82C37A13998}"/>
              </a:ext>
            </a:extLst>
          </p:cNvPr>
          <p:cNvPicPr>
            <a:picLocks noChangeAspect="1"/>
          </p:cNvPicPr>
          <p:nvPr/>
        </p:nvPicPr>
        <p:blipFill>
          <a:blip r:embed="rId5"/>
          <a:stretch>
            <a:fillRect/>
          </a:stretch>
        </p:blipFill>
        <p:spPr>
          <a:xfrm>
            <a:off x="4830988" y="5515255"/>
            <a:ext cx="2637815" cy="545046"/>
          </a:xfrm>
          <a:prstGeom prst="rect">
            <a:avLst/>
          </a:prstGeom>
        </p:spPr>
      </p:pic>
    </p:spTree>
    <p:extLst>
      <p:ext uri="{BB962C8B-B14F-4D97-AF65-F5344CB8AC3E}">
        <p14:creationId xmlns:p14="http://schemas.microsoft.com/office/powerpoint/2010/main" val="3719737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Strategies for Working with Learning Disabled Children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The following strategies are suggestions for working with learning-disabled children:</a:t>
            </a:r>
          </a:p>
          <a:p>
            <a:pPr lvl="1"/>
            <a:r>
              <a:rPr lang="en-US" dirty="0"/>
              <a:t>Behavior modification</a:t>
            </a:r>
          </a:p>
          <a:p>
            <a:pPr lvl="1"/>
            <a:r>
              <a:rPr lang="en-US" dirty="0"/>
              <a:t>Multi-sensory training</a:t>
            </a:r>
          </a:p>
          <a:p>
            <a:pPr lvl="1"/>
            <a:r>
              <a:rPr lang="en-US" dirty="0"/>
              <a:t>Task analysis</a:t>
            </a:r>
          </a:p>
          <a:p>
            <a:pPr lvl="1"/>
            <a:endParaRPr lang="en-US" dirty="0"/>
          </a:p>
        </p:txBody>
      </p:sp>
      <p:pic>
        <p:nvPicPr>
          <p:cNvPr id="4" name="Picture 3">
            <a:extLst>
              <a:ext uri="{FF2B5EF4-FFF2-40B4-BE49-F238E27FC236}">
                <a16:creationId xmlns:a16="http://schemas.microsoft.com/office/drawing/2014/main" id="{2BBAEEEE-A495-4D51-A788-0D1851C1C5A7}"/>
              </a:ext>
            </a:extLst>
          </p:cNvPr>
          <p:cNvPicPr>
            <a:picLocks noChangeAspect="1"/>
          </p:cNvPicPr>
          <p:nvPr/>
        </p:nvPicPr>
        <p:blipFill>
          <a:blip r:embed="rId3"/>
          <a:stretch>
            <a:fillRect/>
          </a:stretch>
        </p:blipFill>
        <p:spPr>
          <a:xfrm>
            <a:off x="4399110" y="3171259"/>
            <a:ext cx="3901778" cy="2591025"/>
          </a:xfrm>
          <a:prstGeom prst="rect">
            <a:avLst/>
          </a:prstGeom>
        </p:spPr>
      </p:pic>
    </p:spTree>
    <p:extLst>
      <p:ext uri="{BB962C8B-B14F-4D97-AF65-F5344CB8AC3E}">
        <p14:creationId xmlns:p14="http://schemas.microsoft.com/office/powerpoint/2010/main" val="3815792100"/>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1B5C7F-2497-4FAB-9E2E-E6A7EB669C3E}">
  <ds:schemaRefs>
    <ds:schemaRef ds:uri="http://schemas.microsoft.com/office/2006/metadata/properties"/>
    <ds:schemaRef ds:uri="http://schemas.openxmlformats.org/package/2006/metadata/core-properties"/>
    <ds:schemaRef ds:uri="http://schemas.microsoft.com/office/infopath/2007/PartnerControls"/>
    <ds:schemaRef ds:uri="http://purl.org/dc/elements/1.1/"/>
    <ds:schemaRef ds:uri="http://schemas.microsoft.com/sharepoint/v3"/>
    <ds:schemaRef ds:uri="05d88611-e516-4d1a-b12e-39107e78b3d0"/>
    <ds:schemaRef ds:uri="http://schemas.microsoft.com/office/2006/documentManagement/types"/>
    <ds:schemaRef ds:uri="http://purl.org/dc/dcmitype/"/>
    <ds:schemaRef ds:uri="56ea17bb-c96d-4826-b465-01eec0dd23dd"/>
    <ds:schemaRef ds:uri="http://www.w3.org/XML/1998/namespace"/>
    <ds:schemaRef ds:uri="http://purl.org/dc/terms/"/>
  </ds:schemaRefs>
</ds:datastoreItem>
</file>

<file path=customXml/itemProps2.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10B6C6-E837-483C-A857-03CE8FC2D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250</TotalTime>
  <Words>4435</Words>
  <Application>Microsoft Office PowerPoint</Application>
  <PresentationFormat>Widescreen</PresentationFormat>
  <Paragraphs>339</Paragraphs>
  <Slides>31</Slides>
  <Notes>24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.AppleSystemUIFont</vt:lpstr>
      <vt:lpstr>Arial</vt:lpstr>
      <vt:lpstr>Calibri</vt:lpstr>
      <vt:lpstr>Open Sans</vt:lpstr>
      <vt:lpstr>Open Sans SemiBold</vt:lpstr>
      <vt:lpstr>2_Office Theme</vt:lpstr>
      <vt:lpstr>3_Office Theme</vt:lpstr>
      <vt:lpstr>PowerPoint Presentation</vt:lpstr>
      <vt:lpstr>PowerPoint Presentation</vt:lpstr>
      <vt:lpstr>Children with Special Needs </vt:lpstr>
      <vt:lpstr>Understanding Special Needs</vt:lpstr>
      <vt:lpstr>The Nature of Special Needs</vt:lpstr>
      <vt:lpstr>Developmental Disabilities</vt:lpstr>
      <vt:lpstr>Learning Disabilities</vt:lpstr>
      <vt:lpstr>Dyslexia – A Learning Disability</vt:lpstr>
      <vt:lpstr>Strategies for Working with Learning Disabled Children</vt:lpstr>
      <vt:lpstr>Physical Disabilities</vt:lpstr>
      <vt:lpstr>Physical Disabilities</vt:lpstr>
      <vt:lpstr>Sensory Disabilities</vt:lpstr>
      <vt:lpstr>Sensory Disabilities</vt:lpstr>
      <vt:lpstr>Sensory Disabilities</vt:lpstr>
      <vt:lpstr>Communication Disorders</vt:lpstr>
      <vt:lpstr>Communication Disorders</vt:lpstr>
      <vt:lpstr>Emotional/Behavioral Disorders</vt:lpstr>
      <vt:lpstr>Emotional/Behavioral Disorders</vt:lpstr>
      <vt:lpstr>Gifted/Talented Children</vt:lpstr>
      <vt:lpstr>Special Needs, But No Diagnosis</vt:lpstr>
      <vt:lpstr>Detecting Children Who Have Special Needs</vt:lpstr>
      <vt:lpstr>Role of Professionals</vt:lpstr>
      <vt:lpstr>Legal Responsibilities and Laws Regarding Individuals With Special Needs </vt:lpstr>
      <vt:lpstr>What do federal laws require of a public school to meet the communication needs of students with hearing, vision or speech disabilities?</vt:lpstr>
      <vt:lpstr>The Individuals With Disabilities Education Act (IDEA) </vt:lpstr>
      <vt:lpstr>Americans With Disabilities Act Of 1990 (ADA)</vt:lpstr>
      <vt:lpstr>Child Care Centers and Americans with Disabilities Act (ADA)</vt:lpstr>
      <vt:lpstr>A Brother’s Devotion</vt:lpstr>
      <vt:lpstr>PowerPoint Presentation</vt:lpstr>
      <vt:lpstr>References and Resources</vt:lpstr>
      <vt:lpstr>References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11</cp:revision>
  <cp:lastPrinted>2017-07-07T16:17:37Z</cp:lastPrinted>
  <dcterms:created xsi:type="dcterms:W3CDTF">2017-07-11T23:58:30Z</dcterms:created>
  <dcterms:modified xsi:type="dcterms:W3CDTF">2017-12-01T17:39:32Z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