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8"/>
  </p:notesMasterIdLst>
  <p:handoutMasterIdLst>
    <p:handoutMasterId r:id="rId29"/>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80293" autoAdjust="0"/>
  </p:normalViewPr>
  <p:slideViewPr>
    <p:cSldViewPr snapToGrid="0">
      <p:cViewPr>
        <p:scale>
          <a:sx n="54" d="100"/>
          <a:sy n="54" d="100"/>
        </p:scale>
        <p:origin x="1168" y="5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21-Nov-17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21-Nov-17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Why should I keep records?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For tax purposes. It will make your life easier when tax season rolls around if you have all of your financial information neatly organized.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 save time. When something comes up that requires an old receipt or document, you’ll know where to find it.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case of an emergency. In the event of a disaster, your documents will be safe.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documentation in case of disputes. You never know when you will need detailed records of all your important transactions.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proof of ownership. In order to sell property or a car, you have to have proof of ownership; if there is ever a dispute of ownership, you have proof.</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434737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Here is a list of common records you should keep.  In addition, you should keep any unique documents you may have such as investment portfolios, adoption papers, marriage certificates and divorce decrees.  Everyone is an individual and has different documents of importance.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Important family records include:</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Legal evidence of ownership</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Certificates of deposit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Stocks and bonds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Deeds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Property titles</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Legal evidence of debt and its cancellation includes:</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Notes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Receipts for payment of debts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Finance contracts</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Income and expense records include:</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Pay records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Canceled checks and other receipts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Bank statements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Income tax records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Income tax returns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All tax forms (such as W-2s and 1099s)</a:t>
            </a:r>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016373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Here is a list of common records you should keep.  In addition, you should keep any unique documents you may have such as investment portfolios, adoption papers, marriage certificates and divorce decrees.  Everyone is an individual and has different documents of importance.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Insurance records:</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All insurance policies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Records of premium payments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Records of claims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Other family records:</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Birth certificates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Marriage certificates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Divorce and support papers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Immunization records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Immigration/naturalization papers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Diplomas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Social security cards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Wills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Licenses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Vehicle titles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Passports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Tax records including investment statements, mortgage interest statements and settlement statements from home purchases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References including warranties, insurance documents and passwords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4764675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See the link to read the following:</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Why Keep Records?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Kinds of Records to Keep</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 Long to Keep Records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 to Get Tax Help</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IRS Guidelines</a:t>
            </a: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http://www.irs.gov/publications/p552/ar02.html</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There are many reasons to keep records. In addition to tax purposes, you may need to keep records for insurance purposes or for getting a loan. Note to teacher: You may have the students retrieve the handout </a:t>
            </a:r>
            <a:r>
              <a:rPr lang="en-US" sz="1200" b="1" kern="1200" dirty="0">
                <a:solidFill>
                  <a:schemeClr val="tx1"/>
                </a:solidFill>
                <a:effectLst/>
                <a:latin typeface="+mn-lt"/>
                <a:ea typeface="+mn-ea"/>
                <a:cs typeface="+mn-cs"/>
              </a:rPr>
              <a:t>Keeping Family / Household Records </a:t>
            </a:r>
            <a:r>
              <a:rPr lang="en-US" sz="1200" kern="1200" dirty="0">
                <a:solidFill>
                  <a:schemeClr val="tx1"/>
                </a:solidFill>
                <a:effectLst/>
                <a:latin typeface="+mn-lt"/>
                <a:ea typeface="+mn-ea"/>
                <a:cs typeface="+mn-cs"/>
              </a:rPr>
              <a:t>(see All Lesson Attachments tab) on where to store various personal records. Use </a:t>
            </a:r>
            <a:r>
              <a:rPr lang="en-US" sz="1200" b="1" kern="1200" dirty="0">
                <a:solidFill>
                  <a:schemeClr val="tx1"/>
                </a:solidFill>
                <a:effectLst/>
                <a:latin typeface="+mn-lt"/>
                <a:ea typeface="+mn-ea"/>
                <a:cs typeface="+mn-cs"/>
              </a:rPr>
              <a:t>Keeping Family / Household Records (Key)</a:t>
            </a:r>
            <a:r>
              <a:rPr lang="en-US" sz="1200" kern="1200" dirty="0">
                <a:solidFill>
                  <a:schemeClr val="tx1"/>
                </a:solidFill>
                <a:effectLst/>
                <a:latin typeface="+mn-lt"/>
                <a:ea typeface="+mn-ea"/>
                <a:cs typeface="+mn-cs"/>
              </a:rPr>
              <a:t> (see All Lesson Attachments tab) to have students correct their handouts with the right answers.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9052772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Records such as birth certificates and social security cards need to be kept permanently in a safe deposit box. Tax records should be kept for varying lengths of time. Marriage and adoption certificates are also documents you should save.</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marriage certificate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adoption certificates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There are some records, such as property deeds or automobile titles, that you should keep until you no longer own the item with which they are associated. At that time, the records are transferred to the new owner.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How long you should keep tax records varies.  It is always a good idea to ask your accountant for advice.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There are some records you want to keep for a period of time such as pay check stubs, paid receipts, car maintenance records, but there will come a time when you can discard these items.  You need to use your good judgment about this.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3556313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There are various ways to store documents.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Safe deposit box – locked storage area located in a bank. Store difficult to replace items such as birth certificates, car titles or property deeds.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Home safe or lock box – less secure, but more convenient. Try to get a fireproof system.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Filing cabinet – a home filing system for bank statements, paid bills, insurance policies and  tax records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Electronic storage is a great way to store items. Just make sure you have a backup copy and that the file is encrypted.  Copying records to a portable storage device such as a CD or flash drive and storing it in a safe deposit box is a great idea.  You should also password protect electronic data so someone who borrows your computer does not have access to your personal information.</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3557387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addition to electronic storage, there are records on the web that you can print to have a hard copy available. Storing data in the cloud has its own risks because you aren’t in control of the physical servers that contain your data. Make sure you encrypt the files and hide the encryption key.</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38877018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You can use a special program, web tool or spreadsheet for electronic storage.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Teacher note: Discuss record keeping and have students retrieve the handout “Keeping Family / Household Records” (see All Lesson Attachments tab) on where to store various personal records. Use “Keeping Family / Household Records (Key)” (see All Lesson Attachments tab) to have students correct their handout with the answers.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4475354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5496913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2766272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Bankruptcy: A legal declaration of the inability to pay debt</a:t>
            </a:r>
          </a:p>
          <a:p>
            <a:endParaRPr lang="en-US"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t>Who should consider bankruptcy and what is involved?</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651455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Bankruptcy is a legal declaration of the inability to pay one’s debts.  There is a lot to consider, and one should not enter into bankruptcy without giving it careful thought.  If the conditions listed on the slide describe you, then you might want to consider bankruptcy.</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You are heavily in debt with little prospect of resolving it in the next five years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Creditors are threatening foreclosure on your home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You have experienced a drop in income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You pay bills late and have difficulty making the minimum payment on credit cards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You are paying more on monthly payments than you earn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You have recently become disabled or are going through a divorce resulting in the loss of income</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260110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Disadvantages of bankruptcy: </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You will lose all your credit cards (unless you pay them off before filing).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You may also have to forfeit some luxury possessions.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recent bankruptcy makes it nearly impossible to get a mortgage (although you should be able to do so within about five years).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bankruptcy stays on your credit report for 10 years, making it difficult to acquire credit, buy a home or car, get life insurance, or sometimes get a job.</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Not all debts may be "discharged" in a bankruptcy. Student loans and back taxes (within 3 years) are prime examples.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Bankruptcy is an admission of defeat, an embarrassment.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Being sued for bad debts or having your car repossessed or your home foreclosed on is also an admission of defeat.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you declare bankruptcy, your name will be in court records and may appear in the newspaper.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your creditors sue you, your name will be in court records and may appear in the newspaper.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You will have to explain to a judge or trustee how you got into a financial mess.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Usually you can keep your home, but you might lose inheritance or insurance settlements if you own a business.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258402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Advantages of bankruptcy:</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you file bankruptcy, it stops all collection actions by creditors, including foreclosures, repossessions and garnishments.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you have filed with an attorney, he or she shields you by handling all inquiries from creditors.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Most states allow you to exempt your home, car and other essentials, so you will not wind up homeless and unable to get around.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Declaring bankruptcy now can get you started rebuilding your credit and life sooner. If there is another disaster, you may be able to amend your existing Chapter 13 plan to accommodate it.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While nothing will get rid of student loan debt, at least bankruptcy will prevent your lenders from aggressive collection action.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biggest advantage is a fresh financial start.</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643881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Some people think that since they are filing bankruptcy and their debts will be discharged, they might as well make additional charges.  Debts incurred within 90 days of filing bankruptcy will not be discharged.  You still have to pay them.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Some people think they can transfer their property into the names of family members and get it back after the bankruptcy proceedings.  A bankruptcy trustee may be able to reverse the transfer made in an attempt to hide assets from creditors.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Most funds in tax-qualified retirement accounts are protected, so you can discharge your debts and keep your retirement account.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Any pending lawsuit will move forward until the bankruptcy is final.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bankruptcy, you cannot choose to treat one creditor better than another.  All creditors get a proportionate share of whatever funds are available to pay back your debt.</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555222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List of debts usually discharged:</a:t>
            </a:r>
          </a:p>
          <a:p>
            <a:endParaRPr lang="en-US" dirty="0"/>
          </a:p>
          <a:p>
            <a:pPr marL="171450" indent="-171450">
              <a:buFont typeface="Arial" panose="020B0604020202020204" pitchFamily="34" charset="0"/>
              <a:buChar char="•"/>
            </a:pPr>
            <a:r>
              <a:rPr lang="en-US" baseline="0" dirty="0"/>
              <a:t>Typical bills such as credit card bills</a:t>
            </a:r>
          </a:p>
          <a:p>
            <a:pPr marL="171450" indent="-171450">
              <a:buFont typeface="Arial" panose="020B0604020202020204" pitchFamily="34" charset="0"/>
              <a:buChar char="•"/>
            </a:pPr>
            <a:r>
              <a:rPr lang="en-US" baseline="0" dirty="0"/>
              <a:t>Medical bills</a:t>
            </a:r>
          </a:p>
          <a:p>
            <a:pPr marL="171450" indent="-171450">
              <a:buFont typeface="Arial" panose="020B0604020202020204" pitchFamily="34" charset="0"/>
              <a:buChar char="•"/>
            </a:pPr>
            <a:r>
              <a:rPr lang="en-US" baseline="0" dirty="0"/>
              <a:t>Personal loans</a:t>
            </a:r>
          </a:p>
          <a:p>
            <a:pPr marL="171450" indent="-171450">
              <a:buFont typeface="Arial" panose="020B0604020202020204" pitchFamily="34" charset="0"/>
              <a:buChar char="•"/>
            </a:pPr>
            <a:r>
              <a:rPr lang="en-US" baseline="0" dirty="0"/>
              <a:t>Judgments resulting from car accidents as long as they do not involve alcohol or drugs</a:t>
            </a:r>
          </a:p>
          <a:p>
            <a:pPr marL="171450" indent="-171450">
              <a:buFont typeface="Arial" panose="020B0604020202020204" pitchFamily="34" charset="0"/>
              <a:buChar char="•"/>
            </a:pPr>
            <a:r>
              <a:rPr lang="en-US" baseline="0" dirty="0"/>
              <a:t>Payday loans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627438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To file bankruptcy, you must file a petition with a local bankruptcy court.  After reviewing the petition, the court assigns a bankruptcy trustee to review your file.  Your creditors cannot collect any debts owed them until the court contacts them.  A federal code decides what assets are exempt and which ones are turned over to the court trustee to sell and apply toward your debts.  You must go through credit counseling before your case is considered.</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871577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822528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insurance-411.org/"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hyperlink" Target="https://www.privacyrights.org/fs12a-personal-data-retention-and-destruction-plan#whykeep"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tdi.texas.gov/pubs/consumer/cb088.html" TargetMode="External"/><Relationship Id="rId2" Type="http://schemas.openxmlformats.org/officeDocument/2006/relationships/hyperlink" Target="http://ddc.ohio.gov/Pub/RecordGuide.pdf" TargetMode="External"/><Relationship Id="rId1" Type="http://schemas.openxmlformats.org/officeDocument/2006/relationships/slideLayout" Target="../slideLayouts/slideLayout3.xml"/><Relationship Id="rId4" Type="http://schemas.openxmlformats.org/officeDocument/2006/relationships/hyperlink" Target="http://www.uscourts.gov/FederalCourts/Bankruptcy/BankruptcyBasics.asp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Bankruptcy and Personal Financial Records</a:t>
            </a:r>
          </a:p>
        </p:txBody>
      </p:sp>
      <p:sp>
        <p:nvSpPr>
          <p:cNvPr id="2" name="Rectangle 1">
            <a:extLst>
              <a:ext uri="{FF2B5EF4-FFF2-40B4-BE49-F238E27FC236}">
                <a16:creationId xmlns:a16="http://schemas.microsoft.com/office/drawing/2014/main" id="{CB46C639-D151-4ACC-A3C1-E846DC624C36}"/>
              </a:ext>
            </a:extLst>
          </p:cNvPr>
          <p:cNvSpPr/>
          <p:nvPr/>
        </p:nvSpPr>
        <p:spPr>
          <a:xfrm>
            <a:off x="4614061" y="4250174"/>
            <a:ext cx="4798108" cy="769441"/>
          </a:xfrm>
          <a:prstGeom prst="rect">
            <a:avLst/>
          </a:prstGeom>
        </p:spPr>
        <p:txBody>
          <a:bodyPr wrap="none">
            <a:spAutoFit/>
          </a:bodyPr>
          <a:lstStyle/>
          <a:p>
            <a:r>
              <a:rPr lang="en-US" sz="4400" dirty="0">
                <a:solidFill>
                  <a:schemeClr val="accent2">
                    <a:lumMod val="60000"/>
                    <a:lumOff val="40000"/>
                  </a:schemeClr>
                </a:solidFill>
                <a:latin typeface="Arial" pitchFamily="34" charset="0"/>
                <a:cs typeface="Arial" pitchFamily="34" charset="0"/>
              </a:rPr>
              <a:t>Dollars and Sense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Personal Financial Records</a:t>
            </a:r>
          </a:p>
        </p:txBody>
      </p:sp>
    </p:spTree>
    <p:extLst>
      <p:ext uri="{BB962C8B-B14F-4D97-AF65-F5344CB8AC3E}">
        <p14:creationId xmlns:p14="http://schemas.microsoft.com/office/powerpoint/2010/main" val="528066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cs typeface="Arial" pitchFamily="34" charset="0"/>
              </a:rPr>
              <a:t>Keeping Organized</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Maintaining a healthy financial life takes organization.</a:t>
            </a:r>
          </a:p>
          <a:p>
            <a:pPr lvl="1"/>
            <a:r>
              <a:rPr lang="en-US" dirty="0"/>
              <a:t>There are many documents, statements and records that are generated as a consumer goes about his or her business.</a:t>
            </a:r>
          </a:p>
          <a:p>
            <a:pPr lvl="1"/>
            <a:r>
              <a:rPr lang="en-US" dirty="0"/>
              <a:t>Keeping good records is key!</a:t>
            </a:r>
          </a:p>
          <a:p>
            <a:pPr lvl="1"/>
            <a:endParaRPr lang="en-US" dirty="0"/>
          </a:p>
          <a:p>
            <a:endParaRPr lang="en-US" dirty="0"/>
          </a:p>
        </p:txBody>
      </p:sp>
      <p:pic>
        <p:nvPicPr>
          <p:cNvPr id="4" name="Picture 4" descr="business,holding,keys,success,metaphors,opportunities,people">
            <a:extLst>
              <a:ext uri="{FF2B5EF4-FFF2-40B4-BE49-F238E27FC236}">
                <a16:creationId xmlns:a16="http://schemas.microsoft.com/office/drawing/2014/main" id="{9FB5DB18-E917-4531-9989-60A849877EC2}"/>
              </a:ext>
            </a:extLst>
          </p:cNvPr>
          <p:cNvPicPr>
            <a:picLocks noChangeAspect="1" noChangeArrowheads="1"/>
          </p:cNvPicPr>
          <p:nvPr/>
        </p:nvPicPr>
        <p:blipFill>
          <a:blip r:embed="rId3" cstate="print"/>
          <a:srcRect/>
          <a:stretch>
            <a:fillRect/>
          </a:stretch>
        </p:blipFill>
        <p:spPr bwMode="auto">
          <a:xfrm>
            <a:off x="8459206" y="3198420"/>
            <a:ext cx="2667000" cy="2667000"/>
          </a:xfrm>
          <a:prstGeom prst="rect">
            <a:avLst/>
          </a:prstGeom>
          <a:noFill/>
        </p:spPr>
      </p:pic>
    </p:spTree>
    <p:extLst>
      <p:ext uri="{BB962C8B-B14F-4D97-AF65-F5344CB8AC3E}">
        <p14:creationId xmlns:p14="http://schemas.microsoft.com/office/powerpoint/2010/main" val="3223976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cs typeface="Arial" pitchFamily="34" charset="0"/>
              </a:rPr>
              <a:t>What to Keep</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Legal evidence of ownership</a:t>
            </a:r>
          </a:p>
          <a:p>
            <a:pPr lvl="1"/>
            <a:r>
              <a:rPr lang="en-US" dirty="0"/>
              <a:t>Legal evidence of debt and its cancellation</a:t>
            </a:r>
          </a:p>
          <a:p>
            <a:pPr lvl="1"/>
            <a:r>
              <a:rPr lang="en-US" dirty="0"/>
              <a:t>Income and expense records</a:t>
            </a:r>
          </a:p>
          <a:p>
            <a:pPr lvl="1"/>
            <a:r>
              <a:rPr lang="en-US" dirty="0"/>
              <a:t>Income tax records</a:t>
            </a:r>
          </a:p>
          <a:p>
            <a:pPr lvl="1"/>
            <a:endParaRPr lang="en-US" dirty="0"/>
          </a:p>
          <a:p>
            <a:pPr lvl="1"/>
            <a:endParaRPr lang="en-US" dirty="0"/>
          </a:p>
          <a:p>
            <a:endParaRPr lang="en-US" dirty="0"/>
          </a:p>
        </p:txBody>
      </p:sp>
      <p:pic>
        <p:nvPicPr>
          <p:cNvPr id="4" name="Picture 3">
            <a:extLst>
              <a:ext uri="{FF2B5EF4-FFF2-40B4-BE49-F238E27FC236}">
                <a16:creationId xmlns:a16="http://schemas.microsoft.com/office/drawing/2014/main" id="{64625AEE-7E12-4189-8196-CE280544B0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7916" y="3179816"/>
            <a:ext cx="2362200" cy="2697480"/>
          </a:xfrm>
          <a:prstGeom prst="rect">
            <a:avLst/>
          </a:prstGeom>
        </p:spPr>
      </p:pic>
    </p:spTree>
    <p:extLst>
      <p:ext uri="{BB962C8B-B14F-4D97-AF65-F5344CB8AC3E}">
        <p14:creationId xmlns:p14="http://schemas.microsoft.com/office/powerpoint/2010/main" val="2072388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cs typeface="Arial" pitchFamily="34" charset="0"/>
              </a:rPr>
              <a:t>What to Keep</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Insurance records</a:t>
            </a:r>
          </a:p>
          <a:p>
            <a:pPr lvl="1"/>
            <a:r>
              <a:rPr lang="en-US" dirty="0"/>
              <a:t>Other family records</a:t>
            </a:r>
          </a:p>
          <a:p>
            <a:pPr lvl="1"/>
            <a:r>
              <a:rPr lang="en-US" dirty="0"/>
              <a:t>Tax records</a:t>
            </a:r>
          </a:p>
          <a:p>
            <a:pPr lvl="1"/>
            <a:r>
              <a:rPr lang="en-US" dirty="0"/>
              <a:t>Reference:</a:t>
            </a:r>
          </a:p>
          <a:p>
            <a:pPr lvl="2"/>
            <a:r>
              <a:rPr lang="en-US" dirty="0"/>
              <a:t>Warranties, insurance documents and passwords</a:t>
            </a:r>
          </a:p>
          <a:p>
            <a:pPr lvl="1"/>
            <a:endParaRPr lang="en-US" dirty="0"/>
          </a:p>
          <a:p>
            <a:pPr lvl="1"/>
            <a:endParaRPr lang="en-US" dirty="0"/>
          </a:p>
          <a:p>
            <a:endParaRPr lang="en-US" dirty="0"/>
          </a:p>
        </p:txBody>
      </p:sp>
      <p:pic>
        <p:nvPicPr>
          <p:cNvPr id="4" name="Picture 3">
            <a:extLst>
              <a:ext uri="{FF2B5EF4-FFF2-40B4-BE49-F238E27FC236}">
                <a16:creationId xmlns:a16="http://schemas.microsoft.com/office/drawing/2014/main" id="{D73688EA-5877-43ED-9C9D-C4AF16B405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84623" y="3226961"/>
            <a:ext cx="1715357" cy="2355990"/>
          </a:xfrm>
          <a:prstGeom prst="rect">
            <a:avLst/>
          </a:prstGeom>
        </p:spPr>
      </p:pic>
    </p:spTree>
    <p:extLst>
      <p:ext uri="{BB962C8B-B14F-4D97-AF65-F5344CB8AC3E}">
        <p14:creationId xmlns:p14="http://schemas.microsoft.com/office/powerpoint/2010/main" val="1233326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Internal Revenue Service  (IRS) Guidelines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See the link to read the following:</a:t>
            </a:r>
          </a:p>
          <a:p>
            <a:pPr lvl="2"/>
            <a:r>
              <a:rPr lang="en-US" dirty="0"/>
              <a:t>Why Keep Records?</a:t>
            </a:r>
          </a:p>
          <a:p>
            <a:pPr lvl="2"/>
            <a:r>
              <a:rPr lang="en-US" dirty="0"/>
              <a:t>Kinds of Records to Keep</a:t>
            </a:r>
          </a:p>
          <a:p>
            <a:pPr lvl="2"/>
            <a:r>
              <a:rPr lang="en-US" dirty="0"/>
              <a:t>How Long to Keep Records</a:t>
            </a:r>
          </a:p>
          <a:p>
            <a:pPr lvl="2"/>
            <a:r>
              <a:rPr lang="en-US" dirty="0"/>
              <a:t>How to Get Tax Help</a:t>
            </a:r>
          </a:p>
          <a:p>
            <a:pPr lvl="2"/>
            <a:r>
              <a:rPr lang="en-US" dirty="0"/>
              <a:t>IRS Guidelines</a:t>
            </a:r>
          </a:p>
          <a:p>
            <a:pPr lvl="1"/>
            <a:r>
              <a:rPr lang="en-US" dirty="0"/>
              <a:t>Internal Revenue Service Guidelines</a:t>
            </a:r>
          </a:p>
          <a:p>
            <a:pPr marL="0" lvl="1" indent="0">
              <a:buNone/>
            </a:pPr>
            <a:r>
              <a:rPr lang="en-US" dirty="0"/>
              <a:t>    </a:t>
            </a:r>
            <a:r>
              <a:rPr lang="en-US" sz="2400" dirty="0"/>
              <a:t>(Click on link)</a:t>
            </a:r>
            <a:br>
              <a:rPr lang="en-US" sz="2400" dirty="0"/>
            </a:br>
            <a:endParaRPr lang="en-US" sz="2400" dirty="0"/>
          </a:p>
          <a:p>
            <a:pPr lvl="1"/>
            <a:endParaRPr lang="en-US" dirty="0"/>
          </a:p>
          <a:p>
            <a:pPr lvl="1"/>
            <a:endParaRPr lang="en-US" dirty="0"/>
          </a:p>
          <a:p>
            <a:endParaRPr lang="en-US" dirty="0"/>
          </a:p>
        </p:txBody>
      </p:sp>
      <p:pic>
        <p:nvPicPr>
          <p:cNvPr id="4" name="Picture 3">
            <a:extLst>
              <a:ext uri="{FF2B5EF4-FFF2-40B4-BE49-F238E27FC236}">
                <a16:creationId xmlns:a16="http://schemas.microsoft.com/office/drawing/2014/main" id="{7B1E2C16-4194-40EE-992F-4567ABD722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98817" y="3765371"/>
            <a:ext cx="2301299" cy="1672209"/>
          </a:xfrm>
          <a:prstGeom prst="rect">
            <a:avLst/>
          </a:prstGeom>
        </p:spPr>
      </p:pic>
    </p:spTree>
    <p:extLst>
      <p:ext uri="{BB962C8B-B14F-4D97-AF65-F5344CB8AC3E}">
        <p14:creationId xmlns:p14="http://schemas.microsoft.com/office/powerpoint/2010/main" val="1639031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cs typeface="Arial" pitchFamily="34" charset="0"/>
              </a:rPr>
              <a:t>How Long to Keep Financial Records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Records such as birth certificates and social security cards need to be kept permanently</a:t>
            </a:r>
          </a:p>
          <a:p>
            <a:pPr lvl="1"/>
            <a:r>
              <a:rPr lang="en-US" dirty="0"/>
              <a:t>Tax records should be kept for varying lengths of time</a:t>
            </a:r>
          </a:p>
          <a:p>
            <a:pPr lvl="1"/>
            <a:r>
              <a:rPr lang="en-US" dirty="0"/>
              <a:t>Use common sense regarding credit card statements, receipts for bills or car maintenance records</a:t>
            </a:r>
          </a:p>
          <a:p>
            <a:pPr lvl="1"/>
            <a:endParaRPr lang="en-US" dirty="0"/>
          </a:p>
          <a:p>
            <a:endParaRPr lang="en-US" dirty="0"/>
          </a:p>
        </p:txBody>
      </p:sp>
      <p:pic>
        <p:nvPicPr>
          <p:cNvPr id="4" name="Picture 3">
            <a:extLst>
              <a:ext uri="{FF2B5EF4-FFF2-40B4-BE49-F238E27FC236}">
                <a16:creationId xmlns:a16="http://schemas.microsoft.com/office/drawing/2014/main" id="{CF562087-87F7-40E5-8A53-76168CCE30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85258" y="3895106"/>
            <a:ext cx="1298659" cy="1947037"/>
          </a:xfrm>
          <a:prstGeom prst="rect">
            <a:avLst/>
          </a:prstGeom>
        </p:spPr>
      </p:pic>
    </p:spTree>
    <p:extLst>
      <p:ext uri="{BB962C8B-B14F-4D97-AF65-F5344CB8AC3E}">
        <p14:creationId xmlns:p14="http://schemas.microsoft.com/office/powerpoint/2010/main" val="1545833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cs typeface="Arial" pitchFamily="34" charset="0"/>
              </a:rPr>
              <a:t>How to Keep Financial Records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Documents need to be protected from theft, fire and disorganization! </a:t>
            </a:r>
          </a:p>
          <a:p>
            <a:pPr lvl="2"/>
            <a:r>
              <a:rPr lang="en-US" dirty="0"/>
              <a:t>Safe deposit box</a:t>
            </a:r>
          </a:p>
          <a:p>
            <a:pPr lvl="2"/>
            <a:r>
              <a:rPr lang="en-US" dirty="0"/>
              <a:t>Home safe or lock box</a:t>
            </a:r>
          </a:p>
          <a:p>
            <a:pPr lvl="2"/>
            <a:r>
              <a:rPr lang="en-US" dirty="0"/>
              <a:t>Filing cabinet</a:t>
            </a:r>
          </a:p>
          <a:p>
            <a:pPr lvl="2"/>
            <a:r>
              <a:rPr lang="en-US" dirty="0"/>
              <a:t>Electronic storage</a:t>
            </a:r>
          </a:p>
          <a:p>
            <a:pPr lvl="1"/>
            <a:endParaRPr lang="en-US" dirty="0"/>
          </a:p>
          <a:p>
            <a:endParaRPr lang="en-US" dirty="0"/>
          </a:p>
        </p:txBody>
      </p:sp>
      <p:pic>
        <p:nvPicPr>
          <p:cNvPr id="4" name="Picture 3">
            <a:extLst>
              <a:ext uri="{FF2B5EF4-FFF2-40B4-BE49-F238E27FC236}">
                <a16:creationId xmlns:a16="http://schemas.microsoft.com/office/drawing/2014/main" id="{7FC8DC26-6B14-4168-80FA-548BEA0065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03973" y="3336081"/>
            <a:ext cx="1796143" cy="2514600"/>
          </a:xfrm>
          <a:prstGeom prst="rect">
            <a:avLst/>
          </a:prstGeom>
        </p:spPr>
      </p:pic>
    </p:spTree>
    <p:extLst>
      <p:ext uri="{BB962C8B-B14F-4D97-AF65-F5344CB8AC3E}">
        <p14:creationId xmlns:p14="http://schemas.microsoft.com/office/powerpoint/2010/main" val="3863119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cs typeface="Arial" pitchFamily="34" charset="0"/>
              </a:rPr>
              <a:t>Electronic Storage</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With increased development of technology, many methods of organizing paperless financial records exist today.</a:t>
            </a:r>
          </a:p>
          <a:p>
            <a:pPr lvl="1"/>
            <a:r>
              <a:rPr lang="en-US" dirty="0"/>
              <a:t>Many financial institutions offer online banking and access to accounts and statements, as well as electronic payment methods.</a:t>
            </a:r>
          </a:p>
          <a:p>
            <a:pPr lvl="1"/>
            <a:r>
              <a:rPr lang="en-US" dirty="0"/>
              <a:t>Records can be stored on a remote server (the “cloud”) or on a local computer. Always back up data!</a:t>
            </a:r>
          </a:p>
          <a:p>
            <a:pPr lvl="1"/>
            <a:endParaRPr lang="en-US" dirty="0"/>
          </a:p>
          <a:p>
            <a:endParaRPr lang="en-US" dirty="0"/>
          </a:p>
        </p:txBody>
      </p:sp>
      <p:pic>
        <p:nvPicPr>
          <p:cNvPr id="4" name="Picture 2" descr="C:\Users\Bill\AppData\Local\Microsoft\Windows\Temporary Internet Files\Content.IE5\2O3I4W7Q\MP900433098[1].jpg">
            <a:extLst>
              <a:ext uri="{FF2B5EF4-FFF2-40B4-BE49-F238E27FC236}">
                <a16:creationId xmlns:a16="http://schemas.microsoft.com/office/drawing/2014/main" id="{F2208345-8762-4CAE-A61A-05F72D87F881}"/>
              </a:ext>
            </a:extLst>
          </p:cNvPr>
          <p:cNvPicPr>
            <a:picLocks noChangeAspect="1" noChangeArrowheads="1"/>
          </p:cNvPicPr>
          <p:nvPr/>
        </p:nvPicPr>
        <p:blipFill>
          <a:blip r:embed="rId3" cstate="print"/>
          <a:srcRect/>
          <a:stretch>
            <a:fillRect/>
          </a:stretch>
        </p:blipFill>
        <p:spPr bwMode="auto">
          <a:xfrm>
            <a:off x="9724557" y="4310743"/>
            <a:ext cx="1075559" cy="1651077"/>
          </a:xfrm>
          <a:prstGeom prst="rect">
            <a:avLst/>
          </a:prstGeom>
          <a:noFill/>
        </p:spPr>
      </p:pic>
    </p:spTree>
    <p:extLst>
      <p:ext uri="{BB962C8B-B14F-4D97-AF65-F5344CB8AC3E}">
        <p14:creationId xmlns:p14="http://schemas.microsoft.com/office/powerpoint/2010/main" val="2800083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cs typeface="Arial" pitchFamily="34" charset="0"/>
              </a:rPr>
              <a:t>More on Electronic Management</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Electronic spreadsheets and financial management software programs are readily available. </a:t>
            </a:r>
          </a:p>
          <a:p>
            <a:pPr lvl="1"/>
            <a:r>
              <a:rPr lang="en-US" dirty="0"/>
              <a:t>Electronic methods can simplify financial record keeping, but it is important to protect passwords and understand security!</a:t>
            </a:r>
          </a:p>
          <a:p>
            <a:pPr lvl="1"/>
            <a:endParaRPr lang="en-US" dirty="0"/>
          </a:p>
          <a:p>
            <a:endParaRPr lang="en-US" dirty="0"/>
          </a:p>
        </p:txBody>
      </p:sp>
      <p:pic>
        <p:nvPicPr>
          <p:cNvPr id="4" name="Picture 2" descr="C:\Users\Bill\AppData\Local\Microsoft\Windows\Temporary Internet Files\Content.IE5\ZSNTVE00\MP900387953[1].jpg">
            <a:extLst>
              <a:ext uri="{FF2B5EF4-FFF2-40B4-BE49-F238E27FC236}">
                <a16:creationId xmlns:a16="http://schemas.microsoft.com/office/drawing/2014/main" id="{5FD5C422-C965-440D-B188-190D35847E61}"/>
              </a:ext>
            </a:extLst>
          </p:cNvPr>
          <p:cNvPicPr>
            <a:picLocks noChangeAspect="1" noChangeArrowheads="1"/>
          </p:cNvPicPr>
          <p:nvPr/>
        </p:nvPicPr>
        <p:blipFill>
          <a:blip r:embed="rId3" cstate="print"/>
          <a:srcRect/>
          <a:stretch>
            <a:fillRect/>
          </a:stretch>
        </p:blipFill>
        <p:spPr bwMode="auto">
          <a:xfrm>
            <a:off x="4478503" y="3594374"/>
            <a:ext cx="3266124" cy="2329835"/>
          </a:xfrm>
          <a:prstGeom prst="rect">
            <a:avLst/>
          </a:prstGeom>
          <a:noFill/>
        </p:spPr>
      </p:pic>
    </p:spTree>
    <p:extLst>
      <p:ext uri="{BB962C8B-B14F-4D97-AF65-F5344CB8AC3E}">
        <p14:creationId xmlns:p14="http://schemas.microsoft.com/office/powerpoint/2010/main" val="3880801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cs typeface="Arial" pitchFamily="34" charset="0"/>
              </a:rPr>
              <a:t>Questions?</a:t>
            </a:r>
            <a:endParaRPr lang="en-US" dirty="0"/>
          </a:p>
        </p:txBody>
      </p:sp>
      <p:pic>
        <p:nvPicPr>
          <p:cNvPr id="6" name="Picture 5">
            <a:extLst>
              <a:ext uri="{FF2B5EF4-FFF2-40B4-BE49-F238E27FC236}">
                <a16:creationId xmlns:a16="http://schemas.microsoft.com/office/drawing/2014/main" id="{D8698F02-3DF3-4D32-A9AF-6904A63CFE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0526" y="2322156"/>
            <a:ext cx="2950947" cy="2950947"/>
          </a:xfrm>
          <a:prstGeom prst="rect">
            <a:avLst/>
          </a:prstGeom>
        </p:spPr>
      </p:pic>
    </p:spTree>
    <p:extLst>
      <p:ext uri="{BB962C8B-B14F-4D97-AF65-F5344CB8AC3E}">
        <p14:creationId xmlns:p14="http://schemas.microsoft.com/office/powerpoint/2010/main" val="1463760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Clip Art: Used with permission from Microsoft.</a:t>
            </a:r>
          </a:p>
          <a:p>
            <a:pPr lvl="1"/>
            <a:r>
              <a:rPr lang="en-US" sz="2000" dirty="0"/>
              <a:t>Textbook:</a:t>
            </a:r>
          </a:p>
          <a:p>
            <a:pPr lvl="2"/>
            <a:r>
              <a:rPr lang="en-US" sz="2000" dirty="0"/>
              <a:t>Ross Lowe, 2006. Consumer education &amp; economics, student edition. 6 Edition. Glencoe/McGraw-Hill</a:t>
            </a:r>
          </a:p>
          <a:p>
            <a:pPr lvl="2"/>
            <a:r>
              <a:rPr lang="en-US" sz="2000" dirty="0"/>
              <a:t>Madura, Jeff, Mike Casey, and Sherry J. Roberts. Personal financial literacy. Boston: Pearson, 2010. 23-29. Print.</a:t>
            </a:r>
          </a:p>
          <a:p>
            <a:pPr lvl="1"/>
            <a:r>
              <a:rPr lang="en-US" sz="2000" dirty="0"/>
              <a:t>Websites:</a:t>
            </a:r>
          </a:p>
          <a:p>
            <a:pPr lvl="2"/>
            <a:r>
              <a:rPr lang="en-US" sz="2000" dirty="0"/>
              <a:t>All Insurance Information Organization. Great site for general insurance information.</a:t>
            </a:r>
          </a:p>
          <a:p>
            <a:pPr marL="457200" lvl="2" indent="0">
              <a:buNone/>
            </a:pPr>
            <a:r>
              <a:rPr lang="en-US" sz="2000" dirty="0"/>
              <a:t>   http://allinsuranceinfo.org/</a:t>
            </a:r>
          </a:p>
          <a:p>
            <a:pPr lvl="2"/>
            <a:r>
              <a:rPr lang="en-US" sz="2000" dirty="0"/>
              <a:t>Federal Trade Commission</a:t>
            </a:r>
          </a:p>
          <a:p>
            <a:pPr marL="457200" lvl="2" indent="0">
              <a:buNone/>
            </a:pPr>
            <a:r>
              <a:rPr lang="en-US" sz="2000" dirty="0"/>
              <a:t>   Filing for Bankruptcy: What you should know.</a:t>
            </a:r>
          </a:p>
          <a:p>
            <a:pPr marL="457200" lvl="2" indent="0">
              <a:buNone/>
            </a:pPr>
            <a:r>
              <a:rPr lang="en-US" sz="2000" dirty="0"/>
              <a:t>   http://www.consumer.ftc.gov/articles/0224-filing-bankruptcy-what-know</a:t>
            </a:r>
          </a:p>
          <a:p>
            <a:endParaRPr lang="en-US" sz="2000" dirty="0"/>
          </a:p>
        </p:txBody>
      </p:sp>
    </p:spTree>
    <p:extLst>
      <p:ext uri="{BB962C8B-B14F-4D97-AF65-F5344CB8AC3E}">
        <p14:creationId xmlns:p14="http://schemas.microsoft.com/office/powerpoint/2010/main" val="3739102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32296"/>
            <a:ext cx="11451336" cy="4734318"/>
          </a:xfrm>
        </p:spPr>
        <p:txBody>
          <a:bodyPr/>
          <a:lstStyle/>
          <a:p>
            <a:pPr lvl="1"/>
            <a:r>
              <a:rPr lang="en-US" sz="2000" dirty="0"/>
              <a:t>Websites:</a:t>
            </a:r>
          </a:p>
          <a:p>
            <a:pPr lvl="2"/>
            <a:r>
              <a:rPr lang="en-US" sz="2000" dirty="0"/>
              <a:t>Insurance 411 Organization</a:t>
            </a:r>
          </a:p>
          <a:p>
            <a:pPr marL="0" lvl="1" indent="0">
              <a:buNone/>
            </a:pPr>
            <a:r>
              <a:rPr lang="en-US" sz="2000" dirty="0"/>
              <a:t>          Web tool to make a credit card size insurance information card to carry in your wallet.</a:t>
            </a:r>
          </a:p>
          <a:p>
            <a:pPr marL="457200" lvl="2" indent="0">
              <a:buNone/>
            </a:pPr>
            <a:r>
              <a:rPr lang="en-US" sz="2000" dirty="0"/>
              <a:t>    </a:t>
            </a:r>
            <a:r>
              <a:rPr lang="en-US" sz="2000" dirty="0">
                <a:hlinkClick r:id="rId3"/>
              </a:rPr>
              <a:t>http://insurance-411.org/</a:t>
            </a:r>
            <a:endParaRPr lang="en-US" sz="2000" dirty="0"/>
          </a:p>
          <a:p>
            <a:pPr lvl="2"/>
            <a:r>
              <a:rPr lang="en-US" sz="2000" dirty="0"/>
              <a:t>Money Matters</a:t>
            </a:r>
          </a:p>
          <a:p>
            <a:pPr marL="457200" lvl="2" indent="0">
              <a:buNone/>
            </a:pPr>
            <a:r>
              <a:rPr lang="en-US" sz="2000" dirty="0"/>
              <a:t>   Financial Education Curriculum produced by First Command Educational Foundation, 2010.</a:t>
            </a:r>
          </a:p>
          <a:p>
            <a:pPr marL="457200" lvl="2" indent="0">
              <a:buNone/>
            </a:pPr>
            <a:r>
              <a:rPr lang="en-US" sz="2000" dirty="0"/>
              <a:t>   http://www.fcef.com</a:t>
            </a:r>
          </a:p>
          <a:p>
            <a:pPr lvl="2"/>
            <a:r>
              <a:rPr lang="en-US" sz="2000" dirty="0"/>
              <a:t>NEFE High School Financial Planning</a:t>
            </a:r>
          </a:p>
          <a:p>
            <a:pPr marL="457200" lvl="2" indent="0">
              <a:buNone/>
            </a:pPr>
            <a:r>
              <a:rPr lang="en-US" sz="2000" dirty="0"/>
              <a:t>   National Endowment for Financial Education.</a:t>
            </a:r>
          </a:p>
          <a:p>
            <a:pPr marL="457200" lvl="2" indent="0">
              <a:buNone/>
            </a:pPr>
            <a:r>
              <a:rPr lang="en-US" sz="2000" dirty="0"/>
              <a:t>   http://www.hsfpp.org/</a:t>
            </a:r>
          </a:p>
          <a:p>
            <a:pPr lvl="2"/>
            <a:r>
              <a:rPr lang="en-US" sz="2000" dirty="0"/>
              <a:t>Privacy Rights Clearing House</a:t>
            </a:r>
          </a:p>
          <a:p>
            <a:pPr marL="457200" lvl="2" indent="0">
              <a:buNone/>
            </a:pPr>
            <a:r>
              <a:rPr lang="en-US" sz="2000" dirty="0"/>
              <a:t>   Information on record Keeping.</a:t>
            </a:r>
          </a:p>
          <a:p>
            <a:pPr marL="457200" lvl="2" indent="0">
              <a:buNone/>
            </a:pPr>
            <a:r>
              <a:rPr lang="en-US" sz="2000" dirty="0"/>
              <a:t>   </a:t>
            </a:r>
            <a:r>
              <a:rPr lang="en-US" sz="2000" dirty="0">
                <a:hlinkClick r:id="rId4"/>
              </a:rPr>
              <a:t>https://www.privacyrights.org/fs12a-personal-data-retention-and-destruction-plan#whykeep</a:t>
            </a:r>
            <a:endParaRPr lang="en-US" sz="2000" dirty="0"/>
          </a:p>
          <a:p>
            <a:pPr marL="457200" lvl="2" indent="0">
              <a:buNone/>
            </a:pPr>
            <a:endParaRPr lang="en-US" sz="2000" dirty="0"/>
          </a:p>
          <a:p>
            <a:pPr marL="457200" lvl="2" indent="0">
              <a:buNone/>
            </a:pPr>
            <a:endParaRPr lang="en-US" sz="2000" dirty="0"/>
          </a:p>
          <a:p>
            <a:pPr marL="457200" lvl="2" indent="0">
              <a:buNone/>
            </a:pPr>
            <a:endParaRPr lang="en-US" sz="2000" dirty="0"/>
          </a:p>
          <a:p>
            <a:pPr marL="457200" lvl="2" indent="0">
              <a:buNone/>
            </a:pPr>
            <a:endParaRPr lang="en-US" sz="2000" dirty="0"/>
          </a:p>
          <a:p>
            <a:pPr marL="457200" lvl="2" indent="0">
              <a:buNone/>
            </a:pPr>
            <a:endParaRPr lang="en-US" sz="2000" dirty="0"/>
          </a:p>
          <a:p>
            <a:pPr lvl="1"/>
            <a:endParaRPr lang="en-US" sz="2000" dirty="0"/>
          </a:p>
          <a:p>
            <a:pPr lvl="1"/>
            <a:endParaRPr lang="en-US" sz="2000" dirty="0"/>
          </a:p>
          <a:p>
            <a:pPr lvl="1"/>
            <a:endParaRPr lang="en-US" sz="2000" dirty="0"/>
          </a:p>
        </p:txBody>
      </p:sp>
    </p:spTree>
    <p:extLst>
      <p:ext uri="{BB962C8B-B14F-4D97-AF65-F5344CB8AC3E}">
        <p14:creationId xmlns:p14="http://schemas.microsoft.com/office/powerpoint/2010/main" val="206821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0381C-AD8F-49A2-80FD-32821875635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626D7EA2-1B37-4911-99B0-1E84CDA25ECF}"/>
              </a:ext>
            </a:extLst>
          </p:cNvPr>
          <p:cNvSpPr>
            <a:spLocks noGrp="1"/>
          </p:cNvSpPr>
          <p:nvPr>
            <p:ph sz="half" idx="1"/>
          </p:nvPr>
        </p:nvSpPr>
        <p:spPr/>
        <p:txBody>
          <a:bodyPr/>
          <a:lstStyle/>
          <a:p>
            <a:pPr lvl="1"/>
            <a:r>
              <a:rPr lang="en-US" sz="2000" dirty="0"/>
              <a:t>Websites:</a:t>
            </a:r>
          </a:p>
          <a:p>
            <a:pPr lvl="2"/>
            <a:r>
              <a:rPr lang="en-US" sz="2000" dirty="0"/>
              <a:t>Record Keeping and Personal Care Guide</a:t>
            </a:r>
          </a:p>
          <a:p>
            <a:pPr marL="457200" lvl="2" indent="0">
              <a:buNone/>
            </a:pPr>
            <a:r>
              <a:rPr lang="en-US" sz="2000" dirty="0"/>
              <a:t>   Create personal records for the family.</a:t>
            </a:r>
          </a:p>
          <a:p>
            <a:pPr marL="457200" lvl="2" indent="0">
              <a:buNone/>
            </a:pPr>
            <a:r>
              <a:rPr lang="en-US" sz="2000" dirty="0"/>
              <a:t>   </a:t>
            </a:r>
            <a:r>
              <a:rPr lang="en-US" sz="2000" dirty="0">
                <a:hlinkClick r:id="rId2"/>
              </a:rPr>
              <a:t>http://ddc.ohio.gov/Pub/RecordGuide.pdf</a:t>
            </a:r>
            <a:endParaRPr lang="en-US" sz="2000" dirty="0"/>
          </a:p>
          <a:p>
            <a:pPr lvl="2"/>
            <a:r>
              <a:rPr lang="en-US" sz="2000" dirty="0"/>
              <a:t>Texas Department of Insurance</a:t>
            </a:r>
          </a:p>
          <a:p>
            <a:pPr marL="457200" lvl="2" indent="0">
              <a:buNone/>
            </a:pPr>
            <a:r>
              <a:rPr lang="en-US" sz="2000" dirty="0"/>
              <a:t>   Consumer information guide for purchasing insurance.</a:t>
            </a:r>
          </a:p>
          <a:p>
            <a:pPr marL="457200" lvl="2" indent="0">
              <a:buNone/>
            </a:pPr>
            <a:r>
              <a:rPr lang="en-US" sz="2000" dirty="0"/>
              <a:t>   </a:t>
            </a:r>
            <a:r>
              <a:rPr lang="en-US" sz="2000" dirty="0">
                <a:hlinkClick r:id="rId3"/>
              </a:rPr>
              <a:t>http://www.tdi.texas.gov/pubs/consumer/cb088.html</a:t>
            </a:r>
            <a:endParaRPr lang="en-US" sz="2000" dirty="0"/>
          </a:p>
          <a:p>
            <a:pPr lvl="2"/>
            <a:r>
              <a:rPr lang="en-US" sz="2000" dirty="0"/>
              <a:t>Texas Financial Responsibility Report</a:t>
            </a:r>
          </a:p>
          <a:p>
            <a:pPr marL="457200" lvl="2" indent="0">
              <a:buNone/>
            </a:pPr>
            <a:r>
              <a:rPr lang="en-US" sz="2000" dirty="0"/>
              <a:t>   Information on Texas law concerning auto insurance.</a:t>
            </a:r>
          </a:p>
          <a:p>
            <a:pPr marL="457200" lvl="2" indent="0">
              <a:buNone/>
            </a:pPr>
            <a:r>
              <a:rPr lang="en-US" sz="2000" dirty="0"/>
              <a:t>   </a:t>
            </a:r>
            <a:r>
              <a:rPr lang="en-US" sz="2000" dirty="0">
                <a:hlinkClick r:id="rId3"/>
              </a:rPr>
              <a:t>http://www.tdi.texas.gov/pubs/consumer/cb088.html</a:t>
            </a:r>
            <a:endParaRPr lang="en-US" sz="2000" dirty="0"/>
          </a:p>
          <a:p>
            <a:pPr lvl="2"/>
            <a:r>
              <a:rPr lang="en-US" sz="2000" dirty="0"/>
              <a:t>United States Courts</a:t>
            </a:r>
          </a:p>
          <a:p>
            <a:pPr marL="457200" lvl="2" indent="0">
              <a:buNone/>
            </a:pPr>
            <a:r>
              <a:rPr lang="en-US" sz="2000" dirty="0"/>
              <a:t>   Information on bankruptcy.</a:t>
            </a:r>
          </a:p>
          <a:p>
            <a:pPr marL="457200" lvl="2" indent="0">
              <a:buNone/>
            </a:pPr>
            <a:r>
              <a:rPr lang="en-US" sz="2000" dirty="0"/>
              <a:t>   </a:t>
            </a:r>
            <a:r>
              <a:rPr lang="en-US" sz="2000" dirty="0">
                <a:hlinkClick r:id="rId4"/>
              </a:rPr>
              <a:t>http://www.uscourts.gov/FederalCourts/Bankruptcy/BankruptcyBasics.aspx</a:t>
            </a:r>
            <a:endParaRPr lang="en-US" sz="2000" dirty="0"/>
          </a:p>
          <a:p>
            <a:pPr marL="457200" lvl="2" indent="0">
              <a:buNone/>
            </a:pPr>
            <a:endParaRPr lang="en-US" sz="2000" dirty="0"/>
          </a:p>
          <a:p>
            <a:endParaRPr lang="en-US" dirty="0"/>
          </a:p>
        </p:txBody>
      </p:sp>
    </p:spTree>
    <p:extLst>
      <p:ext uri="{BB962C8B-B14F-4D97-AF65-F5344CB8AC3E}">
        <p14:creationId xmlns:p14="http://schemas.microsoft.com/office/powerpoint/2010/main" val="1306116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is Bankruptcy?</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When Should Bankruptcy be Considered?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37881" y="1420420"/>
            <a:ext cx="5354944" cy="4734318"/>
          </a:xfrm>
        </p:spPr>
        <p:txBody>
          <a:bodyPr/>
          <a:lstStyle/>
          <a:p>
            <a:pPr lvl="1"/>
            <a:r>
              <a:rPr lang="en-US" dirty="0"/>
              <a:t>Heavily in debt</a:t>
            </a:r>
          </a:p>
          <a:p>
            <a:pPr lvl="1"/>
            <a:r>
              <a:rPr lang="en-US" dirty="0"/>
              <a:t>Threats of foreclosure</a:t>
            </a:r>
          </a:p>
          <a:p>
            <a:pPr lvl="1"/>
            <a:r>
              <a:rPr lang="en-US" dirty="0"/>
              <a:t>Drop in income</a:t>
            </a:r>
          </a:p>
          <a:p>
            <a:pPr lvl="1"/>
            <a:r>
              <a:rPr lang="en-US" dirty="0"/>
              <a:t>Difficulty paying bills</a:t>
            </a:r>
          </a:p>
          <a:p>
            <a:pPr lvl="1"/>
            <a:r>
              <a:rPr lang="en-US" dirty="0"/>
              <a:t>Insufficient income</a:t>
            </a:r>
          </a:p>
          <a:p>
            <a:pPr lvl="1"/>
            <a:r>
              <a:rPr lang="en-US" dirty="0"/>
              <a:t>Loss of income due to a disability or divorce</a:t>
            </a:r>
          </a:p>
          <a:p>
            <a:pPr lvl="1"/>
            <a:endParaRPr lang="en-US" dirty="0"/>
          </a:p>
          <a:p>
            <a:endParaRPr lang="en-US" dirty="0"/>
          </a:p>
        </p:txBody>
      </p:sp>
      <p:pic>
        <p:nvPicPr>
          <p:cNvPr id="4" name="Picture 3">
            <a:extLst>
              <a:ext uri="{FF2B5EF4-FFF2-40B4-BE49-F238E27FC236}">
                <a16:creationId xmlns:a16="http://schemas.microsoft.com/office/drawing/2014/main" id="{1BC35C0B-D924-4779-B6B5-B1D8225CF0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6780" y="3092535"/>
            <a:ext cx="2743200" cy="1959429"/>
          </a:xfrm>
          <a:prstGeom prst="rect">
            <a:avLst/>
          </a:prstGeom>
        </p:spPr>
      </p:pic>
    </p:spTree>
    <p:extLst>
      <p:ext uri="{BB962C8B-B14F-4D97-AF65-F5344CB8AC3E}">
        <p14:creationId xmlns:p14="http://schemas.microsoft.com/office/powerpoint/2010/main" val="244615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335957"/>
            <a:ext cx="10059452" cy="876300"/>
          </a:xfrm>
        </p:spPr>
        <p:txBody>
          <a:bodyPr/>
          <a:lstStyle/>
          <a:p>
            <a:r>
              <a:rPr lang="en-US" dirty="0"/>
              <a:t>Disadvantages of Bankruptcy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410266" cy="4734318"/>
          </a:xfrm>
        </p:spPr>
        <p:txBody>
          <a:bodyPr/>
          <a:lstStyle/>
          <a:p>
            <a:pPr lvl="1"/>
            <a:r>
              <a:rPr lang="en-US" dirty="0"/>
              <a:t>Loss of privacy</a:t>
            </a:r>
          </a:p>
          <a:p>
            <a:pPr lvl="1"/>
            <a:r>
              <a:rPr lang="en-US" dirty="0"/>
              <a:t>Loss of assets</a:t>
            </a:r>
          </a:p>
          <a:p>
            <a:pPr lvl="1"/>
            <a:r>
              <a:rPr lang="en-US" dirty="0"/>
              <a:t>Closed accounts </a:t>
            </a:r>
          </a:p>
          <a:p>
            <a:pPr lvl="1"/>
            <a:r>
              <a:rPr lang="en-US" dirty="0"/>
              <a:t>Forfeited luxury possessions</a:t>
            </a:r>
          </a:p>
          <a:p>
            <a:pPr lvl="1"/>
            <a:r>
              <a:rPr lang="en-US" dirty="0"/>
              <a:t>A recent bankruptcy makes it nearly impossible to get a mortgage</a:t>
            </a:r>
          </a:p>
          <a:p>
            <a:pPr lvl="1"/>
            <a:endParaRPr lang="en-US" dirty="0"/>
          </a:p>
          <a:p>
            <a:pPr lvl="1"/>
            <a:endParaRPr lang="en-US" dirty="0"/>
          </a:p>
          <a:p>
            <a:endParaRPr lang="en-US" dirty="0"/>
          </a:p>
        </p:txBody>
      </p:sp>
      <p:pic>
        <p:nvPicPr>
          <p:cNvPr id="4" name="Picture 3">
            <a:extLst>
              <a:ext uri="{FF2B5EF4-FFF2-40B4-BE49-F238E27FC236}">
                <a16:creationId xmlns:a16="http://schemas.microsoft.com/office/drawing/2014/main" id="{1713D0CD-D81A-48DF-AC5A-02EC452AAD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08025" y="4305486"/>
            <a:ext cx="2773878" cy="1849252"/>
          </a:xfrm>
          <a:prstGeom prst="rect">
            <a:avLst/>
          </a:prstGeom>
        </p:spPr>
      </p:pic>
    </p:spTree>
    <p:extLst>
      <p:ext uri="{BB962C8B-B14F-4D97-AF65-F5344CB8AC3E}">
        <p14:creationId xmlns:p14="http://schemas.microsoft.com/office/powerpoint/2010/main" val="2482438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Advantages of Bankruptcy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Fresh financial start</a:t>
            </a:r>
          </a:p>
          <a:p>
            <a:pPr lvl="1"/>
            <a:r>
              <a:rPr lang="en-US" dirty="0"/>
              <a:t>You may be able to keep assets</a:t>
            </a:r>
          </a:p>
          <a:p>
            <a:pPr lvl="1"/>
            <a:r>
              <a:rPr lang="en-US" dirty="0"/>
              <a:t>Collection efforts stop</a:t>
            </a:r>
          </a:p>
          <a:p>
            <a:pPr lvl="1"/>
            <a:r>
              <a:rPr lang="en-US" dirty="0"/>
              <a:t>You can start rebuilding your credit and life sooner</a:t>
            </a:r>
          </a:p>
          <a:p>
            <a:pPr lvl="1"/>
            <a:endParaRPr lang="en-US" dirty="0"/>
          </a:p>
          <a:p>
            <a:endParaRPr lang="en-US" dirty="0"/>
          </a:p>
        </p:txBody>
      </p:sp>
      <p:pic>
        <p:nvPicPr>
          <p:cNvPr id="4" name="Picture 3">
            <a:extLst>
              <a:ext uri="{FF2B5EF4-FFF2-40B4-BE49-F238E27FC236}">
                <a16:creationId xmlns:a16="http://schemas.microsoft.com/office/drawing/2014/main" id="{9DC34618-1854-4162-9C0D-E6CE6B31AC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85677" y="3876201"/>
            <a:ext cx="2020646" cy="2278537"/>
          </a:xfrm>
          <a:prstGeom prst="rect">
            <a:avLst/>
          </a:prstGeom>
        </p:spPr>
      </p:pic>
    </p:spTree>
    <p:extLst>
      <p:ext uri="{BB962C8B-B14F-4D97-AF65-F5344CB8AC3E}">
        <p14:creationId xmlns:p14="http://schemas.microsoft.com/office/powerpoint/2010/main" val="2153812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Common Mistakes People Make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Add additional charges on credit cards </a:t>
            </a:r>
          </a:p>
          <a:p>
            <a:pPr lvl="1"/>
            <a:r>
              <a:rPr lang="en-US" dirty="0"/>
              <a:t>Transfer property out of their names</a:t>
            </a:r>
          </a:p>
          <a:p>
            <a:pPr lvl="1"/>
            <a:r>
              <a:rPr lang="en-US" dirty="0"/>
              <a:t>Cash in retirement accounts unnecessarily</a:t>
            </a:r>
          </a:p>
          <a:p>
            <a:pPr lvl="1"/>
            <a:r>
              <a:rPr lang="en-US" dirty="0"/>
              <a:t>Ignore pending lawsuits</a:t>
            </a:r>
          </a:p>
          <a:p>
            <a:pPr lvl="1"/>
            <a:r>
              <a:rPr lang="en-US" dirty="0"/>
              <a:t>Treat some creditors better than others</a:t>
            </a:r>
          </a:p>
          <a:p>
            <a:endParaRPr lang="en-US" dirty="0"/>
          </a:p>
        </p:txBody>
      </p:sp>
      <p:pic>
        <p:nvPicPr>
          <p:cNvPr id="4" name="Picture 3" descr="C:\Users\ehodges\AppData\Local\Microsoft\Windows\Temporary Internet Files\Content.IE5\WCV6XGU9\MP900387473[1].jpg">
            <a:extLst>
              <a:ext uri="{FF2B5EF4-FFF2-40B4-BE49-F238E27FC236}">
                <a16:creationId xmlns:a16="http://schemas.microsoft.com/office/drawing/2014/main" id="{39A5580D-7B11-4D8E-81C6-2D5E1AEE5AD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32504" y="3874970"/>
            <a:ext cx="1467612"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4698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Debts Usually Discharged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Credit card bills </a:t>
            </a:r>
          </a:p>
          <a:p>
            <a:pPr lvl="1"/>
            <a:r>
              <a:rPr lang="en-US" dirty="0"/>
              <a:t>Medical bills </a:t>
            </a:r>
          </a:p>
          <a:p>
            <a:pPr lvl="1"/>
            <a:r>
              <a:rPr lang="en-US" dirty="0"/>
              <a:t>Personal loans</a:t>
            </a:r>
          </a:p>
          <a:p>
            <a:pPr lvl="1"/>
            <a:r>
              <a:rPr lang="en-US" dirty="0"/>
              <a:t>Judgments resulting from car accidents </a:t>
            </a:r>
          </a:p>
          <a:p>
            <a:pPr lvl="1"/>
            <a:r>
              <a:rPr lang="en-US" dirty="0"/>
              <a:t>Payday loans</a:t>
            </a:r>
          </a:p>
          <a:p>
            <a:pPr lvl="1"/>
            <a:endParaRPr lang="en-US" dirty="0"/>
          </a:p>
          <a:p>
            <a:pPr lvl="1"/>
            <a:endParaRPr lang="en-US" dirty="0"/>
          </a:p>
          <a:p>
            <a:endParaRPr lang="en-US" dirty="0"/>
          </a:p>
        </p:txBody>
      </p:sp>
      <p:pic>
        <p:nvPicPr>
          <p:cNvPr id="4" name="Picture 2" descr="C:\Users\ehodges\AppData\Local\Microsoft\Windows\Temporary Internet Files\Content.IE5\TKNZGESR\MP900442256[1].jpg">
            <a:extLst>
              <a:ext uri="{FF2B5EF4-FFF2-40B4-BE49-F238E27FC236}">
                <a16:creationId xmlns:a16="http://schemas.microsoft.com/office/drawing/2014/main" id="{13659118-F5A4-44F5-8C09-79039A720ED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04380" y="3429000"/>
            <a:ext cx="2895600" cy="2353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7082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Procedure for Filing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Complete forms and petition with a bankruptcy court</a:t>
            </a:r>
          </a:p>
          <a:p>
            <a:pPr lvl="1"/>
            <a:r>
              <a:rPr lang="en-US" dirty="0"/>
              <a:t>Before filing, the law requires that you receive financial education from a certified financial counselor</a:t>
            </a:r>
          </a:p>
          <a:p>
            <a:pPr lvl="1"/>
            <a:endParaRPr lang="en-US" dirty="0"/>
          </a:p>
          <a:p>
            <a:endParaRPr lang="en-US" dirty="0"/>
          </a:p>
        </p:txBody>
      </p:sp>
      <p:pic>
        <p:nvPicPr>
          <p:cNvPr id="4" name="Picture 3" descr="C:\Users\ehodges\AppData\Local\Microsoft\Windows\Temporary Internet Files\Content.IE5\TKNZGESR\MP900408884[1].jpg">
            <a:extLst>
              <a:ext uri="{FF2B5EF4-FFF2-40B4-BE49-F238E27FC236}">
                <a16:creationId xmlns:a16="http://schemas.microsoft.com/office/drawing/2014/main" id="{6A8F47F2-4B12-48B2-9359-A4A663CF222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54265" y="3429000"/>
            <a:ext cx="25146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650658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2006/metadata/properties"/>
    <ds:schemaRef ds:uri="56ea17bb-c96d-4826-b465-01eec0dd23dd"/>
    <ds:schemaRef ds:uri="http://schemas.microsoft.com/sharepoint/v3"/>
    <ds:schemaRef ds:uri="05d88611-e516-4d1a-b12e-39107e78b3d0"/>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220</TotalTime>
  <Words>1457</Words>
  <Application>Microsoft Office PowerPoint</Application>
  <PresentationFormat>Widescreen</PresentationFormat>
  <Paragraphs>302</Paragraphs>
  <Slides>22</Slides>
  <Notes>20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.AppleSystemUIFont</vt:lpstr>
      <vt:lpstr>Arial</vt:lpstr>
      <vt:lpstr>Calibri</vt:lpstr>
      <vt:lpstr>Open Sans</vt:lpstr>
      <vt:lpstr>Open Sans SemiBold</vt:lpstr>
      <vt:lpstr>2_Office Theme</vt:lpstr>
      <vt:lpstr>3_Office Theme</vt:lpstr>
      <vt:lpstr>Bankruptcy and Personal Financial Records</vt:lpstr>
      <vt:lpstr>PowerPoint Presentation</vt:lpstr>
      <vt:lpstr>What is Bankruptcy?</vt:lpstr>
      <vt:lpstr>When Should Bankruptcy be Considered?</vt:lpstr>
      <vt:lpstr>Disadvantages of Bankruptcy</vt:lpstr>
      <vt:lpstr>Advantages of Bankruptcy</vt:lpstr>
      <vt:lpstr>Common Mistakes People Make </vt:lpstr>
      <vt:lpstr>Debts Usually Discharged</vt:lpstr>
      <vt:lpstr>Procedure for Filing</vt:lpstr>
      <vt:lpstr>Personal Financial Records</vt:lpstr>
      <vt:lpstr>Keeping Organized</vt:lpstr>
      <vt:lpstr>What to Keep</vt:lpstr>
      <vt:lpstr>What to Keep</vt:lpstr>
      <vt:lpstr>Internal Revenue Service  (IRS) Guidelines</vt:lpstr>
      <vt:lpstr>How Long to Keep Financial Records</vt:lpstr>
      <vt:lpstr>How to Keep Financial Records</vt:lpstr>
      <vt:lpstr>Electronic Storage</vt:lpstr>
      <vt:lpstr>More on Electronic Management</vt:lpstr>
      <vt:lpstr>Questions?</vt:lpstr>
      <vt:lpstr>References and Resources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9</cp:revision>
  <cp:lastPrinted>2017-07-07T16:17:37Z</cp:lastPrinted>
  <dcterms:created xsi:type="dcterms:W3CDTF">2017-07-11T23:58:30Z</dcterms:created>
  <dcterms:modified xsi:type="dcterms:W3CDTF">2017-11-21T16:42:36Z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