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8"/>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 Kroc has been called "fast food's founding father."</a:t>
            </a:r>
          </a:p>
          <a:p>
            <a:endParaRPr lang="en-US" dirty="0"/>
          </a:p>
          <a:p>
            <a:r>
              <a:rPr lang="en-US" dirty="0"/>
              <a:t>A traveling salesman, inspired by a California restaurant, launched the McDonald’s fast food empire that spread worldwide. It succeeded by making uniformity, simplicity, and value cardinal virtues.</a:t>
            </a:r>
          </a:p>
          <a:p>
            <a:endParaRPr lang="en-US" dirty="0"/>
          </a:p>
          <a:p>
            <a:r>
              <a:rPr lang="en-US" dirty="0"/>
              <a:t>Have students discuss what they believe Ray Kroc meant by this statement.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44664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is what foodservice industry employees provide.</a:t>
            </a:r>
          </a:p>
          <a:p>
            <a:endParaRPr lang="en-US" dirty="0"/>
          </a:p>
          <a:p>
            <a:r>
              <a:rPr lang="en-US" dirty="0"/>
              <a:t>This lesson will review the appearance, attitude, benefits and goals of quality service.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85027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appearance of foodservice employees impacts the business.</a:t>
            </a:r>
          </a:p>
          <a:p>
            <a:endParaRPr lang="en-US" dirty="0"/>
          </a:p>
          <a:p>
            <a:r>
              <a:rPr lang="en-US" dirty="0"/>
              <a:t>Employees should:</a:t>
            </a:r>
          </a:p>
          <a:p>
            <a:r>
              <a:rPr lang="en-US" dirty="0"/>
              <a:t>practice good personal hygiene</a:t>
            </a:r>
          </a:p>
          <a:p>
            <a:r>
              <a:rPr lang="en-US" dirty="0"/>
              <a:t>hair should be pulled back or put up</a:t>
            </a:r>
          </a:p>
          <a:p>
            <a:r>
              <a:rPr lang="en-US" dirty="0"/>
              <a:t>hands should be clean and nails short</a:t>
            </a:r>
          </a:p>
          <a:p>
            <a:r>
              <a:rPr lang="en-US" dirty="0"/>
              <a:t>jewelry should be minimal </a:t>
            </a:r>
          </a:p>
          <a:p>
            <a:r>
              <a:rPr lang="en-US" dirty="0"/>
              <a:t>wear a clean uniform to work</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0518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positive attitude is critical to the foodservice business. </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99109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benefits are gained when providing quality customer service.</a:t>
            </a:r>
          </a:p>
          <a:p>
            <a:endParaRPr lang="en-US" dirty="0"/>
          </a:p>
          <a:p>
            <a:r>
              <a:rPr lang="en-US" dirty="0"/>
              <a:t>Do you agree with these?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83569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 of a quality foodservice industry is to always make the customer feel special. </a:t>
            </a:r>
          </a:p>
          <a:p>
            <a:endParaRPr lang="en-US" dirty="0"/>
          </a:p>
          <a:p>
            <a:r>
              <a:rPr lang="en-US" dirty="0"/>
              <a:t>How do you feel when you dine out?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61834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Be Our Guest!  </a:t>
            </a:r>
            <a:br>
              <a:rPr lang="en-US" dirty="0"/>
            </a:br>
            <a:r>
              <a:rPr lang="en-US" dirty="0"/>
              <a:t>Customer Service Skills</a:t>
            </a:r>
          </a:p>
          <a:p>
            <a:endParaRPr lang="en-US" dirty="0"/>
          </a:p>
          <a:p>
            <a:pPr lvl="1"/>
            <a:r>
              <a:rPr lang="en-US" dirty="0"/>
              <a:t>Culinary Arts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99CBEE02-F88E-4ED1-B5B7-34879DDE38F1}"/>
              </a:ext>
            </a:extLst>
          </p:cNvPr>
          <p:cNvPicPr>
            <a:picLocks noGrp="1" noChangeAspect="1"/>
          </p:cNvPicPr>
          <p:nvPr>
            <p:ph sz="half" idx="1"/>
          </p:nvPr>
        </p:nvPicPr>
        <p:blipFill>
          <a:blip r:embed="rId2"/>
          <a:stretch>
            <a:fillRect/>
          </a:stretch>
        </p:blipFill>
        <p:spPr>
          <a:xfrm>
            <a:off x="4842450" y="2361188"/>
            <a:ext cx="2853175" cy="2853175"/>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800" dirty="0"/>
              <a:t>Book:</a:t>
            </a:r>
          </a:p>
          <a:p>
            <a:pPr lvl="2"/>
            <a:r>
              <a:rPr lang="en-US" sz="1800" dirty="0"/>
              <a:t>Remarkable service: a guide to winning and keeping customers for servers, managers and restaurant owners. (2009). Hoboken, NJ: John Wiley &amp; Sons.</a:t>
            </a:r>
          </a:p>
          <a:p>
            <a:pPr lvl="1"/>
            <a:r>
              <a:rPr lang="en-US" sz="1800" dirty="0"/>
              <a:t>Images:</a:t>
            </a:r>
          </a:p>
          <a:p>
            <a:pPr lvl="2"/>
            <a:r>
              <a:rPr lang="en-US" sz="1800" dirty="0"/>
              <a:t>Microsoft Office Clip Art: Used with permission from Microsoft</a:t>
            </a:r>
          </a:p>
          <a:p>
            <a:pPr lvl="1"/>
            <a:r>
              <a:rPr lang="en-US" sz="1800" dirty="0"/>
              <a:t>Textbooks:</a:t>
            </a:r>
          </a:p>
          <a:p>
            <a:pPr lvl="2"/>
            <a:r>
              <a:rPr lang="en-US" sz="1800" dirty="0"/>
              <a:t>Culinary essentials. (2010). Woodland Hills, CA: Glencoe/McGraw Hill.</a:t>
            </a:r>
          </a:p>
          <a:p>
            <a:pPr lvl="2"/>
            <a:r>
              <a:rPr lang="en-US" sz="1800" dirty="0"/>
              <a:t>Foundations of restaurant management &amp; culinary arts: Level one. (2011). Boston, MA: Prentice Hall.</a:t>
            </a:r>
          </a:p>
          <a:p>
            <a:pPr lvl="2"/>
            <a:r>
              <a:rPr lang="en-US" sz="1800" dirty="0"/>
              <a:t>Reynolds, J. S. (2010). Hospitality services: Food &amp; lodging. Tinley Park, IL: </a:t>
            </a:r>
            <a:r>
              <a:rPr lang="en-US" sz="1800" dirty="0" err="1"/>
              <a:t>Goodheart</a:t>
            </a:r>
            <a:r>
              <a:rPr lang="en-US" sz="1800" dirty="0"/>
              <a:t>-Wilcox Company.</a:t>
            </a:r>
          </a:p>
          <a:p>
            <a:pPr marL="0" lvl="1" indent="0">
              <a:buNone/>
            </a:pPr>
            <a:endParaRPr lang="en-US" dirty="0"/>
          </a:p>
        </p:txBody>
      </p:sp>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Website:</a:t>
            </a:r>
          </a:p>
          <a:p>
            <a:pPr lvl="2"/>
            <a:r>
              <a:rPr lang="en-US" sz="2000" dirty="0"/>
              <a:t>Ray Kroc</a:t>
            </a:r>
          </a:p>
          <a:p>
            <a:pPr lvl="2"/>
            <a:r>
              <a:rPr lang="en-US" sz="2000" dirty="0"/>
              <a:t>Restaurant Chains</a:t>
            </a:r>
          </a:p>
          <a:p>
            <a:pPr lvl="2"/>
            <a:r>
              <a:rPr lang="en-US" sz="2000" dirty="0"/>
              <a:t>http://www.pbs.org/wgbh/theymadeamerica/whomade/kroc_hi.html</a:t>
            </a:r>
          </a:p>
          <a:p>
            <a:pPr lvl="2"/>
            <a:r>
              <a:rPr lang="en-US" sz="2000" dirty="0"/>
              <a:t>Texas A &amp; M </a:t>
            </a:r>
            <a:r>
              <a:rPr lang="en-US" sz="2000" dirty="0" err="1"/>
              <a:t>Agrilife</a:t>
            </a:r>
            <a:r>
              <a:rPr lang="en-US" sz="2000" dirty="0"/>
              <a:t> Extension</a:t>
            </a:r>
          </a:p>
          <a:p>
            <a:pPr lvl="2"/>
            <a:r>
              <a:rPr lang="en-US" sz="2000" dirty="0"/>
              <a:t>Online courses and programs</a:t>
            </a:r>
          </a:p>
          <a:p>
            <a:pPr lvl="2"/>
            <a:r>
              <a:rPr lang="en-US" sz="2000" dirty="0"/>
              <a:t>For everyday people interested in learning more about a variety of topics</a:t>
            </a:r>
          </a:p>
          <a:p>
            <a:pPr lvl="2"/>
            <a:r>
              <a:rPr lang="en-US" sz="2000" dirty="0"/>
              <a:t>https://extensiononline.tamu.edu/secure_index.php</a:t>
            </a:r>
          </a:p>
          <a:p>
            <a:pPr lvl="1"/>
            <a:r>
              <a:rPr lang="en-US" sz="2000" dirty="0"/>
              <a:t>YouTube(tm) video:</a:t>
            </a:r>
          </a:p>
          <a:p>
            <a:pPr lvl="2"/>
            <a:r>
              <a:rPr lang="en-US" sz="2000" dirty="0"/>
              <a:t>Beauty and the Beast - Be Our Guest </a:t>
            </a:r>
          </a:p>
          <a:p>
            <a:pPr lvl="2"/>
            <a:r>
              <a:rPr lang="en-US" sz="2000" dirty="0"/>
              <a:t>Be Our Guest song from Beauty and the Beast</a:t>
            </a:r>
          </a:p>
          <a:p>
            <a:pPr lvl="2"/>
            <a:r>
              <a:rPr lang="en-US" sz="2000" dirty="0"/>
              <a:t>http://youtu.be/afzmwAKUppU</a:t>
            </a:r>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total customer experience with that business</a:t>
            </a:r>
          </a:p>
          <a:p>
            <a:pPr lvl="1"/>
            <a:r>
              <a:rPr lang="en-US" dirty="0"/>
              <a:t>If you work just for money, you'll never make it, but if you love what you're doing and you always put the customer first, success will be yours.</a:t>
            </a:r>
          </a:p>
          <a:p>
            <a:pPr marL="0" lvl="1" indent="0">
              <a:buNone/>
            </a:pPr>
            <a:r>
              <a:rPr lang="en-US" dirty="0"/>
              <a:t>										-Ray Kroc</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Quality Service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Appearance</a:t>
            </a:r>
          </a:p>
          <a:p>
            <a:pPr lvl="1"/>
            <a:r>
              <a:rPr lang="en-US" dirty="0"/>
              <a:t>Benefits</a:t>
            </a:r>
          </a:p>
          <a:p>
            <a:pPr lvl="1"/>
            <a:r>
              <a:rPr lang="en-US" dirty="0"/>
              <a:t>Attitude</a:t>
            </a:r>
          </a:p>
          <a:p>
            <a:pPr lvl="1"/>
            <a:r>
              <a:rPr lang="en-US" dirty="0"/>
              <a:t>Goals</a:t>
            </a:r>
          </a:p>
        </p:txBody>
      </p:sp>
      <p:pic>
        <p:nvPicPr>
          <p:cNvPr id="4" name="Picture 3">
            <a:extLst>
              <a:ext uri="{FF2B5EF4-FFF2-40B4-BE49-F238E27FC236}">
                <a16:creationId xmlns:a16="http://schemas.microsoft.com/office/drawing/2014/main" id="{AA158AF4-F3A5-4A3D-90AD-FD516E199351}"/>
              </a:ext>
            </a:extLst>
          </p:cNvPr>
          <p:cNvPicPr>
            <a:picLocks noChangeAspect="1"/>
          </p:cNvPicPr>
          <p:nvPr/>
        </p:nvPicPr>
        <p:blipFill>
          <a:blip r:embed="rId3"/>
          <a:stretch>
            <a:fillRect/>
          </a:stretch>
        </p:blipFill>
        <p:spPr>
          <a:xfrm>
            <a:off x="8043808" y="3251199"/>
            <a:ext cx="2177876" cy="2570214"/>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Appearance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Hygiene</a:t>
            </a:r>
          </a:p>
          <a:p>
            <a:pPr lvl="2"/>
            <a:r>
              <a:rPr lang="en-US" dirty="0"/>
              <a:t>Hair</a:t>
            </a:r>
          </a:p>
          <a:p>
            <a:pPr lvl="2"/>
            <a:r>
              <a:rPr lang="en-US" dirty="0"/>
              <a:t>Hands and nails</a:t>
            </a:r>
          </a:p>
          <a:p>
            <a:pPr lvl="1"/>
            <a:r>
              <a:rPr lang="en-US" dirty="0"/>
              <a:t>Jewelry</a:t>
            </a:r>
          </a:p>
          <a:p>
            <a:pPr lvl="1"/>
            <a:r>
              <a:rPr lang="en-US" dirty="0"/>
              <a:t>Uniform</a:t>
            </a:r>
          </a:p>
        </p:txBody>
      </p:sp>
      <p:pic>
        <p:nvPicPr>
          <p:cNvPr id="4" name="Picture 3">
            <a:extLst>
              <a:ext uri="{FF2B5EF4-FFF2-40B4-BE49-F238E27FC236}">
                <a16:creationId xmlns:a16="http://schemas.microsoft.com/office/drawing/2014/main" id="{04C38CA1-7A76-4116-ADF2-F5C765043595}"/>
              </a:ext>
            </a:extLst>
          </p:cNvPr>
          <p:cNvPicPr>
            <a:picLocks noChangeAspect="1"/>
          </p:cNvPicPr>
          <p:nvPr/>
        </p:nvPicPr>
        <p:blipFill>
          <a:blip r:embed="rId3"/>
          <a:stretch>
            <a:fillRect/>
          </a:stretch>
        </p:blipFill>
        <p:spPr>
          <a:xfrm>
            <a:off x="9186113" y="2133599"/>
            <a:ext cx="1386028" cy="3906895"/>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 someone who is:</a:t>
            </a:r>
          </a:p>
          <a:p>
            <a:pPr lvl="2"/>
            <a:r>
              <a:rPr lang="en-US" dirty="0"/>
              <a:t>Friendly and cheerful</a:t>
            </a:r>
          </a:p>
          <a:p>
            <a:pPr lvl="2"/>
            <a:r>
              <a:rPr lang="en-US" dirty="0"/>
              <a:t>Positive </a:t>
            </a:r>
          </a:p>
          <a:p>
            <a:pPr lvl="2"/>
            <a:r>
              <a:rPr lang="en-US" dirty="0"/>
              <a:t>Shows courtesy to customers</a:t>
            </a:r>
          </a:p>
          <a:p>
            <a:pPr lvl="2"/>
            <a:r>
              <a:rPr lang="en-US" dirty="0"/>
              <a:t>Takes pride in their work</a:t>
            </a:r>
          </a:p>
          <a:p>
            <a:pPr lvl="2"/>
            <a:r>
              <a:rPr lang="en-US" dirty="0"/>
              <a:t>Willing to please the customer</a:t>
            </a:r>
          </a:p>
          <a:p>
            <a:pPr lvl="1"/>
            <a:endParaRPr lang="en-US" dirty="0"/>
          </a:p>
        </p:txBody>
      </p:sp>
      <p:pic>
        <p:nvPicPr>
          <p:cNvPr id="4" name="Picture 3">
            <a:extLst>
              <a:ext uri="{FF2B5EF4-FFF2-40B4-BE49-F238E27FC236}">
                <a16:creationId xmlns:a16="http://schemas.microsoft.com/office/drawing/2014/main" id="{9096AB75-1029-48A6-835A-0C2A4C34A29C}"/>
              </a:ext>
            </a:extLst>
          </p:cNvPr>
          <p:cNvPicPr>
            <a:picLocks noChangeAspect="1"/>
          </p:cNvPicPr>
          <p:nvPr/>
        </p:nvPicPr>
        <p:blipFill>
          <a:blip r:embed="rId3"/>
          <a:stretch>
            <a:fillRect/>
          </a:stretch>
        </p:blipFill>
        <p:spPr>
          <a:xfrm>
            <a:off x="7692571" y="3363380"/>
            <a:ext cx="3542718" cy="3087411"/>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Enhanced business reputation</a:t>
            </a:r>
          </a:p>
          <a:p>
            <a:pPr lvl="1"/>
            <a:r>
              <a:rPr lang="en-US" dirty="0"/>
              <a:t>Improved customer satisfaction</a:t>
            </a:r>
          </a:p>
          <a:p>
            <a:pPr lvl="1"/>
            <a:r>
              <a:rPr lang="en-US" dirty="0"/>
              <a:t>Increased profits</a:t>
            </a:r>
          </a:p>
          <a:p>
            <a:pPr lvl="1"/>
            <a:r>
              <a:rPr lang="en-US" dirty="0"/>
              <a:t>Greater customer loyalty</a:t>
            </a:r>
          </a:p>
          <a:p>
            <a:pPr lvl="1"/>
            <a:r>
              <a:rPr lang="en-US" dirty="0"/>
              <a:t>Positive work environment</a:t>
            </a:r>
          </a:p>
          <a:p>
            <a:pPr lvl="1"/>
            <a:r>
              <a:rPr lang="en-US" dirty="0"/>
              <a:t>Reduced marketing costs</a:t>
            </a:r>
          </a:p>
          <a:p>
            <a:pPr lvl="1"/>
            <a:endParaRPr lang="en-US" dirty="0"/>
          </a:p>
        </p:txBody>
      </p:sp>
      <p:pic>
        <p:nvPicPr>
          <p:cNvPr id="4" name="Picture 3">
            <a:extLst>
              <a:ext uri="{FF2B5EF4-FFF2-40B4-BE49-F238E27FC236}">
                <a16:creationId xmlns:a16="http://schemas.microsoft.com/office/drawing/2014/main" id="{E489BC0F-F46C-4AAA-AB7E-405E257BCDB3}"/>
              </a:ext>
            </a:extLst>
          </p:cNvPr>
          <p:cNvPicPr>
            <a:picLocks noChangeAspect="1"/>
          </p:cNvPicPr>
          <p:nvPr/>
        </p:nvPicPr>
        <p:blipFill>
          <a:blip r:embed="rId3"/>
          <a:stretch>
            <a:fillRect/>
          </a:stretch>
        </p:blipFill>
        <p:spPr>
          <a:xfrm>
            <a:off x="7838846" y="3643085"/>
            <a:ext cx="3330821" cy="2219077"/>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Display courtesy, respect and friendliness</a:t>
            </a:r>
          </a:p>
          <a:p>
            <a:pPr lvl="1"/>
            <a:r>
              <a:rPr lang="en-US" dirty="0"/>
              <a:t>Greet customers immediately upon arrival</a:t>
            </a:r>
          </a:p>
          <a:p>
            <a:pPr lvl="1"/>
            <a:r>
              <a:rPr lang="en-US" dirty="0"/>
              <a:t>Make the customer feel welcome</a:t>
            </a:r>
          </a:p>
          <a:p>
            <a:pPr lvl="1"/>
            <a:r>
              <a:rPr lang="en-US" dirty="0"/>
              <a:t>Set the stage for a pleasant dining experience</a:t>
            </a:r>
          </a:p>
          <a:p>
            <a:pPr lvl="1"/>
            <a:endParaRPr lang="en-US" dirty="0"/>
          </a:p>
        </p:txBody>
      </p:sp>
      <p:pic>
        <p:nvPicPr>
          <p:cNvPr id="4" name="Picture 3">
            <a:extLst>
              <a:ext uri="{FF2B5EF4-FFF2-40B4-BE49-F238E27FC236}">
                <a16:creationId xmlns:a16="http://schemas.microsoft.com/office/drawing/2014/main" id="{5D06DF8F-BE1A-4C91-98AE-0F78DED3C95D}"/>
              </a:ext>
            </a:extLst>
          </p:cNvPr>
          <p:cNvPicPr>
            <a:picLocks noChangeAspect="1"/>
          </p:cNvPicPr>
          <p:nvPr/>
        </p:nvPicPr>
        <p:blipFill>
          <a:blip r:embed="rId3"/>
          <a:stretch>
            <a:fillRect/>
          </a:stretch>
        </p:blipFill>
        <p:spPr>
          <a:xfrm>
            <a:off x="8158811" y="3505200"/>
            <a:ext cx="2963692" cy="2367154"/>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Beauty and the Beast </a:t>
            </a:r>
            <a:br>
              <a:rPr lang="en-US" dirty="0"/>
            </a:br>
            <a:r>
              <a:rPr lang="en-US" dirty="0"/>
              <a:t>Be Our Guest!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Click on image to view video:</a:t>
            </a:r>
          </a:p>
          <a:p>
            <a:pPr lvl="1"/>
            <a:r>
              <a:rPr lang="en-US" dirty="0"/>
              <a:t>Beauty and the Beast - Be Our Guest </a:t>
            </a:r>
          </a:p>
          <a:p>
            <a:pPr lvl="1"/>
            <a:r>
              <a:rPr lang="en-US" dirty="0"/>
              <a:t>Be Our Guest song from Beauty and the Beast</a:t>
            </a:r>
          </a:p>
          <a:p>
            <a:pPr lvl="1"/>
            <a:r>
              <a:rPr lang="en-US" dirty="0"/>
              <a:t>http://youtu.be/afzmwAKUppU</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http://schemas.microsoft.com/office/2006/documentManagement/types"/>
    <ds:schemaRef ds:uri="http://purl.org/dc/elements/1.1/"/>
    <ds:schemaRef ds:uri="05d88611-e516-4d1a-b12e-39107e78b3d0"/>
    <ds:schemaRef ds:uri="http://schemas.microsoft.com/office/2006/metadata/properties"/>
    <ds:schemaRef ds:uri="http://www.w3.org/XML/1998/namespace"/>
    <ds:schemaRef ds:uri="http://purl.org/dc/terms/"/>
    <ds:schemaRef ds:uri="56ea17bb-c96d-4826-b465-01eec0dd23dd"/>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152</TotalTime>
  <Words>546</Words>
  <Application>Microsoft Office PowerPoint</Application>
  <PresentationFormat>Widescreen</PresentationFormat>
  <Paragraphs>94</Paragraphs>
  <Slides>12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Customer Service</vt:lpstr>
      <vt:lpstr>Quality Service</vt:lpstr>
      <vt:lpstr>Appearance</vt:lpstr>
      <vt:lpstr>Attitude</vt:lpstr>
      <vt:lpstr>Benefits</vt:lpstr>
      <vt:lpstr>Goals</vt:lpstr>
      <vt:lpstr>Beauty and the Beast  Be Our Guest!</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2017-11-17T16:01:04Z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