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3" r:id="rId8"/>
    <p:sldId id="326" r:id="rId9"/>
    <p:sldId id="327" r:id="rId10"/>
    <p:sldId id="328" r:id="rId11"/>
    <p:sldId id="329" r:id="rId12"/>
    <p:sldId id="330" r:id="rId13"/>
    <p:sldId id="331" r:id="rId14"/>
    <p:sldId id="332" r:id="rId15"/>
    <p:sldId id="333"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8176" autoAdjust="0"/>
  </p:normalViewPr>
  <p:slideViewPr>
    <p:cSldViewPr snapToGrid="0">
      <p:cViewPr varScale="1">
        <p:scale>
          <a:sx n="46" d="100"/>
          <a:sy n="46" d="100"/>
        </p:scale>
        <p:origin x="1460"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Nails are small mirrors of the general health of the entire</a:t>
            </a:r>
            <a:r>
              <a:rPr lang="en-US" baseline="0" dirty="0"/>
              <a:t> body.  </a:t>
            </a:r>
          </a:p>
          <a:p>
            <a:r>
              <a:rPr lang="en-US" baseline="0" dirty="0"/>
              <a:t>Certain health conditions may first be revealed by a change in the nails, a visible disorder, or poor nail growth.</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625422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client has</a:t>
            </a:r>
            <a:r>
              <a:rPr lang="en-US" baseline="0" dirty="0"/>
              <a:t> a nail disorder:</a:t>
            </a:r>
            <a:endParaRPr lang="en-US" dirty="0"/>
          </a:p>
          <a:p>
            <a:pPr marL="171450" indent="-171450">
              <a:buFont typeface="Arial" panose="020B0604020202020204" pitchFamily="34" charset="0"/>
              <a:buChar char="•"/>
            </a:pPr>
            <a:r>
              <a:rPr lang="en-US" dirty="0"/>
              <a:t>Tell the client </a:t>
            </a:r>
            <a:r>
              <a:rPr lang="en-US" baseline="0" dirty="0"/>
              <a:t>that they have a disorder and suggest they see their physician for treatment.</a:t>
            </a:r>
          </a:p>
          <a:p>
            <a:pPr marL="171450" indent="-171450">
              <a:buFont typeface="Arial" panose="020B0604020202020204" pitchFamily="34" charset="0"/>
              <a:buChar char="•"/>
            </a:pPr>
            <a:r>
              <a:rPr lang="en-US" dirty="0"/>
              <a:t>You may cosmetically improve</a:t>
            </a:r>
            <a:r>
              <a:rPr lang="en-US" baseline="0" dirty="0"/>
              <a:t> certain nail plate conditions if the problem is cosmetic and not a medical condition or disorder.</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YouTube™ video:</a:t>
            </a:r>
          </a:p>
          <a:p>
            <a:pPr marL="0" indent="0">
              <a:buFont typeface="Arial" panose="020B0604020202020204" pitchFamily="34" charset="0"/>
              <a:buNone/>
            </a:pPr>
            <a:r>
              <a:rPr lang="en-US" baseline="0" dirty="0"/>
              <a:t>Nail Disorders</a:t>
            </a:r>
          </a:p>
          <a:p>
            <a:pPr marL="0" indent="0">
              <a:buFont typeface="Arial" panose="020B0604020202020204" pitchFamily="34" charset="0"/>
              <a:buNone/>
            </a:pPr>
            <a:r>
              <a:rPr lang="en-US" dirty="0"/>
              <a:t>Dr. Scott Robertson shows examples of common finger and toe nail disorders.</a:t>
            </a:r>
          </a:p>
          <a:p>
            <a:pPr marL="0" indent="0">
              <a:buFont typeface="Arial" panose="020B0604020202020204" pitchFamily="34" charset="0"/>
              <a:buNone/>
            </a:pPr>
            <a:r>
              <a:rPr lang="en-US" baseline="0" dirty="0"/>
              <a:t>http://youtu.be/LEPizQQuI_Y</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Note: video is only 3.50 minutes but repeats itself without voices. Be sure to stop it after the 3.5 minutes.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974224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Causes:</a:t>
            </a:r>
          </a:p>
          <a:p>
            <a:r>
              <a:rPr lang="en-US" dirty="0"/>
              <a:t>Blue nail -</a:t>
            </a:r>
            <a:r>
              <a:rPr lang="en-US" baseline="0" dirty="0"/>
              <a:t> caused by poor circulation, heart disorder, or medications</a:t>
            </a:r>
            <a:endParaRPr lang="en-US" dirty="0"/>
          </a:p>
          <a:p>
            <a:r>
              <a:rPr lang="en-US" dirty="0"/>
              <a:t>Bruised</a:t>
            </a:r>
            <a:r>
              <a:rPr lang="en-US" baseline="0" dirty="0"/>
              <a:t> Nails - caused by an injury to the nail</a:t>
            </a:r>
          </a:p>
          <a:p>
            <a:r>
              <a:rPr lang="en-US" baseline="0" dirty="0"/>
              <a:t>Corrugations - caused by uneven growth of nails usually by illness or injury</a:t>
            </a:r>
          </a:p>
          <a:p>
            <a:r>
              <a:rPr lang="en-US" baseline="0" dirty="0"/>
              <a:t>Eggshell nails - may be caused by diet, illness, or medication</a:t>
            </a:r>
          </a:p>
          <a:p>
            <a:r>
              <a:rPr lang="en-US" dirty="0"/>
              <a:t>Furrows</a:t>
            </a:r>
            <a:r>
              <a:rPr lang="en-US" baseline="0" dirty="0"/>
              <a:t> or </a:t>
            </a:r>
            <a:r>
              <a:rPr lang="en-US" dirty="0"/>
              <a:t>Beaus Lines -</a:t>
            </a:r>
            <a:r>
              <a:rPr lang="en-US" baseline="0" dirty="0"/>
              <a:t> usually a result of illness, injury or cancer. Seek a physician’s diagnosis</a:t>
            </a:r>
          </a:p>
          <a:p>
            <a:r>
              <a:rPr lang="en-US" baseline="0" dirty="0"/>
              <a:t>Hangnail - caused by cutting off too much cuticle or carelessly removing tissue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Leukonychia -</a:t>
            </a:r>
            <a:r>
              <a:rPr lang="en-US" sz="1200" kern="1200" baseline="0" dirty="0">
                <a:solidFill>
                  <a:schemeClr val="tx1"/>
                </a:solidFill>
                <a:latin typeface="+mn-lt"/>
                <a:ea typeface="+mn-ea"/>
                <a:cs typeface="+mn-cs"/>
              </a:rPr>
              <a:t> caused by an injury at the base of the nail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Melanonychia - caused by a localized area of increased pigment cells in the matrix bed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err="1">
                <a:solidFill>
                  <a:schemeClr val="tx1"/>
                </a:solidFill>
                <a:latin typeface="+mn-lt"/>
                <a:ea typeface="+mn-ea"/>
                <a:cs typeface="+mn-cs"/>
              </a:rPr>
              <a:t>Onychatrophia</a:t>
            </a:r>
            <a:r>
              <a:rPr lang="en-US" sz="1200" kern="1200" baseline="0" dirty="0">
                <a:solidFill>
                  <a:schemeClr val="tx1"/>
                </a:solidFill>
                <a:latin typeface="+mn-lt"/>
                <a:ea typeface="+mn-ea"/>
                <a:cs typeface="+mn-cs"/>
              </a:rPr>
              <a:t> - caused by an injury or disease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err="1">
                <a:solidFill>
                  <a:schemeClr val="tx1"/>
                </a:solidFill>
                <a:latin typeface="+mn-lt"/>
                <a:ea typeface="+mn-ea"/>
                <a:cs typeface="+mn-cs"/>
              </a:rPr>
              <a:t>Onychauxis</a:t>
            </a:r>
            <a:r>
              <a:rPr lang="en-US" sz="1200" kern="1200" baseline="0" dirty="0">
                <a:solidFill>
                  <a:schemeClr val="tx1"/>
                </a:solidFill>
                <a:latin typeface="+mn-lt"/>
                <a:ea typeface="+mn-ea"/>
                <a:cs typeface="+mn-cs"/>
              </a:rPr>
              <a:t> - caused by a local infection or imbalance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Onychophagy - a nervous habit of biting the nails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err="1">
                <a:solidFill>
                  <a:schemeClr val="tx1"/>
                </a:solidFill>
                <a:latin typeface="+mn-lt"/>
                <a:ea typeface="+mn-ea"/>
                <a:cs typeface="+mn-cs"/>
              </a:rPr>
              <a:t>Onychorrhexis</a:t>
            </a:r>
            <a:r>
              <a:rPr lang="en-US" sz="1200" kern="1200" baseline="0" dirty="0">
                <a:solidFill>
                  <a:schemeClr val="tx1"/>
                </a:solidFill>
                <a:latin typeface="+mn-lt"/>
                <a:ea typeface="+mn-ea"/>
                <a:cs typeface="+mn-cs"/>
              </a:rPr>
              <a:t> - caused by many things; careless filing, vitamin deficiency, illness, exposure to strong soaps</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690963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nail</a:t>
            </a:r>
            <a:r>
              <a:rPr lang="en-US" baseline="0" dirty="0"/>
              <a:t> disease that shows signs of infection or inflammation (redness, pain, swelling, or pus) should not be diagnosed or treated in the salon.</a:t>
            </a:r>
          </a:p>
          <a:p>
            <a:r>
              <a:rPr lang="en-US" dirty="0"/>
              <a:t>Medical examination is required for all nail diseases and any treatments will be determined by the</a:t>
            </a:r>
            <a:r>
              <a:rPr lang="en-US" baseline="0" dirty="0"/>
              <a:t> physician.</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25240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Symptoms:</a:t>
            </a:r>
          </a:p>
          <a:p>
            <a:r>
              <a:rPr lang="en-US" dirty="0" err="1"/>
              <a:t>Onychia</a:t>
            </a:r>
            <a:r>
              <a:rPr lang="en-US" dirty="0"/>
              <a:t> - inflammation of</a:t>
            </a:r>
            <a:r>
              <a:rPr lang="en-US" baseline="0" dirty="0"/>
              <a:t> the nail matrix, followed by shedding of the nail</a:t>
            </a:r>
            <a:endParaRPr lang="en-US" dirty="0"/>
          </a:p>
          <a:p>
            <a:r>
              <a:rPr lang="en-US" dirty="0" err="1"/>
              <a:t>Onycholysis</a:t>
            </a:r>
            <a:r>
              <a:rPr lang="en-US" dirty="0"/>
              <a:t> –</a:t>
            </a:r>
            <a:r>
              <a:rPr lang="en-US" baseline="0" dirty="0"/>
              <a:t> lifting of the nail plate from the nail bed, without shedding</a:t>
            </a:r>
          </a:p>
          <a:p>
            <a:r>
              <a:rPr lang="en-US" baseline="0" dirty="0"/>
              <a:t>Onychomadesis – separation and falling off of a nail plate from the nail bed</a:t>
            </a:r>
          </a:p>
          <a:p>
            <a:r>
              <a:rPr lang="en-US" baseline="0" dirty="0"/>
              <a:t>Nail psoriasis – tiny pits or severe roughness on the surface of the nail plate</a:t>
            </a:r>
          </a:p>
          <a:p>
            <a:r>
              <a:rPr lang="en-US" baseline="0" dirty="0"/>
              <a:t>Onychomycosis – fungal infection of the natural nail plate</a:t>
            </a:r>
          </a:p>
          <a:p>
            <a:r>
              <a:rPr lang="en-US" baseline="0" dirty="0"/>
              <a:t>Paronychia – bacterial inflammation of the tissues around the nail plate causing pus, swelling, and redness</a:t>
            </a:r>
          </a:p>
          <a:p>
            <a:r>
              <a:rPr lang="en-US" baseline="0" dirty="0"/>
              <a:t>Pyogenic granuloma – severe inflammation of the nail in which a lump of red tissue grows up from the nail bed to the nail plate</a:t>
            </a:r>
          </a:p>
          <a:p>
            <a:r>
              <a:rPr lang="en-US" baseline="0" dirty="0"/>
              <a:t>Tinea pedis – red, itchy rash on the skin on the bottom of feet and/or between the toes</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501151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200710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youtu.be/LEPizQQuI_Y"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youtu.be/LEPizQQuI_Y"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626170" y="1463039"/>
            <a:ext cx="7462935" cy="1574385"/>
          </a:xfrm>
        </p:spPr>
        <p:txBody>
          <a:bodyPr>
            <a:normAutofit/>
          </a:bodyPr>
          <a:lstStyle/>
          <a:p>
            <a:r>
              <a:rPr lang="en-US" dirty="0"/>
              <a:t>Be Visually Aware</a:t>
            </a:r>
          </a:p>
        </p:txBody>
      </p:sp>
      <p:sp>
        <p:nvSpPr>
          <p:cNvPr id="2" name="Rectangle 1">
            <a:extLst>
              <a:ext uri="{FF2B5EF4-FFF2-40B4-BE49-F238E27FC236}">
                <a16:creationId xmlns:a16="http://schemas.microsoft.com/office/drawing/2014/main" id="{97063D89-9FE5-4603-B9E5-B20B1FD9B6EE}"/>
              </a:ext>
            </a:extLst>
          </p:cNvPr>
          <p:cNvSpPr/>
          <p:nvPr/>
        </p:nvSpPr>
        <p:spPr>
          <a:xfrm>
            <a:off x="4626170" y="3630414"/>
            <a:ext cx="7045134" cy="769441"/>
          </a:xfrm>
          <a:prstGeom prst="rect">
            <a:avLst/>
          </a:prstGeom>
        </p:spPr>
        <p:txBody>
          <a:bodyPr wrap="none">
            <a:spAutoFit/>
          </a:bodyPr>
          <a:lstStyle/>
          <a:p>
            <a:r>
              <a:rPr lang="en-US" sz="4400" dirty="0">
                <a:solidFill>
                  <a:schemeClr val="accent2">
                    <a:lumMod val="60000"/>
                    <a:lumOff val="40000"/>
                  </a:schemeClr>
                </a:solidFill>
                <a:latin typeface="Open Sans"/>
              </a:rPr>
              <a:t>Nail Diseases and Disorders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383C5-4624-4BC0-8EC2-B4E538926585}"/>
              </a:ext>
            </a:extLst>
          </p:cNvPr>
          <p:cNvSpPr>
            <a:spLocks noGrp="1"/>
          </p:cNvSpPr>
          <p:nvPr>
            <p:ph type="title"/>
          </p:nvPr>
        </p:nvSpPr>
        <p:spPr/>
        <p:txBody>
          <a:bodyPr/>
          <a:lstStyle/>
          <a:p>
            <a:r>
              <a:rPr lang="en-US" dirty="0"/>
              <a:t>Questions</a:t>
            </a:r>
          </a:p>
        </p:txBody>
      </p:sp>
      <p:pic>
        <p:nvPicPr>
          <p:cNvPr id="6" name="Picture 5">
            <a:extLst>
              <a:ext uri="{FF2B5EF4-FFF2-40B4-BE49-F238E27FC236}">
                <a16:creationId xmlns:a16="http://schemas.microsoft.com/office/drawing/2014/main" id="{4816F320-96B8-491E-87C4-F3C8523086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8341" y="2083723"/>
            <a:ext cx="1960171" cy="2922963"/>
          </a:xfrm>
          <a:prstGeom prst="rect">
            <a:avLst/>
          </a:prstGeom>
        </p:spPr>
      </p:pic>
    </p:spTree>
    <p:extLst>
      <p:ext uri="{BB962C8B-B14F-4D97-AF65-F5344CB8AC3E}">
        <p14:creationId xmlns:p14="http://schemas.microsoft.com/office/powerpoint/2010/main" val="633442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77D6F-6FE1-400F-8DD4-21B06A89F44E}"/>
              </a:ext>
            </a:extLst>
          </p:cNvPr>
          <p:cNvSpPr>
            <a:spLocks noGrp="1"/>
          </p:cNvSpPr>
          <p:nvPr>
            <p:ph type="title"/>
          </p:nvPr>
        </p:nvSpPr>
        <p:spPr/>
        <p:txBody>
          <a:bodyPr/>
          <a:lstStyle/>
          <a:p>
            <a:r>
              <a:rPr lang="en-US" dirty="0"/>
              <a:t>Resources and Reference</a:t>
            </a:r>
          </a:p>
        </p:txBody>
      </p:sp>
      <p:sp>
        <p:nvSpPr>
          <p:cNvPr id="3" name="Content Placeholder 2">
            <a:extLst>
              <a:ext uri="{FF2B5EF4-FFF2-40B4-BE49-F238E27FC236}">
                <a16:creationId xmlns:a16="http://schemas.microsoft.com/office/drawing/2014/main" id="{69EA4F34-434F-4EEA-9ECC-3CE824AE8134}"/>
              </a:ext>
            </a:extLst>
          </p:cNvPr>
          <p:cNvSpPr>
            <a:spLocks noGrp="1"/>
          </p:cNvSpPr>
          <p:nvPr>
            <p:ph sz="half" idx="1"/>
          </p:nvPr>
        </p:nvSpPr>
        <p:spPr/>
        <p:txBody>
          <a:bodyPr/>
          <a:lstStyle/>
          <a:p>
            <a:pPr lvl="1"/>
            <a:r>
              <a:rPr lang="en-US" sz="2000" dirty="0"/>
              <a:t>Textbooks:</a:t>
            </a:r>
          </a:p>
          <a:p>
            <a:pPr lvl="2"/>
            <a:r>
              <a:rPr lang="en-US" sz="2000" dirty="0"/>
              <a:t>(2004). </a:t>
            </a:r>
            <a:r>
              <a:rPr lang="en-US" sz="2000" i="1" dirty="0"/>
              <a:t>Milady standard cosmetology</a:t>
            </a:r>
            <a:r>
              <a:rPr lang="en-US" sz="2000" dirty="0"/>
              <a:t>. Clifton Park, New York: Thompson Delmar Learning</a:t>
            </a:r>
          </a:p>
          <a:p>
            <a:pPr lvl="2"/>
            <a:r>
              <a:rPr lang="en-US" sz="2000" dirty="0" err="1"/>
              <a:t>Frangie</a:t>
            </a:r>
            <a:r>
              <a:rPr lang="en-US" sz="2000" dirty="0"/>
              <a:t>, C.M. (2012). </a:t>
            </a:r>
            <a:r>
              <a:rPr lang="en-US" sz="2000" i="1" dirty="0"/>
              <a:t>Milady Standard Cosmetology</a:t>
            </a:r>
            <a:r>
              <a:rPr lang="en-US" sz="2000" dirty="0"/>
              <a:t>. Clifton Park, NY: Cengage Learning</a:t>
            </a:r>
          </a:p>
          <a:p>
            <a:pPr marL="457200" lvl="2" indent="0">
              <a:buNone/>
            </a:pPr>
            <a:endParaRPr lang="en-US" sz="2000" dirty="0"/>
          </a:p>
          <a:p>
            <a:pPr lvl="1"/>
            <a:r>
              <a:rPr lang="en-US" sz="2000" dirty="0"/>
              <a:t>YouTube™ video:</a:t>
            </a:r>
          </a:p>
          <a:p>
            <a:pPr lvl="2"/>
            <a:r>
              <a:rPr lang="en-US" sz="2000" dirty="0"/>
              <a:t>Nail Disorders: Dr. Scott Robertson shows examples of common finger and toe nail disorders -  </a:t>
            </a:r>
            <a:r>
              <a:rPr lang="en-US" sz="2000" dirty="0">
                <a:hlinkClick r:id="rId2"/>
              </a:rPr>
              <a:t>http://youtu.be/LEPizQQuI_Y</a:t>
            </a:r>
            <a:endParaRPr lang="en-US" sz="2000" dirty="0"/>
          </a:p>
          <a:p>
            <a:pPr indent="233363"/>
            <a:endParaRPr lang="en-US" sz="2000" dirty="0"/>
          </a:p>
          <a:p>
            <a:pPr marL="342900" indent="-342900">
              <a:buFont typeface="Arial" charset="0"/>
              <a:buChar char="•"/>
            </a:pPr>
            <a:endParaRPr lang="en-US" sz="2000" dirty="0"/>
          </a:p>
          <a:p>
            <a:pPr marL="342900" indent="-342900">
              <a:buFont typeface="Arial" charset="0"/>
              <a:buChar char="•"/>
            </a:pPr>
            <a:endParaRPr lang="en-US" sz="2000" dirty="0"/>
          </a:p>
          <a:p>
            <a:endParaRPr lang="en-US" sz="2000" dirty="0"/>
          </a:p>
        </p:txBody>
      </p:sp>
    </p:spTree>
    <p:extLst>
      <p:ext uri="{BB962C8B-B14F-4D97-AF65-F5344CB8AC3E}">
        <p14:creationId xmlns:p14="http://schemas.microsoft.com/office/powerpoint/2010/main" val="3833462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Nails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Diseases</a:t>
            </a:r>
          </a:p>
          <a:p>
            <a:pPr lvl="1"/>
            <a:r>
              <a:rPr lang="en-US" dirty="0"/>
              <a:t>Disorders</a:t>
            </a:r>
          </a:p>
          <a:p>
            <a:endParaRPr lang="en-US" dirty="0"/>
          </a:p>
        </p:txBody>
      </p:sp>
      <p:pic>
        <p:nvPicPr>
          <p:cNvPr id="4" name="Picture 3">
            <a:extLst>
              <a:ext uri="{FF2B5EF4-FFF2-40B4-BE49-F238E27FC236}">
                <a16:creationId xmlns:a16="http://schemas.microsoft.com/office/drawing/2014/main" id="{E1E4845E-4EC5-416F-BEC6-27DDA2EBFB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2400" y="2485968"/>
            <a:ext cx="4297716" cy="2864025"/>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Healthy nails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 normal healthy nail is firm but flexible</a:t>
            </a:r>
          </a:p>
          <a:p>
            <a:pPr lvl="1"/>
            <a:r>
              <a:rPr lang="en-US" dirty="0"/>
              <a:t>The surface is shiny, smooth, and unspotted</a:t>
            </a:r>
          </a:p>
          <a:p>
            <a:pPr lvl="1"/>
            <a:r>
              <a:rPr lang="en-US" dirty="0"/>
              <a:t>A healthy nail is whitish and translucent in appearance</a:t>
            </a:r>
          </a:p>
          <a:p>
            <a:pPr lvl="1"/>
            <a:endParaRPr lang="en-US" dirty="0"/>
          </a:p>
          <a:p>
            <a:endParaRPr lang="en-US" dirty="0"/>
          </a:p>
        </p:txBody>
      </p:sp>
      <p:pic>
        <p:nvPicPr>
          <p:cNvPr id="4" name="Content Placeholder 3">
            <a:extLst>
              <a:ext uri="{FF2B5EF4-FFF2-40B4-BE49-F238E27FC236}">
                <a16:creationId xmlns:a16="http://schemas.microsoft.com/office/drawing/2014/main" id="{0D09E9C1-3CCB-4698-AAA3-9E36ACB4D9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0" y="2649780"/>
            <a:ext cx="3941980" cy="2891811"/>
          </a:xfrm>
          <a:prstGeom prst="rect">
            <a:avLst/>
          </a:prstGeom>
        </p:spPr>
      </p:pic>
    </p:spTree>
    <p:extLst>
      <p:ext uri="{BB962C8B-B14F-4D97-AF65-F5344CB8AC3E}">
        <p14:creationId xmlns:p14="http://schemas.microsoft.com/office/powerpoint/2010/main" val="190301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Disorder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 condition caused by injury or disease of the nail unit</a:t>
            </a:r>
          </a:p>
          <a:p>
            <a:pPr lvl="1"/>
            <a:r>
              <a:rPr lang="en-US" dirty="0"/>
              <a:t>A cosmetologist should:</a:t>
            </a:r>
          </a:p>
          <a:p>
            <a:pPr lvl="2"/>
            <a:r>
              <a:rPr lang="en-US" sz="2400" dirty="0"/>
              <a:t>recognize normal and abnormal nail conditions</a:t>
            </a:r>
          </a:p>
          <a:p>
            <a:pPr lvl="2"/>
            <a:r>
              <a:rPr lang="en-US" sz="2400" dirty="0"/>
              <a:t>understand what to do</a:t>
            </a:r>
          </a:p>
          <a:p>
            <a:pPr lvl="2"/>
            <a:r>
              <a:rPr lang="en-US" sz="2400" dirty="0"/>
              <a:t>be able to help a client with a nail disorder</a:t>
            </a:r>
            <a:endParaRPr lang="en-US" sz="2400" b="1" dirty="0"/>
          </a:p>
          <a:p>
            <a:pPr lvl="1"/>
            <a:r>
              <a:rPr lang="en-US" b="1" dirty="0">
                <a:hlinkClick r:id="rId3"/>
              </a:rPr>
              <a:t>Nail Disorders</a:t>
            </a:r>
            <a:endParaRPr lang="en-US" dirty="0"/>
          </a:p>
          <a:p>
            <a:endParaRPr lang="en-US" dirty="0"/>
          </a:p>
        </p:txBody>
      </p:sp>
      <p:sp>
        <p:nvSpPr>
          <p:cNvPr id="4" name="TextBox 3">
            <a:extLst>
              <a:ext uri="{FF2B5EF4-FFF2-40B4-BE49-F238E27FC236}">
                <a16:creationId xmlns:a16="http://schemas.microsoft.com/office/drawing/2014/main" id="{8F2E5233-6BA5-4209-A02C-33C72E475C73}"/>
              </a:ext>
            </a:extLst>
          </p:cNvPr>
          <p:cNvSpPr txBox="1"/>
          <p:nvPr/>
        </p:nvSpPr>
        <p:spPr>
          <a:xfrm>
            <a:off x="1146233" y="5252914"/>
            <a:ext cx="1630575" cy="369332"/>
          </a:xfrm>
          <a:prstGeom prst="rect">
            <a:avLst/>
          </a:prstGeom>
          <a:noFill/>
          <a:ln>
            <a:solidFill>
              <a:schemeClr val="tx2">
                <a:lumMod val="20000"/>
                <a:lumOff val="80000"/>
              </a:schemeClr>
            </a:solidFill>
          </a:ln>
        </p:spPr>
        <p:txBody>
          <a:bodyPr wrap="none" rtlCol="0">
            <a:spAutoFit/>
          </a:bodyPr>
          <a:lstStyle/>
          <a:p>
            <a:r>
              <a:rPr lang="en-US" dirty="0">
                <a:ln>
                  <a:solidFill>
                    <a:schemeClr val="tx1"/>
                  </a:solidFill>
                </a:ln>
              </a:rPr>
              <a:t>(click on link)</a:t>
            </a:r>
          </a:p>
        </p:txBody>
      </p:sp>
      <p:pic>
        <p:nvPicPr>
          <p:cNvPr id="5" name="Content Placeholder 4">
            <a:extLst>
              <a:ext uri="{FF2B5EF4-FFF2-40B4-BE49-F238E27FC236}">
                <a16:creationId xmlns:a16="http://schemas.microsoft.com/office/drawing/2014/main" id="{3E9741D7-9779-46DE-98BA-1DE2564FA2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30254" y="1450751"/>
            <a:ext cx="3069726" cy="3871182"/>
          </a:xfrm>
          <a:prstGeom prst="rect">
            <a:avLst/>
          </a:prstGeom>
        </p:spPr>
      </p:pic>
    </p:spTree>
    <p:extLst>
      <p:ext uri="{BB962C8B-B14F-4D97-AF65-F5344CB8AC3E}">
        <p14:creationId xmlns:p14="http://schemas.microsoft.com/office/powerpoint/2010/main" val="3997920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Nail Disorders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633780"/>
            <a:ext cx="5328050" cy="3222700"/>
          </a:xfrm>
        </p:spPr>
        <p:txBody>
          <a:bodyPr/>
          <a:lstStyle/>
          <a:p>
            <a:pPr lvl="1"/>
            <a:r>
              <a:rPr lang="en-US" dirty="0"/>
              <a:t>Blue nail</a:t>
            </a:r>
          </a:p>
          <a:p>
            <a:pPr lvl="1"/>
            <a:r>
              <a:rPr lang="en-US" dirty="0"/>
              <a:t>Bruised nail</a:t>
            </a:r>
          </a:p>
          <a:p>
            <a:pPr lvl="1"/>
            <a:r>
              <a:rPr lang="en-US" dirty="0"/>
              <a:t>Eggshell nails</a:t>
            </a:r>
          </a:p>
          <a:p>
            <a:pPr lvl="1"/>
            <a:r>
              <a:rPr lang="en-US" dirty="0"/>
              <a:t>Corrugations</a:t>
            </a:r>
          </a:p>
          <a:p>
            <a:pPr lvl="1"/>
            <a:r>
              <a:rPr lang="en-US" dirty="0"/>
              <a:t>Furrows</a:t>
            </a:r>
          </a:p>
          <a:p>
            <a:pPr lvl="1"/>
            <a:r>
              <a:rPr lang="en-US" dirty="0"/>
              <a:t>Hangnail</a:t>
            </a:r>
          </a:p>
        </p:txBody>
      </p:sp>
      <p:sp>
        <p:nvSpPr>
          <p:cNvPr id="4" name="Content Placeholder 3">
            <a:extLst>
              <a:ext uri="{FF2B5EF4-FFF2-40B4-BE49-F238E27FC236}">
                <a16:creationId xmlns:a16="http://schemas.microsoft.com/office/drawing/2014/main" id="{6CC675BC-05B5-48F7-8B98-59948FA91174}"/>
              </a:ext>
            </a:extLst>
          </p:cNvPr>
          <p:cNvSpPr>
            <a:spLocks noGrp="1"/>
          </p:cNvSpPr>
          <p:nvPr>
            <p:ph sz="half" idx="10"/>
          </p:nvPr>
        </p:nvSpPr>
        <p:spPr>
          <a:xfrm>
            <a:off x="6477000" y="1633780"/>
            <a:ext cx="5328050" cy="3222700"/>
          </a:xfrm>
        </p:spPr>
        <p:txBody>
          <a:bodyPr/>
          <a:lstStyle/>
          <a:p>
            <a:pPr lvl="1"/>
            <a:r>
              <a:rPr lang="en-US" dirty="0"/>
              <a:t>Leukonychia</a:t>
            </a:r>
          </a:p>
          <a:p>
            <a:pPr lvl="1"/>
            <a:r>
              <a:rPr lang="en-US" dirty="0"/>
              <a:t>Melanonychia</a:t>
            </a:r>
          </a:p>
          <a:p>
            <a:pPr lvl="1"/>
            <a:r>
              <a:rPr lang="en-US" dirty="0" err="1"/>
              <a:t>Onychatrophia</a:t>
            </a:r>
            <a:endParaRPr lang="en-US" dirty="0"/>
          </a:p>
          <a:p>
            <a:pPr lvl="1"/>
            <a:r>
              <a:rPr lang="en-US" dirty="0" err="1"/>
              <a:t>Onychauxis</a:t>
            </a:r>
            <a:endParaRPr lang="en-US" dirty="0"/>
          </a:p>
          <a:p>
            <a:pPr lvl="1"/>
            <a:r>
              <a:rPr lang="en-US" dirty="0"/>
              <a:t>Onychophagy</a:t>
            </a:r>
          </a:p>
          <a:p>
            <a:pPr lvl="1"/>
            <a:r>
              <a:rPr lang="en-US" dirty="0" err="1"/>
              <a:t>Onychorrhexis</a:t>
            </a:r>
            <a:endParaRPr lang="en-US" dirty="0"/>
          </a:p>
          <a:p>
            <a:endParaRPr lang="en-US" dirty="0"/>
          </a:p>
          <a:p>
            <a:endParaRPr lang="en-US" dirty="0"/>
          </a:p>
        </p:txBody>
      </p:sp>
    </p:spTree>
    <p:extLst>
      <p:ext uri="{BB962C8B-B14F-4D97-AF65-F5344CB8AC3E}">
        <p14:creationId xmlns:p14="http://schemas.microsoft.com/office/powerpoint/2010/main" val="2485437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Diseases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Should not be diagnosed or treated in the salon</a:t>
            </a:r>
          </a:p>
          <a:p>
            <a:pPr lvl="1"/>
            <a:r>
              <a:rPr lang="en-US" dirty="0"/>
              <a:t>A medical examination is required</a:t>
            </a:r>
          </a:p>
          <a:p>
            <a:pPr lvl="1"/>
            <a:r>
              <a:rPr lang="en-US" dirty="0"/>
              <a:t>Refer client to a physician</a:t>
            </a:r>
          </a:p>
          <a:p>
            <a:endParaRPr lang="en-US" dirty="0"/>
          </a:p>
          <a:p>
            <a:pPr lvl="1"/>
            <a:endParaRPr lang="en-US" dirty="0"/>
          </a:p>
          <a:p>
            <a:endParaRPr lang="en-US" dirty="0"/>
          </a:p>
        </p:txBody>
      </p:sp>
      <p:pic>
        <p:nvPicPr>
          <p:cNvPr id="4" name="Content Placeholder 6">
            <a:extLst>
              <a:ext uri="{FF2B5EF4-FFF2-40B4-BE49-F238E27FC236}">
                <a16:creationId xmlns:a16="http://schemas.microsoft.com/office/drawing/2014/main" id="{353036CA-D29B-4809-8864-E953418E74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0892" y="1283509"/>
            <a:ext cx="2609088" cy="3657600"/>
          </a:xfrm>
          <a:prstGeom prst="rect">
            <a:avLst/>
          </a:prstGeom>
        </p:spPr>
      </p:pic>
    </p:spTree>
    <p:extLst>
      <p:ext uri="{BB962C8B-B14F-4D97-AF65-F5344CB8AC3E}">
        <p14:creationId xmlns:p14="http://schemas.microsoft.com/office/powerpoint/2010/main" val="364534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515034-A371-46CA-B1AC-60B71B9199A4}"/>
              </a:ext>
            </a:extLst>
          </p:cNvPr>
          <p:cNvSpPr>
            <a:spLocks noGrp="1"/>
          </p:cNvSpPr>
          <p:nvPr>
            <p:ph type="title"/>
          </p:nvPr>
        </p:nvSpPr>
        <p:spPr/>
        <p:txBody>
          <a:bodyPr/>
          <a:lstStyle/>
          <a:p>
            <a:r>
              <a:rPr lang="en-US" dirty="0"/>
              <a:t>Nail Diseases</a:t>
            </a:r>
          </a:p>
        </p:txBody>
      </p:sp>
      <p:sp>
        <p:nvSpPr>
          <p:cNvPr id="6" name="Content Placeholder 5">
            <a:extLst>
              <a:ext uri="{FF2B5EF4-FFF2-40B4-BE49-F238E27FC236}">
                <a16:creationId xmlns:a16="http://schemas.microsoft.com/office/drawing/2014/main" id="{B380FF8E-30FA-4A1F-8C39-B832BF9033CB}"/>
              </a:ext>
            </a:extLst>
          </p:cNvPr>
          <p:cNvSpPr>
            <a:spLocks noGrp="1"/>
          </p:cNvSpPr>
          <p:nvPr>
            <p:ph sz="half" idx="10"/>
          </p:nvPr>
        </p:nvSpPr>
        <p:spPr>
          <a:xfrm>
            <a:off x="6449291" y="1794492"/>
            <a:ext cx="5328050" cy="2154053"/>
          </a:xfrm>
        </p:spPr>
        <p:txBody>
          <a:bodyPr/>
          <a:lstStyle/>
          <a:p>
            <a:pPr lvl="1"/>
            <a:r>
              <a:rPr lang="en-US" dirty="0"/>
              <a:t>Onychomycosis</a:t>
            </a:r>
          </a:p>
          <a:p>
            <a:pPr lvl="1"/>
            <a:r>
              <a:rPr lang="en-US" dirty="0"/>
              <a:t>Paronychia</a:t>
            </a:r>
          </a:p>
          <a:p>
            <a:pPr lvl="1"/>
            <a:r>
              <a:rPr lang="en-US" dirty="0"/>
              <a:t>Pyogenic granuloma</a:t>
            </a:r>
          </a:p>
          <a:p>
            <a:pPr lvl="1"/>
            <a:r>
              <a:rPr lang="en-US" dirty="0"/>
              <a:t>Tinea pedis</a:t>
            </a:r>
          </a:p>
          <a:p>
            <a:pPr lvl="1"/>
            <a:endParaRPr lang="en-US" dirty="0"/>
          </a:p>
          <a:p>
            <a:endParaRPr lang="en-US" dirty="0"/>
          </a:p>
        </p:txBody>
      </p:sp>
      <p:sp>
        <p:nvSpPr>
          <p:cNvPr id="7" name="Content Placeholder 2">
            <a:extLst>
              <a:ext uri="{FF2B5EF4-FFF2-40B4-BE49-F238E27FC236}">
                <a16:creationId xmlns:a16="http://schemas.microsoft.com/office/drawing/2014/main" id="{E395A8F7-5A36-43AE-8C08-AF89BF36013E}"/>
              </a:ext>
            </a:extLst>
          </p:cNvPr>
          <p:cNvSpPr>
            <a:spLocks noGrp="1"/>
          </p:cNvSpPr>
          <p:nvPr>
            <p:ph sz="half" idx="1"/>
          </p:nvPr>
        </p:nvSpPr>
        <p:spPr>
          <a:xfrm>
            <a:off x="740664" y="1794492"/>
            <a:ext cx="5328050" cy="2251035"/>
          </a:xfrm>
        </p:spPr>
        <p:txBody>
          <a:bodyPr/>
          <a:lstStyle/>
          <a:p>
            <a:pPr lvl="1"/>
            <a:r>
              <a:rPr lang="en-US" dirty="0" err="1"/>
              <a:t>Onychia</a:t>
            </a:r>
            <a:endParaRPr lang="en-US" dirty="0"/>
          </a:p>
          <a:p>
            <a:pPr lvl="1"/>
            <a:r>
              <a:rPr lang="en-US" dirty="0" err="1"/>
              <a:t>Onycholysis</a:t>
            </a:r>
            <a:endParaRPr lang="en-US" dirty="0"/>
          </a:p>
          <a:p>
            <a:pPr lvl="1"/>
            <a:r>
              <a:rPr lang="en-US" dirty="0"/>
              <a:t>Onychomadesis</a:t>
            </a:r>
          </a:p>
          <a:p>
            <a:pPr lvl="1"/>
            <a:r>
              <a:rPr lang="en-US" dirty="0"/>
              <a:t>Nail psoriasis</a:t>
            </a:r>
          </a:p>
          <a:p>
            <a:pPr lvl="1"/>
            <a:endParaRPr lang="en-US" dirty="0"/>
          </a:p>
        </p:txBody>
      </p:sp>
    </p:spTree>
    <p:extLst>
      <p:ext uri="{BB962C8B-B14F-4D97-AF65-F5344CB8AC3E}">
        <p14:creationId xmlns:p14="http://schemas.microsoft.com/office/powerpoint/2010/main" val="1480166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Nail Knowledge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Know the structure and physiology of the nails</a:t>
            </a:r>
          </a:p>
          <a:p>
            <a:pPr lvl="1"/>
            <a:r>
              <a:rPr lang="en-US" dirty="0"/>
              <a:t>Be creative</a:t>
            </a:r>
          </a:p>
          <a:p>
            <a:pPr lvl="1"/>
            <a:r>
              <a:rPr lang="en-US" dirty="0"/>
              <a:t>Working on good healthy nails is a pleasure</a:t>
            </a:r>
          </a:p>
          <a:p>
            <a:pPr lvl="1"/>
            <a:r>
              <a:rPr lang="en-US" dirty="0"/>
              <a:t>Working on unhealthy nails can be a danger to you, your client, and to the general public</a:t>
            </a:r>
          </a:p>
          <a:p>
            <a:pPr lvl="1"/>
            <a:r>
              <a:rPr lang="en-US" dirty="0"/>
              <a:t>Begin with knowledge and grow from there</a:t>
            </a:r>
          </a:p>
          <a:p>
            <a:pPr lvl="1"/>
            <a:endParaRPr lang="en-US" dirty="0"/>
          </a:p>
          <a:p>
            <a:pPr lvl="1"/>
            <a:endParaRPr lang="en-US" dirty="0"/>
          </a:p>
          <a:p>
            <a:pPr lvl="1"/>
            <a:endParaRPr lang="en-US" dirty="0"/>
          </a:p>
          <a:p>
            <a:endParaRPr lang="en-US" dirty="0"/>
          </a:p>
          <a:p>
            <a:pPr lvl="1"/>
            <a:endParaRPr lang="en-US" dirty="0"/>
          </a:p>
          <a:p>
            <a:endParaRPr lang="en-US" dirty="0"/>
          </a:p>
        </p:txBody>
      </p:sp>
      <p:pic>
        <p:nvPicPr>
          <p:cNvPr id="5" name="Content Placeholder 4">
            <a:extLst>
              <a:ext uri="{FF2B5EF4-FFF2-40B4-BE49-F238E27FC236}">
                <a16:creationId xmlns:a16="http://schemas.microsoft.com/office/drawing/2014/main" id="{C02BC3D7-4F75-4FE6-B4C3-62AD5B3AAD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7672" y="1420420"/>
            <a:ext cx="2902308" cy="4351338"/>
          </a:xfrm>
          <a:prstGeom prst="rect">
            <a:avLst/>
          </a:prstGeom>
        </p:spPr>
      </p:pic>
    </p:spTree>
    <p:extLst>
      <p:ext uri="{BB962C8B-B14F-4D97-AF65-F5344CB8AC3E}">
        <p14:creationId xmlns:p14="http://schemas.microsoft.com/office/powerpoint/2010/main" val="148713190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2006/metadata/properties"/>
    <ds:schemaRef ds:uri="http://purl.org/dc/elements/1.1/"/>
    <ds:schemaRef ds:uri="http://schemas.microsoft.com/sharepoint/v3"/>
    <ds:schemaRef ds:uri="56ea17bb-c96d-4826-b465-01eec0dd23dd"/>
    <ds:schemaRef ds:uri="http://purl.org/dc/terms/"/>
    <ds:schemaRef ds:uri="05d88611-e516-4d1a-b12e-39107e78b3d0"/>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68</TotalTime>
  <Words>726</Words>
  <Application>Microsoft Office PowerPoint</Application>
  <PresentationFormat>Widescreen</PresentationFormat>
  <Paragraphs>108</Paragraphs>
  <Slides>11</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Be Visually Aware</vt:lpstr>
      <vt:lpstr>PowerPoint Presentation</vt:lpstr>
      <vt:lpstr>Nails</vt:lpstr>
      <vt:lpstr>Healthy nails</vt:lpstr>
      <vt:lpstr>Disorder</vt:lpstr>
      <vt:lpstr>Nail Disorders</vt:lpstr>
      <vt:lpstr>Diseases</vt:lpstr>
      <vt:lpstr>Nail Diseases</vt:lpstr>
      <vt:lpstr>Nail Knowledge</vt:lpstr>
      <vt:lpstr>Questions</vt:lpstr>
      <vt:lpstr>Resources and 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2017-11-20T19:42:26Z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