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40" r:id="rId6"/>
    <p:sldId id="319" r:id="rId7"/>
    <p:sldId id="324" r:id="rId8"/>
    <p:sldId id="325" r:id="rId9"/>
    <p:sldId id="326" r:id="rId10"/>
    <p:sldId id="327" r:id="rId11"/>
    <p:sldId id="341" r:id="rId12"/>
    <p:sldId id="342" r:id="rId13"/>
    <p:sldId id="343" r:id="rId14"/>
    <p:sldId id="344" r:id="rId15"/>
    <p:sldId id="345" r:id="rId16"/>
    <p:sldId id="328" r:id="rId17"/>
    <p:sldId id="329" r:id="rId18"/>
    <p:sldId id="354" r:id="rId19"/>
    <p:sldId id="35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99" autoAdjust="0"/>
    <p:restoredTop sz="91607" autoAdjust="0"/>
  </p:normalViewPr>
  <p:slideViewPr>
    <p:cSldViewPr snapToGrid="0">
      <p:cViewPr varScale="1">
        <p:scale>
          <a:sx n="87" d="100"/>
          <a:sy n="87" d="100"/>
        </p:scale>
        <p:origin x="512" y="19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notesMaster" Target="notesMasters/notesMaster1.xml"/><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12/7/17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926097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75567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824967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413232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24865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49015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23255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2154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317345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220415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73368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406274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96135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hyperlink" Target="http://www.eia.gov/kids/energy.cfm?page=biomass_home-basics" TargetMode="External"/><Relationship Id="rId4" Type="http://schemas.openxmlformats.org/officeDocument/2006/relationships/hyperlink" Target="http://www.eia.gov/renewable/data.cfm#biomass" TargetMode="External"/><Relationship Id="rId5" Type="http://schemas.openxmlformats.org/officeDocument/2006/relationships/hyperlink" Target="http://energy.gov/eere/energybasics/articles/biomass-technology-basics" TargetMode="External"/><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Biofuels and Renewable Energy </a:t>
            </a:r>
            <a:r>
              <a:rPr lang="en-US" dirty="0" smtClean="0"/>
              <a:t>Production</a:t>
            </a:r>
            <a:endParaRPr lang="en-US" dirty="0"/>
          </a:p>
        </p:txBody>
      </p:sp>
    </p:spTree>
    <p:extLst>
      <p:ext uri="{BB962C8B-B14F-4D97-AF65-F5344CB8AC3E}">
        <p14:creationId xmlns:p14="http://schemas.microsoft.com/office/powerpoint/2010/main" val="1842972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Two main types of biofuels– </a:t>
            </a:r>
            <a:r>
              <a:rPr lang="en-US" dirty="0" smtClean="0"/>
              <a:t>Biodiesel </a:t>
            </a:r>
            <a:endParaRPr lang="en-US" dirty="0"/>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normAutofit fontScale="92500"/>
          </a:bodyPr>
          <a:lstStyle/>
          <a:p>
            <a:pPr lvl="1"/>
            <a:r>
              <a:rPr lang="en-US" dirty="0"/>
              <a:t>Biodiesel is made by combining alcohol (usually methanol) with vegetable oil, animal fat, or recycled cooking grease. </a:t>
            </a:r>
          </a:p>
          <a:p>
            <a:pPr lvl="1"/>
            <a:r>
              <a:rPr lang="en-US" dirty="0"/>
              <a:t>It can be used as an additive (typically 20%) to reduce vehicle emissions or in its pure form as a renewable alternative fuel for diesel engines. </a:t>
            </a:r>
          </a:p>
          <a:p>
            <a:pPr lvl="1"/>
            <a:r>
              <a:rPr lang="en-US" dirty="0"/>
              <a:t>Research into the production of liquid transportation fuels from microscopic algae, or microalgae, is reemerging at NREL. These microorganisms use the sun's energy to combine carbon dioxide with water to create biomass more efficiently and rapidly than terrestrial plants. Oil-rich microalgae strains are capable of producing the feedstock for a number of transportation fuels—biodiesel, "green" diesel and gasoline, and jet fuel—while mitigating the effects of carbon dioxide released from sources such as power plants.</a:t>
            </a:r>
          </a:p>
          <a:p>
            <a:pPr marL="0" lvl="1" indent="0">
              <a:buNone/>
            </a:pPr>
            <a:endParaRPr lang="en-US" dirty="0"/>
          </a:p>
        </p:txBody>
      </p:sp>
    </p:spTree>
    <p:extLst>
      <p:ext uri="{BB962C8B-B14F-4D97-AF65-F5344CB8AC3E}">
        <p14:creationId xmlns:p14="http://schemas.microsoft.com/office/powerpoint/2010/main" val="455978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Crops used in producing biofuels</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normAutofit fontScale="92500" lnSpcReduction="20000"/>
          </a:bodyPr>
          <a:lstStyle/>
          <a:p>
            <a:pPr marL="457200" lvl="1" indent="-457200"/>
            <a:r>
              <a:rPr lang="en-US" dirty="0"/>
              <a:t>While the most common crops used for ethanol throughout the world are certainly corn and sugarcane, there are an increasing number of crops being investigated and used in the industry. </a:t>
            </a:r>
          </a:p>
          <a:p>
            <a:pPr marL="457200" lvl="1" indent="-457200"/>
            <a:r>
              <a:rPr lang="en-US" dirty="0"/>
              <a:t>Amongst sugar/starch crops, </a:t>
            </a:r>
            <a:r>
              <a:rPr lang="en-US" dirty="0" err="1"/>
              <a:t>sugarbeet</a:t>
            </a:r>
            <a:r>
              <a:rPr lang="en-US" dirty="0"/>
              <a:t> and sweet sorghum have been the focus of much attention; </a:t>
            </a:r>
          </a:p>
          <a:p>
            <a:pPr marL="457200" lvl="1" indent="-457200"/>
            <a:r>
              <a:rPr lang="en-US" dirty="0"/>
              <a:t>Cellulosic crops such as switchgrass, </a:t>
            </a:r>
            <a:r>
              <a:rPr lang="en-US" dirty="0" err="1"/>
              <a:t>miscanthus</a:t>
            </a:r>
            <a:r>
              <a:rPr lang="en-US" dirty="0"/>
              <a:t>, corn </a:t>
            </a:r>
            <a:r>
              <a:rPr lang="en-US" dirty="0" err="1"/>
              <a:t>stover</a:t>
            </a:r>
            <a:r>
              <a:rPr lang="en-US" dirty="0"/>
              <a:t>, poplar, and grass are the subject of increasing interest. </a:t>
            </a:r>
          </a:p>
          <a:p>
            <a:pPr marL="457200" lvl="1" indent="-457200"/>
            <a:r>
              <a:rPr lang="en-US" dirty="0"/>
              <a:t>Currently, rapeseed (canola) is the dominant feedstock for biodiesel in Europe, and soybeans are the dominant feedstock for biodiesel in the United States. </a:t>
            </a:r>
          </a:p>
          <a:p>
            <a:pPr marL="457200" lvl="1" indent="-457200"/>
            <a:r>
              <a:rPr lang="en-US" dirty="0"/>
              <a:t>Warmer countries such as Malaysia often use palm oil for biodiesel production. Other promising crops for biodiesel production include mustard, </a:t>
            </a:r>
            <a:r>
              <a:rPr lang="en-US" dirty="0" err="1"/>
              <a:t>camelina</a:t>
            </a:r>
            <a:r>
              <a:rPr lang="en-US" dirty="0"/>
              <a:t>, and </a:t>
            </a:r>
            <a:r>
              <a:rPr lang="en-US" dirty="0" err="1"/>
              <a:t>jatropha</a:t>
            </a:r>
            <a:r>
              <a:rPr lang="en-US" dirty="0"/>
              <a:t>. </a:t>
            </a:r>
          </a:p>
        </p:txBody>
      </p:sp>
    </p:spTree>
    <p:extLst>
      <p:ext uri="{BB962C8B-B14F-4D97-AF65-F5344CB8AC3E}">
        <p14:creationId xmlns:p14="http://schemas.microsoft.com/office/powerpoint/2010/main" val="1871993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lstStyle/>
          <a:p>
            <a:pPr lvl="1"/>
            <a:r>
              <a:rPr lang="en-US" dirty="0"/>
              <a:t>Interview </a:t>
            </a:r>
            <a:r>
              <a:rPr lang="en-US" dirty="0" smtClean="0"/>
              <a:t>Biofuel IQ</a:t>
            </a:r>
          </a:p>
          <a:p>
            <a:pPr lvl="2"/>
            <a:r>
              <a:rPr lang="en-US" dirty="0"/>
              <a:t>Interview your friends, neighbors, teachers, or others you know.</a:t>
            </a:r>
          </a:p>
          <a:p>
            <a:pPr lvl="3"/>
            <a:r>
              <a:rPr lang="en-US" dirty="0"/>
              <a:t>Ask them their perceptions of biofuels.   </a:t>
            </a:r>
          </a:p>
          <a:p>
            <a:pPr lvl="3"/>
            <a:r>
              <a:rPr lang="en-US" dirty="0"/>
              <a:t>Can they name some of the agricultural crops utilized to produce biofuels?  </a:t>
            </a:r>
          </a:p>
          <a:p>
            <a:pPr lvl="3"/>
            <a:r>
              <a:rPr lang="en-US" dirty="0"/>
              <a:t>How likely would they be to use a biofuel if it were available in your community</a:t>
            </a:r>
            <a:r>
              <a:rPr lang="en-US" dirty="0" smtClean="0"/>
              <a:t>?</a:t>
            </a:r>
            <a:endParaRPr lang="en-US" dirty="0"/>
          </a:p>
        </p:txBody>
      </p:sp>
    </p:spTree>
    <p:extLst>
      <p:ext uri="{BB962C8B-B14F-4D97-AF65-F5344CB8AC3E}">
        <p14:creationId xmlns:p14="http://schemas.microsoft.com/office/powerpoint/2010/main" val="3464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smtClean="0"/>
              <a:t>Summary Evaluation</a:t>
            </a:r>
            <a:endParaRPr lang="en-US" dirty="0"/>
          </a:p>
        </p:txBody>
      </p:sp>
      <p:sp>
        <p:nvSpPr>
          <p:cNvPr id="5" name="Content Placeholder 4"/>
          <p:cNvSpPr>
            <a:spLocks noGrp="1"/>
          </p:cNvSpPr>
          <p:nvPr>
            <p:ph sz="half" idx="1"/>
          </p:nvPr>
        </p:nvSpPr>
        <p:spPr/>
        <p:txBody>
          <a:bodyPr/>
          <a:lstStyle/>
          <a:p>
            <a:pPr lvl="1"/>
            <a:r>
              <a:rPr lang="en-US" dirty="0"/>
              <a:t>Identify agricultural crops and bi-products suitable for renewable energy production</a:t>
            </a:r>
          </a:p>
          <a:p>
            <a:pPr lvl="1"/>
            <a:r>
              <a:rPr lang="en-US" dirty="0"/>
              <a:t>Discuss production processes for biofuels</a:t>
            </a:r>
          </a:p>
          <a:p>
            <a:endParaRPr lang="en-US" dirty="0"/>
          </a:p>
        </p:txBody>
      </p:sp>
    </p:spTree>
    <p:extLst>
      <p:ext uri="{BB962C8B-B14F-4D97-AF65-F5344CB8AC3E}">
        <p14:creationId xmlns:p14="http://schemas.microsoft.com/office/powerpoint/2010/main" val="1077649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College and Career Readiness Standards</a:t>
            </a:r>
          </a:p>
        </p:txBody>
      </p:sp>
      <p:sp>
        <p:nvSpPr>
          <p:cNvPr id="5" name="Content Placeholder 4"/>
          <p:cNvSpPr>
            <a:spLocks noGrp="1"/>
          </p:cNvSpPr>
          <p:nvPr>
            <p:ph sz="half" idx="1"/>
          </p:nvPr>
        </p:nvSpPr>
        <p:spPr/>
        <p:txBody>
          <a:bodyPr/>
          <a:lstStyle/>
          <a:p>
            <a:pPr lvl="1"/>
            <a:r>
              <a:rPr lang="en-US" dirty="0"/>
              <a:t>Social Studies I. C. 3</a:t>
            </a:r>
          </a:p>
          <a:p>
            <a:pPr lvl="1"/>
            <a:r>
              <a:rPr lang="en-US" dirty="0"/>
              <a:t>Social Studies I. E. 1, 4</a:t>
            </a:r>
          </a:p>
          <a:p>
            <a:pPr lvl="1"/>
            <a:r>
              <a:rPr lang="en-US" dirty="0"/>
              <a:t>Social Studies IV. A. 1, 3</a:t>
            </a:r>
          </a:p>
          <a:p>
            <a:endParaRPr lang="en-US" dirty="0"/>
          </a:p>
        </p:txBody>
      </p:sp>
    </p:spTree>
    <p:extLst>
      <p:ext uri="{BB962C8B-B14F-4D97-AF65-F5344CB8AC3E}">
        <p14:creationId xmlns:p14="http://schemas.microsoft.com/office/powerpoint/2010/main" val="1514579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normAutofit/>
          </a:bodyPr>
          <a:lstStyle/>
          <a:p>
            <a:pPr lvl="1"/>
            <a:r>
              <a:rPr lang="en-US" sz="1400" dirty="0" smtClean="0"/>
              <a:t>Websites:</a:t>
            </a:r>
          </a:p>
          <a:p>
            <a:pPr lvl="2"/>
            <a:r>
              <a:rPr lang="en-US" sz="1400" dirty="0"/>
              <a:t>Energy </a:t>
            </a:r>
            <a:r>
              <a:rPr lang="en-US" sz="1400" dirty="0" smtClean="0"/>
              <a:t>Kids:</a:t>
            </a:r>
          </a:p>
          <a:p>
            <a:pPr marL="685800" lvl="3" indent="0">
              <a:buNone/>
            </a:pPr>
            <a:r>
              <a:rPr lang="en-US" sz="1400" dirty="0" smtClean="0">
                <a:hlinkClick r:id="rId3"/>
              </a:rPr>
              <a:t>http</a:t>
            </a:r>
            <a:r>
              <a:rPr lang="en-US" sz="1400" dirty="0">
                <a:hlinkClick r:id="rId3"/>
              </a:rPr>
              <a:t>://</a:t>
            </a:r>
            <a:r>
              <a:rPr lang="en-US" sz="1400" dirty="0" smtClean="0">
                <a:hlinkClick r:id="rId3"/>
              </a:rPr>
              <a:t>www.eia.gov/kids/energy.cfm?page=biomass_home-basics</a:t>
            </a:r>
            <a:endParaRPr lang="en-US" sz="1400" dirty="0"/>
          </a:p>
          <a:p>
            <a:pPr lvl="2"/>
            <a:r>
              <a:rPr lang="en-US" sz="1400" dirty="0" smtClean="0"/>
              <a:t>Biomass </a:t>
            </a:r>
            <a:r>
              <a:rPr lang="en-US" sz="1400" dirty="0"/>
              <a:t>Production and Consumption Data:  </a:t>
            </a:r>
            <a:endParaRPr lang="en-US" sz="1400" dirty="0" smtClean="0"/>
          </a:p>
          <a:p>
            <a:pPr marL="685800" lvl="3" indent="0">
              <a:buNone/>
            </a:pPr>
            <a:r>
              <a:rPr lang="en-US" sz="1400" dirty="0" smtClean="0">
                <a:hlinkClick r:id="rId4"/>
              </a:rPr>
              <a:t>http</a:t>
            </a:r>
            <a:r>
              <a:rPr lang="en-US" sz="1400" dirty="0">
                <a:hlinkClick r:id="rId4"/>
              </a:rPr>
              <a:t>://</a:t>
            </a:r>
            <a:r>
              <a:rPr lang="en-US" sz="1400" dirty="0" smtClean="0">
                <a:hlinkClick r:id="rId4"/>
              </a:rPr>
              <a:t>www.eia.gov/renewable/data.cfm#biomass</a:t>
            </a:r>
            <a:endParaRPr lang="en-US" sz="1400" dirty="0"/>
          </a:p>
          <a:p>
            <a:pPr lvl="2"/>
            <a:r>
              <a:rPr lang="en-US" sz="1400" dirty="0"/>
              <a:t>Biomass technology basics:  </a:t>
            </a:r>
            <a:endParaRPr lang="en-US" sz="1400" dirty="0" smtClean="0"/>
          </a:p>
          <a:p>
            <a:pPr marL="685800" lvl="3" indent="0">
              <a:buNone/>
            </a:pPr>
            <a:r>
              <a:rPr lang="en-US" sz="1400" dirty="0" smtClean="0">
                <a:hlinkClick r:id="rId5"/>
              </a:rPr>
              <a:t>http</a:t>
            </a:r>
            <a:r>
              <a:rPr lang="en-US" sz="1400" dirty="0">
                <a:hlinkClick r:id="rId5"/>
              </a:rPr>
              <a:t>://</a:t>
            </a:r>
            <a:r>
              <a:rPr lang="en-US" sz="1400" dirty="0" smtClean="0">
                <a:hlinkClick r:id="rId5"/>
              </a:rPr>
              <a:t>energy.gov/eere/energybasics/articles/biomass-technology-basics</a:t>
            </a:r>
            <a:endParaRPr lang="en-US" sz="1400" dirty="0" smtClean="0"/>
          </a:p>
          <a:p>
            <a:pPr marL="400050" lvl="1" indent="-285750"/>
            <a:endParaRPr lang="en-US" sz="1600" dirty="0" smtClean="0"/>
          </a:p>
        </p:txBody>
      </p:sp>
    </p:spTree>
    <p:extLst>
      <p:ext uri="{BB962C8B-B14F-4D97-AF65-F5344CB8AC3E}">
        <p14:creationId xmlns:p14="http://schemas.microsoft.com/office/powerpoint/2010/main" val="42364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Where do we get our Power?</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lstStyle/>
          <a:p>
            <a:pPr lvl="1"/>
            <a:r>
              <a:rPr lang="en-US" dirty="0"/>
              <a:t>Where did you get your power today to turn on the lights at home and at school, in the vehicle you drove to school?  </a:t>
            </a:r>
          </a:p>
          <a:p>
            <a:pPr lvl="1"/>
            <a:r>
              <a:rPr lang="en-US" dirty="0"/>
              <a:t>Today we will:   </a:t>
            </a:r>
          </a:p>
          <a:p>
            <a:pPr lvl="2"/>
            <a:r>
              <a:rPr lang="en-US" dirty="0"/>
              <a:t>Identify agricultural crops and bi-products suitable for renewable energy production</a:t>
            </a:r>
          </a:p>
          <a:p>
            <a:pPr lvl="2"/>
            <a:r>
              <a:rPr lang="en-US" dirty="0"/>
              <a:t>Discuss production processes for biofuels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Renewable Energy</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lstStyle/>
          <a:p>
            <a:pPr lvl="1"/>
            <a:r>
              <a:rPr lang="en-US" dirty="0"/>
              <a:t>The United States currently relies heavily on coal, oil, and natural gas for its energy. </a:t>
            </a:r>
          </a:p>
          <a:p>
            <a:pPr lvl="1"/>
            <a:r>
              <a:rPr lang="en-US" dirty="0"/>
              <a:t>Fossil fuels are nonrenewable, that is, they draw on finite resources that will eventually dwindle, becoming too expensive or too environmentally damaging to retrieve. </a:t>
            </a:r>
          </a:p>
          <a:p>
            <a:pPr lvl="1"/>
            <a:r>
              <a:rPr lang="en-US" dirty="0"/>
              <a:t>In contrast, renewable energy resources—such as wind and solar energy—are constantly replenished and will never run out</a:t>
            </a:r>
            <a:r>
              <a:rPr lang="en-US" dirty="0" smtClean="0"/>
              <a:t>.</a:t>
            </a:r>
            <a:endParaRPr lang="en-US" dirty="0"/>
          </a:p>
        </p:txBody>
      </p:sp>
    </p:spTree>
    <p:extLst>
      <p:ext uri="{BB962C8B-B14F-4D97-AF65-F5344CB8AC3E}">
        <p14:creationId xmlns:p14="http://schemas.microsoft.com/office/powerpoint/2010/main" val="385597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smtClean="0"/>
              <a:t>Types of Biomass</a:t>
            </a:r>
            <a:endParaRPr lang="en-US" dirty="0"/>
          </a:p>
        </p:txBody>
      </p:sp>
      <p:pic>
        <p:nvPicPr>
          <p:cNvPr id="5" name="Content Placeholder 3"/>
          <p:cNvPicPr>
            <a:picLocks noGrp="1" noChangeAspect="1"/>
          </p:cNvPicPr>
          <p:nvPr>
            <p:ph sz="half" idx="1"/>
          </p:nvPr>
        </p:nvPicPr>
        <p:blipFill>
          <a:blip r:embed="rId3"/>
          <a:stretch>
            <a:fillRect/>
          </a:stretch>
        </p:blipFill>
        <p:spPr>
          <a:xfrm>
            <a:off x="4440238" y="1489075"/>
            <a:ext cx="3657600" cy="4597400"/>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Biomass Energy Basics</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lstStyle/>
          <a:p>
            <a:pPr lvl="1"/>
            <a:r>
              <a:rPr lang="en-US" dirty="0"/>
              <a:t>We have used biomass energy, or "bioenergy"—the energy from plants and plant-derived materials—since people began burning wood to cook food and keep warm. </a:t>
            </a:r>
          </a:p>
          <a:p>
            <a:pPr lvl="1"/>
            <a:r>
              <a:rPr lang="en-US" dirty="0"/>
              <a:t>Wood is still the largest biomass energy resource today, but other sources of biomass can also be used. </a:t>
            </a:r>
          </a:p>
          <a:p>
            <a:pPr lvl="1"/>
            <a:r>
              <a:rPr lang="en-US" dirty="0"/>
              <a:t>These include food crops, grassy and woody plants, residues from agriculture or forestry, oil-rich algae, and the organic component of municipal and industrial wastes. </a:t>
            </a:r>
          </a:p>
          <a:p>
            <a:pPr lvl="1"/>
            <a:r>
              <a:rPr lang="en-US" dirty="0"/>
              <a:t>Even the fumes from landfills (which are methane, the main component in natural gas) can be used as a biomass energy source.</a:t>
            </a:r>
          </a:p>
          <a:p>
            <a:pPr marL="342900" lvl="2"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Converting </a:t>
            </a:r>
            <a:r>
              <a:rPr lang="en-US" dirty="0" err="1"/>
              <a:t>BioMass</a:t>
            </a:r>
            <a:r>
              <a:rPr lang="en-US" dirty="0"/>
              <a:t> to Liquid Fuels</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lstStyle/>
          <a:p>
            <a:pPr lvl="1"/>
            <a:r>
              <a:rPr lang="en-US" dirty="0"/>
              <a:t>What do you think the future is of biofuels?</a:t>
            </a:r>
          </a:p>
          <a:p>
            <a:pPr marL="0" lvl="1" indent="0">
              <a:buNone/>
            </a:pPr>
            <a:endParaRPr lang="en-US" dirty="0"/>
          </a:p>
        </p:txBody>
      </p:sp>
    </p:spTree>
    <p:extLst>
      <p:ext uri="{BB962C8B-B14F-4D97-AF65-F5344CB8AC3E}">
        <p14:creationId xmlns:p14="http://schemas.microsoft.com/office/powerpoint/2010/main" val="14944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err="1"/>
              <a:t>BioFuel</a:t>
            </a:r>
            <a:r>
              <a:rPr lang="en-US" dirty="0"/>
              <a:t> Basics</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normAutofit/>
          </a:bodyPr>
          <a:lstStyle/>
          <a:p>
            <a:pPr lvl="1"/>
            <a:r>
              <a:rPr lang="en-US" dirty="0"/>
              <a:t>Unlike other renewable energy sources, biomass can be converted directly into liquid fuels, called "biofuels," to help meet transportation fuel needs. </a:t>
            </a:r>
          </a:p>
          <a:p>
            <a:pPr lvl="1"/>
            <a:r>
              <a:rPr lang="en-US" dirty="0"/>
              <a:t>The two most common types of biofuels in use today are ethanol and biodiesel. </a:t>
            </a:r>
          </a:p>
        </p:txBody>
      </p:sp>
    </p:spTree>
    <p:extLst>
      <p:ext uri="{BB962C8B-B14F-4D97-AF65-F5344CB8AC3E}">
        <p14:creationId xmlns:p14="http://schemas.microsoft.com/office/powerpoint/2010/main" val="168527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8CD24-FAC5-447B-87F9-9404B3C01373}"/>
              </a:ext>
            </a:extLst>
          </p:cNvPr>
          <p:cNvSpPr>
            <a:spLocks noGrp="1"/>
          </p:cNvSpPr>
          <p:nvPr>
            <p:ph type="title"/>
          </p:nvPr>
        </p:nvSpPr>
        <p:spPr/>
        <p:txBody>
          <a:bodyPr/>
          <a:lstStyle/>
          <a:p>
            <a:r>
              <a:rPr lang="en-US" dirty="0"/>
              <a:t>Two main types of biofuels– Ethanol </a:t>
            </a:r>
          </a:p>
        </p:txBody>
      </p:sp>
      <p:sp>
        <p:nvSpPr>
          <p:cNvPr id="3" name="Content Placeholder 2">
            <a:extLst>
              <a:ext uri="{FF2B5EF4-FFF2-40B4-BE49-F238E27FC236}">
                <a16:creationId xmlns="" xmlns:a16="http://schemas.microsoft.com/office/drawing/2014/main" id="{0E33FD41-2A54-4685-A266-87F75A6EE9A5}"/>
              </a:ext>
            </a:extLst>
          </p:cNvPr>
          <p:cNvSpPr>
            <a:spLocks noGrp="1"/>
          </p:cNvSpPr>
          <p:nvPr>
            <p:ph sz="half" idx="1"/>
          </p:nvPr>
        </p:nvSpPr>
        <p:spPr/>
        <p:txBody>
          <a:bodyPr>
            <a:normAutofit fontScale="92500" lnSpcReduction="20000"/>
          </a:bodyPr>
          <a:lstStyle/>
          <a:p>
            <a:pPr lvl="1"/>
            <a:r>
              <a:rPr lang="en-US" sz="2400" dirty="0"/>
              <a:t>Ethanol is an alcohol, the same as in beer and wine (although ethanol used as a fuel is modified to make it undrinkable). It is most commonly made by fermenting any biomass high in carbohydrates through a process similar to beer brewing. Today, ethanol is made from starches and sugars, but NREL scientists are developing technology to allow it to be made from cellulose and hemicellulose, the fibrous material that makes up the bulk of most plant matter.</a:t>
            </a:r>
          </a:p>
          <a:p>
            <a:pPr lvl="1"/>
            <a:r>
              <a:rPr lang="en-US" sz="2400" dirty="0"/>
              <a:t>Ethanol can also be produced by a process called gasification. Gasification systems use high temperatures and a low-oxygen environment to convert biomass into synthesis gas, a mixture of hydrogen and carbon monoxide. The synthesis gas, or "syngas," can then be chemically converted into ethanol and other fuels.</a:t>
            </a:r>
          </a:p>
          <a:p>
            <a:pPr lvl="1"/>
            <a:r>
              <a:rPr lang="en-US" sz="2400" dirty="0"/>
              <a:t>Ethanol is mostly used as blending agent with gasoline to increase octane and cut down carbon monoxide and other smog-causing emissions. Some vehicles, called Flexible Fuel Vehicles, are designed to run on E85, an alternative fuel with much higher ethanol content than regular gasoline.</a:t>
            </a:r>
          </a:p>
          <a:p>
            <a:pPr marL="0" lvl="1" indent="0">
              <a:buNone/>
            </a:pPr>
            <a:endParaRPr lang="en-US" dirty="0"/>
          </a:p>
        </p:txBody>
      </p:sp>
    </p:spTree>
    <p:extLst>
      <p:ext uri="{BB962C8B-B14F-4D97-AF65-F5344CB8AC3E}">
        <p14:creationId xmlns:p14="http://schemas.microsoft.com/office/powerpoint/2010/main" val="8551611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56ea17bb-c96d-4826-b465-01eec0dd23dd"/>
    <ds:schemaRef ds:uri="http://schemas.microsoft.com/office/infopath/2007/PartnerControls"/>
    <ds:schemaRef ds:uri="05d88611-e516-4d1a-b12e-39107e78b3d0"/>
    <ds:schemaRef ds:uri="http://schemas.microsoft.com/office/2006/metadata/properties"/>
    <ds:schemaRef ds:uri="http://purl.org/dc/dcmitype/"/>
    <ds:schemaRef ds:uri="http://schemas.openxmlformats.org/package/2006/metadata/core-properties"/>
    <ds:schemaRef ds:uri="http://schemas.microsoft.com/sharepoint/v3"/>
    <ds:schemaRef ds:uri="http://www.w3.org/XML/1998/namespace"/>
    <ds:schemaRef ds:uri="http://purl.org/dc/elements/1.1/"/>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315</TotalTime>
  <Words>727</Words>
  <Application>Microsoft Macintosh PowerPoint</Application>
  <PresentationFormat>Widescreen</PresentationFormat>
  <Paragraphs>69</Paragraphs>
  <Slides>15</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Calibri</vt:lpstr>
      <vt:lpstr>Open Sans</vt:lpstr>
      <vt:lpstr>Open Sans SemiBold</vt:lpstr>
      <vt:lpstr>Arial</vt:lpstr>
      <vt:lpstr>2_Office Theme</vt:lpstr>
      <vt:lpstr>3_Office Theme</vt:lpstr>
      <vt:lpstr>PowerPoint Presentation</vt:lpstr>
      <vt:lpstr>PowerPoint Presentation</vt:lpstr>
      <vt:lpstr>Where do we get our Power?</vt:lpstr>
      <vt:lpstr>Renewable Energy</vt:lpstr>
      <vt:lpstr>Types of Biomass</vt:lpstr>
      <vt:lpstr>Biomass Energy Basics</vt:lpstr>
      <vt:lpstr>Converting BioMass to Liquid Fuels</vt:lpstr>
      <vt:lpstr>BioFuel Basics</vt:lpstr>
      <vt:lpstr>Two main types of biofuels– Ethanol </vt:lpstr>
      <vt:lpstr>Two main types of biofuels– Biodiesel </vt:lpstr>
      <vt:lpstr>Crops used in producing biofuels</vt:lpstr>
      <vt:lpstr>Activity</vt:lpstr>
      <vt:lpstr>Summary Evaluation</vt:lpstr>
      <vt:lpstr>College and Career Readiness Standards</vt:lpstr>
      <vt:lpstr>References and Resources</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25</cp:revision>
  <cp:lastPrinted>2017-07-07T16:17:37Z</cp:lastPrinted>
  <dcterms:created xsi:type="dcterms:W3CDTF">2017-07-11T23:58:30Z</dcterms:created>
  <dcterms:modified xsi:type="dcterms:W3CDTF">2017-12-07T20:55:21Z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