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2"/>
  </p:notesMasterIdLst>
  <p:handoutMasterIdLst>
    <p:handoutMasterId r:id="rId23"/>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45672" autoAdjust="0"/>
  </p:normalViewPr>
  <p:slideViewPr>
    <p:cSldViewPr snapToGrid="0">
      <p:cViewPr>
        <p:scale>
          <a:sx n="63" d="100"/>
          <a:sy n="63" d="100"/>
        </p:scale>
        <p:origin x="820" y="-660"/>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Bentley" userId="0cee5f03-a695-4a03-a07a-8c9ce1847e1e" providerId="ADAL" clId="{7ED1516F-7BFB-46BA-A0B9-242E42B9975B}"/>
    <pc:docChg chg="addSld modSld">
      <pc:chgData name="Caroline Bentley" userId="0cee5f03-a695-4a03-a07a-8c9ce1847e1e" providerId="ADAL" clId="{7ED1516F-7BFB-46BA-A0B9-242E42B9975B}" dt="2017-11-16T17:12:24.731" v="4" actId="14100"/>
      <pc:docMkLst>
        <pc:docMk/>
      </pc:docMkLst>
      <pc:sldChg chg="modSp add">
        <pc:chgData name="Caroline Bentley" userId="0cee5f03-a695-4a03-a07a-8c9ce1847e1e" providerId="ADAL" clId="{7ED1516F-7BFB-46BA-A0B9-242E42B9975B}" dt="2017-11-16T17:12:24.731" v="4" actId="14100"/>
        <pc:sldMkLst>
          <pc:docMk/>
          <pc:sldMk cId="2923985671" sldId="323"/>
        </pc:sldMkLst>
        <pc:spChg chg="mod">
          <ac:chgData name="Caroline Bentley" userId="0cee5f03-a695-4a03-a07a-8c9ce1847e1e" providerId="ADAL" clId="{7ED1516F-7BFB-46BA-A0B9-242E42B9975B}" dt="2017-11-16T17:12:24.731" v="4" actId="14100"/>
          <ac:spMkLst>
            <pc:docMk/>
            <pc:sldMk cId="2923985671" sldId="323"/>
            <ac:spMk id="3" creationId="{FDA232F6-5995-4EA9-82E9-6269FFB1F290}"/>
          </ac:spMkLst>
        </pc:spChg>
      </pc:sldChg>
    </pc:docChg>
  </pc:docChgLst>
  <pc:docChgLst>
    <pc:chgData name="Caroline Bentley" userId="0cee5f03-a695-4a03-a07a-8c9ce1847e1e" providerId="ADAL" clId="{D93B2387-2141-498B-B6EA-2E260FB3FD19}"/>
    <pc:docChg chg="modSld">
      <pc:chgData name="Caroline Bentley" userId="0cee5f03-a695-4a03-a07a-8c9ce1847e1e" providerId="ADAL" clId="{D93B2387-2141-498B-B6EA-2E260FB3FD19}" dt="2017-11-16T17:58:35.964" v="0"/>
      <pc:docMkLst>
        <pc:docMk/>
      </pc:docMkLst>
      <pc:sldChg chg="modSp">
        <pc:chgData name="Caroline Bentley" userId="0cee5f03-a695-4a03-a07a-8c9ce1847e1e" providerId="ADAL" clId="{D93B2387-2141-498B-B6EA-2E260FB3FD19}" dt="2017-11-16T17:58:35.964" v="0"/>
        <pc:sldMkLst>
          <pc:docMk/>
          <pc:sldMk cId="2923985671" sldId="323"/>
        </pc:sldMkLst>
        <pc:spChg chg="mod">
          <ac:chgData name="Caroline Bentley" userId="0cee5f03-a695-4a03-a07a-8c9ce1847e1e" providerId="ADAL" clId="{D93B2387-2141-498B-B6EA-2E260FB3FD19}" dt="2017-11-16T17:58:35.964" v="0"/>
          <ac:spMkLst>
            <pc:docMk/>
            <pc:sldMk cId="2923985671" sldId="323"/>
            <ac:spMk id="3" creationId="{FDA232F6-5995-4EA9-82E9-6269FFB1F2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06-Jan-18</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06-Jan-18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Why is it important to surround yourself with people and things that you love? </a:t>
            </a:r>
          </a:p>
          <a:p>
            <a:r>
              <a:rPr lang="en-US" sz="1200" b="0" i="0" u="none" strike="noStrike" kern="1200" baseline="0" dirty="0">
                <a:solidFill>
                  <a:schemeClr val="tx1"/>
                </a:solidFill>
                <a:latin typeface="+mn-lt"/>
                <a:ea typeface="+mn-ea"/>
                <a:cs typeface="+mn-cs"/>
              </a:rPr>
              <a:t>What do you love? Who do you love? </a:t>
            </a:r>
          </a:p>
          <a:p>
            <a:r>
              <a:rPr lang="en-US" sz="1200" b="0" i="0" u="none" strike="noStrike" kern="1200" baseline="0" dirty="0">
                <a:solidFill>
                  <a:schemeClr val="tx1"/>
                </a:solidFill>
                <a:latin typeface="+mn-lt"/>
                <a:ea typeface="+mn-ea"/>
                <a:cs typeface="+mn-cs"/>
              </a:rPr>
              <a:t>Parents need to tell their children everyday that they love them. Children need to understand what unconditional love is. Even though the child might disappoint the parent or exhibit bad choices and behaviors, the parent will still love them, unconditionally. </a:t>
            </a:r>
          </a:p>
          <a:p>
            <a:r>
              <a:rPr lang="en-US" sz="1200" b="0" i="0" u="none" strike="noStrike" kern="1200" baseline="0" dirty="0">
                <a:solidFill>
                  <a:schemeClr val="tx1"/>
                </a:solidFill>
                <a:latin typeface="+mn-lt"/>
                <a:ea typeface="+mn-ea"/>
                <a:cs typeface="+mn-cs"/>
              </a:rPr>
              <a:t>How can a parent show the child that kind of love?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3671649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Children need help in meeting their social and emotional needs. They need to know that adults care about and will listen to what they have to say. </a:t>
            </a:r>
          </a:p>
          <a:p>
            <a:r>
              <a:rPr lang="en-US" sz="1200" b="0" i="0" u="none" strike="noStrike" kern="1200" baseline="0" dirty="0">
                <a:solidFill>
                  <a:schemeClr val="tx1"/>
                </a:solidFill>
                <a:latin typeface="+mn-lt"/>
                <a:ea typeface="+mn-ea"/>
                <a:cs typeface="+mn-cs"/>
              </a:rPr>
              <a:t>Be sensitive to children needs: </a:t>
            </a:r>
          </a:p>
          <a:p>
            <a:r>
              <a:rPr lang="en-US" sz="1200" b="0" i="0" u="none" strike="noStrike" kern="1200" baseline="0" dirty="0">
                <a:solidFill>
                  <a:schemeClr val="tx1"/>
                </a:solidFill>
                <a:latin typeface="+mn-lt"/>
                <a:ea typeface="+mn-ea"/>
                <a:cs typeface="+mn-cs"/>
              </a:rPr>
              <a:t>• Remember the importance of the family </a:t>
            </a:r>
          </a:p>
          <a:p>
            <a:r>
              <a:rPr lang="en-US" sz="1200" b="0" i="0" u="none" strike="noStrike" kern="1200" baseline="0" dirty="0">
                <a:solidFill>
                  <a:schemeClr val="tx1"/>
                </a:solidFill>
                <a:latin typeface="+mn-lt"/>
                <a:ea typeface="+mn-ea"/>
                <a:cs typeface="+mn-cs"/>
              </a:rPr>
              <a:t>• Develop trust and the right to disagree </a:t>
            </a:r>
          </a:p>
          <a:p>
            <a:r>
              <a:rPr lang="en-US" sz="1200" b="0" i="0" u="none" strike="noStrike" kern="1200" baseline="0" dirty="0">
                <a:solidFill>
                  <a:schemeClr val="tx1"/>
                </a:solidFill>
                <a:latin typeface="+mn-lt"/>
                <a:ea typeface="+mn-ea"/>
                <a:cs typeface="+mn-cs"/>
              </a:rPr>
              <a:t>• Think about how it felt to be a school-age child </a:t>
            </a:r>
          </a:p>
          <a:p>
            <a:r>
              <a:rPr lang="en-US" sz="1200" b="0" i="0" u="none" strike="noStrike" kern="1200" baseline="0" dirty="0">
                <a:solidFill>
                  <a:schemeClr val="tx1"/>
                </a:solidFill>
                <a:latin typeface="+mn-lt"/>
                <a:ea typeface="+mn-ea"/>
                <a:cs typeface="+mn-cs"/>
              </a:rPr>
              <a:t>• Don’t expect all children to act their ages </a:t>
            </a:r>
          </a:p>
          <a:p>
            <a:r>
              <a:rPr lang="en-US" sz="1200" b="0" i="0" u="none" strike="noStrike" kern="1200" baseline="0" dirty="0">
                <a:solidFill>
                  <a:schemeClr val="tx1"/>
                </a:solidFill>
                <a:latin typeface="+mn-lt"/>
                <a:ea typeface="+mn-ea"/>
                <a:cs typeface="+mn-cs"/>
              </a:rPr>
              <a:t>• Be supportive of the interests and growth of children: </a:t>
            </a:r>
          </a:p>
          <a:p>
            <a:r>
              <a:rPr lang="en-US" sz="1200" b="0" i="0" u="none" strike="noStrike" kern="1200" baseline="0" dirty="0">
                <a:solidFill>
                  <a:schemeClr val="tx1"/>
                </a:solidFill>
                <a:latin typeface="+mn-lt"/>
                <a:ea typeface="+mn-ea"/>
                <a:cs typeface="+mn-cs"/>
              </a:rPr>
              <a:t>• Offer them positive ways to use their curiosity </a:t>
            </a:r>
          </a:p>
          <a:p>
            <a:r>
              <a:rPr lang="en-US" sz="1200" b="0" i="0" u="none" strike="noStrike" kern="1200" baseline="0" dirty="0">
                <a:solidFill>
                  <a:schemeClr val="tx1"/>
                </a:solidFill>
                <a:latin typeface="+mn-lt"/>
                <a:ea typeface="+mn-ea"/>
                <a:cs typeface="+mn-cs"/>
              </a:rPr>
              <a:t>• Recognize their sense of fair play </a:t>
            </a:r>
          </a:p>
          <a:p>
            <a:r>
              <a:rPr lang="en-US" sz="1200" b="0" i="0" u="none" strike="noStrike" kern="1200" baseline="0" dirty="0">
                <a:solidFill>
                  <a:schemeClr val="tx1"/>
                </a:solidFill>
                <a:latin typeface="+mn-lt"/>
                <a:ea typeface="+mn-ea"/>
                <a:cs typeface="+mn-cs"/>
              </a:rPr>
              <a:t>• Give them time to explore </a:t>
            </a:r>
          </a:p>
          <a:p>
            <a:r>
              <a:rPr lang="en-US" sz="1200" b="0" i="0" u="none" strike="noStrike" kern="1200" baseline="0" dirty="0">
                <a:solidFill>
                  <a:schemeClr val="tx1"/>
                </a:solidFill>
                <a:latin typeface="+mn-lt"/>
                <a:ea typeface="+mn-ea"/>
                <a:cs typeface="+mn-cs"/>
              </a:rPr>
              <a:t>• Set a good example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3263108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Children with a disability often have a difficult time feeling good about themselves. The fact that their bodies and brains do not work the same as everyone else, is a contributing factor. They may develop a low self-esteem or a “can’t do” attitude. Parents and caregivers have an important job to help boost a special needs child’s self-esteem: </a:t>
            </a:r>
          </a:p>
          <a:p>
            <a:r>
              <a:rPr lang="en-US" sz="1200" b="0" i="0" u="none" strike="noStrike" kern="1200" baseline="0" dirty="0">
                <a:solidFill>
                  <a:schemeClr val="tx1"/>
                </a:solidFill>
                <a:latin typeface="+mn-lt"/>
                <a:ea typeface="+mn-ea"/>
                <a:cs typeface="+mn-cs"/>
              </a:rPr>
              <a:t>• Give emotion, energy and time to the positive things the child does well instead of always focusing on the negative. </a:t>
            </a:r>
          </a:p>
          <a:p>
            <a:r>
              <a:rPr lang="en-US" sz="1200" b="0" i="0" u="none" strike="noStrike" kern="1200" baseline="0" dirty="0">
                <a:solidFill>
                  <a:schemeClr val="tx1"/>
                </a:solidFill>
                <a:latin typeface="+mn-lt"/>
                <a:ea typeface="+mn-ea"/>
                <a:cs typeface="+mn-cs"/>
              </a:rPr>
              <a:t>• Find something that the child enjoys participating in or reading about. What is a special interest they might have? Become involved with it and encourage them to be active in their special interest. </a:t>
            </a:r>
          </a:p>
          <a:p>
            <a:r>
              <a:rPr lang="en-US" sz="1200" b="0" i="0" u="none" strike="noStrike" kern="1200" baseline="0" dirty="0">
                <a:solidFill>
                  <a:schemeClr val="tx1"/>
                </a:solidFill>
                <a:latin typeface="+mn-lt"/>
                <a:ea typeface="+mn-ea"/>
                <a:cs typeface="+mn-cs"/>
              </a:rPr>
              <a:t>• Special needs children can handle chores which are appropriate with their disability. Develop a chart with reward stickers and award a sticker when the child completes the chore. This will give them a sense of accomplishment and will help build their self-esteem. </a:t>
            </a:r>
          </a:p>
          <a:p>
            <a:r>
              <a:rPr lang="en-US" sz="1200" b="0" i="0" u="none" strike="noStrike" kern="1200" baseline="0" dirty="0">
                <a:solidFill>
                  <a:schemeClr val="tx1"/>
                </a:solidFill>
                <a:latin typeface="+mn-lt"/>
                <a:ea typeface="+mn-ea"/>
                <a:cs typeface="+mn-cs"/>
              </a:rPr>
              <a:t>• Understand the Special Education language and select the best educational path for the child. Do what is best for the child when placing them in classes. </a:t>
            </a:r>
          </a:p>
          <a:p>
            <a:r>
              <a:rPr lang="en-US" sz="1200" b="0" i="0" u="none" strike="noStrike" kern="1200" baseline="0" dirty="0">
                <a:solidFill>
                  <a:schemeClr val="tx1"/>
                </a:solidFill>
                <a:latin typeface="+mn-lt"/>
                <a:ea typeface="+mn-ea"/>
                <a:cs typeface="+mn-cs"/>
              </a:rPr>
              <a:t>• Parents are the contributing factors of building their child’s self-esteem. Turn the TV off, put the cellphones and other electronic devices away and spend quality time with your child.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1927065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How does abuse affect adults? Children? Teenagers? Older adults? </a:t>
            </a:r>
          </a:p>
          <a:p>
            <a:r>
              <a:rPr lang="en-US" sz="1200" b="0" i="0" u="none" strike="noStrike" kern="1200" baseline="0" dirty="0">
                <a:solidFill>
                  <a:schemeClr val="tx1"/>
                </a:solidFill>
                <a:latin typeface="+mn-lt"/>
                <a:ea typeface="+mn-ea"/>
                <a:cs typeface="+mn-cs"/>
              </a:rPr>
              <a:t>The following are common outcomes of abuse or neglect in school-age children: </a:t>
            </a:r>
          </a:p>
          <a:p>
            <a:r>
              <a:rPr lang="en-US" sz="1200" b="0" i="0" u="none" strike="noStrike" kern="1200" baseline="0" dirty="0">
                <a:solidFill>
                  <a:schemeClr val="tx1"/>
                </a:solidFill>
                <a:latin typeface="+mn-lt"/>
                <a:ea typeface="+mn-ea"/>
                <a:cs typeface="+mn-cs"/>
              </a:rPr>
              <a:t>Social - The child may feel inferior, incapable, and unworthy around other children; may have difficulty making friends, feel overwhelmed by peer expectations for performance, may withdraw from social contact, and may be used as a scapegoat by peers. </a:t>
            </a:r>
          </a:p>
          <a:p>
            <a:r>
              <a:rPr lang="en-US" sz="1200" b="0" i="0" u="none" strike="noStrike" kern="1200" baseline="0" dirty="0">
                <a:solidFill>
                  <a:schemeClr val="tx1"/>
                </a:solidFill>
                <a:latin typeface="+mn-lt"/>
                <a:ea typeface="+mn-ea"/>
                <a:cs typeface="+mn-cs"/>
              </a:rPr>
              <a:t>Emotional - The child may experience damage to self-esteem from degrading or punitive messages from an abusive parent or lack of positive attention in a neglectful environment.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875461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10 Tips for Improved Self-Esteem </a:t>
            </a:r>
          </a:p>
          <a:p>
            <a:r>
              <a:rPr lang="en-US" sz="1200" b="0" i="0" u="none" strike="noStrike" kern="1200" baseline="0" dirty="0">
                <a:solidFill>
                  <a:schemeClr val="tx1"/>
                </a:solidFill>
                <a:latin typeface="+mn-lt"/>
                <a:ea typeface="+mn-ea"/>
                <a:cs typeface="+mn-cs"/>
              </a:rPr>
              <a:t>Start improving self-esteem today using any one or all of these 10 Amazing Strategies! </a:t>
            </a:r>
          </a:p>
          <a:p>
            <a:r>
              <a:rPr lang="en-US" sz="1200" b="0" i="0" u="none" strike="noStrike" kern="1200" baseline="0" dirty="0">
                <a:solidFill>
                  <a:schemeClr val="tx1"/>
                </a:solidFill>
                <a:latin typeface="+mn-lt"/>
                <a:ea typeface="+mn-ea"/>
                <a:cs typeface="+mn-cs"/>
              </a:rPr>
              <a:t>http://youtu.be/Oc-B536E6MY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15</a:t>
            </a:fld>
            <a:endParaRPr lang="en-US"/>
          </a:p>
        </p:txBody>
      </p:sp>
    </p:spTree>
    <p:extLst>
      <p:ext uri="{BB962C8B-B14F-4D97-AF65-F5344CB8AC3E}">
        <p14:creationId xmlns:p14="http://schemas.microsoft.com/office/powerpoint/2010/main" val="673218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32432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How do you think a family can build a positive identity and self-esteem in its members?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72248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family is the first and the most important contributing factor to positive identity and self-esteem. In the preschool years, children spend most of their time with family, especially grandparents. According to Grandparents.com, 72% of grandparents take care of their grandchildren on a regular basis. Families can provide a nurturing environment where children feel safe and secure, are provided basic needs (food, clothing, and shelter), and give/receive love. The family can also provide opportunities for the children to try new things to grow and develop to maturity. </a:t>
            </a:r>
          </a:p>
          <a:p>
            <a:r>
              <a:rPr lang="en-US" sz="1200" b="0" i="0" u="none" strike="noStrike" kern="1200" baseline="0" dirty="0">
                <a:solidFill>
                  <a:schemeClr val="tx1"/>
                </a:solidFill>
                <a:latin typeface="+mn-lt"/>
                <a:ea typeface="+mn-ea"/>
                <a:cs typeface="+mn-cs"/>
              </a:rPr>
              <a:t>Grandparents.com </a:t>
            </a:r>
          </a:p>
          <a:p>
            <a:r>
              <a:rPr lang="en-US" sz="1200" b="0" i="0" u="none" strike="noStrike" kern="1200" baseline="0" dirty="0">
                <a:solidFill>
                  <a:schemeClr val="tx1"/>
                </a:solidFill>
                <a:latin typeface="+mn-lt"/>
                <a:ea typeface="+mn-ea"/>
                <a:cs typeface="+mn-cs"/>
              </a:rPr>
              <a:t>It’s a great time to be a grand! </a:t>
            </a:r>
          </a:p>
          <a:p>
            <a:r>
              <a:rPr lang="en-US" sz="1200" b="0" i="0" u="none" strike="noStrike" kern="1200" baseline="0" dirty="0">
                <a:solidFill>
                  <a:schemeClr val="tx1"/>
                </a:solidFill>
                <a:latin typeface="+mn-lt"/>
                <a:ea typeface="+mn-ea"/>
                <a:cs typeface="+mn-cs"/>
              </a:rPr>
              <a:t>http://www.grandparents.com/food-and-leisure/did-you-know/surprising-facts-about-grandparents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2208741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What key factors can influence the development of a child's positive identity?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368575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For more background information on Erikson’s Theory of Socialization, please refer to Education and Training lesson "A Look at Theories: Part II" at </a:t>
            </a:r>
          </a:p>
          <a:p>
            <a:r>
              <a:rPr lang="en-US" sz="1200" b="0" i="0" u="none" strike="noStrike" kern="1200" baseline="0" dirty="0">
                <a:solidFill>
                  <a:schemeClr val="tx1"/>
                </a:solidFill>
                <a:latin typeface="+mn-lt"/>
                <a:ea typeface="+mn-ea"/>
                <a:cs typeface="+mn-cs"/>
              </a:rPr>
              <a:t>http://cte.sfasu.edu/lesson-plans/a-look-at-theories-part-ii/ </a:t>
            </a:r>
          </a:p>
          <a:p>
            <a:r>
              <a:rPr lang="en-US" sz="1200" b="0" i="0" u="none" strike="noStrike" kern="1200" baseline="0" dirty="0">
                <a:solidFill>
                  <a:schemeClr val="tx1"/>
                </a:solidFill>
                <a:latin typeface="+mn-lt"/>
                <a:ea typeface="+mn-ea"/>
                <a:cs typeface="+mn-cs"/>
              </a:rPr>
              <a:t>Erik Erikson’s (1902-1994) theory emphasized that conscious choice determines behavior as much as the unconscious instinctual drives. He saw development as a process through which people pass in their lifelong search for a mature sense of identity. This process moves people through a sequence of tasks, each focused on a particular aspect of identity.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Erikson viewed development as continuing over the entire life span; whereas, Freud described development only through puberty. Both theories agree that development is the result of a child’s instincts interacting with his or her environment. Stages cannot be satisfactorily completed unless the environment responds in a conductive, consistent manner. Any unresolved issues from earlier stages will carry over into later stages and negatively affect an individual’s ability to resolve them. It is this collection of unresolved issues that leads to an abnormal or deviant personality in later life.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605136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It’s often been said that children learn what they live. If parents are looking for a place to start helping a child build positive self-esteem and self-value, then they should show their own positive sense of self and strong self-esteem. Be positive when you speak about yourself and highlight your strengths.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1494093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 honest and give praise often and genuinely. </a:t>
            </a:r>
          </a:p>
          <a:p>
            <a:r>
              <a:rPr lang="en-US" sz="1200" b="0" i="0" u="none" strike="noStrike" kern="1200" baseline="0" dirty="0">
                <a:solidFill>
                  <a:schemeClr val="tx1"/>
                </a:solidFill>
                <a:latin typeface="+mn-lt"/>
                <a:ea typeface="+mn-ea"/>
                <a:cs typeface="+mn-cs"/>
              </a:rPr>
              <a:t>Note to teacher: You may share the “300 Ways to Praise a CTE Student” with your students.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655288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Keep the lines of communication open with everyone you come in contact with. </a:t>
            </a:r>
          </a:p>
          <a:p>
            <a:r>
              <a:rPr lang="en-US" sz="1200" b="0" i="0" u="none" strike="noStrike" kern="1200" baseline="0" dirty="0">
                <a:solidFill>
                  <a:schemeClr val="tx1"/>
                </a:solidFill>
                <a:latin typeface="+mn-lt"/>
                <a:ea typeface="+mn-ea"/>
                <a:cs typeface="+mn-cs"/>
              </a:rPr>
              <a:t>With a parent/child relationship, it is important that the child understands that they can go to the parents when they are: </a:t>
            </a:r>
          </a:p>
          <a:p>
            <a:r>
              <a:rPr lang="en-US" sz="1200" b="0" i="0" u="none" strike="noStrike" kern="1200" baseline="0" dirty="0">
                <a:solidFill>
                  <a:schemeClr val="tx1"/>
                </a:solidFill>
                <a:latin typeface="+mn-lt"/>
                <a:ea typeface="+mn-ea"/>
                <a:cs typeface="+mn-cs"/>
              </a:rPr>
              <a:t>• Angry </a:t>
            </a:r>
          </a:p>
          <a:p>
            <a:r>
              <a:rPr lang="en-US" sz="1200" b="0" i="0" u="none" strike="noStrike" kern="1200" baseline="0" dirty="0">
                <a:solidFill>
                  <a:schemeClr val="tx1"/>
                </a:solidFill>
                <a:latin typeface="+mn-lt"/>
                <a:ea typeface="+mn-ea"/>
                <a:cs typeface="+mn-cs"/>
              </a:rPr>
              <a:t>• Sad </a:t>
            </a:r>
          </a:p>
          <a:p>
            <a:r>
              <a:rPr lang="en-US" sz="1200" b="0" i="0" u="none" strike="noStrike" kern="1200" baseline="0" dirty="0">
                <a:solidFill>
                  <a:schemeClr val="tx1"/>
                </a:solidFill>
                <a:latin typeface="+mn-lt"/>
                <a:ea typeface="+mn-ea"/>
                <a:cs typeface="+mn-cs"/>
              </a:rPr>
              <a:t>• Depressed </a:t>
            </a:r>
          </a:p>
          <a:p>
            <a:r>
              <a:rPr lang="en-US" sz="1200" b="0" i="0" u="none" strike="noStrike" kern="1200" baseline="0" dirty="0">
                <a:solidFill>
                  <a:schemeClr val="tx1"/>
                </a:solidFill>
                <a:latin typeface="+mn-lt"/>
                <a:ea typeface="+mn-ea"/>
                <a:cs typeface="+mn-cs"/>
              </a:rPr>
              <a:t>• Anxious </a:t>
            </a:r>
          </a:p>
          <a:p>
            <a:r>
              <a:rPr lang="en-US" sz="1200" b="0" i="0" u="none" strike="noStrike" kern="1200" baseline="0" dirty="0">
                <a:solidFill>
                  <a:schemeClr val="tx1"/>
                </a:solidFill>
                <a:latin typeface="+mn-lt"/>
                <a:ea typeface="+mn-ea"/>
                <a:cs typeface="+mn-cs"/>
              </a:rPr>
              <a:t>• Confused </a:t>
            </a:r>
          </a:p>
          <a:p>
            <a:r>
              <a:rPr lang="en-US" sz="1200" b="0" i="0" u="none" strike="noStrike" kern="1200" baseline="0" dirty="0">
                <a:solidFill>
                  <a:schemeClr val="tx1"/>
                </a:solidFill>
                <a:latin typeface="+mn-lt"/>
                <a:ea typeface="+mn-ea"/>
                <a:cs typeface="+mn-cs"/>
              </a:rPr>
              <a:t>• Happy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131037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It is important to set goals and develop a plan to complete the task. </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4092887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Oc-B536E6MY&amp;feature=youtu.be"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474546" y="1249253"/>
            <a:ext cx="7462935" cy="3413772"/>
          </a:xfrm>
        </p:spPr>
        <p:txBody>
          <a:bodyPr>
            <a:noAutofit/>
          </a:bodyPr>
          <a:lstStyle/>
          <a:p>
            <a:r>
              <a:rPr lang="en-US" dirty="0"/>
              <a:t>Building Family Strengths: Positive Identity and Self-Esteem</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Building a Self-Esteem</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Set attainable goals</a:t>
            </a:r>
          </a:p>
          <a:p>
            <a:pPr lvl="1"/>
            <a:r>
              <a:rPr lang="en-US" dirty="0"/>
              <a:t>Develop a workable plan</a:t>
            </a:r>
          </a:p>
          <a:p>
            <a:pPr lvl="1"/>
            <a:r>
              <a:rPr lang="en-US" dirty="0"/>
              <a:t>Celebrate the progress of attaining the goal</a:t>
            </a:r>
          </a:p>
          <a:p>
            <a:pPr lvl="1"/>
            <a:r>
              <a:rPr lang="en-US" dirty="0"/>
              <a:t>Celebrate the attainment of the goal</a:t>
            </a:r>
          </a:p>
        </p:txBody>
      </p:sp>
      <p:pic>
        <p:nvPicPr>
          <p:cNvPr id="4" name="Picture 3">
            <a:extLst>
              <a:ext uri="{FF2B5EF4-FFF2-40B4-BE49-F238E27FC236}">
                <a16:creationId xmlns:a16="http://schemas.microsoft.com/office/drawing/2014/main" id="{2D5C06BF-5056-4AAB-917C-3E62949568D0}"/>
              </a:ext>
            </a:extLst>
          </p:cNvPr>
          <p:cNvPicPr>
            <a:picLocks noChangeAspect="1"/>
          </p:cNvPicPr>
          <p:nvPr/>
        </p:nvPicPr>
        <p:blipFill>
          <a:blip r:embed="rId3"/>
          <a:stretch>
            <a:fillRect/>
          </a:stretch>
        </p:blipFill>
        <p:spPr>
          <a:xfrm>
            <a:off x="7678755" y="3327590"/>
            <a:ext cx="3296250" cy="2722500"/>
          </a:xfrm>
          <a:prstGeom prst="rect">
            <a:avLst/>
          </a:prstGeom>
        </p:spPr>
      </p:pic>
    </p:spTree>
    <p:extLst>
      <p:ext uri="{BB962C8B-B14F-4D97-AF65-F5344CB8AC3E}">
        <p14:creationId xmlns:p14="http://schemas.microsoft.com/office/powerpoint/2010/main" val="1157951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Building a Self-Esteem</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Surround yourself with people and things that you love</a:t>
            </a:r>
          </a:p>
        </p:txBody>
      </p:sp>
      <p:pic>
        <p:nvPicPr>
          <p:cNvPr id="4" name="Picture 3">
            <a:extLst>
              <a:ext uri="{FF2B5EF4-FFF2-40B4-BE49-F238E27FC236}">
                <a16:creationId xmlns:a16="http://schemas.microsoft.com/office/drawing/2014/main" id="{771BA1EE-68D1-48FD-8E7D-323DD14A37CD}"/>
              </a:ext>
            </a:extLst>
          </p:cNvPr>
          <p:cNvPicPr>
            <a:picLocks noChangeAspect="1"/>
          </p:cNvPicPr>
          <p:nvPr/>
        </p:nvPicPr>
        <p:blipFill>
          <a:blip r:embed="rId3"/>
          <a:stretch>
            <a:fillRect/>
          </a:stretch>
        </p:blipFill>
        <p:spPr>
          <a:xfrm>
            <a:off x="4295381" y="2379009"/>
            <a:ext cx="2605463" cy="3912640"/>
          </a:xfrm>
          <a:prstGeom prst="rect">
            <a:avLst/>
          </a:prstGeom>
        </p:spPr>
      </p:pic>
    </p:spTree>
    <p:extLst>
      <p:ext uri="{BB962C8B-B14F-4D97-AF65-F5344CB8AC3E}">
        <p14:creationId xmlns:p14="http://schemas.microsoft.com/office/powerpoint/2010/main" val="1993285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Meeting Children’s Social and Emotional Needs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Remember the importance of the family</a:t>
            </a:r>
          </a:p>
          <a:p>
            <a:pPr lvl="1"/>
            <a:r>
              <a:rPr lang="en-US" dirty="0"/>
              <a:t>Develop trust and the right to disagree</a:t>
            </a:r>
          </a:p>
          <a:p>
            <a:pPr lvl="1"/>
            <a:r>
              <a:rPr lang="en-US" dirty="0"/>
              <a:t>Be supportive</a:t>
            </a:r>
          </a:p>
          <a:p>
            <a:pPr lvl="1"/>
            <a:r>
              <a:rPr lang="en-US" dirty="0"/>
              <a:t>Offer positive ways to use their curiosity</a:t>
            </a:r>
          </a:p>
          <a:p>
            <a:pPr lvl="1"/>
            <a:r>
              <a:rPr lang="en-US" dirty="0"/>
              <a:t>Set a good example</a:t>
            </a:r>
          </a:p>
        </p:txBody>
      </p:sp>
      <p:pic>
        <p:nvPicPr>
          <p:cNvPr id="4" name="Picture 3">
            <a:extLst>
              <a:ext uri="{FF2B5EF4-FFF2-40B4-BE49-F238E27FC236}">
                <a16:creationId xmlns:a16="http://schemas.microsoft.com/office/drawing/2014/main" id="{07223921-596D-4DC3-9533-84DAC98417B8}"/>
              </a:ext>
            </a:extLst>
          </p:cNvPr>
          <p:cNvPicPr>
            <a:picLocks noChangeAspect="1"/>
          </p:cNvPicPr>
          <p:nvPr/>
        </p:nvPicPr>
        <p:blipFill>
          <a:blip r:embed="rId3"/>
          <a:stretch>
            <a:fillRect/>
          </a:stretch>
        </p:blipFill>
        <p:spPr>
          <a:xfrm>
            <a:off x="8182904" y="3302000"/>
            <a:ext cx="2722774" cy="2718660"/>
          </a:xfrm>
          <a:prstGeom prst="rect">
            <a:avLst/>
          </a:prstGeom>
        </p:spPr>
      </p:pic>
    </p:spTree>
    <p:extLst>
      <p:ext uri="{BB962C8B-B14F-4D97-AF65-F5344CB8AC3E}">
        <p14:creationId xmlns:p14="http://schemas.microsoft.com/office/powerpoint/2010/main" val="4175950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Children with Special Needs</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Be more positive than negative</a:t>
            </a:r>
          </a:p>
          <a:p>
            <a:pPr lvl="1"/>
            <a:r>
              <a:rPr lang="en-US" dirty="0"/>
              <a:t>Find something the child is passionate about</a:t>
            </a:r>
          </a:p>
          <a:p>
            <a:pPr lvl="1"/>
            <a:r>
              <a:rPr lang="en-US" dirty="0"/>
              <a:t>Give the child responsibilities</a:t>
            </a:r>
          </a:p>
          <a:p>
            <a:pPr lvl="1"/>
            <a:r>
              <a:rPr lang="en-US" dirty="0"/>
              <a:t>Be involved with their school and placement of classes</a:t>
            </a:r>
          </a:p>
          <a:p>
            <a:pPr lvl="1"/>
            <a:r>
              <a:rPr lang="en-US" dirty="0"/>
              <a:t>Spend time with your child</a:t>
            </a:r>
          </a:p>
        </p:txBody>
      </p:sp>
      <p:pic>
        <p:nvPicPr>
          <p:cNvPr id="4" name="Picture 3">
            <a:extLst>
              <a:ext uri="{FF2B5EF4-FFF2-40B4-BE49-F238E27FC236}">
                <a16:creationId xmlns:a16="http://schemas.microsoft.com/office/drawing/2014/main" id="{17D7DBFC-C3A3-4C5B-8FB0-D40A36DB6801}"/>
              </a:ext>
            </a:extLst>
          </p:cNvPr>
          <p:cNvPicPr>
            <a:picLocks noChangeAspect="1"/>
          </p:cNvPicPr>
          <p:nvPr/>
        </p:nvPicPr>
        <p:blipFill>
          <a:blip r:embed="rId3"/>
          <a:stretch>
            <a:fillRect/>
          </a:stretch>
        </p:blipFill>
        <p:spPr>
          <a:xfrm>
            <a:off x="7463363" y="3773168"/>
            <a:ext cx="3336753" cy="2381570"/>
          </a:xfrm>
          <a:prstGeom prst="rect">
            <a:avLst/>
          </a:prstGeom>
        </p:spPr>
      </p:pic>
    </p:spTree>
    <p:extLst>
      <p:ext uri="{BB962C8B-B14F-4D97-AF65-F5344CB8AC3E}">
        <p14:creationId xmlns:p14="http://schemas.microsoft.com/office/powerpoint/2010/main" val="3347941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407209"/>
            <a:ext cx="10293096" cy="876300"/>
          </a:xfrm>
        </p:spPr>
        <p:txBody>
          <a:bodyPr/>
          <a:lstStyle/>
          <a:p>
            <a:r>
              <a:rPr lang="en-US" dirty="0"/>
              <a:t>How Can Abuse Affect Self-Esteem in the Family?</a:t>
            </a:r>
          </a:p>
        </p:txBody>
      </p:sp>
    </p:spTree>
    <p:extLst>
      <p:ext uri="{BB962C8B-B14F-4D97-AF65-F5344CB8AC3E}">
        <p14:creationId xmlns:p14="http://schemas.microsoft.com/office/powerpoint/2010/main" val="4274096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Self-Esteem Tips</a:t>
            </a:r>
          </a:p>
        </p:txBody>
      </p:sp>
      <p:pic>
        <p:nvPicPr>
          <p:cNvPr id="4" name="Picture 3">
            <a:hlinkClick r:id="rId3"/>
            <a:extLst>
              <a:ext uri="{FF2B5EF4-FFF2-40B4-BE49-F238E27FC236}">
                <a16:creationId xmlns:a16="http://schemas.microsoft.com/office/drawing/2014/main" id="{34795EE3-DBB8-4736-B453-17B4D526159A}"/>
              </a:ext>
            </a:extLst>
          </p:cNvPr>
          <p:cNvPicPr>
            <a:picLocks noChangeAspect="1"/>
          </p:cNvPicPr>
          <p:nvPr/>
        </p:nvPicPr>
        <p:blipFill>
          <a:blip r:embed="rId4"/>
          <a:stretch>
            <a:fillRect/>
          </a:stretch>
        </p:blipFill>
        <p:spPr>
          <a:xfrm>
            <a:off x="3180080" y="2039200"/>
            <a:ext cx="4803457" cy="2779600"/>
          </a:xfrm>
          <a:prstGeom prst="rect">
            <a:avLst/>
          </a:prstGeom>
        </p:spPr>
      </p:pic>
      <p:sp>
        <p:nvSpPr>
          <p:cNvPr id="5" name="Rectangle 4">
            <a:extLst>
              <a:ext uri="{FF2B5EF4-FFF2-40B4-BE49-F238E27FC236}">
                <a16:creationId xmlns:a16="http://schemas.microsoft.com/office/drawing/2014/main" id="{DDB1010C-C6AB-4279-94E9-44D0CB4E3235}"/>
              </a:ext>
            </a:extLst>
          </p:cNvPr>
          <p:cNvSpPr/>
          <p:nvPr/>
        </p:nvSpPr>
        <p:spPr>
          <a:xfrm>
            <a:off x="4535941" y="4955711"/>
            <a:ext cx="1757404" cy="369332"/>
          </a:xfrm>
          <a:prstGeom prst="rect">
            <a:avLst/>
          </a:prstGeom>
        </p:spPr>
        <p:txBody>
          <a:bodyPr wrap="none">
            <a:spAutoFit/>
          </a:bodyPr>
          <a:lstStyle/>
          <a:p>
            <a:r>
              <a:rPr lang="en-US" dirty="0">
                <a:solidFill>
                  <a:srgbClr val="000000"/>
                </a:solidFill>
                <a:latin typeface="Open Sans"/>
              </a:rPr>
              <a:t>Click on picture</a:t>
            </a:r>
            <a:endParaRPr lang="en-US" dirty="0">
              <a:latin typeface="Open Sans"/>
            </a:endParaRPr>
          </a:p>
        </p:txBody>
      </p:sp>
    </p:spTree>
    <p:extLst>
      <p:ext uri="{BB962C8B-B14F-4D97-AF65-F5344CB8AC3E}">
        <p14:creationId xmlns:p14="http://schemas.microsoft.com/office/powerpoint/2010/main" val="1201909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sz="1800" dirty="0"/>
              <a:t>Images:</a:t>
            </a:r>
          </a:p>
          <a:p>
            <a:pPr lvl="2"/>
            <a:r>
              <a:rPr lang="en-US" sz="1800" dirty="0"/>
              <a:t>Microsoft Clip Art: Used with permission from Microsoft.</a:t>
            </a:r>
          </a:p>
          <a:p>
            <a:pPr lvl="2"/>
            <a:r>
              <a:rPr lang="en-US" sz="1800" dirty="0"/>
              <a:t>Erik Erikson Biography</a:t>
            </a:r>
          </a:p>
          <a:p>
            <a:pPr lvl="2"/>
            <a:r>
              <a:rPr lang="en-US" sz="1800" dirty="0"/>
              <a:t>Public domain image of Erikson.</a:t>
            </a:r>
            <a:br>
              <a:rPr lang="en-US" sz="1800" dirty="0"/>
            </a:br>
            <a:r>
              <a:rPr lang="en-US" sz="1800" dirty="0"/>
              <a:t>http://psychology.about.com/b/2008/07/07/psychology-biography-of-the-week-erik-erikson.htm</a:t>
            </a:r>
          </a:p>
          <a:p>
            <a:pPr lvl="1"/>
            <a:r>
              <a:rPr lang="en-US" sz="1800" dirty="0"/>
              <a:t>Textbooks:</a:t>
            </a:r>
          </a:p>
          <a:p>
            <a:pPr lvl="2"/>
            <a:r>
              <a:rPr lang="en-US" sz="1800" dirty="0"/>
              <a:t>Brisbane, H. (2010). The developing child. Columbus, OH: Glencoe/McGraw-Hill.</a:t>
            </a:r>
          </a:p>
          <a:p>
            <a:pPr lvl="2"/>
            <a:r>
              <a:rPr lang="en-US" sz="1800" dirty="0"/>
              <a:t>Johnson, L. (</a:t>
            </a:r>
            <a:r>
              <a:rPr lang="en-US" sz="1800" dirty="0" err="1"/>
              <a:t>n.d.</a:t>
            </a:r>
            <a:r>
              <a:rPr lang="en-US" sz="1800" dirty="0"/>
              <a:t>). Strengthening family &amp; self. 6th ed.</a:t>
            </a:r>
          </a:p>
          <a:p>
            <a:pPr lvl="1"/>
            <a:r>
              <a:rPr lang="en-US" sz="1800" dirty="0"/>
              <a:t>Websites:</a:t>
            </a:r>
          </a:p>
          <a:p>
            <a:pPr lvl="2"/>
            <a:r>
              <a:rPr lang="en-US" sz="1800" dirty="0"/>
              <a:t>Child Development Institute</a:t>
            </a:r>
            <a:br>
              <a:rPr lang="en-US" sz="1800" dirty="0"/>
            </a:br>
            <a:r>
              <a:rPr lang="en-US" sz="1800" dirty="0"/>
              <a:t>Useful information on Building Your Child's Self-</a:t>
            </a:r>
            <a:r>
              <a:rPr lang="en-US" sz="1800" dirty="0" err="1"/>
              <a:t>Esteem.http</a:t>
            </a:r>
            <a:r>
              <a:rPr lang="en-US" sz="1800" dirty="0"/>
              <a:t>://childdevelopmentinfo.com/psychology/building-you-</a:t>
            </a:r>
            <a:r>
              <a:rPr lang="en-US" sz="1800" dirty="0" err="1"/>
              <a:t>childs</a:t>
            </a:r>
            <a:r>
              <a:rPr lang="en-US" sz="1800" dirty="0"/>
              <a:t>-self-esteem/</a:t>
            </a:r>
          </a:p>
          <a:p>
            <a:pPr lvl="1"/>
            <a:r>
              <a:rPr lang="en-US" sz="1800" dirty="0"/>
              <a:t>YouTube:</a:t>
            </a:r>
          </a:p>
          <a:p>
            <a:pPr lvl="2"/>
            <a:r>
              <a:rPr lang="en-US" sz="1800" dirty="0"/>
              <a:t>10 Tips for Improved Self-Esteem</a:t>
            </a:r>
            <a:br>
              <a:rPr lang="en-US" sz="1800" dirty="0"/>
            </a:br>
            <a:r>
              <a:rPr lang="en-US" sz="1800" dirty="0"/>
              <a:t>Start improving self-esteem today using any one or all of these 10 Amazing Strategies!</a:t>
            </a:r>
            <a:br>
              <a:rPr lang="en-US" sz="1800" dirty="0"/>
            </a:br>
            <a:r>
              <a:rPr lang="en-US" sz="1800" dirty="0"/>
              <a:t>http://youtu.be/Oc-B536E6MY</a:t>
            </a:r>
          </a:p>
        </p:txBody>
      </p:sp>
    </p:spTree>
    <p:extLst>
      <p:ext uri="{BB962C8B-B14F-4D97-AF65-F5344CB8AC3E}">
        <p14:creationId xmlns:p14="http://schemas.microsoft.com/office/powerpoint/2010/main" val="208825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a:xfrm>
            <a:off x="740664" y="315769"/>
            <a:ext cx="10415016" cy="876300"/>
          </a:xfrm>
        </p:spPr>
        <p:txBody>
          <a:bodyPr/>
          <a:lstStyle/>
          <a:p>
            <a:r>
              <a:rPr lang="en-US" dirty="0"/>
              <a:t>What Does a Family Have to Do with Self-Esteem?</a:t>
            </a:r>
          </a:p>
        </p:txBody>
      </p:sp>
    </p:spTree>
    <p:extLst>
      <p:ext uri="{BB962C8B-B14F-4D97-AF65-F5344CB8AC3E}">
        <p14:creationId xmlns:p14="http://schemas.microsoft.com/office/powerpoint/2010/main" val="292398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The Influence of Family Environment</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Provides:</a:t>
            </a:r>
          </a:p>
          <a:p>
            <a:pPr lvl="2"/>
            <a:r>
              <a:rPr lang="en-US" sz="2400" dirty="0"/>
              <a:t>Sense of security</a:t>
            </a:r>
          </a:p>
          <a:p>
            <a:pPr lvl="2"/>
            <a:r>
              <a:rPr lang="en-US" sz="2400" dirty="0"/>
              <a:t>Physical needs</a:t>
            </a:r>
          </a:p>
          <a:p>
            <a:pPr lvl="2"/>
            <a:r>
              <a:rPr lang="en-US" sz="2400" dirty="0"/>
              <a:t>Love</a:t>
            </a:r>
          </a:p>
          <a:p>
            <a:pPr lvl="2"/>
            <a:r>
              <a:rPr lang="en-US" sz="2400" dirty="0"/>
              <a:t>Opportunities to learn, create, and explore</a:t>
            </a:r>
          </a:p>
        </p:txBody>
      </p:sp>
      <p:pic>
        <p:nvPicPr>
          <p:cNvPr id="4" name="Picture 3">
            <a:extLst>
              <a:ext uri="{FF2B5EF4-FFF2-40B4-BE49-F238E27FC236}">
                <a16:creationId xmlns:a16="http://schemas.microsoft.com/office/drawing/2014/main" id="{7E4A735B-B808-48FC-A33A-BA439679E9AF}"/>
              </a:ext>
            </a:extLst>
          </p:cNvPr>
          <p:cNvPicPr>
            <a:picLocks noChangeAspect="1"/>
          </p:cNvPicPr>
          <p:nvPr/>
        </p:nvPicPr>
        <p:blipFill>
          <a:blip r:embed="rId3"/>
          <a:stretch>
            <a:fillRect/>
          </a:stretch>
        </p:blipFill>
        <p:spPr>
          <a:xfrm>
            <a:off x="7447280" y="3711357"/>
            <a:ext cx="3660908" cy="2443381"/>
          </a:xfrm>
          <a:prstGeom prst="rect">
            <a:avLst/>
          </a:prstGeom>
        </p:spPr>
      </p:pic>
    </p:spTree>
    <p:extLst>
      <p:ext uri="{BB962C8B-B14F-4D97-AF65-F5344CB8AC3E}">
        <p14:creationId xmlns:p14="http://schemas.microsoft.com/office/powerpoint/2010/main" val="3867690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Where Does Positive Identity Begin? </a:t>
            </a:r>
          </a:p>
        </p:txBody>
      </p:sp>
    </p:spTree>
    <p:extLst>
      <p:ext uri="{BB962C8B-B14F-4D97-AF65-F5344CB8AC3E}">
        <p14:creationId xmlns:p14="http://schemas.microsoft.com/office/powerpoint/2010/main" val="1043014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Erikson’s Theory of Socialization</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Erikson’s Psychosocial Stages</a:t>
            </a:r>
          </a:p>
          <a:p>
            <a:pPr lvl="2"/>
            <a:r>
              <a:rPr lang="en-US" sz="2400" dirty="0"/>
              <a:t>Basic trust versus mistrust</a:t>
            </a:r>
          </a:p>
          <a:p>
            <a:pPr lvl="2"/>
            <a:r>
              <a:rPr lang="en-US" sz="2400" dirty="0"/>
              <a:t>Autonomy versus shame and doubt</a:t>
            </a:r>
          </a:p>
          <a:p>
            <a:pPr lvl="2"/>
            <a:r>
              <a:rPr lang="en-US" sz="2400" dirty="0"/>
              <a:t>Initiative versus guilt</a:t>
            </a:r>
          </a:p>
          <a:p>
            <a:pPr lvl="2"/>
            <a:r>
              <a:rPr lang="en-US" sz="2400" dirty="0"/>
              <a:t>Industry versus inferiority</a:t>
            </a:r>
          </a:p>
          <a:p>
            <a:pPr lvl="2"/>
            <a:r>
              <a:rPr lang="en-US" sz="2400" dirty="0"/>
              <a:t>Identity versus role confusion</a:t>
            </a:r>
          </a:p>
          <a:p>
            <a:pPr lvl="2"/>
            <a:r>
              <a:rPr lang="en-US" sz="2400" dirty="0"/>
              <a:t>Intimacy versus isolation</a:t>
            </a:r>
          </a:p>
          <a:p>
            <a:pPr lvl="2"/>
            <a:r>
              <a:rPr lang="en-US" sz="2400" dirty="0"/>
              <a:t>Generativity versus stagnation</a:t>
            </a:r>
          </a:p>
          <a:p>
            <a:pPr lvl="2"/>
            <a:r>
              <a:rPr lang="en-US" sz="2400" dirty="0"/>
              <a:t>Ego integrity versus despair</a:t>
            </a:r>
          </a:p>
        </p:txBody>
      </p:sp>
      <p:pic>
        <p:nvPicPr>
          <p:cNvPr id="4" name="Picture 3">
            <a:extLst>
              <a:ext uri="{FF2B5EF4-FFF2-40B4-BE49-F238E27FC236}">
                <a16:creationId xmlns:a16="http://schemas.microsoft.com/office/drawing/2014/main" id="{F3DCCF61-B9A2-4543-B8F2-28EAD9664586}"/>
              </a:ext>
            </a:extLst>
          </p:cNvPr>
          <p:cNvPicPr>
            <a:picLocks noChangeAspect="1"/>
          </p:cNvPicPr>
          <p:nvPr/>
        </p:nvPicPr>
        <p:blipFill>
          <a:blip r:embed="rId3"/>
          <a:stretch>
            <a:fillRect/>
          </a:stretch>
        </p:blipFill>
        <p:spPr>
          <a:xfrm>
            <a:off x="7813040" y="1528940"/>
            <a:ext cx="2740855" cy="3429966"/>
          </a:xfrm>
          <a:prstGeom prst="rect">
            <a:avLst/>
          </a:prstGeom>
        </p:spPr>
      </p:pic>
      <p:sp>
        <p:nvSpPr>
          <p:cNvPr id="5" name="Rectangle 4">
            <a:extLst>
              <a:ext uri="{FF2B5EF4-FFF2-40B4-BE49-F238E27FC236}">
                <a16:creationId xmlns:a16="http://schemas.microsoft.com/office/drawing/2014/main" id="{44C98033-B2D3-40E8-9787-D73008D1B959}"/>
              </a:ext>
            </a:extLst>
          </p:cNvPr>
          <p:cNvSpPr/>
          <p:nvPr/>
        </p:nvSpPr>
        <p:spPr>
          <a:xfrm>
            <a:off x="7752116" y="4975915"/>
            <a:ext cx="2801779" cy="738664"/>
          </a:xfrm>
          <a:prstGeom prst="rect">
            <a:avLst/>
          </a:prstGeom>
        </p:spPr>
        <p:txBody>
          <a:bodyPr wrap="square">
            <a:spAutoFit/>
          </a:bodyPr>
          <a:lstStyle/>
          <a:p>
            <a:r>
              <a:rPr lang="en-US" sz="1400" dirty="0">
                <a:solidFill>
                  <a:srgbClr val="000000"/>
                </a:solidFill>
                <a:latin typeface="Open Sans"/>
              </a:rPr>
              <a:t>Public domain image</a:t>
            </a:r>
          </a:p>
          <a:p>
            <a:r>
              <a:rPr lang="en-US" sz="1400" dirty="0">
                <a:solidFill>
                  <a:srgbClr val="000000"/>
                </a:solidFill>
                <a:latin typeface="Open Sans"/>
              </a:rPr>
              <a:t>http://commons.wikimedia.org/wiki/File:Erik_Erikson.png</a:t>
            </a:r>
            <a:endParaRPr lang="en-US" sz="1400" dirty="0">
              <a:latin typeface="Open Sans"/>
            </a:endParaRPr>
          </a:p>
        </p:txBody>
      </p:sp>
    </p:spTree>
    <p:extLst>
      <p:ext uri="{BB962C8B-B14F-4D97-AF65-F5344CB8AC3E}">
        <p14:creationId xmlns:p14="http://schemas.microsoft.com/office/powerpoint/2010/main" val="3228476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Building a Self-Esteem</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Have a positive sense of self and a strong self-esteem</a:t>
            </a:r>
          </a:p>
          <a:p>
            <a:pPr lvl="1"/>
            <a:r>
              <a:rPr lang="en-US" dirty="0"/>
              <a:t>Highlight your strengths</a:t>
            </a:r>
          </a:p>
          <a:p>
            <a:pPr lvl="1"/>
            <a:r>
              <a:rPr lang="en-US" dirty="0"/>
              <a:t>Be proud of your talents, skills and abilities</a:t>
            </a:r>
          </a:p>
        </p:txBody>
      </p:sp>
      <p:pic>
        <p:nvPicPr>
          <p:cNvPr id="4" name="Picture 3">
            <a:extLst>
              <a:ext uri="{FF2B5EF4-FFF2-40B4-BE49-F238E27FC236}">
                <a16:creationId xmlns:a16="http://schemas.microsoft.com/office/drawing/2014/main" id="{76C12D6F-06A6-411C-9629-392F35B60EDE}"/>
              </a:ext>
            </a:extLst>
          </p:cNvPr>
          <p:cNvPicPr>
            <a:picLocks noChangeAspect="1"/>
          </p:cNvPicPr>
          <p:nvPr/>
        </p:nvPicPr>
        <p:blipFill>
          <a:blip r:embed="rId3"/>
          <a:stretch>
            <a:fillRect/>
          </a:stretch>
        </p:blipFill>
        <p:spPr>
          <a:xfrm>
            <a:off x="4679731" y="3314714"/>
            <a:ext cx="2181318" cy="2727086"/>
          </a:xfrm>
          <a:prstGeom prst="rect">
            <a:avLst/>
          </a:prstGeom>
        </p:spPr>
      </p:pic>
    </p:spTree>
    <p:extLst>
      <p:ext uri="{BB962C8B-B14F-4D97-AF65-F5344CB8AC3E}">
        <p14:creationId xmlns:p14="http://schemas.microsoft.com/office/powerpoint/2010/main" val="3020977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How to Build a Self-Esteem</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Find something to praise others everyday</a:t>
            </a:r>
          </a:p>
          <a:p>
            <a:pPr lvl="1"/>
            <a:r>
              <a:rPr lang="en-US" dirty="0"/>
              <a:t>Model that positive acts will result in positive praise</a:t>
            </a:r>
          </a:p>
        </p:txBody>
      </p:sp>
      <p:pic>
        <p:nvPicPr>
          <p:cNvPr id="4" name="Picture 3">
            <a:extLst>
              <a:ext uri="{FF2B5EF4-FFF2-40B4-BE49-F238E27FC236}">
                <a16:creationId xmlns:a16="http://schemas.microsoft.com/office/drawing/2014/main" id="{A5931F35-6ECD-459E-B65C-37D664FD5013}"/>
              </a:ext>
            </a:extLst>
          </p:cNvPr>
          <p:cNvPicPr>
            <a:picLocks noChangeAspect="1"/>
          </p:cNvPicPr>
          <p:nvPr/>
        </p:nvPicPr>
        <p:blipFill>
          <a:blip r:embed="rId3"/>
          <a:stretch>
            <a:fillRect/>
          </a:stretch>
        </p:blipFill>
        <p:spPr>
          <a:xfrm>
            <a:off x="4271867" y="2998378"/>
            <a:ext cx="2783308" cy="3156360"/>
          </a:xfrm>
          <a:prstGeom prst="rect">
            <a:avLst/>
          </a:prstGeom>
        </p:spPr>
      </p:pic>
    </p:spTree>
    <p:extLst>
      <p:ext uri="{BB962C8B-B14F-4D97-AF65-F5344CB8AC3E}">
        <p14:creationId xmlns:p14="http://schemas.microsoft.com/office/powerpoint/2010/main" val="2805715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2950-0640-46F0-8284-5D2AC9CC9009}"/>
              </a:ext>
            </a:extLst>
          </p:cNvPr>
          <p:cNvSpPr>
            <a:spLocks noGrp="1"/>
          </p:cNvSpPr>
          <p:nvPr>
            <p:ph type="title"/>
          </p:nvPr>
        </p:nvSpPr>
        <p:spPr/>
        <p:txBody>
          <a:bodyPr/>
          <a:lstStyle/>
          <a:p>
            <a:r>
              <a:rPr lang="en-US" dirty="0"/>
              <a:t>Building a Self-Esteem</a:t>
            </a:r>
          </a:p>
        </p:txBody>
      </p:sp>
      <p:sp>
        <p:nvSpPr>
          <p:cNvPr id="3" name="Content Placeholder 2">
            <a:extLst>
              <a:ext uri="{FF2B5EF4-FFF2-40B4-BE49-F238E27FC236}">
                <a16:creationId xmlns:a16="http://schemas.microsoft.com/office/drawing/2014/main" id="{FDA232F6-5995-4EA9-82E9-6269FFB1F290}"/>
              </a:ext>
            </a:extLst>
          </p:cNvPr>
          <p:cNvSpPr>
            <a:spLocks noGrp="1"/>
          </p:cNvSpPr>
          <p:nvPr>
            <p:ph sz="half" idx="1"/>
          </p:nvPr>
        </p:nvSpPr>
        <p:spPr>
          <a:xfrm>
            <a:off x="740664" y="1420420"/>
            <a:ext cx="10741802" cy="4734318"/>
          </a:xfrm>
        </p:spPr>
        <p:txBody>
          <a:bodyPr/>
          <a:lstStyle/>
          <a:p>
            <a:pPr lvl="1"/>
            <a:r>
              <a:rPr lang="en-US" dirty="0"/>
              <a:t>Communicate openly</a:t>
            </a:r>
          </a:p>
          <a:p>
            <a:pPr lvl="1"/>
            <a:r>
              <a:rPr lang="en-US" dirty="0"/>
              <a:t>Be honest</a:t>
            </a:r>
          </a:p>
          <a:p>
            <a:pPr lvl="1"/>
            <a:r>
              <a:rPr lang="en-US" dirty="0"/>
              <a:t>Be patient</a:t>
            </a:r>
          </a:p>
          <a:p>
            <a:pPr lvl="1"/>
            <a:r>
              <a:rPr lang="en-US" dirty="0"/>
              <a:t>Listen without being judgmental or critical</a:t>
            </a:r>
          </a:p>
          <a:p>
            <a:pPr lvl="1"/>
            <a:r>
              <a:rPr lang="en-US" dirty="0"/>
              <a:t>Suggest positive behaviors and outcomes</a:t>
            </a:r>
          </a:p>
          <a:p>
            <a:pPr lvl="1"/>
            <a:r>
              <a:rPr lang="en-US" dirty="0"/>
              <a:t>Avoid negative comments</a:t>
            </a:r>
          </a:p>
        </p:txBody>
      </p:sp>
      <p:pic>
        <p:nvPicPr>
          <p:cNvPr id="4" name="Picture 3">
            <a:extLst>
              <a:ext uri="{FF2B5EF4-FFF2-40B4-BE49-F238E27FC236}">
                <a16:creationId xmlns:a16="http://schemas.microsoft.com/office/drawing/2014/main" id="{4813C0C9-79E4-48EE-90D4-3E1E53615F5E}"/>
              </a:ext>
            </a:extLst>
          </p:cNvPr>
          <p:cNvPicPr>
            <a:picLocks noChangeAspect="1"/>
          </p:cNvPicPr>
          <p:nvPr/>
        </p:nvPicPr>
        <p:blipFill>
          <a:blip r:embed="rId3"/>
          <a:stretch>
            <a:fillRect/>
          </a:stretch>
        </p:blipFill>
        <p:spPr>
          <a:xfrm>
            <a:off x="7687936" y="3039018"/>
            <a:ext cx="3112180" cy="3115720"/>
          </a:xfrm>
          <a:prstGeom prst="rect">
            <a:avLst/>
          </a:prstGeom>
        </p:spPr>
      </p:pic>
    </p:spTree>
    <p:extLst>
      <p:ext uri="{BB962C8B-B14F-4D97-AF65-F5344CB8AC3E}">
        <p14:creationId xmlns:p14="http://schemas.microsoft.com/office/powerpoint/2010/main" val="2582669963"/>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05d88611-e516-4d1a-b12e-39107e78b3d0"/>
    <ds:schemaRef ds:uri="http://www.w3.org/XML/1998/namespace"/>
    <ds:schemaRef ds:uri="http://purl.org/dc/terms/"/>
    <ds:schemaRef ds:uri="56ea17bb-c96d-4826-b465-01eec0dd23dd"/>
    <ds:schemaRef ds:uri="http://purl.org/dc/elements/1.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3"/>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54</TotalTime>
  <Words>1379</Words>
  <Application>Microsoft Office PowerPoint</Application>
  <PresentationFormat>Widescreen</PresentationFormat>
  <Paragraphs>135</Paragraphs>
  <Slides>16</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.AppleSystemUIFont</vt:lpstr>
      <vt:lpstr>Arial</vt:lpstr>
      <vt:lpstr>Calibri</vt:lpstr>
      <vt:lpstr>Open Sans</vt:lpstr>
      <vt:lpstr>Open Sans SemiBold</vt:lpstr>
      <vt:lpstr>2_Office Theme</vt:lpstr>
      <vt:lpstr>3_Office Theme</vt:lpstr>
      <vt:lpstr>Building Family Strengths: Positive Identity and Self-Esteem</vt:lpstr>
      <vt:lpstr>PowerPoint Presentation</vt:lpstr>
      <vt:lpstr>What Does a Family Have to Do with Self-Esteem?</vt:lpstr>
      <vt:lpstr>The Influence of Family Environment</vt:lpstr>
      <vt:lpstr>Where Does Positive Identity Begin? </vt:lpstr>
      <vt:lpstr>Erikson’s Theory of Socialization</vt:lpstr>
      <vt:lpstr>Building a Self-Esteem</vt:lpstr>
      <vt:lpstr>How to Build a Self-Esteem</vt:lpstr>
      <vt:lpstr>Building a Self-Esteem</vt:lpstr>
      <vt:lpstr>Building a Self-Esteem</vt:lpstr>
      <vt:lpstr>Building a Self-Esteem</vt:lpstr>
      <vt:lpstr>Meeting Children’s Social and Emotional Needs</vt:lpstr>
      <vt:lpstr>Children with Special Needs</vt:lpstr>
      <vt:lpstr>How Can Abuse Affect Self-Esteem in the Family?</vt:lpstr>
      <vt:lpstr>Self-Esteem Tips</vt:lpstr>
      <vt:lpstr>References and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Madhuri Dhariwal</cp:lastModifiedBy>
  <cp:revision>7</cp:revision>
  <cp:lastPrinted>2017-07-07T16:17:37Z</cp:lastPrinted>
  <dcterms:created xsi:type="dcterms:W3CDTF">2017-07-11T23:58:30Z</dcterms:created>
  <dcterms:modified xsi:type="dcterms:W3CDTF">2018-01-06T14:14:49Z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