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7097" autoAdjust="0"/>
  </p:normalViewPr>
  <p:slideViewPr>
    <p:cSldViewPr snapToGrid="0">
      <p:cViewPr>
        <p:scale>
          <a:sx n="52" d="100"/>
          <a:sy n="52" d="100"/>
        </p:scale>
        <p:origin x="1248"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Sharing a lasting commitment:</a:t>
            </a:r>
          </a:p>
          <a:p>
            <a:pPr>
              <a:defRPr/>
            </a:pPr>
            <a:endParaRPr lang="en-US" dirty="0"/>
          </a:p>
          <a:p>
            <a:pPr marL="171450" indent="-171450">
              <a:buFont typeface="Arial" panose="020B0604020202020204" pitchFamily="34" charset="0"/>
              <a:buChar char="•"/>
              <a:defRPr/>
            </a:pPr>
            <a:r>
              <a:rPr lang="en-US" dirty="0"/>
              <a:t>Adding to a person’s sense of security</a:t>
            </a:r>
          </a:p>
          <a:p>
            <a:pPr marL="171450" indent="-171450">
              <a:buFont typeface="Arial" panose="020B0604020202020204" pitchFamily="34" charset="0"/>
              <a:buChar char="•"/>
              <a:defRPr/>
            </a:pPr>
            <a:r>
              <a:rPr lang="en-US" dirty="0"/>
              <a:t>An expression of love</a:t>
            </a:r>
          </a:p>
          <a:p>
            <a:pPr marL="171450" indent="-171450">
              <a:buFont typeface="Arial" panose="020B0604020202020204" pitchFamily="34" charset="0"/>
              <a:buChar char="•"/>
              <a:defRPr/>
            </a:pPr>
            <a:r>
              <a:rPr lang="en-US" dirty="0"/>
              <a:t>Participating in each other's activities</a:t>
            </a:r>
          </a:p>
          <a:p>
            <a:pPr marL="171450" indent="-171450">
              <a:buFont typeface="Arial" panose="020B0604020202020204" pitchFamily="34" charset="0"/>
              <a:buChar char="•"/>
              <a:defRPr/>
            </a:pPr>
            <a:r>
              <a:rPr lang="en-US" dirty="0"/>
              <a:t>Providing individualized attention to the needs of each person</a:t>
            </a:r>
          </a:p>
          <a:p>
            <a:pPr marL="171450" indent="-171450">
              <a:buFont typeface="Arial" panose="020B0604020202020204" pitchFamily="34" charset="0"/>
              <a:buChar char="•"/>
              <a:defRPr/>
            </a:pPr>
            <a:r>
              <a:rPr lang="en-US" dirty="0"/>
              <a:t>Sharing about each other's day</a:t>
            </a:r>
          </a:p>
          <a:p>
            <a:pPr marL="171450" indent="-171450">
              <a:buFont typeface="Arial" panose="020B0604020202020204" pitchFamily="34" charset="0"/>
              <a:buChar char="•"/>
              <a:defRPr/>
            </a:pPr>
            <a:r>
              <a:rPr lang="en-US" dirty="0"/>
              <a:t>Showing people they are not alone</a:t>
            </a:r>
          </a:p>
          <a:p>
            <a:pPr marL="171450" indent="-171450">
              <a:buFont typeface="Arial" panose="020B0604020202020204" pitchFamily="34" charset="0"/>
              <a:buChar char="•"/>
              <a:defRPr/>
            </a:pPr>
            <a:r>
              <a:rPr lang="en-US" dirty="0"/>
              <a:t>The tie that binds family members</a:t>
            </a:r>
          </a:p>
          <a:p>
            <a:pPr eaLnBrk="1" hangingPunct="1">
              <a:spcBef>
                <a:spcPct val="0"/>
              </a:spcBef>
              <a:defRPr/>
            </a:pPr>
            <a:endParaRPr lang="en-US" dirty="0"/>
          </a:p>
          <a:p>
            <a:pPr eaLnBrk="1" hangingPunct="1">
              <a:spcBef>
                <a:spcPct val="0"/>
              </a:spcBef>
              <a:defRPr/>
            </a:pPr>
            <a:r>
              <a:rPr lang="en-US" dirty="0"/>
              <a:t>A family can make a commitment in writing – a mission statement. Decide what you want your family to stand for. Start with one sentence. Mission statements change as the family changes.</a:t>
            </a:r>
          </a:p>
          <a:p>
            <a:pPr eaLnBrk="1" hangingPunct="1">
              <a:spcBef>
                <a:spcPct val="0"/>
              </a:spcBef>
              <a:defRPr/>
            </a:pPr>
            <a:endParaRPr lang="en-US" dirty="0"/>
          </a:p>
          <a:p>
            <a:pPr eaLnBrk="1" hangingPunct="1">
              <a:spcBef>
                <a:spcPct val="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32228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 involved in each other's activities. How are you involved with your family?</a:t>
            </a:r>
          </a:p>
          <a:p>
            <a:r>
              <a:rPr lang="en-US" altLang="en-US" dirty="0"/>
              <a:t> </a:t>
            </a:r>
          </a:p>
          <a:p>
            <a:r>
              <a:rPr lang="en-US" altLang="en-US" dirty="0"/>
              <a:t>Genuinely ask about each other's day. It is important to converse with your family on a daily basis.</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739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can you plan to spend more time with the people you care most about?</a:t>
            </a:r>
          </a:p>
          <a:p>
            <a:endParaRPr lang="en-US" altLang="en-US" dirty="0"/>
          </a:p>
          <a:p>
            <a:r>
              <a:rPr lang="en-US" altLang="en-US" dirty="0"/>
              <a:t>If you only had six months to live, how would your relationships with family and friends change?</a:t>
            </a:r>
          </a:p>
          <a:p>
            <a:endParaRPr lang="en-US" altLang="en-US" dirty="0"/>
          </a:p>
          <a:p>
            <a:r>
              <a:rPr lang="en-US" altLang="en-US" dirty="0"/>
              <a:t>Why do relationships require high quantities of time?</a:t>
            </a:r>
          </a:p>
          <a:p>
            <a:endParaRPr lang="en-US" altLang="en-US" dirty="0"/>
          </a:p>
          <a:p>
            <a:r>
              <a:rPr lang="en-US" altLang="en-US" dirty="0"/>
              <a:t>Why is it important to a build high quality of relationships?</a:t>
            </a:r>
          </a:p>
          <a:p>
            <a:endParaRPr lang="en-US" altLang="en-US" dirty="0"/>
          </a:p>
          <a:p>
            <a:r>
              <a:rPr lang="en-US" altLang="en-US" dirty="0"/>
              <a:t>Building Relationships for a Happy, Healthy and Balanced Life</a:t>
            </a:r>
          </a:p>
          <a:p>
            <a:r>
              <a:rPr lang="en-US" altLang="en-US" dirty="0"/>
              <a:t>The most important ingredient for a long, happy, healthy life is a sense of balance between your work and your relationships with your family and the people you care about.</a:t>
            </a:r>
          </a:p>
          <a:p>
            <a:r>
              <a:rPr lang="en-US" altLang="en-US" dirty="0"/>
              <a:t>http://youtu.be/H97Gug4Q230</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1290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do you show appreciation to your family members? How do your family members show you appreciation?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58040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Showing your appreciation to other family members should be frequent and short.  A simple “thank you” can go a long way.</a:t>
            </a:r>
          </a:p>
          <a:p>
            <a:r>
              <a:rPr lang="en-US" altLang="en-US" dirty="0"/>
              <a:t> </a:t>
            </a:r>
          </a:p>
          <a:p>
            <a:r>
              <a:rPr lang="en-US" altLang="en-US" dirty="0"/>
              <a:t>Be appreciative of invisible work. Invisible work consists of tasks that get done for you when you don’t ask, such as your laundry that your mom might do.  Another example is realizing that groceries don’t just show up in your refrigerator and that someone goes to the grocery store and buys them.  Show your family members that you appreciate the things they do for you by saying, “Thank you.”</a:t>
            </a:r>
          </a:p>
          <a:p>
            <a:r>
              <a:rPr lang="en-US" altLang="en-US" dirty="0"/>
              <a:t> </a:t>
            </a:r>
          </a:p>
          <a:p>
            <a:r>
              <a:rPr lang="en-US" altLang="en-US" dirty="0"/>
              <a:t>Behavior is contagious. When you show others that you appreciate them, they will do the same for you.</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2849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Why is showing affection to family members so important?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86791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Affection is showing other family members that you care about them. This can be accomplished in a variety of ways.</a:t>
            </a:r>
          </a:p>
          <a:p>
            <a:pPr>
              <a:defRPr/>
            </a:pPr>
            <a:r>
              <a:rPr lang="en-US" dirty="0"/>
              <a:t> </a:t>
            </a:r>
          </a:p>
          <a:p>
            <a:pPr marL="171450" indent="-171450">
              <a:buFont typeface="Arial" panose="020B0604020202020204" pitchFamily="34" charset="0"/>
              <a:buChar char="•"/>
              <a:defRPr/>
            </a:pPr>
            <a:r>
              <a:rPr lang="en-US" dirty="0"/>
              <a:t>Expressing love – Understand what affection means to the other person and offer your love unconditionally.</a:t>
            </a:r>
          </a:p>
          <a:p>
            <a:pPr marL="171450" indent="-171450">
              <a:buFont typeface="Arial" panose="020B0604020202020204" pitchFamily="34" charset="0"/>
              <a:buChar char="•"/>
              <a:defRPr/>
            </a:pPr>
            <a:r>
              <a:rPr lang="en-US" dirty="0"/>
              <a:t>It is important to realize that each family member sees affection differently.  Your little brother might not go for a hug, but to him a high five means a great deal.  </a:t>
            </a:r>
          </a:p>
          <a:p>
            <a:pPr marL="171450" indent="-171450">
              <a:buFont typeface="Arial" panose="020B0604020202020204" pitchFamily="34" charset="0"/>
              <a:buChar char="•"/>
              <a:defRPr/>
            </a:pPr>
            <a:r>
              <a:rPr lang="en-US" dirty="0"/>
              <a:t>Your mother, on the other hand, might understand that you care for her or appreciate her when you give her a hug or tell her that you love her.</a:t>
            </a:r>
          </a:p>
          <a:p>
            <a:pPr marL="171450" indent="-171450">
              <a:buFont typeface="Arial" panose="020B0604020202020204" pitchFamily="34" charset="0"/>
              <a:buChar char="•"/>
              <a:defRPr/>
            </a:pPr>
            <a:r>
              <a:rPr lang="en-US" dirty="0"/>
              <a:t>Offer a hug.</a:t>
            </a:r>
          </a:p>
          <a:p>
            <a:pPr marL="171450" indent="-171450">
              <a:buFont typeface="Arial" panose="020B0604020202020204" pitchFamily="34" charset="0"/>
              <a:buChar char="•"/>
              <a:defRPr/>
            </a:pPr>
            <a:r>
              <a:rPr lang="en-US" dirty="0"/>
              <a:t>Listening to a family member can be a form of affection. Why?</a:t>
            </a:r>
          </a:p>
          <a:p>
            <a:pPr marL="171450" indent="-171450">
              <a:buFont typeface="Arial" panose="020B0604020202020204" pitchFamily="34" charset="0"/>
              <a:buChar char="•"/>
              <a:defRPr/>
            </a:pPr>
            <a:r>
              <a:rPr lang="en-US" dirty="0"/>
              <a:t>Offer positive verbal praise and support.  Can you give me some examples of positive verbal praise and support?</a:t>
            </a:r>
          </a:p>
          <a:p>
            <a:pPr>
              <a:buFont typeface="Arial" panose="020B0604020202020204" pitchFamily="34" charset="0"/>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4481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2479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purpose of spending time together is to strengthen relationships with family members.</a:t>
            </a:r>
          </a:p>
          <a:p>
            <a:pPr>
              <a:defRPr/>
            </a:pPr>
            <a:r>
              <a:rPr lang="en-US" dirty="0"/>
              <a:t>Quality time is more important than quantity time. Families can share time by:</a:t>
            </a:r>
          </a:p>
          <a:p>
            <a:pPr>
              <a:defRPr/>
            </a:pPr>
            <a:r>
              <a:rPr lang="en-US" dirty="0"/>
              <a:t> </a:t>
            </a:r>
          </a:p>
          <a:p>
            <a:pPr marL="171450" indent="-171450">
              <a:buFont typeface="Arial" panose="020B0604020202020204" pitchFamily="34" charset="0"/>
              <a:buChar char="•"/>
              <a:defRPr/>
            </a:pPr>
            <a:r>
              <a:rPr lang="en-US" dirty="0"/>
              <a:t>Camping</a:t>
            </a:r>
          </a:p>
          <a:p>
            <a:pPr marL="171450" indent="-171450">
              <a:buFont typeface="Arial" panose="020B0604020202020204" pitchFamily="34" charset="0"/>
              <a:buChar char="•"/>
              <a:defRPr/>
            </a:pPr>
            <a:r>
              <a:rPr lang="en-US" dirty="0"/>
              <a:t>Celebrating holidays</a:t>
            </a:r>
          </a:p>
          <a:p>
            <a:pPr marL="171450" indent="-171450">
              <a:buFont typeface="Arial" panose="020B0604020202020204" pitchFamily="34" charset="0"/>
              <a:buChar char="•"/>
              <a:defRPr/>
            </a:pPr>
            <a:r>
              <a:rPr lang="en-US" dirty="0"/>
              <a:t>Gathering for celebrations</a:t>
            </a:r>
          </a:p>
          <a:p>
            <a:pPr marL="171450" indent="-171450">
              <a:buFont typeface="Arial" panose="020B0604020202020204" pitchFamily="34" charset="0"/>
              <a:buChar char="•"/>
              <a:defRPr/>
            </a:pPr>
            <a:r>
              <a:rPr lang="en-US" dirty="0"/>
              <a:t>Going out to eat together</a:t>
            </a:r>
          </a:p>
          <a:p>
            <a:pPr marL="171450" indent="-171450">
              <a:buFont typeface="Arial" panose="020B0604020202020204" pitchFamily="34" charset="0"/>
              <a:buChar char="•"/>
              <a:defRPr/>
            </a:pPr>
            <a:r>
              <a:rPr lang="en-US" dirty="0"/>
              <a:t>Going to a park  </a:t>
            </a:r>
          </a:p>
          <a:p>
            <a:pPr marL="171450" indent="-171450">
              <a:buFont typeface="Arial" panose="020B0604020202020204" pitchFamily="34" charset="0"/>
              <a:buChar char="•"/>
              <a:defRPr/>
            </a:pPr>
            <a:r>
              <a:rPr lang="en-US" dirty="0"/>
              <a:t>Going to the movies</a:t>
            </a:r>
          </a:p>
          <a:p>
            <a:pPr marL="171450" indent="-171450">
              <a:buFont typeface="Arial" panose="020B0604020202020204" pitchFamily="34" charset="0"/>
              <a:buChar char="•"/>
              <a:defRPr/>
            </a:pPr>
            <a:r>
              <a:rPr lang="en-US" dirty="0"/>
              <a:t>Having a game night with board games</a:t>
            </a:r>
          </a:p>
          <a:p>
            <a:pPr marL="171450" indent="-171450">
              <a:buFont typeface="Arial" panose="020B0604020202020204" pitchFamily="34" charset="0"/>
              <a:buChar char="•"/>
              <a:defRPr/>
            </a:pPr>
            <a:r>
              <a:rPr lang="en-US" dirty="0"/>
              <a:t>Participating in sports events</a:t>
            </a:r>
          </a:p>
          <a:p>
            <a:pPr marL="171450" indent="-171450">
              <a:buFont typeface="Arial" panose="020B0604020202020204" pitchFamily="34" charset="0"/>
              <a:buChar char="•"/>
              <a:defRPr/>
            </a:pPr>
            <a:r>
              <a:rPr lang="en-US" dirty="0"/>
              <a:t>Shopping</a:t>
            </a:r>
          </a:p>
          <a:p>
            <a:pPr marL="171450" indent="-171450">
              <a:buFont typeface="Arial" panose="020B0604020202020204" pitchFamily="34" charset="0"/>
              <a:buChar char="•"/>
              <a:defRPr/>
            </a:pPr>
            <a:r>
              <a:rPr lang="en-US" dirty="0"/>
              <a:t>Vacationing</a:t>
            </a:r>
          </a:p>
          <a:p>
            <a:pPr marL="171450" indent="-171450">
              <a:buFont typeface="Arial" panose="020B0604020202020204" pitchFamily="34" charset="0"/>
              <a:buChar char="•"/>
              <a:defRPr/>
            </a:pPr>
            <a:r>
              <a:rPr lang="en-US" dirty="0"/>
              <a:t>Working out together</a:t>
            </a:r>
          </a:p>
          <a:p>
            <a:pPr>
              <a:defRPr/>
            </a:pPr>
            <a:r>
              <a:rPr lang="en-US" dirty="0"/>
              <a:t> </a:t>
            </a:r>
          </a:p>
          <a:p>
            <a:pPr>
              <a:defRPr/>
            </a:pPr>
            <a:r>
              <a:rPr lang="en-US" dirty="0"/>
              <a:t>Continuous experiences where families can spend time together include:</a:t>
            </a:r>
          </a:p>
          <a:p>
            <a:pPr>
              <a:defRPr/>
            </a:pPr>
            <a:endParaRPr lang="en-US" dirty="0"/>
          </a:p>
          <a:p>
            <a:pPr marL="171450" indent="-171450">
              <a:buFont typeface="Arial" panose="020B0604020202020204" pitchFamily="34" charset="0"/>
              <a:buChar char="•"/>
              <a:defRPr/>
            </a:pPr>
            <a:r>
              <a:rPr lang="en-US" dirty="0"/>
              <a:t>Completing chores</a:t>
            </a:r>
          </a:p>
          <a:p>
            <a:pPr marL="171450" indent="-171450">
              <a:buFont typeface="Arial" panose="020B0604020202020204" pitchFamily="34" charset="0"/>
              <a:buChar char="•"/>
              <a:defRPr/>
            </a:pPr>
            <a:r>
              <a:rPr lang="en-US" dirty="0"/>
              <a:t>Doing homework</a:t>
            </a:r>
          </a:p>
          <a:p>
            <a:pPr marL="171450" indent="-171450">
              <a:buFont typeface="Arial" panose="020B0604020202020204" pitchFamily="34" charset="0"/>
              <a:buChar char="•"/>
              <a:defRPr/>
            </a:pPr>
            <a:r>
              <a:rPr lang="en-US" dirty="0"/>
              <a:t>Eating together</a:t>
            </a:r>
          </a:p>
          <a:p>
            <a:pPr>
              <a:buFont typeface="Arial" panose="020B0604020202020204" pitchFamily="34" charset="0"/>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199824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02196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students where and what kind of relationships they have had or currently have in their lives.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Strong families can solve problems in creative ways. What are some creative ways your family solves problems?</a:t>
            </a:r>
          </a:p>
          <a:p>
            <a:r>
              <a:rPr lang="en-US" altLang="en-US" dirty="0"/>
              <a:t> </a:t>
            </a:r>
          </a:p>
          <a:p>
            <a:r>
              <a:rPr lang="en-US" altLang="en-US" dirty="0"/>
              <a:t>Happy families have the same number of arguments, but they have spaces filled with happy times.</a:t>
            </a:r>
          </a:p>
          <a:p>
            <a:r>
              <a:rPr lang="en-US" altLang="en-US" dirty="0"/>
              <a:t> </a:t>
            </a:r>
          </a:p>
          <a:p>
            <a:r>
              <a:rPr lang="en-US" altLang="en-US" dirty="0"/>
              <a:t>It is okay to have problems, but the key is to solve the problems quickly.</a:t>
            </a:r>
          </a:p>
          <a:p>
            <a:r>
              <a:rPr lang="en-US" altLang="en-US" dirty="0"/>
              <a:t> </a:t>
            </a:r>
          </a:p>
          <a:p>
            <a:r>
              <a:rPr lang="en-US" altLang="en-US" dirty="0"/>
              <a:t>The longer you are in an argument, the harder it is to get out of it. Why?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819608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are the little things that might cause problems in a family?</a:t>
            </a:r>
          </a:p>
          <a:p>
            <a:endParaRPr lang="en-US" altLang="en-US" dirty="0"/>
          </a:p>
          <a:p>
            <a:r>
              <a:rPr lang="en-US" altLang="en-US" dirty="0"/>
              <a:t>How do you handle misunderstandings in your family? In a friendship? At school? At work?</a:t>
            </a:r>
          </a:p>
          <a:p>
            <a:endParaRPr lang="en-US" altLang="en-US" dirty="0"/>
          </a:p>
          <a:p>
            <a:r>
              <a:rPr lang="en-US" altLang="en-US" dirty="0"/>
              <a:t>Family Relationships</a:t>
            </a:r>
          </a:p>
          <a:p>
            <a:r>
              <a:rPr lang="en-US" altLang="en-US" dirty="0"/>
              <a:t>One of the important ways to establish and maintain a great relationship is the ability to forgive and forget the little things. We are all human so there can be many little things that occur. In reality though, true big issues or problems happen very rarely.</a:t>
            </a:r>
          </a:p>
          <a:p>
            <a:r>
              <a:rPr lang="en-US" altLang="en-US" dirty="0"/>
              <a:t>http://youtu.be/9i2lLck7UgI</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23854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91052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we communicate, we need to be aware of our communication goals. If we have good goals, our communication will go well.</a:t>
            </a:r>
          </a:p>
          <a:p>
            <a:r>
              <a:rPr lang="en-US" altLang="en-US" dirty="0"/>
              <a:t>Families should encourage open discussion and good communication.  Open communication encourages families to share goals.</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65299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how each one of these items is important to the family.  Ask students if there are other traits to add to the list.</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45358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how traditions build family bonds and creates memories.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61972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sz="2400" dirty="0"/>
              <a:t>We have discussed how these components can build healthy family relationships:</a:t>
            </a:r>
          </a:p>
          <a:p>
            <a:pPr>
              <a:defRPr/>
            </a:pPr>
            <a:endParaRPr lang="en-US" dirty="0"/>
          </a:p>
          <a:p>
            <a:pPr marL="171450" indent="-171450">
              <a:buFont typeface="Arial" panose="020B0604020202020204" pitchFamily="34" charset="0"/>
              <a:buChar char="•"/>
              <a:defRPr/>
            </a:pPr>
            <a:r>
              <a:rPr lang="en-US" dirty="0"/>
              <a:t>Sharing a lasting commitment</a:t>
            </a:r>
          </a:p>
          <a:p>
            <a:pPr marL="171450" indent="-171450">
              <a:buFont typeface="Arial" panose="020B0604020202020204" pitchFamily="34" charset="0"/>
              <a:buChar char="•"/>
              <a:defRPr/>
            </a:pPr>
            <a:r>
              <a:rPr lang="en-US" dirty="0"/>
              <a:t>Sharing goals and priorities</a:t>
            </a:r>
          </a:p>
          <a:p>
            <a:pPr marL="171450" indent="-171450">
              <a:buFont typeface="Arial" panose="020B0604020202020204" pitchFamily="34" charset="0"/>
              <a:buChar char="•"/>
              <a:defRPr/>
            </a:pPr>
            <a:r>
              <a:rPr lang="en-US" dirty="0"/>
              <a:t>Sharing resources</a:t>
            </a:r>
          </a:p>
          <a:p>
            <a:pPr marL="171450" indent="-171450">
              <a:buFont typeface="Arial" panose="020B0604020202020204" pitchFamily="34" charset="0"/>
              <a:buChar char="•"/>
              <a:defRPr/>
            </a:pPr>
            <a:r>
              <a:rPr lang="en-US" dirty="0"/>
              <a:t>Sharing time together</a:t>
            </a:r>
          </a:p>
          <a:p>
            <a:pPr marL="171450" indent="-171450">
              <a:buFont typeface="Arial" panose="020B0604020202020204" pitchFamily="34" charset="0"/>
              <a:buChar char="•"/>
              <a:defRPr/>
            </a:pPr>
            <a:r>
              <a:rPr lang="en-US" dirty="0"/>
              <a:t>Showing affection</a:t>
            </a:r>
          </a:p>
          <a:p>
            <a:pPr marL="171450" indent="-171450">
              <a:buFont typeface="Arial" panose="020B0604020202020204" pitchFamily="34" charset="0"/>
              <a:buChar char="•"/>
              <a:defRPr/>
            </a:pPr>
            <a:r>
              <a:rPr lang="en-US" dirty="0"/>
              <a:t>Showing appreciation to one another</a:t>
            </a:r>
          </a:p>
          <a:p>
            <a:pPr marL="171450" indent="-171450">
              <a:buFont typeface="Arial" panose="020B0604020202020204" pitchFamily="34" charset="0"/>
              <a:buChar char="•"/>
              <a:defRPr/>
            </a:pPr>
            <a:r>
              <a:rPr lang="en-US" dirty="0"/>
              <a:t>Using communication effectively</a:t>
            </a:r>
          </a:p>
          <a:p>
            <a:pPr marL="171450" indent="-171450">
              <a:buFont typeface="Arial" panose="020B0604020202020204" pitchFamily="34" charset="0"/>
              <a:buChar char="•"/>
              <a:defRPr/>
            </a:pPr>
            <a:r>
              <a:rPr lang="en-US" dirty="0"/>
              <a:t>Using creative problem solving</a:t>
            </a:r>
          </a:p>
          <a:p>
            <a:pPr eaLnBrk="1" hangingPunct="1">
              <a:defRPr/>
            </a:pPr>
            <a:endParaRPr lang="en-US" sz="2500" dirty="0"/>
          </a:p>
          <a:p>
            <a:pPr>
              <a:defRPr/>
            </a:pPr>
            <a:r>
              <a:rPr lang="en-US" dirty="0"/>
              <a:t>Have students list different types of relationships they will experience throughout their lives and how each of the components might be beneficial in that relationship.</a:t>
            </a:r>
          </a:p>
          <a:p>
            <a:pPr>
              <a:defRPr/>
            </a:pPr>
            <a:r>
              <a:rPr 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57386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some other examples of relationships?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9847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Relationships can be with:</a:t>
            </a:r>
          </a:p>
          <a:p>
            <a:pPr>
              <a:defRPr/>
            </a:pPr>
            <a:endParaRPr lang="en-US" dirty="0"/>
          </a:p>
          <a:p>
            <a:pPr marL="171450" indent="-171450">
              <a:buFont typeface="Arial" panose="020B0604020202020204" pitchFamily="34" charset="0"/>
              <a:buChar char="•"/>
              <a:defRPr/>
            </a:pPr>
            <a:r>
              <a:rPr lang="en-US" dirty="0"/>
              <a:t>Associates</a:t>
            </a:r>
          </a:p>
          <a:p>
            <a:pPr marL="171450" indent="-171450">
              <a:buFont typeface="Arial" panose="020B0604020202020204" pitchFamily="34" charset="0"/>
              <a:buChar char="•"/>
              <a:defRPr/>
            </a:pPr>
            <a:r>
              <a:rPr lang="en-US" dirty="0"/>
              <a:t>A dating partner</a:t>
            </a:r>
          </a:p>
          <a:p>
            <a:pPr marL="171450" indent="-171450">
              <a:buFont typeface="Arial" panose="020B0604020202020204" pitchFamily="34" charset="0"/>
              <a:buChar char="•"/>
              <a:defRPr/>
            </a:pPr>
            <a:r>
              <a:rPr lang="en-US" dirty="0"/>
              <a:t>Family member(s)</a:t>
            </a:r>
          </a:p>
          <a:p>
            <a:pPr marL="171450" indent="-171450">
              <a:buFont typeface="Arial" panose="020B0604020202020204" pitchFamily="34" charset="0"/>
              <a:buChar char="•"/>
              <a:defRPr/>
            </a:pPr>
            <a:r>
              <a:rPr lang="en-US" dirty="0"/>
              <a:t>Friends</a:t>
            </a:r>
          </a:p>
          <a:p>
            <a:pPr marL="171450" indent="-171450">
              <a:buFont typeface="Arial" panose="020B0604020202020204" pitchFamily="34" charset="0"/>
              <a:buChar char="•"/>
              <a:defRPr/>
            </a:pPr>
            <a:r>
              <a:rPr lang="en-US" dirty="0"/>
              <a:t>Marriage partner</a:t>
            </a:r>
          </a:p>
          <a:p>
            <a:pPr marL="171450" indent="-171450">
              <a:buFont typeface="Arial" panose="020B0604020202020204" pitchFamily="34" charset="0"/>
              <a:buChar char="•"/>
              <a:defRPr/>
            </a:pPr>
            <a:r>
              <a:rPr lang="en-US" dirty="0"/>
              <a:t>Neighbors</a:t>
            </a:r>
          </a:p>
          <a:p>
            <a:pPr marL="171450" indent="-171450">
              <a:buFont typeface="Arial" panose="020B0604020202020204" pitchFamily="34" charset="0"/>
              <a:buChar char="•"/>
              <a:defRPr/>
            </a:pPr>
            <a:r>
              <a:rPr lang="en-US" dirty="0"/>
              <a:t>Place of worship</a:t>
            </a:r>
          </a:p>
          <a:p>
            <a:pPr marL="171450" indent="-171450">
              <a:buFont typeface="Arial" panose="020B0604020202020204" pitchFamily="34" charset="0"/>
              <a:buChar char="•"/>
              <a:defRPr/>
            </a:pPr>
            <a:r>
              <a:rPr lang="en-US" dirty="0"/>
              <a:t>Work colleagues</a:t>
            </a:r>
          </a:p>
          <a:p>
            <a:pPr>
              <a:buFont typeface="Arial" panose="020B0604020202020204" pitchFamily="34" charset="0"/>
              <a:buNone/>
              <a:defRPr/>
            </a:pPr>
            <a:endParaRPr lang="en-US" dirty="0"/>
          </a:p>
          <a:p>
            <a:pPr>
              <a:defRPr/>
            </a:pPr>
            <a:r>
              <a:rPr lang="en-US" dirty="0"/>
              <a:t>Relationships are the basis of social groups and society as a whole.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28178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341725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Families can build healthy relationships by:</a:t>
            </a:r>
          </a:p>
          <a:p>
            <a:pPr eaLnBrk="1" hangingPunct="1">
              <a:spcBef>
                <a:spcPct val="0"/>
              </a:spcBef>
              <a:defRPr/>
            </a:pPr>
            <a:endParaRPr lang="en-US" dirty="0"/>
          </a:p>
          <a:p>
            <a:pPr marL="171450" indent="-171450">
              <a:buFont typeface="Arial" panose="020B0604020202020204" pitchFamily="34" charset="0"/>
              <a:buChar char="•"/>
              <a:defRPr/>
            </a:pPr>
            <a:r>
              <a:rPr lang="en-US" dirty="0"/>
              <a:t>sharing a lasting commitment</a:t>
            </a:r>
          </a:p>
          <a:p>
            <a:pPr marL="171450" indent="-171450">
              <a:buFont typeface="Arial" panose="020B0604020202020204" pitchFamily="34" charset="0"/>
              <a:buChar char="•"/>
              <a:defRPr/>
            </a:pPr>
            <a:r>
              <a:rPr lang="en-US" dirty="0"/>
              <a:t>sharing goals and priorities</a:t>
            </a:r>
          </a:p>
          <a:p>
            <a:pPr marL="171450" indent="-171450">
              <a:buFont typeface="Arial" panose="020B0604020202020204" pitchFamily="34" charset="0"/>
              <a:buChar char="•"/>
              <a:defRPr/>
            </a:pPr>
            <a:r>
              <a:rPr lang="en-US" dirty="0"/>
              <a:t>sharing resources</a:t>
            </a:r>
          </a:p>
          <a:p>
            <a:pPr marL="171450" indent="-171450">
              <a:buFont typeface="Arial" panose="020B0604020202020204" pitchFamily="34" charset="0"/>
              <a:buChar char="•"/>
              <a:defRPr/>
            </a:pPr>
            <a:r>
              <a:rPr lang="en-US" dirty="0"/>
              <a:t>sharing time together</a:t>
            </a:r>
          </a:p>
          <a:p>
            <a:pPr marL="171450" indent="-171450">
              <a:buFont typeface="Arial" panose="020B0604020202020204" pitchFamily="34" charset="0"/>
              <a:buChar char="•"/>
              <a:defRPr/>
            </a:pPr>
            <a:r>
              <a:rPr lang="en-US" dirty="0"/>
              <a:t>showing affection</a:t>
            </a:r>
          </a:p>
          <a:p>
            <a:pPr marL="171450" indent="-171450">
              <a:buFont typeface="Arial" panose="020B0604020202020204" pitchFamily="34" charset="0"/>
              <a:buChar char="•"/>
              <a:defRPr/>
            </a:pPr>
            <a:r>
              <a:rPr lang="en-US" dirty="0"/>
              <a:t>showing appreciation to one another</a:t>
            </a:r>
          </a:p>
          <a:p>
            <a:pPr marL="171450" indent="-171450">
              <a:buFont typeface="Arial" panose="020B0604020202020204" pitchFamily="34" charset="0"/>
              <a:buChar char="•"/>
              <a:defRPr/>
            </a:pPr>
            <a:r>
              <a:rPr lang="en-US" dirty="0"/>
              <a:t>using communication effectively</a:t>
            </a:r>
          </a:p>
          <a:p>
            <a:pPr marL="171450" indent="-171450">
              <a:buFont typeface="Arial" panose="020B0604020202020204" pitchFamily="34" charset="0"/>
              <a:buChar char="•"/>
              <a:defRPr/>
            </a:pPr>
            <a:r>
              <a:rPr lang="en-US" dirty="0"/>
              <a:t>using creative problem solving</a:t>
            </a:r>
          </a:p>
          <a:p>
            <a:pPr eaLnBrk="1" hangingPunct="1">
              <a:spcBef>
                <a:spcPct val="0"/>
              </a:spcBef>
              <a:buFont typeface="Arial" panose="020B0604020202020204" pitchFamily="34" charset="0"/>
              <a:buNone/>
              <a:defRPr/>
            </a:pPr>
            <a:endParaRPr lang="en-US" sz="2800" dirty="0"/>
          </a:p>
          <a:p>
            <a:pPr eaLnBrk="1" hangingPunct="1">
              <a:spcBef>
                <a:spcPct val="0"/>
              </a:spcBef>
              <a:buFont typeface="Arial" panose="020B0604020202020204" pitchFamily="34" charset="0"/>
              <a:buNone/>
              <a:defRPr/>
            </a:pPr>
            <a:r>
              <a:rPr lang="en-US" sz="2800" dirty="0"/>
              <a:t>How are  these components going to help you build and sustain future relationships? </a:t>
            </a:r>
          </a:p>
          <a:p>
            <a:pPr marL="171450" indent="-171450" eaLnBrk="1" hangingPunct="1">
              <a:spcBef>
                <a:spcPct val="0"/>
              </a:spcBef>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9401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34913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228185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What are goals?</a:t>
            </a:r>
          </a:p>
          <a:p>
            <a:pPr eaLnBrk="1" hangingPunct="1">
              <a:spcBef>
                <a:spcPct val="0"/>
              </a:spcBef>
            </a:pPr>
            <a:r>
              <a:rPr lang="en-US" altLang="en-US" dirty="0"/>
              <a:t>What are priorities?</a:t>
            </a:r>
          </a:p>
          <a:p>
            <a:pPr eaLnBrk="1" hangingPunct="1">
              <a:spcBef>
                <a:spcPct val="0"/>
              </a:spcBef>
            </a:pPr>
            <a:endParaRPr lang="en-US" altLang="en-US" dirty="0"/>
          </a:p>
          <a:p>
            <a:pPr eaLnBrk="1" hangingPunct="1">
              <a:spcBef>
                <a:spcPct val="0"/>
              </a:spcBef>
            </a:pPr>
            <a:r>
              <a:rPr lang="en-US" altLang="en-US" dirty="0"/>
              <a:t>Do you share your goals with your family?</a:t>
            </a:r>
          </a:p>
          <a:p>
            <a:pPr eaLnBrk="1" hangingPunct="1">
              <a:spcBef>
                <a:spcPct val="0"/>
              </a:spcBef>
            </a:pPr>
            <a:r>
              <a:rPr lang="en-US" altLang="en-US" dirty="0"/>
              <a:t>What priorities does your family share?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92560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Celebrate together when a goal is accomplished. Establish realistic expectations and set priorities.</a:t>
            </a:r>
          </a:p>
          <a:p>
            <a:pPr eaLnBrk="1" hangingPunct="1">
              <a:spcBef>
                <a:spcPct val="0"/>
              </a:spcBef>
              <a:defRPr/>
            </a:pPr>
            <a:endParaRPr lang="en-US" dirty="0"/>
          </a:p>
          <a:p>
            <a:pPr eaLnBrk="1" hangingPunct="1">
              <a:spcBef>
                <a:spcPct val="0"/>
              </a:spcBef>
              <a:defRPr/>
            </a:pPr>
            <a:r>
              <a:rPr lang="en-US" dirty="0"/>
              <a:t>Families help members develop personal priorities by:</a:t>
            </a:r>
          </a:p>
          <a:p>
            <a:pPr eaLnBrk="1" hangingPunct="1">
              <a:spcBef>
                <a:spcPct val="0"/>
              </a:spcBef>
              <a:defRPr/>
            </a:pPr>
            <a:endParaRPr lang="en-US" dirty="0"/>
          </a:p>
          <a:p>
            <a:pPr marL="342900" indent="-342900" eaLnBrk="1" hangingPunct="1">
              <a:spcBef>
                <a:spcPct val="0"/>
              </a:spcBef>
              <a:buFont typeface="Arial" panose="020B0604020202020204" pitchFamily="34" charset="0"/>
              <a:buChar char="•"/>
              <a:defRPr/>
            </a:pPr>
            <a:r>
              <a:rPr lang="en-US" sz="2400" dirty="0"/>
              <a:t>Supporting each other</a:t>
            </a:r>
          </a:p>
          <a:p>
            <a:pPr marL="342900" indent="-342900" eaLnBrk="1" hangingPunct="1">
              <a:spcBef>
                <a:spcPct val="0"/>
              </a:spcBef>
              <a:buFont typeface="Arial" panose="020B0604020202020204" pitchFamily="34" charset="0"/>
              <a:buChar char="•"/>
              <a:defRPr/>
            </a:pPr>
            <a:r>
              <a:rPr lang="en-US" sz="2400" dirty="0"/>
              <a:t>Listening to each other</a:t>
            </a:r>
          </a:p>
          <a:p>
            <a:pPr marL="342900" indent="-342900" eaLnBrk="1" hangingPunct="1">
              <a:spcBef>
                <a:spcPct val="0"/>
              </a:spcBef>
              <a:buFont typeface="Arial" panose="020B0604020202020204" pitchFamily="34" charset="0"/>
              <a:buChar char="•"/>
              <a:defRPr/>
            </a:pPr>
            <a:r>
              <a:rPr lang="en-US" sz="2400" dirty="0"/>
              <a:t>Showing each other respect and understanding</a:t>
            </a:r>
          </a:p>
          <a:p>
            <a:pPr eaLnBrk="1" hangingPunct="1">
              <a:spcBef>
                <a:spcPct val="0"/>
              </a:spcBef>
              <a:defRPr/>
            </a:pPr>
            <a:endParaRPr lang="en-US" sz="2400" dirty="0"/>
          </a:p>
          <a:p>
            <a:pPr eaLnBrk="1" hangingPunct="1">
              <a:spcBef>
                <a:spcPct val="0"/>
              </a:spcBef>
              <a:defRPr/>
            </a:pPr>
            <a:r>
              <a:rPr lang="en-US" dirty="0"/>
              <a:t>If a family shares goals, they are more likely to work together with enthusiasm.</a:t>
            </a:r>
          </a:p>
          <a:p>
            <a:pPr eaLnBrk="1" hangingPunct="1">
              <a:spcBef>
                <a:spcPct val="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6585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What resources do families possess?</a:t>
            </a:r>
          </a:p>
          <a:p>
            <a:pPr>
              <a:defRPr/>
            </a:pPr>
            <a:endParaRPr lang="en-US" dirty="0"/>
          </a:p>
          <a:p>
            <a:pPr>
              <a:defRPr/>
            </a:pPr>
            <a:r>
              <a:rPr lang="en-US" dirty="0"/>
              <a:t>Resources can include:</a:t>
            </a:r>
          </a:p>
          <a:p>
            <a:pPr>
              <a:defRPr/>
            </a:pPr>
            <a:endParaRPr lang="en-US" dirty="0"/>
          </a:p>
          <a:p>
            <a:pPr marL="171450" indent="-171450">
              <a:buFont typeface="Arial" panose="020B0604020202020204" pitchFamily="34" charset="0"/>
              <a:buChar char="•"/>
              <a:defRPr/>
            </a:pPr>
            <a:r>
              <a:rPr lang="en-US" dirty="0"/>
              <a:t>Automotive maintenance</a:t>
            </a:r>
          </a:p>
          <a:p>
            <a:pPr marL="171450" indent="-171450">
              <a:buFont typeface="Arial" panose="020B0604020202020204" pitchFamily="34" charset="0"/>
              <a:buChar char="•"/>
              <a:defRPr/>
            </a:pPr>
            <a:r>
              <a:rPr lang="en-US" dirty="0"/>
              <a:t>Bookkeeping skills</a:t>
            </a:r>
          </a:p>
          <a:p>
            <a:pPr marL="171450" indent="-171450">
              <a:buFont typeface="Arial" panose="020B0604020202020204" pitchFamily="34" charset="0"/>
              <a:buChar char="•"/>
              <a:defRPr/>
            </a:pPr>
            <a:r>
              <a:rPr lang="en-US" dirty="0"/>
              <a:t>Budgeting</a:t>
            </a:r>
          </a:p>
          <a:p>
            <a:pPr marL="171450" indent="-171450">
              <a:buFont typeface="Arial" panose="020B0604020202020204" pitchFamily="34" charset="0"/>
              <a:buChar char="•"/>
              <a:defRPr/>
            </a:pPr>
            <a:r>
              <a:rPr lang="en-US" dirty="0"/>
              <a:t>Child rearing skills</a:t>
            </a:r>
          </a:p>
          <a:p>
            <a:pPr marL="171450" indent="-171450">
              <a:buFont typeface="Arial" panose="020B0604020202020204" pitchFamily="34" charset="0"/>
              <a:buChar char="•"/>
              <a:defRPr/>
            </a:pPr>
            <a:r>
              <a:rPr lang="en-US" dirty="0"/>
              <a:t>Cooking</a:t>
            </a:r>
          </a:p>
          <a:p>
            <a:pPr marL="171450" indent="-171450">
              <a:buFont typeface="Arial" panose="020B0604020202020204" pitchFamily="34" charset="0"/>
              <a:buChar char="•"/>
              <a:defRPr/>
            </a:pPr>
            <a:r>
              <a:rPr lang="en-US" dirty="0"/>
              <a:t>Emotional support</a:t>
            </a:r>
          </a:p>
          <a:p>
            <a:pPr marL="171450" indent="-171450">
              <a:buFont typeface="Arial" panose="020B0604020202020204" pitchFamily="34" charset="0"/>
              <a:buChar char="•"/>
              <a:defRPr/>
            </a:pPr>
            <a:r>
              <a:rPr lang="en-US" dirty="0"/>
              <a:t>Home improvement / maintenance</a:t>
            </a:r>
          </a:p>
          <a:p>
            <a:pPr marL="171450" indent="-171450">
              <a:buFont typeface="Arial" panose="020B0604020202020204" pitchFamily="34" charset="0"/>
              <a:buChar char="•"/>
              <a:defRPr/>
            </a:pPr>
            <a:r>
              <a:rPr lang="en-US" dirty="0"/>
              <a:t>Housekeeping skills</a:t>
            </a:r>
          </a:p>
          <a:p>
            <a:pPr marL="171450" indent="-171450">
              <a:buFont typeface="Arial" panose="020B0604020202020204" pitchFamily="34" charset="0"/>
              <a:buChar char="•"/>
              <a:defRPr/>
            </a:pPr>
            <a:r>
              <a:rPr lang="en-US" dirty="0"/>
              <a:t>Lawn and garden care</a:t>
            </a:r>
          </a:p>
          <a:p>
            <a:pPr marL="171450" indent="-171450">
              <a:buFont typeface="Arial" panose="020B0604020202020204" pitchFamily="34" charset="0"/>
              <a:buChar char="•"/>
              <a:defRPr/>
            </a:pPr>
            <a:r>
              <a:rPr lang="en-US" dirty="0"/>
              <a:t>Pet care</a:t>
            </a:r>
          </a:p>
          <a:p>
            <a:pPr marL="171450" indent="-171450">
              <a:buFont typeface="Arial" panose="020B0604020202020204" pitchFamily="34" charset="0"/>
              <a:buChar char="•"/>
              <a:defRPr/>
            </a:pPr>
            <a:r>
              <a:rPr lang="en-US" dirty="0"/>
              <a:t>Sewing / mending</a:t>
            </a:r>
          </a:p>
          <a:p>
            <a:pPr marL="171450" indent="-171450">
              <a:buFont typeface="Arial" panose="020B0604020202020204" pitchFamily="34" charset="0"/>
              <a:buChar char="•"/>
              <a:defRPr/>
            </a:pPr>
            <a:r>
              <a:rPr lang="en-US" dirty="0"/>
              <a:t>Technological skills</a:t>
            </a:r>
          </a:p>
          <a:p>
            <a:pPr marL="171450" indent="-171450">
              <a:buFont typeface="Arial" panose="020B0604020202020204" pitchFamily="34" charset="0"/>
              <a:buChar char="•"/>
              <a:defRPr/>
            </a:pPr>
            <a:endParaRPr lang="en-US" dirty="0"/>
          </a:p>
          <a:p>
            <a:pPr>
              <a:buFont typeface="Arial" panose="020B0604020202020204" pitchFamily="34" charset="0"/>
              <a:buNone/>
              <a:defRPr/>
            </a:pPr>
            <a:endParaRPr lang="en-US" dirty="0"/>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4762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Time, energy, interest, knowledge and skills -</a:t>
            </a:r>
          </a:p>
          <a:p>
            <a:pPr eaLnBrk="1" hangingPunct="1">
              <a:spcBef>
                <a:spcPct val="0"/>
              </a:spcBef>
              <a:defRPr/>
            </a:pPr>
            <a:endParaRPr lang="en-US" dirty="0"/>
          </a:p>
          <a:p>
            <a:pPr eaLnBrk="1" hangingPunct="1">
              <a:spcBef>
                <a:spcPct val="0"/>
              </a:spcBef>
              <a:defRPr/>
            </a:pPr>
            <a:r>
              <a:rPr lang="en-US" dirty="0"/>
              <a:t>If a particular family member is better at doing something than other members, they should help the others who might struggle with that task.</a:t>
            </a:r>
          </a:p>
          <a:p>
            <a:pPr eaLnBrk="1" hangingPunct="1">
              <a:spcBef>
                <a:spcPct val="0"/>
              </a:spcBef>
              <a:defRPr/>
            </a:pPr>
            <a:r>
              <a:rPr lang="en-US" dirty="0"/>
              <a:t>For example: A big brother might be better at pouring milk for his little brother’s cereal.</a:t>
            </a:r>
          </a:p>
          <a:p>
            <a:pPr eaLnBrk="1" hangingPunct="1">
              <a:spcBef>
                <a:spcPct val="0"/>
              </a:spcBef>
              <a:defRPr/>
            </a:pPr>
            <a:r>
              <a:rPr lang="en-US" dirty="0"/>
              <a:t>What are some other resources one family member might possess that he or she could help other members with?</a:t>
            </a:r>
          </a:p>
          <a:p>
            <a:pPr eaLnBrk="1" hangingPunct="1">
              <a:spcBef>
                <a:spcPct val="0"/>
              </a:spcBef>
              <a:defRPr/>
            </a:pPr>
            <a:endParaRPr lang="en-US" dirty="0"/>
          </a:p>
          <a:p>
            <a:pPr eaLnBrk="1" hangingPunct="1">
              <a:spcBef>
                <a:spcPct val="0"/>
              </a:spcBef>
              <a:defRPr/>
            </a:pPr>
            <a:r>
              <a:rPr lang="en-US" dirty="0"/>
              <a:t>Use resources for home management.</a:t>
            </a:r>
          </a:p>
          <a:p>
            <a:pPr eaLnBrk="1" hangingPunct="1">
              <a:spcBef>
                <a:spcPct val="0"/>
              </a:spcBef>
              <a:buFont typeface="Wingdings" panose="05000000000000000000" pitchFamily="2" charset="2"/>
              <a:buNone/>
              <a:defRPr/>
            </a:pPr>
            <a:r>
              <a:rPr lang="en-US" dirty="0"/>
              <a:t>Example:  Prepare a work schedule and assign responsibilities to each member.</a:t>
            </a:r>
          </a:p>
          <a:p>
            <a:pPr eaLnBrk="1" hangingPunct="1">
              <a:spcBef>
                <a:spcPct val="0"/>
              </a:spcBef>
              <a:buFont typeface="Wingdings" panose="05000000000000000000" pitchFamily="2" charset="2"/>
              <a:buNone/>
              <a:defRPr/>
            </a:pPr>
            <a:r>
              <a:rPr lang="en-US" dirty="0"/>
              <a:t>Why?  It provides a sense of belonging and individuals will learn responsibility.</a:t>
            </a:r>
          </a:p>
          <a:p>
            <a:pPr eaLnBrk="1" hangingPunct="1">
              <a:spcBef>
                <a:spcPct val="0"/>
              </a:spcBef>
              <a:buFont typeface="Wingdings" panose="05000000000000000000" pitchFamily="2" charset="2"/>
              <a:buNone/>
              <a:defRPr/>
            </a:pPr>
            <a:endParaRPr lang="en-US" dirty="0"/>
          </a:p>
          <a:p>
            <a:pPr>
              <a:defRPr/>
            </a:pPr>
            <a:r>
              <a:rPr lang="en-US" dirty="0"/>
              <a:t>Helping around the house</a:t>
            </a:r>
          </a:p>
          <a:p>
            <a:pPr>
              <a:defRPr/>
            </a:pPr>
            <a:endParaRPr lang="en-US" dirty="0"/>
          </a:p>
          <a:p>
            <a:pPr marL="171450" indent="-171450">
              <a:buFont typeface="Arial" panose="020B0604020202020204" pitchFamily="34" charset="0"/>
              <a:buChar char="•"/>
              <a:defRPr/>
            </a:pPr>
            <a:r>
              <a:rPr lang="en-US" dirty="0"/>
              <a:t>Chores</a:t>
            </a:r>
          </a:p>
          <a:p>
            <a:pPr marL="171450" indent="-171450">
              <a:buFont typeface="Arial" panose="020B0604020202020204" pitchFamily="34" charset="0"/>
              <a:buChar char="•"/>
              <a:defRPr/>
            </a:pPr>
            <a:r>
              <a:rPr lang="en-US" dirty="0"/>
              <a:t>Cleaning </a:t>
            </a:r>
          </a:p>
          <a:p>
            <a:pPr marL="171450" indent="-171450">
              <a:buFont typeface="Arial" panose="020B0604020202020204" pitchFamily="34" charset="0"/>
              <a:buChar char="•"/>
              <a:defRPr/>
            </a:pPr>
            <a:r>
              <a:rPr lang="en-US" dirty="0"/>
              <a:t>Cooking</a:t>
            </a:r>
          </a:p>
          <a:p>
            <a:pPr marL="171450" indent="-171450">
              <a:buFont typeface="Arial" panose="020B0604020202020204" pitchFamily="34" charset="0"/>
              <a:buChar char="•"/>
              <a:defRPr/>
            </a:pPr>
            <a:r>
              <a:rPr lang="en-US" dirty="0"/>
              <a:t>Doing the laundry</a:t>
            </a:r>
          </a:p>
          <a:p>
            <a:pPr marL="171450" indent="-171450">
              <a:buFont typeface="Arial" panose="020B0604020202020204" pitchFamily="34" charset="0"/>
              <a:buChar char="•"/>
              <a:defRPr/>
            </a:pPr>
            <a:r>
              <a:rPr lang="en-US" dirty="0"/>
              <a:t>Shopping for groceries</a:t>
            </a:r>
          </a:p>
          <a:p>
            <a:pPr marL="171450" indent="-171450">
              <a:buFont typeface="Arial" panose="020B0604020202020204" pitchFamily="34" charset="0"/>
              <a:buChar char="•"/>
              <a:defRPr/>
            </a:pPr>
            <a:r>
              <a:rPr lang="en-US" dirty="0"/>
              <a:t>Taking care of the pets, yard or vehicles</a:t>
            </a:r>
          </a:p>
          <a:p>
            <a:pPr lvl="2">
              <a:defRPr/>
            </a:pPr>
            <a:endParaRPr lang="en-US" sz="1400" dirty="0"/>
          </a:p>
          <a:p>
            <a:pPr>
              <a:defRPr/>
            </a:pPr>
            <a:r>
              <a:rPr lang="en-US" dirty="0"/>
              <a:t>Financially</a:t>
            </a:r>
          </a:p>
          <a:p>
            <a:pPr marL="171450" indent="-171450">
              <a:buFont typeface="Arial" panose="020B0604020202020204" pitchFamily="34" charset="0"/>
              <a:buChar char="•"/>
              <a:defRPr/>
            </a:pPr>
            <a:r>
              <a:rPr lang="en-US" dirty="0"/>
              <a:t>Do chores without  expecting an allowance</a:t>
            </a:r>
          </a:p>
          <a:p>
            <a:pPr marL="171450" indent="-171450">
              <a:buFont typeface="Arial" panose="020B0604020202020204" pitchFamily="34" charset="0"/>
              <a:buChar char="•"/>
              <a:defRPr/>
            </a:pPr>
            <a:r>
              <a:rPr lang="en-US" dirty="0"/>
              <a:t>Do not waste resources such as water, electricity or food</a:t>
            </a:r>
          </a:p>
          <a:p>
            <a:pPr marL="171450" indent="-171450">
              <a:buFont typeface="Arial" panose="020B0604020202020204" pitchFamily="34" charset="0"/>
              <a:buChar char="•"/>
              <a:defRPr/>
            </a:pPr>
            <a:r>
              <a:rPr lang="en-US" dirty="0"/>
              <a:t>Find time to get a job</a:t>
            </a:r>
          </a:p>
          <a:p>
            <a:pPr marL="171450" indent="-171450">
              <a:buFont typeface="Arial" panose="020B0604020202020204" pitchFamily="34" charset="0"/>
              <a:buChar char="•"/>
              <a:defRPr/>
            </a:pPr>
            <a:r>
              <a:rPr lang="en-US" dirty="0"/>
              <a:t>Restrain from asking for extras (wants)</a:t>
            </a:r>
          </a:p>
          <a:p>
            <a:pPr lvl="2">
              <a:defRPr/>
            </a:pPr>
            <a:endParaRPr lang="en-US" sz="1400" dirty="0"/>
          </a:p>
          <a:p>
            <a:pPr>
              <a:defRPr/>
            </a:pPr>
            <a:r>
              <a:rPr lang="en-US" dirty="0"/>
              <a:t>Other</a:t>
            </a:r>
          </a:p>
          <a:p>
            <a:pPr marL="171450" indent="-171450">
              <a:buFont typeface="Arial" panose="020B0604020202020204" pitchFamily="34" charset="0"/>
              <a:buChar char="•"/>
              <a:defRPr/>
            </a:pPr>
            <a:r>
              <a:rPr lang="en-US" dirty="0"/>
              <a:t>Assist your family members wherever help is needed</a:t>
            </a:r>
          </a:p>
          <a:p>
            <a:pPr marL="171450" indent="-171450" eaLnBrk="1" hangingPunct="1">
              <a:spcBef>
                <a:spcPct val="0"/>
              </a:spcBef>
              <a:buFont typeface="Arial" panose="020B0604020202020204" pitchFamily="34" charset="0"/>
              <a:buChar char="•"/>
              <a:defRPr/>
            </a:pPr>
            <a:r>
              <a:rPr lang="en-US" dirty="0"/>
              <a:t>Do things for others to help alleviate stress</a:t>
            </a:r>
          </a:p>
          <a:p>
            <a:pPr marL="171450" indent="-171450" eaLnBrk="1" hangingPunct="1">
              <a:spcBef>
                <a:spcPct val="0"/>
              </a:spcBef>
              <a:buFont typeface="Arial" panose="020B0604020202020204" pitchFamily="34" charset="0"/>
              <a:buChar char="•"/>
              <a:defRPr/>
            </a:pPr>
            <a:r>
              <a:rPr lang="en-US" dirty="0"/>
              <a:t>Take the initiative when it comes to helping around the house.  How does this component relate to the workplace?</a:t>
            </a:r>
          </a:p>
          <a:p>
            <a:pPr marL="171450" indent="-171450" eaLnBrk="1" hangingPunct="1">
              <a:spcBef>
                <a:spcPct val="0"/>
              </a:spcBef>
              <a:buFont typeface="Arial" panose="020B0604020202020204" pitchFamily="34" charset="0"/>
              <a:buChar char="•"/>
              <a:defRPr/>
            </a:pPr>
            <a:r>
              <a:rPr lang="en-US" dirty="0"/>
              <a:t>Think of others before you think of yourself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15847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many years have your parents been married? Grandparents? What are the secrets to a lasting commitment?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92870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All families go through difficult and trying times. That is why it is so important to love and support each other at all times.</a:t>
            </a:r>
          </a:p>
          <a:p>
            <a:endParaRPr lang="en-US" altLang="en-US" dirty="0"/>
          </a:p>
          <a:p>
            <a:r>
              <a:rPr lang="en-US" altLang="en-US" dirty="0"/>
              <a:t>When pressures of life, finances or work affect a family member, other family members can help out.</a:t>
            </a:r>
          </a:p>
          <a:p>
            <a:endParaRPr lang="en-US" altLang="en-US" dirty="0"/>
          </a:p>
          <a:p>
            <a:r>
              <a:rPr lang="en-US" altLang="en-US" dirty="0"/>
              <a:t>Students can brainstorm ways to support family members.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275950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H97Gug4Q2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9i2lLck7Ug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takingcharge.csh.umn.edu/enhance-your-wellbeing/relationships/why-personal-relationships-are-important"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94866" y="873333"/>
            <a:ext cx="7462935" cy="3413772"/>
          </a:xfrm>
        </p:spPr>
        <p:txBody>
          <a:bodyPr>
            <a:normAutofit/>
          </a:bodyPr>
          <a:lstStyle/>
          <a:p>
            <a:r>
              <a:rPr lang="en-US" dirty="0"/>
              <a:t>Building Healthy Family Relationships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Bonds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All families go through difficult and trying times</a:t>
            </a:r>
          </a:p>
          <a:p>
            <a:pPr lvl="1"/>
            <a:r>
              <a:rPr lang="en-US" dirty="0"/>
              <a:t>When pressures of life, finances or work affect a family member, other family members can help out</a:t>
            </a:r>
          </a:p>
          <a:p>
            <a:pPr lvl="1"/>
            <a:endParaRPr lang="en-US" dirty="0"/>
          </a:p>
        </p:txBody>
      </p:sp>
      <p:pic>
        <p:nvPicPr>
          <p:cNvPr id="4" name="Picture 3" descr="C:\Users\gayla.vaughan\AppData\Local\Microsoft\Windows\Temporary Internet Files\Content.IE5\6HCA8S5N\MM900236451[1].gif">
            <a:extLst>
              <a:ext uri="{FF2B5EF4-FFF2-40B4-BE49-F238E27FC236}">
                <a16:creationId xmlns:a16="http://schemas.microsoft.com/office/drawing/2014/main" id="{C0681747-7AE2-419D-A936-65525E5084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4465" y="3913274"/>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8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Sharing a Lasting Commitment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Adding to a person’s sense of security</a:t>
            </a:r>
          </a:p>
          <a:p>
            <a:pPr lvl="1"/>
            <a:r>
              <a:rPr lang="en-US" dirty="0"/>
              <a:t>Providing individualized attention to the needs of each person</a:t>
            </a:r>
          </a:p>
          <a:p>
            <a:pPr lvl="1"/>
            <a:r>
              <a:rPr lang="en-US" dirty="0"/>
              <a:t>Showing people they are not alone</a:t>
            </a:r>
          </a:p>
          <a:p>
            <a:pPr lvl="1"/>
            <a:endParaRPr lang="en-US" dirty="0"/>
          </a:p>
        </p:txBody>
      </p:sp>
    </p:spTree>
    <p:extLst>
      <p:ext uri="{BB962C8B-B14F-4D97-AF65-F5344CB8AC3E}">
        <p14:creationId xmlns:p14="http://schemas.microsoft.com/office/powerpoint/2010/main" val="115338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Ways to Show Commitment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Ask about each other’s day</a:t>
            </a:r>
          </a:p>
          <a:p>
            <a:pPr lvl="1"/>
            <a:r>
              <a:rPr lang="en-US" dirty="0"/>
              <a:t>Be involved in each other’s activities</a:t>
            </a:r>
          </a:p>
          <a:p>
            <a:pPr lvl="1"/>
            <a:r>
              <a:rPr lang="en-US" dirty="0"/>
              <a:t>Create a family mission statement</a:t>
            </a:r>
          </a:p>
        </p:txBody>
      </p:sp>
    </p:spTree>
    <p:extLst>
      <p:ext uri="{BB962C8B-B14F-4D97-AF65-F5344CB8AC3E}">
        <p14:creationId xmlns:p14="http://schemas.microsoft.com/office/powerpoint/2010/main" val="191575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Relationships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Building Relationships for a Happy, Healthy and Balanced Life</a:t>
            </a:r>
            <a:br>
              <a:rPr lang="en-US" altLang="en-US" dirty="0"/>
            </a:br>
            <a:r>
              <a:rPr lang="en-US" altLang="en-US" sz="2400" dirty="0"/>
              <a:t>(click on link)</a:t>
            </a:r>
          </a:p>
          <a:p>
            <a:pPr marL="82550" algn="ctr"/>
            <a:endParaRPr lang="en-US" altLang="en-US" dirty="0"/>
          </a:p>
          <a:p>
            <a:pPr lvl="1"/>
            <a:endParaRPr lang="en-US" dirty="0"/>
          </a:p>
          <a:p>
            <a:endParaRPr lang="en-US" dirty="0"/>
          </a:p>
        </p:txBody>
      </p:sp>
      <p:pic>
        <p:nvPicPr>
          <p:cNvPr id="4" name="Picture 1">
            <a:extLst>
              <a:ext uri="{FF2B5EF4-FFF2-40B4-BE49-F238E27FC236}">
                <a16:creationId xmlns:a16="http://schemas.microsoft.com/office/drawing/2014/main" id="{969FC59F-6E33-4E37-A9BD-088E826D66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3573" y="2712308"/>
            <a:ext cx="2209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14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Showing Appreciation to One Another</a:t>
            </a:r>
            <a:endParaRPr lang="en-US" dirty="0"/>
          </a:p>
        </p:txBody>
      </p:sp>
    </p:spTree>
    <p:extLst>
      <p:ext uri="{BB962C8B-B14F-4D97-AF65-F5344CB8AC3E}">
        <p14:creationId xmlns:p14="http://schemas.microsoft.com/office/powerpoint/2010/main" val="418250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Showing Appreciation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Show appreciation frequently</a:t>
            </a:r>
          </a:p>
          <a:p>
            <a:pPr lvl="1"/>
            <a:r>
              <a:rPr lang="en-US" dirty="0"/>
              <a:t>Be appreciative of invisible work</a:t>
            </a:r>
          </a:p>
          <a:p>
            <a:pPr lvl="1"/>
            <a:r>
              <a:rPr lang="en-US" dirty="0"/>
              <a:t>Behavior is contagious</a:t>
            </a:r>
          </a:p>
        </p:txBody>
      </p:sp>
    </p:spTree>
    <p:extLst>
      <p:ext uri="{BB962C8B-B14F-4D97-AF65-F5344CB8AC3E}">
        <p14:creationId xmlns:p14="http://schemas.microsoft.com/office/powerpoint/2010/main" val="143983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Showing Affection</a:t>
            </a:r>
          </a:p>
        </p:txBody>
      </p:sp>
    </p:spTree>
    <p:extLst>
      <p:ext uri="{BB962C8B-B14F-4D97-AF65-F5344CB8AC3E}">
        <p14:creationId xmlns:p14="http://schemas.microsoft.com/office/powerpoint/2010/main" val="248168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3068"/>
            <a:ext cx="10059452" cy="876300"/>
          </a:xfrm>
        </p:spPr>
        <p:txBody>
          <a:bodyPr/>
          <a:lstStyle/>
          <a:p>
            <a:r>
              <a:rPr lang="en-US" dirty="0"/>
              <a:t>Showing Affection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Affection is showing other family members that you care about them</a:t>
            </a:r>
          </a:p>
          <a:p>
            <a:pPr lvl="1"/>
            <a:r>
              <a:rPr lang="en-US" dirty="0"/>
              <a:t>Expressing love  – Understand what affection means to the other person and offer your love unconditionally</a:t>
            </a:r>
          </a:p>
          <a:p>
            <a:pPr lvl="1"/>
            <a:endParaRPr lang="en-US" dirty="0"/>
          </a:p>
        </p:txBody>
      </p:sp>
      <p:pic>
        <p:nvPicPr>
          <p:cNvPr id="4" name="Picture 2">
            <a:extLst>
              <a:ext uri="{FF2B5EF4-FFF2-40B4-BE49-F238E27FC236}">
                <a16:creationId xmlns:a16="http://schemas.microsoft.com/office/drawing/2014/main" id="{C6C159B3-4605-43A9-A3C2-867FA584C6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904735"/>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2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Sharing Time Together</a:t>
            </a:r>
          </a:p>
        </p:txBody>
      </p:sp>
    </p:spTree>
    <p:extLst>
      <p:ext uri="{BB962C8B-B14F-4D97-AF65-F5344CB8AC3E}">
        <p14:creationId xmlns:p14="http://schemas.microsoft.com/office/powerpoint/2010/main" val="25025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Sharing Time Together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Quality time is more important than quantity time</a:t>
            </a:r>
          </a:p>
          <a:p>
            <a:pPr lvl="2"/>
            <a:r>
              <a:rPr lang="en-US" sz="2400" dirty="0"/>
              <a:t>Camping</a:t>
            </a:r>
          </a:p>
          <a:p>
            <a:pPr lvl="2"/>
            <a:r>
              <a:rPr lang="en-US" sz="2400" dirty="0"/>
              <a:t>Completing chores</a:t>
            </a:r>
          </a:p>
          <a:p>
            <a:pPr lvl="2"/>
            <a:r>
              <a:rPr lang="en-US" sz="2400" dirty="0"/>
              <a:t>Doing homework</a:t>
            </a:r>
          </a:p>
          <a:p>
            <a:pPr lvl="2"/>
            <a:r>
              <a:rPr lang="en-US" sz="2400" dirty="0"/>
              <a:t>Eating together</a:t>
            </a:r>
          </a:p>
          <a:p>
            <a:pPr lvl="2"/>
            <a:r>
              <a:rPr lang="en-US" sz="2400" dirty="0"/>
              <a:t>Vacationing</a:t>
            </a:r>
          </a:p>
        </p:txBody>
      </p:sp>
      <p:pic>
        <p:nvPicPr>
          <p:cNvPr id="5" name="Picture 2">
            <a:extLst>
              <a:ext uri="{FF2B5EF4-FFF2-40B4-BE49-F238E27FC236}">
                <a16:creationId xmlns:a16="http://schemas.microsoft.com/office/drawing/2014/main" id="{7F65011B-09DC-4157-B765-8E3AB1C2DF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0266" y="2313803"/>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85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Using Creative Problem Solving</a:t>
            </a:r>
          </a:p>
        </p:txBody>
      </p:sp>
    </p:spTree>
    <p:extLst>
      <p:ext uri="{BB962C8B-B14F-4D97-AF65-F5344CB8AC3E}">
        <p14:creationId xmlns:p14="http://schemas.microsoft.com/office/powerpoint/2010/main" val="278909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Creative Problem Solving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Happy families have the same number of arguments as other families, but they have spaces filled with happy times</a:t>
            </a:r>
          </a:p>
          <a:p>
            <a:pPr lvl="1"/>
            <a:r>
              <a:rPr lang="en-US" dirty="0"/>
              <a:t>It is okay to have problems, but the key is to solve them quickly</a:t>
            </a:r>
          </a:p>
          <a:p>
            <a:pPr lvl="1"/>
            <a:endParaRPr lang="en-US" dirty="0"/>
          </a:p>
        </p:txBody>
      </p:sp>
      <p:pic>
        <p:nvPicPr>
          <p:cNvPr id="4" name="Picture 2">
            <a:extLst>
              <a:ext uri="{FF2B5EF4-FFF2-40B4-BE49-F238E27FC236}">
                <a16:creationId xmlns:a16="http://schemas.microsoft.com/office/drawing/2014/main" id="{6424E2F9-D335-46E8-B527-E1B33485F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3888002"/>
            <a:ext cx="28067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32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Maintaining a Great Relationship</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Family Relationships</a:t>
            </a:r>
            <a:br>
              <a:rPr lang="en-US" altLang="en-US" dirty="0"/>
            </a:br>
            <a:r>
              <a:rPr lang="en-US" altLang="en-US" sz="2400" dirty="0"/>
              <a:t>(click on link)</a:t>
            </a:r>
          </a:p>
          <a:p>
            <a:pPr marL="82550" algn="ctr"/>
            <a:endParaRPr lang="en-US" altLang="en-US" dirty="0"/>
          </a:p>
          <a:p>
            <a:pPr marL="0" lvl="1" indent="0">
              <a:buNone/>
            </a:pPr>
            <a:endParaRPr lang="en-US" dirty="0"/>
          </a:p>
          <a:p>
            <a:endParaRPr lang="en-US" dirty="0"/>
          </a:p>
        </p:txBody>
      </p:sp>
      <p:pic>
        <p:nvPicPr>
          <p:cNvPr id="4" name="Picture 4">
            <a:extLst>
              <a:ext uri="{FF2B5EF4-FFF2-40B4-BE49-F238E27FC236}">
                <a16:creationId xmlns:a16="http://schemas.microsoft.com/office/drawing/2014/main" id="{8227A551-F4EB-4287-A10B-C997D66ECD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4697" y="34290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26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Using Communication Skills Effectively</a:t>
            </a:r>
          </a:p>
        </p:txBody>
      </p:sp>
    </p:spTree>
    <p:extLst>
      <p:ext uri="{BB962C8B-B14F-4D97-AF65-F5344CB8AC3E}">
        <p14:creationId xmlns:p14="http://schemas.microsoft.com/office/powerpoint/2010/main" val="2107480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Using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Families should encourage open discussion and good communication</a:t>
            </a:r>
          </a:p>
          <a:p>
            <a:pPr lvl="1"/>
            <a:r>
              <a:rPr lang="en-US" dirty="0"/>
              <a:t>Open communication encourages families to share goals</a:t>
            </a:r>
          </a:p>
          <a:p>
            <a:pPr lvl="1"/>
            <a:endParaRPr lang="en-US" dirty="0"/>
          </a:p>
          <a:p>
            <a:pPr lvl="1"/>
            <a:endParaRPr lang="en-US" dirty="0"/>
          </a:p>
        </p:txBody>
      </p:sp>
      <p:pic>
        <p:nvPicPr>
          <p:cNvPr id="4" name="Picture 2">
            <a:extLst>
              <a:ext uri="{FF2B5EF4-FFF2-40B4-BE49-F238E27FC236}">
                <a16:creationId xmlns:a16="http://schemas.microsoft.com/office/drawing/2014/main" id="{C8E904E8-BA71-4436-8A8A-6ABA76427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3265" y="34290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42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Traits of a Healthy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Affirms and supports</a:t>
            </a:r>
          </a:p>
          <a:p>
            <a:pPr lvl="1"/>
            <a:r>
              <a:rPr lang="en-US" dirty="0"/>
              <a:t>Communicates</a:t>
            </a:r>
          </a:p>
          <a:p>
            <a:pPr lvl="1"/>
            <a:r>
              <a:rPr lang="en-US" dirty="0"/>
              <a:t>Listens</a:t>
            </a:r>
          </a:p>
          <a:p>
            <a:pPr lvl="1"/>
            <a:r>
              <a:rPr lang="en-US" dirty="0"/>
              <a:t>Respects</a:t>
            </a:r>
          </a:p>
          <a:p>
            <a:pPr lvl="1"/>
            <a:r>
              <a:rPr lang="en-US" dirty="0"/>
              <a:t>Trusts and forgives</a:t>
            </a:r>
          </a:p>
        </p:txBody>
      </p:sp>
      <p:pic>
        <p:nvPicPr>
          <p:cNvPr id="4" name="Picture 4" descr="C:\Users\gayla.vaughan\AppData\Local\Microsoft\Windows\Temporary Internet Files\Content.IE5\8DJDHIQW\MC900057201[1].wmf">
            <a:extLst>
              <a:ext uri="{FF2B5EF4-FFF2-40B4-BE49-F238E27FC236}">
                <a16:creationId xmlns:a16="http://schemas.microsoft.com/office/drawing/2014/main" id="{B3A851D5-77CD-4F07-AE94-927C0F2F8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091" y="2516660"/>
            <a:ext cx="2740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2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Additional Traits to Consider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Admits and/or seeks help for problems</a:t>
            </a:r>
          </a:p>
          <a:p>
            <a:pPr lvl="1"/>
            <a:r>
              <a:rPr lang="en-US" dirty="0"/>
              <a:t>Has a sense of humor</a:t>
            </a:r>
          </a:p>
          <a:p>
            <a:pPr lvl="1"/>
            <a:r>
              <a:rPr lang="en-US" dirty="0"/>
              <a:t>Has family rituals and traditions</a:t>
            </a:r>
          </a:p>
          <a:p>
            <a:pPr lvl="1"/>
            <a:r>
              <a:rPr lang="en-US" dirty="0"/>
              <a:t>Shares responsibilities</a:t>
            </a:r>
          </a:p>
          <a:p>
            <a:pPr lvl="1"/>
            <a:r>
              <a:rPr lang="en-US" dirty="0"/>
              <a:t>Teaches right from wrong</a:t>
            </a:r>
          </a:p>
          <a:p>
            <a:pPr lvl="1"/>
            <a:r>
              <a:rPr lang="en-US" dirty="0"/>
              <a:t>Values service to each other</a:t>
            </a:r>
          </a:p>
          <a:p>
            <a:pPr lvl="1"/>
            <a:endParaRPr lang="en-US" dirty="0"/>
          </a:p>
        </p:txBody>
      </p:sp>
      <p:pic>
        <p:nvPicPr>
          <p:cNvPr id="4" name="Picture 4" descr="C:\Users\gayla.vaughan\AppData\Local\Microsoft\Windows\Temporary Internet Files\Content.IE5\8DJDHIQW\MC900434743[1].png">
            <a:extLst>
              <a:ext uri="{FF2B5EF4-FFF2-40B4-BE49-F238E27FC236}">
                <a16:creationId xmlns:a16="http://schemas.microsoft.com/office/drawing/2014/main" id="{32152CC4-2106-458F-B9EF-4D428C193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0228">
            <a:off x="8900941" y="3987235"/>
            <a:ext cx="15573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10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endParaRPr lang="en-US" dirty="0"/>
          </a:p>
          <a:p>
            <a:pPr lvl="1"/>
            <a:r>
              <a:rPr lang="en-US" dirty="0"/>
              <a:t>“In a united family, happiness springs of itself.” – Chinese Proverb</a:t>
            </a:r>
          </a:p>
          <a:p>
            <a:pPr lvl="1"/>
            <a:endParaRPr lang="en-US" dirty="0"/>
          </a:p>
          <a:p>
            <a:pPr lvl="2"/>
            <a:r>
              <a:rPr lang="en-US" sz="2400" dirty="0"/>
              <a:t>Why are these components important?</a:t>
            </a:r>
          </a:p>
          <a:p>
            <a:pPr lvl="2"/>
            <a:r>
              <a:rPr lang="en-US" sz="2400" dirty="0"/>
              <a:t>How will these components help you in future relationships?</a:t>
            </a:r>
          </a:p>
          <a:p>
            <a:pPr lvl="1"/>
            <a:endParaRPr lang="en-US" dirty="0"/>
          </a:p>
          <a:p>
            <a:pPr lvl="1"/>
            <a:endParaRPr lang="en-US" dirty="0"/>
          </a:p>
        </p:txBody>
      </p:sp>
    </p:spTree>
    <p:extLst>
      <p:ext uri="{BB962C8B-B14F-4D97-AF65-F5344CB8AC3E}">
        <p14:creationId xmlns:p14="http://schemas.microsoft.com/office/powerpoint/2010/main" val="153069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926192"/>
            <a:ext cx="10059452" cy="876300"/>
          </a:xfrm>
        </p:spPr>
        <p:txBody>
          <a:bodyPr/>
          <a:lstStyle/>
          <a:p>
            <a:r>
              <a:rPr lang="en-US" dirty="0"/>
              <a:t>How Can We Transfer These Skills to Further Develop Relationships?</a:t>
            </a:r>
          </a:p>
        </p:txBody>
      </p:sp>
    </p:spTree>
    <p:extLst>
      <p:ext uri="{BB962C8B-B14F-4D97-AF65-F5344CB8AC3E}">
        <p14:creationId xmlns:p14="http://schemas.microsoft.com/office/powerpoint/2010/main" val="414669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Relationships Can Be With…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Associates</a:t>
            </a:r>
          </a:p>
          <a:p>
            <a:pPr lvl="1"/>
            <a:r>
              <a:rPr lang="en-US" dirty="0"/>
              <a:t>A dating partner</a:t>
            </a:r>
          </a:p>
          <a:p>
            <a:pPr lvl="1"/>
            <a:r>
              <a:rPr lang="en-US" dirty="0"/>
              <a:t>A family member</a:t>
            </a:r>
          </a:p>
          <a:p>
            <a:pPr lvl="1"/>
            <a:r>
              <a:rPr lang="en-US" dirty="0"/>
              <a:t>Friends</a:t>
            </a:r>
          </a:p>
          <a:p>
            <a:pPr lvl="1"/>
            <a:r>
              <a:rPr lang="en-US" dirty="0"/>
              <a:t>A marriage partner</a:t>
            </a:r>
          </a:p>
          <a:p>
            <a:pPr lvl="1"/>
            <a:r>
              <a:rPr lang="en-US" dirty="0"/>
              <a:t>Neighbors</a:t>
            </a:r>
          </a:p>
          <a:p>
            <a:pPr lvl="1"/>
            <a:r>
              <a:rPr lang="en-US" dirty="0"/>
              <a:t>Place of Worship</a:t>
            </a:r>
          </a:p>
          <a:p>
            <a:pPr lvl="1"/>
            <a:r>
              <a:rPr lang="en-US" dirty="0"/>
              <a:t>Work colleagues </a:t>
            </a:r>
          </a:p>
          <a:p>
            <a:pPr lvl="1"/>
            <a:endParaRPr lang="en-US" dirty="0"/>
          </a:p>
        </p:txBody>
      </p:sp>
      <p:pic>
        <p:nvPicPr>
          <p:cNvPr id="5" name="Picture 4">
            <a:extLst>
              <a:ext uri="{FF2B5EF4-FFF2-40B4-BE49-F238E27FC236}">
                <a16:creationId xmlns:a16="http://schemas.microsoft.com/office/drawing/2014/main" id="{5FCE21CB-38EB-4B11-8DDD-593E5585B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0516" y="2034979"/>
            <a:ext cx="314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2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Does a Healthy Relationship Look Like?</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3">
            <a:extLst>
              <a:ext uri="{FF2B5EF4-FFF2-40B4-BE49-F238E27FC236}">
                <a16:creationId xmlns:a16="http://schemas.microsoft.com/office/drawing/2014/main" id="{4014B4CF-1A08-4E3F-8275-CD00428D887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44944" y="2063577"/>
            <a:ext cx="3502111" cy="3502111"/>
          </a:xfrm>
        </p:spPr>
      </p:pic>
    </p:spTree>
    <p:extLst>
      <p:ext uri="{BB962C8B-B14F-4D97-AF65-F5344CB8AC3E}">
        <p14:creationId xmlns:p14="http://schemas.microsoft.com/office/powerpoint/2010/main" val="311345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3" y="1420420"/>
            <a:ext cx="10998255" cy="4734318"/>
          </a:xfrm>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a:t>Johnson, L. (2010). Strengthening family &amp; self. (6th ed.). Tinley Park, Illinois: The </a:t>
            </a:r>
            <a:r>
              <a:rPr lang="en-US" sz="2000" dirty="0" err="1"/>
              <a:t>Goodheart</a:t>
            </a:r>
            <a:r>
              <a:rPr lang="en-US" sz="2000" dirty="0"/>
              <a:t>-Willcox Company. Inc.</a:t>
            </a:r>
          </a:p>
          <a:p>
            <a:pPr lvl="1"/>
            <a:r>
              <a:rPr lang="en-US" sz="2000" dirty="0"/>
              <a:t>Websites:</a:t>
            </a:r>
          </a:p>
          <a:p>
            <a:pPr lvl="2"/>
            <a:r>
              <a:rPr lang="en-US" sz="2000" dirty="0"/>
              <a:t>Advocates for Youth</a:t>
            </a:r>
            <a:br>
              <a:rPr lang="en-US" sz="2000" dirty="0"/>
            </a:br>
            <a:r>
              <a:rPr lang="en-US" sz="2000" dirty="0"/>
              <a:t>Strengthening Family Relationships</a:t>
            </a:r>
            <a:br>
              <a:rPr lang="en-US" sz="2000" dirty="0"/>
            </a:br>
            <a:r>
              <a:rPr lang="en-US" sz="2000" dirty="0"/>
              <a:t>http://www.advocatesforyouth.org/publications/1229?task=view</a:t>
            </a:r>
          </a:p>
          <a:p>
            <a:pPr lvl="2"/>
            <a:r>
              <a:rPr lang="en-US" sz="2000" dirty="0"/>
              <a:t>American Psychological Association</a:t>
            </a:r>
            <a:br>
              <a:rPr lang="en-US" sz="2000" dirty="0"/>
            </a:br>
            <a:r>
              <a:rPr lang="en-US" sz="2000" dirty="0"/>
              <a:t>Family and Relationships.</a:t>
            </a:r>
            <a:br>
              <a:rPr lang="en-US" sz="2000" dirty="0"/>
            </a:br>
            <a:r>
              <a:rPr lang="en-US" sz="2000" dirty="0"/>
              <a:t>http://www.apa.org/helpcenter/family/index.aspx</a:t>
            </a:r>
          </a:p>
          <a:p>
            <a:pPr lvl="2"/>
            <a:r>
              <a:rPr lang="en-US" sz="2000" dirty="0"/>
              <a:t>University of Minnesota</a:t>
            </a:r>
            <a:br>
              <a:rPr lang="en-US" sz="2000" dirty="0"/>
            </a:br>
            <a:r>
              <a:rPr lang="en-US" sz="2000" dirty="0"/>
              <a:t>Why Personal Relationships are Important.</a:t>
            </a:r>
            <a:br>
              <a:rPr lang="en-US" sz="2000" dirty="0"/>
            </a:br>
            <a:r>
              <a:rPr lang="en-US" sz="2000" dirty="0">
                <a:hlinkClick r:id="rId3"/>
              </a:rPr>
              <a:t>http://www.takingcharge.csh.umn.edu/enhance-your-wellbeing/relationships/why-personal-relationships-are-important</a:t>
            </a:r>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783177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 ™:</a:t>
            </a:r>
          </a:p>
          <a:p>
            <a:pPr lvl="2"/>
            <a:r>
              <a:rPr lang="en-US" sz="2000" dirty="0"/>
              <a:t>Building Relationships for a Happy, Healthy and Balanced Life</a:t>
            </a:r>
            <a:br>
              <a:rPr lang="en-US" sz="2000" dirty="0"/>
            </a:br>
            <a:r>
              <a:rPr lang="en-US" sz="2000" dirty="0"/>
              <a:t>The most important ingredient for a long, happy, healthy life is a sense of balance between your work and your relationships with your family and the people you care about.</a:t>
            </a:r>
            <a:br>
              <a:rPr lang="en-US" sz="2000" dirty="0"/>
            </a:br>
            <a:r>
              <a:rPr lang="en-US" sz="2000" dirty="0"/>
              <a:t>http://youtu.be/H97Gug4Q230</a:t>
            </a:r>
          </a:p>
          <a:p>
            <a:pPr lvl="2"/>
            <a:r>
              <a:rPr lang="en-US" sz="2000" dirty="0"/>
              <a:t>Family Relationships</a:t>
            </a:r>
            <a:br>
              <a:rPr lang="en-US" sz="2000" dirty="0"/>
            </a:br>
            <a:r>
              <a:rPr lang="en-US" sz="2000" dirty="0"/>
              <a:t>One of the important ways to establish and maintain a great relationship is the ability to forgive and forget the little things. We are all human so there can be many little things that occur. In reality though, true big issues or problems happen very rarely.</a:t>
            </a:r>
            <a:br>
              <a:rPr lang="en-US" sz="2000" dirty="0"/>
            </a:br>
            <a:r>
              <a:rPr lang="en-US" sz="2000" dirty="0"/>
              <a:t>http://youtu.be/9i2lLck7UgI</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11995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 Families Build Healthy Relationships?</a:t>
            </a:r>
          </a:p>
        </p:txBody>
      </p:sp>
    </p:spTree>
    <p:extLst>
      <p:ext uri="{BB962C8B-B14F-4D97-AF65-F5344CB8AC3E}">
        <p14:creationId xmlns:p14="http://schemas.microsoft.com/office/powerpoint/2010/main" val="159569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Sharing Goals and Priorities</a:t>
            </a:r>
            <a:endParaRPr lang="en-US" dirty="0"/>
          </a:p>
        </p:txBody>
      </p:sp>
    </p:spTree>
    <p:extLst>
      <p:ext uri="{BB962C8B-B14F-4D97-AF65-F5344CB8AC3E}">
        <p14:creationId xmlns:p14="http://schemas.microsoft.com/office/powerpoint/2010/main" val="148116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Sharing Goals and Priorities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Celebrate together when a goal is accomplished</a:t>
            </a:r>
          </a:p>
          <a:p>
            <a:pPr lvl="1"/>
            <a:r>
              <a:rPr lang="en-US" dirty="0"/>
              <a:t>Establish realistic expectations and set priorities</a:t>
            </a:r>
          </a:p>
        </p:txBody>
      </p:sp>
      <p:pic>
        <p:nvPicPr>
          <p:cNvPr id="4" name="Content Placeholder 3">
            <a:extLst>
              <a:ext uri="{FF2B5EF4-FFF2-40B4-BE49-F238E27FC236}">
                <a16:creationId xmlns:a16="http://schemas.microsoft.com/office/drawing/2014/main" id="{61E4F656-FDE2-4822-9610-6B420279C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03421" y="3027405"/>
            <a:ext cx="2912294" cy="2914822"/>
          </a:xfrm>
          <a:prstGeom prst="rect">
            <a:avLst/>
          </a:prstGeom>
        </p:spPr>
      </p:pic>
    </p:spTree>
    <p:extLst>
      <p:ext uri="{BB962C8B-B14F-4D97-AF65-F5344CB8AC3E}">
        <p14:creationId xmlns:p14="http://schemas.microsoft.com/office/powerpoint/2010/main" val="419067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Sharing Resources</a:t>
            </a:r>
            <a:endParaRPr lang="en-US" dirty="0"/>
          </a:p>
        </p:txBody>
      </p:sp>
    </p:spTree>
    <p:extLst>
      <p:ext uri="{BB962C8B-B14F-4D97-AF65-F5344CB8AC3E}">
        <p14:creationId xmlns:p14="http://schemas.microsoft.com/office/powerpoint/2010/main" val="85523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Sharing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Time, energy, interest, knowledge and skills</a:t>
            </a:r>
          </a:p>
          <a:p>
            <a:pPr lvl="1"/>
            <a:r>
              <a:rPr lang="en-US" dirty="0"/>
              <a:t>Use resources for home management</a:t>
            </a:r>
          </a:p>
        </p:txBody>
      </p:sp>
      <p:pic>
        <p:nvPicPr>
          <p:cNvPr id="4" name="Picture 1">
            <a:extLst>
              <a:ext uri="{FF2B5EF4-FFF2-40B4-BE49-F238E27FC236}">
                <a16:creationId xmlns:a16="http://schemas.microsoft.com/office/drawing/2014/main" id="{6D094AC8-43A6-4595-A1DD-0CCEFDE84A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465" y="3097599"/>
            <a:ext cx="38862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15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Sharing a Lasting Commitment</a:t>
            </a:r>
            <a:endParaRPr lang="en-US" dirty="0"/>
          </a:p>
        </p:txBody>
      </p:sp>
    </p:spTree>
    <p:extLst>
      <p:ext uri="{BB962C8B-B14F-4D97-AF65-F5344CB8AC3E}">
        <p14:creationId xmlns:p14="http://schemas.microsoft.com/office/powerpoint/2010/main" val="227280946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sharepoint/v3"/>
    <ds:schemaRef ds:uri="05d88611-e516-4d1a-b12e-39107e78b3d0"/>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1786</TotalTime>
  <Words>1544</Words>
  <Application>Microsoft Office PowerPoint</Application>
  <PresentationFormat>Widescreen</PresentationFormat>
  <Paragraphs>329</Paragraphs>
  <Slides>32</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.AppleSystemUIFont</vt:lpstr>
      <vt:lpstr>Arial</vt:lpstr>
      <vt:lpstr>Calibri</vt:lpstr>
      <vt:lpstr>Open Sans</vt:lpstr>
      <vt:lpstr>Open Sans SemiBold</vt:lpstr>
      <vt:lpstr>Wingdings</vt:lpstr>
      <vt:lpstr>2_Office Theme</vt:lpstr>
      <vt:lpstr>3_Office Theme</vt:lpstr>
      <vt:lpstr>Building Healthy Family Relationships</vt:lpstr>
      <vt:lpstr>PowerPoint Presentation</vt:lpstr>
      <vt:lpstr>What Does a Healthy Relationship Look Like?</vt:lpstr>
      <vt:lpstr>How Do Families Build Healthy Relationships?</vt:lpstr>
      <vt:lpstr>Sharing Goals and Priorities</vt:lpstr>
      <vt:lpstr>Sharing Goals and Priorities</vt:lpstr>
      <vt:lpstr>Sharing Resources</vt:lpstr>
      <vt:lpstr>Sharing Resources</vt:lpstr>
      <vt:lpstr>Sharing a Lasting Commitment</vt:lpstr>
      <vt:lpstr>Family Bonds</vt:lpstr>
      <vt:lpstr>Sharing a Lasting Commitment</vt:lpstr>
      <vt:lpstr>Ways to Show Commitment</vt:lpstr>
      <vt:lpstr>Building Relationships</vt:lpstr>
      <vt:lpstr>Showing Appreciation to One Another</vt:lpstr>
      <vt:lpstr>Showing Appreciation </vt:lpstr>
      <vt:lpstr>Showing Affection</vt:lpstr>
      <vt:lpstr>Showing Affection</vt:lpstr>
      <vt:lpstr>Sharing Time Together</vt:lpstr>
      <vt:lpstr>Sharing Time Together</vt:lpstr>
      <vt:lpstr>Using Creative Problem Solving</vt:lpstr>
      <vt:lpstr>Creative Problem Solving</vt:lpstr>
      <vt:lpstr>Maintaining a Great Relationship</vt:lpstr>
      <vt:lpstr>Using Communication Skills Effectively</vt:lpstr>
      <vt:lpstr>Using Communication</vt:lpstr>
      <vt:lpstr>Traits of a Healthy Family</vt:lpstr>
      <vt:lpstr>Additional Traits to Consider</vt:lpstr>
      <vt:lpstr>Discussion Questions</vt:lpstr>
      <vt:lpstr>How Can We Transfer These Skills to Further Develop Relationships?</vt:lpstr>
      <vt:lpstr>Relationships Can Be With…</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2017-11-28T14:44:44Z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