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handoutMasterIdLst>
    <p:handoutMasterId r:id="rId3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D8090-C67E-44D5-9A74-7B8EEB92E9EA}" type="doc">
      <dgm:prSet loTypeId="urn:microsoft.com/office/officeart/2005/8/layout/cycle1" loCatId="cycle" qsTypeId="urn:microsoft.com/office/officeart/2005/8/quickstyle/simple1" qsCatId="simple" csTypeId="urn:microsoft.com/office/officeart/2005/8/colors/accent1_1" csCatId="accent1" phldr="1"/>
      <dgm:spPr/>
      <dgm:t>
        <a:bodyPr/>
        <a:lstStyle/>
        <a:p>
          <a:endParaRPr lang="en-US"/>
        </a:p>
      </dgm:t>
    </dgm:pt>
    <dgm:pt modelId="{5FBDC17C-BE1A-46E4-9325-97920F1B9E9B}">
      <dgm:prSet phldrT="[Text]"/>
      <dgm:spPr/>
      <dgm:t>
        <a:bodyPr/>
        <a:lstStyle/>
        <a:p>
          <a:r>
            <a:rPr lang="en-US" dirty="0"/>
            <a:t>Peak</a:t>
          </a:r>
        </a:p>
      </dgm:t>
    </dgm:pt>
    <dgm:pt modelId="{0F099220-2AF2-43D4-8246-BC39837DB7B2}" type="parTrans" cxnId="{056E894A-209C-4E37-9EB9-76C985C36098}">
      <dgm:prSet/>
      <dgm:spPr/>
      <dgm:t>
        <a:bodyPr/>
        <a:lstStyle/>
        <a:p>
          <a:endParaRPr lang="en-US"/>
        </a:p>
      </dgm:t>
    </dgm:pt>
    <dgm:pt modelId="{919B0A91-C985-438D-B0DE-F0330D8E7DD5}" type="sibTrans" cxnId="{056E894A-209C-4E37-9EB9-76C985C36098}">
      <dgm:prSet/>
      <dgm:spPr/>
      <dgm:t>
        <a:bodyPr/>
        <a:lstStyle/>
        <a:p>
          <a:endParaRPr lang="en-US"/>
        </a:p>
      </dgm:t>
    </dgm:pt>
    <dgm:pt modelId="{24728BE3-6374-4989-A625-CC9594E47ACD}">
      <dgm:prSet phldrT="[Text]"/>
      <dgm:spPr/>
      <dgm:t>
        <a:bodyPr/>
        <a:lstStyle/>
        <a:p>
          <a:r>
            <a:rPr lang="en-US" dirty="0"/>
            <a:t>Contraction (recession)</a:t>
          </a:r>
        </a:p>
      </dgm:t>
    </dgm:pt>
    <dgm:pt modelId="{114A7C0D-1010-4E57-AD79-2E1B065E1294}" type="parTrans" cxnId="{301F10A9-B01B-4A45-A2EB-EEC7B0C94266}">
      <dgm:prSet/>
      <dgm:spPr/>
      <dgm:t>
        <a:bodyPr/>
        <a:lstStyle/>
        <a:p>
          <a:endParaRPr lang="en-US"/>
        </a:p>
      </dgm:t>
    </dgm:pt>
    <dgm:pt modelId="{C40F1B4C-739F-452F-A724-858B0128AC5D}" type="sibTrans" cxnId="{301F10A9-B01B-4A45-A2EB-EEC7B0C94266}">
      <dgm:prSet/>
      <dgm:spPr/>
      <dgm:t>
        <a:bodyPr/>
        <a:lstStyle/>
        <a:p>
          <a:endParaRPr lang="en-US"/>
        </a:p>
      </dgm:t>
    </dgm:pt>
    <dgm:pt modelId="{768D1211-BD11-45D6-8B9E-EE31115081DC}">
      <dgm:prSet phldrT="[Text]"/>
      <dgm:spPr/>
      <dgm:t>
        <a:bodyPr/>
        <a:lstStyle/>
        <a:p>
          <a:r>
            <a:rPr lang="en-US" dirty="0"/>
            <a:t>Trough</a:t>
          </a:r>
        </a:p>
      </dgm:t>
    </dgm:pt>
    <dgm:pt modelId="{3290B412-8B54-4E30-A85E-473AE0865D3F}" type="parTrans" cxnId="{9471BE2A-B16A-48C2-937F-10CD0E707D1E}">
      <dgm:prSet/>
      <dgm:spPr/>
      <dgm:t>
        <a:bodyPr/>
        <a:lstStyle/>
        <a:p>
          <a:endParaRPr lang="en-US"/>
        </a:p>
      </dgm:t>
    </dgm:pt>
    <dgm:pt modelId="{9547E626-1550-43FA-B3B3-063EE5C441AA}" type="sibTrans" cxnId="{9471BE2A-B16A-48C2-937F-10CD0E707D1E}">
      <dgm:prSet/>
      <dgm:spPr/>
      <dgm:t>
        <a:bodyPr/>
        <a:lstStyle/>
        <a:p>
          <a:endParaRPr lang="en-US"/>
        </a:p>
      </dgm:t>
    </dgm:pt>
    <dgm:pt modelId="{2ED0DDE1-E8F2-4D6C-A1EA-34526B986C31}">
      <dgm:prSet phldrT="[Text]"/>
      <dgm:spPr/>
      <dgm:t>
        <a:bodyPr/>
        <a:lstStyle/>
        <a:p>
          <a:r>
            <a:rPr lang="en-US" dirty="0"/>
            <a:t>Expansion (boom)</a:t>
          </a:r>
        </a:p>
      </dgm:t>
    </dgm:pt>
    <dgm:pt modelId="{DAF8004E-4E22-4E29-8B0D-BC805CA4125F}" type="parTrans" cxnId="{2F875414-D027-41FD-B6AA-8137EBD5949B}">
      <dgm:prSet/>
      <dgm:spPr/>
      <dgm:t>
        <a:bodyPr/>
        <a:lstStyle/>
        <a:p>
          <a:endParaRPr lang="en-US"/>
        </a:p>
      </dgm:t>
    </dgm:pt>
    <dgm:pt modelId="{76AAD9A5-C974-4636-9D99-22A7C97D0FA4}" type="sibTrans" cxnId="{2F875414-D027-41FD-B6AA-8137EBD5949B}">
      <dgm:prSet/>
      <dgm:spPr/>
      <dgm:t>
        <a:bodyPr/>
        <a:lstStyle/>
        <a:p>
          <a:endParaRPr lang="en-US"/>
        </a:p>
      </dgm:t>
    </dgm:pt>
    <dgm:pt modelId="{11DF4E8C-C970-484E-8781-3259960432EA}" type="pres">
      <dgm:prSet presAssocID="{70AD8090-C67E-44D5-9A74-7B8EEB92E9EA}" presName="cycle" presStyleCnt="0">
        <dgm:presLayoutVars>
          <dgm:dir/>
          <dgm:resizeHandles val="exact"/>
        </dgm:presLayoutVars>
      </dgm:prSet>
      <dgm:spPr/>
    </dgm:pt>
    <dgm:pt modelId="{EC1CAFEB-1DFD-4D32-A9CB-DE0FD4ED14F0}" type="pres">
      <dgm:prSet presAssocID="{5FBDC17C-BE1A-46E4-9325-97920F1B9E9B}" presName="dummy" presStyleCnt="0"/>
      <dgm:spPr/>
    </dgm:pt>
    <dgm:pt modelId="{E0016CDC-5709-4F46-9B5F-FB082D143E20}" type="pres">
      <dgm:prSet presAssocID="{5FBDC17C-BE1A-46E4-9325-97920F1B9E9B}" presName="node" presStyleLbl="revTx" presStyleIdx="0" presStyleCnt="4">
        <dgm:presLayoutVars>
          <dgm:bulletEnabled val="1"/>
        </dgm:presLayoutVars>
      </dgm:prSet>
      <dgm:spPr/>
    </dgm:pt>
    <dgm:pt modelId="{49A8290B-34B0-4AE2-9E63-3C109BA6802E}" type="pres">
      <dgm:prSet presAssocID="{919B0A91-C985-438D-B0DE-F0330D8E7DD5}" presName="sibTrans" presStyleLbl="node1" presStyleIdx="0" presStyleCnt="4"/>
      <dgm:spPr/>
    </dgm:pt>
    <dgm:pt modelId="{18CEB6FF-7322-4EE7-9CE4-723724FA190F}" type="pres">
      <dgm:prSet presAssocID="{24728BE3-6374-4989-A625-CC9594E47ACD}" presName="dummy" presStyleCnt="0"/>
      <dgm:spPr/>
    </dgm:pt>
    <dgm:pt modelId="{02F39204-B1DC-4185-9526-061752B4D8B7}" type="pres">
      <dgm:prSet presAssocID="{24728BE3-6374-4989-A625-CC9594E47ACD}" presName="node" presStyleLbl="revTx" presStyleIdx="1" presStyleCnt="4">
        <dgm:presLayoutVars>
          <dgm:bulletEnabled val="1"/>
        </dgm:presLayoutVars>
      </dgm:prSet>
      <dgm:spPr/>
    </dgm:pt>
    <dgm:pt modelId="{D8500EC0-CC76-4C03-9711-38A759E0AB07}" type="pres">
      <dgm:prSet presAssocID="{C40F1B4C-739F-452F-A724-858B0128AC5D}" presName="sibTrans" presStyleLbl="node1" presStyleIdx="1" presStyleCnt="4"/>
      <dgm:spPr/>
    </dgm:pt>
    <dgm:pt modelId="{72E164CF-07D6-4539-AB7F-867BA1910522}" type="pres">
      <dgm:prSet presAssocID="{768D1211-BD11-45D6-8B9E-EE31115081DC}" presName="dummy" presStyleCnt="0"/>
      <dgm:spPr/>
    </dgm:pt>
    <dgm:pt modelId="{A95BB14B-649B-4534-AA88-6FB571984C3A}" type="pres">
      <dgm:prSet presAssocID="{768D1211-BD11-45D6-8B9E-EE31115081DC}" presName="node" presStyleLbl="revTx" presStyleIdx="2" presStyleCnt="4">
        <dgm:presLayoutVars>
          <dgm:bulletEnabled val="1"/>
        </dgm:presLayoutVars>
      </dgm:prSet>
      <dgm:spPr/>
    </dgm:pt>
    <dgm:pt modelId="{595C4A41-0E30-4E83-8D4A-F2DD88CFF972}" type="pres">
      <dgm:prSet presAssocID="{9547E626-1550-43FA-B3B3-063EE5C441AA}" presName="sibTrans" presStyleLbl="node1" presStyleIdx="2" presStyleCnt="4"/>
      <dgm:spPr/>
    </dgm:pt>
    <dgm:pt modelId="{C6E14702-3253-4C86-9E31-7ECA9EA1E762}" type="pres">
      <dgm:prSet presAssocID="{2ED0DDE1-E8F2-4D6C-A1EA-34526B986C31}" presName="dummy" presStyleCnt="0"/>
      <dgm:spPr/>
    </dgm:pt>
    <dgm:pt modelId="{D16781C7-6FA1-4C57-AC80-6ADFADA0A99B}" type="pres">
      <dgm:prSet presAssocID="{2ED0DDE1-E8F2-4D6C-A1EA-34526B986C31}" presName="node" presStyleLbl="revTx" presStyleIdx="3" presStyleCnt="4">
        <dgm:presLayoutVars>
          <dgm:bulletEnabled val="1"/>
        </dgm:presLayoutVars>
      </dgm:prSet>
      <dgm:spPr/>
    </dgm:pt>
    <dgm:pt modelId="{F1FB9D60-D158-4EE3-AB37-D2F1E7A7A037}" type="pres">
      <dgm:prSet presAssocID="{76AAD9A5-C974-4636-9D99-22A7C97D0FA4}" presName="sibTrans" presStyleLbl="node1" presStyleIdx="3" presStyleCnt="4"/>
      <dgm:spPr/>
    </dgm:pt>
  </dgm:ptLst>
  <dgm:cxnLst>
    <dgm:cxn modelId="{2F875414-D027-41FD-B6AA-8137EBD5949B}" srcId="{70AD8090-C67E-44D5-9A74-7B8EEB92E9EA}" destId="{2ED0DDE1-E8F2-4D6C-A1EA-34526B986C31}" srcOrd="3" destOrd="0" parTransId="{DAF8004E-4E22-4E29-8B0D-BC805CA4125F}" sibTransId="{76AAD9A5-C974-4636-9D99-22A7C97D0FA4}"/>
    <dgm:cxn modelId="{A6909E18-7051-4F84-A381-E75CEB343C11}" type="presOf" srcId="{24728BE3-6374-4989-A625-CC9594E47ACD}" destId="{02F39204-B1DC-4185-9526-061752B4D8B7}" srcOrd="0" destOrd="0" presId="urn:microsoft.com/office/officeart/2005/8/layout/cycle1"/>
    <dgm:cxn modelId="{56340920-84A3-409F-939B-20CD73C0B038}" type="presOf" srcId="{9547E626-1550-43FA-B3B3-063EE5C441AA}" destId="{595C4A41-0E30-4E83-8D4A-F2DD88CFF972}" srcOrd="0" destOrd="0" presId="urn:microsoft.com/office/officeart/2005/8/layout/cycle1"/>
    <dgm:cxn modelId="{A9E40A2A-2E34-4FA2-B6FE-77B24BE4FFC8}" type="presOf" srcId="{919B0A91-C985-438D-B0DE-F0330D8E7DD5}" destId="{49A8290B-34B0-4AE2-9E63-3C109BA6802E}" srcOrd="0" destOrd="0" presId="urn:microsoft.com/office/officeart/2005/8/layout/cycle1"/>
    <dgm:cxn modelId="{9471BE2A-B16A-48C2-937F-10CD0E707D1E}" srcId="{70AD8090-C67E-44D5-9A74-7B8EEB92E9EA}" destId="{768D1211-BD11-45D6-8B9E-EE31115081DC}" srcOrd="2" destOrd="0" parTransId="{3290B412-8B54-4E30-A85E-473AE0865D3F}" sibTransId="{9547E626-1550-43FA-B3B3-063EE5C441AA}"/>
    <dgm:cxn modelId="{0FD99C3E-3D3F-4F8D-8672-0E370B400187}" type="presOf" srcId="{768D1211-BD11-45D6-8B9E-EE31115081DC}" destId="{A95BB14B-649B-4534-AA88-6FB571984C3A}" srcOrd="0" destOrd="0" presId="urn:microsoft.com/office/officeart/2005/8/layout/cycle1"/>
    <dgm:cxn modelId="{A720A95B-AFC5-4A09-AC5D-3D1FFFE300B5}" type="presOf" srcId="{76AAD9A5-C974-4636-9D99-22A7C97D0FA4}" destId="{F1FB9D60-D158-4EE3-AB37-D2F1E7A7A037}" srcOrd="0" destOrd="0" presId="urn:microsoft.com/office/officeart/2005/8/layout/cycle1"/>
    <dgm:cxn modelId="{99D86062-88F4-499C-B3A0-CB38DFF1F1A0}" type="presOf" srcId="{C40F1B4C-739F-452F-A724-858B0128AC5D}" destId="{D8500EC0-CC76-4C03-9711-38A759E0AB07}" srcOrd="0" destOrd="0" presId="urn:microsoft.com/office/officeart/2005/8/layout/cycle1"/>
    <dgm:cxn modelId="{056E894A-209C-4E37-9EB9-76C985C36098}" srcId="{70AD8090-C67E-44D5-9A74-7B8EEB92E9EA}" destId="{5FBDC17C-BE1A-46E4-9325-97920F1B9E9B}" srcOrd="0" destOrd="0" parTransId="{0F099220-2AF2-43D4-8246-BC39837DB7B2}" sibTransId="{919B0A91-C985-438D-B0DE-F0330D8E7DD5}"/>
    <dgm:cxn modelId="{CCD3AA76-9CCE-4AAB-B268-AABB3017E3C5}" type="presOf" srcId="{5FBDC17C-BE1A-46E4-9325-97920F1B9E9B}" destId="{E0016CDC-5709-4F46-9B5F-FB082D143E20}" srcOrd="0" destOrd="0" presId="urn:microsoft.com/office/officeart/2005/8/layout/cycle1"/>
    <dgm:cxn modelId="{301F10A9-B01B-4A45-A2EB-EEC7B0C94266}" srcId="{70AD8090-C67E-44D5-9A74-7B8EEB92E9EA}" destId="{24728BE3-6374-4989-A625-CC9594E47ACD}" srcOrd="1" destOrd="0" parTransId="{114A7C0D-1010-4E57-AD79-2E1B065E1294}" sibTransId="{C40F1B4C-739F-452F-A724-858B0128AC5D}"/>
    <dgm:cxn modelId="{9CE7D7BB-6E61-44BB-A6A6-B637DFAC771E}" type="presOf" srcId="{70AD8090-C67E-44D5-9A74-7B8EEB92E9EA}" destId="{11DF4E8C-C970-484E-8781-3259960432EA}" srcOrd="0" destOrd="0" presId="urn:microsoft.com/office/officeart/2005/8/layout/cycle1"/>
    <dgm:cxn modelId="{E17326D4-5EE0-4B3B-8464-0EEE53ECF5BB}" type="presOf" srcId="{2ED0DDE1-E8F2-4D6C-A1EA-34526B986C31}" destId="{D16781C7-6FA1-4C57-AC80-6ADFADA0A99B}" srcOrd="0" destOrd="0" presId="urn:microsoft.com/office/officeart/2005/8/layout/cycle1"/>
    <dgm:cxn modelId="{0446473A-07DD-4DF0-8518-5BA0C1D308C3}" type="presParOf" srcId="{11DF4E8C-C970-484E-8781-3259960432EA}" destId="{EC1CAFEB-1DFD-4D32-A9CB-DE0FD4ED14F0}" srcOrd="0" destOrd="0" presId="urn:microsoft.com/office/officeart/2005/8/layout/cycle1"/>
    <dgm:cxn modelId="{3568B58F-7580-4033-9DB4-7BEE54407D24}" type="presParOf" srcId="{11DF4E8C-C970-484E-8781-3259960432EA}" destId="{E0016CDC-5709-4F46-9B5F-FB082D143E20}" srcOrd="1" destOrd="0" presId="urn:microsoft.com/office/officeart/2005/8/layout/cycle1"/>
    <dgm:cxn modelId="{87E74B7E-BEDD-4214-AEE5-ED61B5967D2C}" type="presParOf" srcId="{11DF4E8C-C970-484E-8781-3259960432EA}" destId="{49A8290B-34B0-4AE2-9E63-3C109BA6802E}" srcOrd="2" destOrd="0" presId="urn:microsoft.com/office/officeart/2005/8/layout/cycle1"/>
    <dgm:cxn modelId="{D5521240-D59A-46B9-941D-380250E779BE}" type="presParOf" srcId="{11DF4E8C-C970-484E-8781-3259960432EA}" destId="{18CEB6FF-7322-4EE7-9CE4-723724FA190F}" srcOrd="3" destOrd="0" presId="urn:microsoft.com/office/officeart/2005/8/layout/cycle1"/>
    <dgm:cxn modelId="{0B97B922-BE23-43C1-A4E8-D7A8F6F4087B}" type="presParOf" srcId="{11DF4E8C-C970-484E-8781-3259960432EA}" destId="{02F39204-B1DC-4185-9526-061752B4D8B7}" srcOrd="4" destOrd="0" presId="urn:microsoft.com/office/officeart/2005/8/layout/cycle1"/>
    <dgm:cxn modelId="{CB3FB159-F47F-4D8E-AED2-C9FC7632D4C7}" type="presParOf" srcId="{11DF4E8C-C970-484E-8781-3259960432EA}" destId="{D8500EC0-CC76-4C03-9711-38A759E0AB07}" srcOrd="5" destOrd="0" presId="urn:microsoft.com/office/officeart/2005/8/layout/cycle1"/>
    <dgm:cxn modelId="{457DC5D7-241E-4350-AAC3-CFCB4CED57BC}" type="presParOf" srcId="{11DF4E8C-C970-484E-8781-3259960432EA}" destId="{72E164CF-07D6-4539-AB7F-867BA1910522}" srcOrd="6" destOrd="0" presId="urn:microsoft.com/office/officeart/2005/8/layout/cycle1"/>
    <dgm:cxn modelId="{9740D95E-45EA-44A3-A717-F61B6B0F02BC}" type="presParOf" srcId="{11DF4E8C-C970-484E-8781-3259960432EA}" destId="{A95BB14B-649B-4534-AA88-6FB571984C3A}" srcOrd="7" destOrd="0" presId="urn:microsoft.com/office/officeart/2005/8/layout/cycle1"/>
    <dgm:cxn modelId="{4CA6CD61-ACF1-46E6-A2C5-3DE01834147C}" type="presParOf" srcId="{11DF4E8C-C970-484E-8781-3259960432EA}" destId="{595C4A41-0E30-4E83-8D4A-F2DD88CFF972}" srcOrd="8" destOrd="0" presId="urn:microsoft.com/office/officeart/2005/8/layout/cycle1"/>
    <dgm:cxn modelId="{3E96BF1A-5880-4644-873B-0130D6542B07}" type="presParOf" srcId="{11DF4E8C-C970-484E-8781-3259960432EA}" destId="{C6E14702-3253-4C86-9E31-7ECA9EA1E762}" srcOrd="9" destOrd="0" presId="urn:microsoft.com/office/officeart/2005/8/layout/cycle1"/>
    <dgm:cxn modelId="{05466D11-548F-4C07-9FBF-97EF14C0E73F}" type="presParOf" srcId="{11DF4E8C-C970-484E-8781-3259960432EA}" destId="{D16781C7-6FA1-4C57-AC80-6ADFADA0A99B}" srcOrd="10" destOrd="0" presId="urn:microsoft.com/office/officeart/2005/8/layout/cycle1"/>
    <dgm:cxn modelId="{25F4F3ED-FD3C-4512-82E1-9809241F81EC}" type="presParOf" srcId="{11DF4E8C-C970-484E-8781-3259960432EA}" destId="{F1FB9D60-D158-4EE3-AB37-D2F1E7A7A037}" srcOrd="11"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16CDC-5709-4F46-9B5F-FB082D143E20}">
      <dsp:nvSpPr>
        <dsp:cNvPr id="0" name=""/>
        <dsp:cNvSpPr/>
      </dsp:nvSpPr>
      <dsp:spPr>
        <a:xfrm>
          <a:off x="5350948" y="109762"/>
          <a:ext cx="1737613" cy="173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Peak</a:t>
          </a:r>
        </a:p>
      </dsp:txBody>
      <dsp:txXfrm>
        <a:off x="5350948" y="109762"/>
        <a:ext cx="1737613" cy="1737613"/>
      </dsp:txXfrm>
    </dsp:sp>
    <dsp:sp modelId="{49A8290B-34B0-4AE2-9E63-3C109BA6802E}">
      <dsp:nvSpPr>
        <dsp:cNvPr id="0" name=""/>
        <dsp:cNvSpPr/>
      </dsp:nvSpPr>
      <dsp:spPr>
        <a:xfrm>
          <a:off x="2291932" y="570"/>
          <a:ext cx="4905822" cy="4905822"/>
        </a:xfrm>
        <a:prstGeom prst="circularArrow">
          <a:avLst>
            <a:gd name="adj1" fmla="val 6907"/>
            <a:gd name="adj2" fmla="val 465727"/>
            <a:gd name="adj3" fmla="val 547836"/>
            <a:gd name="adj4" fmla="val 20586437"/>
            <a:gd name="adj5" fmla="val 8058"/>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39204-B1DC-4185-9526-061752B4D8B7}">
      <dsp:nvSpPr>
        <dsp:cNvPr id="0" name=""/>
        <dsp:cNvSpPr/>
      </dsp:nvSpPr>
      <dsp:spPr>
        <a:xfrm>
          <a:off x="5350948" y="3059586"/>
          <a:ext cx="1737613" cy="173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Contraction (recession)</a:t>
          </a:r>
        </a:p>
      </dsp:txBody>
      <dsp:txXfrm>
        <a:off x="5350948" y="3059586"/>
        <a:ext cx="1737613" cy="1737613"/>
      </dsp:txXfrm>
    </dsp:sp>
    <dsp:sp modelId="{D8500EC0-CC76-4C03-9711-38A759E0AB07}">
      <dsp:nvSpPr>
        <dsp:cNvPr id="0" name=""/>
        <dsp:cNvSpPr/>
      </dsp:nvSpPr>
      <dsp:spPr>
        <a:xfrm>
          <a:off x="2291932" y="570"/>
          <a:ext cx="4905822" cy="4905822"/>
        </a:xfrm>
        <a:prstGeom prst="circularArrow">
          <a:avLst>
            <a:gd name="adj1" fmla="val 6907"/>
            <a:gd name="adj2" fmla="val 465727"/>
            <a:gd name="adj3" fmla="val 5947836"/>
            <a:gd name="adj4" fmla="val 4386437"/>
            <a:gd name="adj5" fmla="val 8058"/>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BB14B-649B-4534-AA88-6FB571984C3A}">
      <dsp:nvSpPr>
        <dsp:cNvPr id="0" name=""/>
        <dsp:cNvSpPr/>
      </dsp:nvSpPr>
      <dsp:spPr>
        <a:xfrm>
          <a:off x="2401125" y="3059586"/>
          <a:ext cx="1737613" cy="173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Trough</a:t>
          </a:r>
        </a:p>
      </dsp:txBody>
      <dsp:txXfrm>
        <a:off x="2401125" y="3059586"/>
        <a:ext cx="1737613" cy="1737613"/>
      </dsp:txXfrm>
    </dsp:sp>
    <dsp:sp modelId="{595C4A41-0E30-4E83-8D4A-F2DD88CFF972}">
      <dsp:nvSpPr>
        <dsp:cNvPr id="0" name=""/>
        <dsp:cNvSpPr/>
      </dsp:nvSpPr>
      <dsp:spPr>
        <a:xfrm>
          <a:off x="2291932" y="570"/>
          <a:ext cx="4905822" cy="4905822"/>
        </a:xfrm>
        <a:prstGeom prst="circularArrow">
          <a:avLst>
            <a:gd name="adj1" fmla="val 6907"/>
            <a:gd name="adj2" fmla="val 465727"/>
            <a:gd name="adj3" fmla="val 11347836"/>
            <a:gd name="adj4" fmla="val 9786437"/>
            <a:gd name="adj5" fmla="val 8058"/>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781C7-6FA1-4C57-AC80-6ADFADA0A99B}">
      <dsp:nvSpPr>
        <dsp:cNvPr id="0" name=""/>
        <dsp:cNvSpPr/>
      </dsp:nvSpPr>
      <dsp:spPr>
        <a:xfrm>
          <a:off x="2401125" y="109762"/>
          <a:ext cx="1737613" cy="173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Expansion (boom)</a:t>
          </a:r>
        </a:p>
      </dsp:txBody>
      <dsp:txXfrm>
        <a:off x="2401125" y="109762"/>
        <a:ext cx="1737613" cy="1737613"/>
      </dsp:txXfrm>
    </dsp:sp>
    <dsp:sp modelId="{F1FB9D60-D158-4EE3-AB37-D2F1E7A7A037}">
      <dsp:nvSpPr>
        <dsp:cNvPr id="0" name=""/>
        <dsp:cNvSpPr/>
      </dsp:nvSpPr>
      <dsp:spPr>
        <a:xfrm>
          <a:off x="2291932" y="570"/>
          <a:ext cx="4905822" cy="4905822"/>
        </a:xfrm>
        <a:prstGeom prst="circularArrow">
          <a:avLst>
            <a:gd name="adj1" fmla="val 6907"/>
            <a:gd name="adj2" fmla="val 465727"/>
            <a:gd name="adj3" fmla="val 16747836"/>
            <a:gd name="adj4" fmla="val 15186437"/>
            <a:gd name="adj5" fmla="val 8058"/>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11/21/2017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image to view video:</a:t>
            </a:r>
          </a:p>
          <a:p>
            <a:endParaRPr lang="en-US" dirty="0"/>
          </a:p>
          <a:p>
            <a:r>
              <a:rPr lang="en-US" dirty="0"/>
              <a:t>Supply and Demand</a:t>
            </a:r>
          </a:p>
          <a:p>
            <a:r>
              <a:rPr lang="en-US" dirty="0"/>
              <a:t>If you’ve only heard of one economics concept, it’s probably supply and demand. The video contains the 2-minute version of what supply and demand consist of.</a:t>
            </a:r>
          </a:p>
          <a:p>
            <a:r>
              <a:rPr lang="en-US" dirty="0"/>
              <a:t>https://youtu.be/8-yWKgZv9JY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07798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determinants of supply are:</a:t>
            </a:r>
          </a:p>
          <a:p>
            <a:endParaRPr lang="en-US" dirty="0"/>
          </a:p>
          <a:p>
            <a:pPr marL="171450" indent="-171450">
              <a:buFont typeface="Arial" panose="020B0604020202020204" pitchFamily="34" charset="0"/>
              <a:buChar char="•"/>
            </a:pPr>
            <a:r>
              <a:rPr lang="en-US" dirty="0"/>
              <a:t>a good’s own price</a:t>
            </a:r>
          </a:p>
          <a:p>
            <a:pPr marL="171450" indent="-171450">
              <a:buFont typeface="Arial" panose="020B0604020202020204" pitchFamily="34" charset="0"/>
              <a:buChar char="•"/>
            </a:pPr>
            <a:r>
              <a:rPr lang="en-US" dirty="0"/>
              <a:t>firms’ expectations about future prices</a:t>
            </a:r>
          </a:p>
          <a:p>
            <a:pPr marL="171450" indent="-171450">
              <a:buFont typeface="Arial" panose="020B0604020202020204" pitchFamily="34" charset="0"/>
              <a:buChar char="•"/>
            </a:pPr>
            <a:r>
              <a:rPr lang="en-US" dirty="0"/>
              <a:t>number of suppliers</a:t>
            </a:r>
          </a:p>
          <a:p>
            <a:pPr marL="171450" indent="-171450">
              <a:buFont typeface="Arial" panose="020B0604020202020204" pitchFamily="34" charset="0"/>
              <a:buChar char="•"/>
            </a:pPr>
            <a:r>
              <a:rPr lang="en-US" dirty="0"/>
              <a:t>production costs, how much a good costs to be produced</a:t>
            </a:r>
          </a:p>
          <a:p>
            <a:pPr marL="171450" indent="-171450">
              <a:buFont typeface="Arial" panose="020B0604020202020204" pitchFamily="34" charset="0"/>
              <a:buChar char="•"/>
            </a:pPr>
            <a:r>
              <a:rPr lang="en-US" dirty="0"/>
              <a:t>the technology used in production and/or technological advances</a:t>
            </a:r>
          </a:p>
          <a:p>
            <a:pPr marL="171450" indent="-171450">
              <a:buFont typeface="Arial" panose="020B0604020202020204" pitchFamily="34" charset="0"/>
              <a:buChar char="•"/>
            </a:pPr>
            <a:endParaRPr lang="en-US" dirty="0"/>
          </a:p>
          <a:p>
            <a:r>
              <a:rPr lang="en-US" dirty="0"/>
              <a:t>The determinants of demand are:</a:t>
            </a:r>
          </a:p>
          <a:p>
            <a:endParaRPr lang="en-US" dirty="0"/>
          </a:p>
          <a:p>
            <a:pPr marL="171450" indent="-171450">
              <a:buFont typeface="Arial" panose="020B0604020202020204" pitchFamily="34" charset="0"/>
              <a:buChar char="•"/>
            </a:pPr>
            <a:r>
              <a:rPr lang="en-US" dirty="0"/>
              <a:t>consumers’ expectations about future prices and incomes that can be checked</a:t>
            </a:r>
          </a:p>
          <a:p>
            <a:pPr marL="171450" indent="-171450">
              <a:buFont typeface="Arial" panose="020B0604020202020204" pitchFamily="34" charset="0"/>
              <a:buChar char="•"/>
            </a:pPr>
            <a:r>
              <a:rPr lang="en-US" dirty="0"/>
              <a:t>income</a:t>
            </a:r>
          </a:p>
          <a:p>
            <a:pPr marL="171450" indent="-171450">
              <a:buFont typeface="Arial" panose="020B0604020202020204" pitchFamily="34" charset="0"/>
              <a:buChar char="•"/>
            </a:pPr>
            <a:r>
              <a:rPr lang="en-US" dirty="0"/>
              <a:t>number of potential consumers</a:t>
            </a:r>
          </a:p>
          <a:p>
            <a:pPr marL="171450" indent="-171450">
              <a:buFont typeface="Arial" panose="020B0604020202020204" pitchFamily="34" charset="0"/>
              <a:buChar char="•"/>
            </a:pPr>
            <a:r>
              <a:rPr lang="en-US" dirty="0"/>
              <a:t>prices of related goods and services</a:t>
            </a:r>
          </a:p>
          <a:p>
            <a:pPr marL="171450" indent="-171450">
              <a:buFont typeface="Arial" panose="020B0604020202020204" pitchFamily="34" charset="0"/>
              <a:buChar char="•"/>
            </a:pPr>
            <a:r>
              <a:rPr lang="en-US" dirty="0"/>
              <a:t>tastes and preferences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32810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phases of business cycle: the expansion or boom stage and the contraction or recession stage.</a:t>
            </a:r>
          </a:p>
          <a:p>
            <a:endParaRPr lang="en-US" dirty="0"/>
          </a:p>
          <a:p>
            <a:r>
              <a:rPr lang="en-US" dirty="0"/>
              <a:t>The business cycle</a:t>
            </a:r>
            <a:r>
              <a:rPr lang="en-US" baseline="0" dirty="0"/>
              <a:t> is a useful tool for understanding how economic activity cycles. Although the business cycle depicted on the slide is a neat, circular cycle of activity, the cycle could more accurately be reflected in a series of ups and downs, twists and turns. More like a roller coaster as the economy proceeds through the phases. Economists and government analysts track economic indicators to determine the state of the economy in order to predict ups and downs and apply economic policies to try to smooth out the peaks and troughs. </a:t>
            </a:r>
          </a:p>
          <a:p>
            <a:endParaRPr lang="en-US" dirty="0"/>
          </a:p>
          <a:p>
            <a:r>
              <a:rPr lang="en-US" dirty="0"/>
              <a:t>Teacher note: As an enrichment</a:t>
            </a:r>
            <a:r>
              <a:rPr lang="en-US" baseline="0" dirty="0"/>
              <a:t> activity, you may have the students use Economics textbooks, the Internet or other resources to research the business cycle, which reflects the ups and downs in the U.S. economy.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2016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Recession is a period of decline gauged by changes in real Gross Domestic Product (GDP).</a:t>
            </a:r>
            <a:r>
              <a:rPr lang="en-US" baseline="0" dirty="0"/>
              <a:t> A recession occurs when the real GDP declines over two quarters or six months. It begins when the GDP reaches its highest point prior to a steady decline over at least six months. Recession is characterized by failing incomes, high unemployment and decreased demand for goods and services. A recession continues until the GDP reaches a low point, the trough. If the trough is very severe, it may be a depression. In a depression, unemployment soars, prices fall severely and may businesses fail.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90776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phase of a business cycle, expansion, starts when the GDP rebounds after hitting a trough. During the expansion stage, the economy slowly recovers. Income increases, employment rises and people begin spending money again. This cycle continues until the peak or boom is achieved, and the cycle starts over again.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400473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forms of business are corporation,</a:t>
            </a:r>
            <a:r>
              <a:rPr lang="en-US" baseline="0" dirty="0"/>
              <a:t> partnership, S corporation and </a:t>
            </a:r>
            <a:r>
              <a:rPr lang="en-US" dirty="0"/>
              <a:t>sole proprietorship.</a:t>
            </a:r>
            <a:r>
              <a:rPr lang="en-US" baseline="0" dirty="0"/>
              <a:t> </a:t>
            </a:r>
            <a:r>
              <a:rPr lang="en-US" dirty="0"/>
              <a:t>A more recent development to these forms of business is the limited liability company (LLC) and the limited liability partnership (LLP). Because each business form comes with different tax consequences, individuals</a:t>
            </a:r>
            <a:r>
              <a:rPr lang="en-US" baseline="0" dirty="0"/>
              <a:t> </a:t>
            </a:r>
            <a:r>
              <a:rPr lang="en-US" dirty="0"/>
              <a:t>will want to make a wise</a:t>
            </a:r>
            <a:r>
              <a:rPr lang="en-US" baseline="0" dirty="0"/>
              <a:t> </a:t>
            </a:r>
            <a:r>
              <a:rPr lang="en-US" dirty="0"/>
              <a:t>selection and select the structure that most closely matches</a:t>
            </a:r>
            <a:r>
              <a:rPr lang="en-US" baseline="0" dirty="0"/>
              <a:t> the</a:t>
            </a:r>
            <a:r>
              <a:rPr lang="en-US" dirty="0"/>
              <a:t> business’s needs.</a:t>
            </a:r>
          </a:p>
          <a:p>
            <a:endParaRPr lang="en-US" dirty="0"/>
          </a:p>
          <a:p>
            <a:pPr marL="171450" indent="-171450">
              <a:buFont typeface="Arial" panose="020B0604020202020204" pitchFamily="34" charset="0"/>
              <a:buChar char="•"/>
            </a:pPr>
            <a:r>
              <a:rPr lang="en-US" dirty="0"/>
              <a:t>Corporation</a:t>
            </a:r>
          </a:p>
          <a:p>
            <a:r>
              <a:rPr lang="en-US" dirty="0"/>
              <a:t>The corporate structure is more complex and expensive than most other business structures. A corporation is an independent legal entity, separate from its owners, and as such, it requires complying with more regulations and tax requirements.</a:t>
            </a:r>
          </a:p>
          <a:p>
            <a:r>
              <a:rPr lang="en-US" dirty="0"/>
              <a:t>The biggest benefit for a business owner who decides to incorporate is the liability protection he or she receives. A corporation’s debt is not considered that of its owners, so if you organize your business as a corporation, you are not putting your personal assets at risk. A corporation also can retain some of its profits without the owner paying tax on them.</a:t>
            </a:r>
          </a:p>
          <a:p>
            <a:endParaRPr lang="en-US" dirty="0"/>
          </a:p>
          <a:p>
            <a:pPr marL="171450" indent="-171450">
              <a:buFont typeface="Arial" panose="020B0604020202020204" pitchFamily="34" charset="0"/>
              <a:buChar char="•"/>
            </a:pPr>
            <a:r>
              <a:rPr lang="en-US" dirty="0"/>
              <a:t>Limited Liability Company (LLC)</a:t>
            </a:r>
          </a:p>
          <a:p>
            <a:r>
              <a:rPr lang="en-US" dirty="0"/>
              <a:t>Limited liability companies, often referred to as “Lacs,” have been around since 1977, but their popularity among entrepreneurs is a relatively recent phenomenon. An LLC is a hybrid entity, bringing together some of the best features of partnerships and corporations.</a:t>
            </a:r>
          </a:p>
          <a:p>
            <a:r>
              <a:rPr lang="en-US" dirty="0"/>
              <a:t>LLCs were created to provide business owners with the liability protection that corporations enjoy without the double taxation. Earnings and losses pass through to the owners and are included on their personal tax returns.</a:t>
            </a:r>
          </a:p>
          <a:p>
            <a:endParaRPr lang="en-US" dirty="0"/>
          </a:p>
          <a:p>
            <a:pPr marL="171450" indent="-171450">
              <a:buFont typeface="Arial" panose="020B0604020202020204" pitchFamily="34" charset="0"/>
              <a:buChar char="•"/>
            </a:pPr>
            <a:r>
              <a:rPr lang="en-US" dirty="0"/>
              <a:t>Partnership</a:t>
            </a:r>
          </a:p>
          <a:p>
            <a:r>
              <a:rPr lang="en-US" dirty="0"/>
              <a:t>If your business will be owned and operated by several individuals, you’ll want to take a look at structuring your business as a partnership. Partnerships come in two varieties: general partnerships and limited partnerships. In a general partnership, the partners manage the company and assume responsibility for the partnership’s debts and other obligations. A limited partnership has both general and limited partners. The general partners own and operate the business and assume liability for the partnership, while the limited partners serve as investors only; they have no control over the company and are not subject to the same liabilities as the general partners.</a:t>
            </a:r>
          </a:p>
          <a:p>
            <a:endParaRPr lang="en-US" dirty="0"/>
          </a:p>
          <a:p>
            <a:pPr marL="171450" indent="-171450">
              <a:buFont typeface="Arial" panose="020B0604020202020204" pitchFamily="34" charset="0"/>
              <a:buChar char="•"/>
            </a:pPr>
            <a:r>
              <a:rPr lang="en-US" dirty="0"/>
              <a:t>S Corporation</a:t>
            </a:r>
          </a:p>
          <a:p>
            <a:r>
              <a:rPr lang="en-US" dirty="0"/>
              <a:t>The S corporation is more attractive to small-business owners than a regular (or C) corporation. That’s because an S corporation has some appealing tax benefits and still provides business owners with the liability protection of a corporation. With an S corporation, income and losses are passed through to shareholders and included on their individual tax returns. As a result, there’s just one level of federal tax to pay.</a:t>
            </a:r>
          </a:p>
          <a:p>
            <a:r>
              <a:rPr lang="en-US" dirty="0"/>
              <a:t>In addition, owners of S corporations who don’t have inventory can use the cash method of accounting, which is simpler than the accrual method. Under this method, income is taxable when received and expenses are deductible when paid.</a:t>
            </a:r>
          </a:p>
          <a:p>
            <a:endParaRPr lang="en-US" dirty="0"/>
          </a:p>
          <a:p>
            <a:r>
              <a:rPr lang="en-US" dirty="0"/>
              <a:t>Sound similar to a LLC corporation? It is, except that an LLC offers business owners even more attractions than an S corporation. For example, there is no limitation on the number of shareholders an LLC can have, unlike an S corporation, which has a limit of 100 shareholders. In addition, any member or owner of the LLC is allowed a full participatory role in the business’s operation; in a limited partnership, on the other hand, partners are not permitted any say in the operation.</a:t>
            </a:r>
          </a:p>
          <a:p>
            <a:endParaRPr lang="en-US" dirty="0"/>
          </a:p>
          <a:p>
            <a:pPr marL="171450" indent="-171450">
              <a:buFont typeface="Arial" panose="020B0604020202020204" pitchFamily="34" charset="0"/>
              <a:buChar char="•"/>
            </a:pPr>
            <a:r>
              <a:rPr lang="en-US" dirty="0"/>
              <a:t>Sole Proprietorship</a:t>
            </a:r>
          </a:p>
          <a:p>
            <a:r>
              <a:rPr lang="en-US" dirty="0"/>
              <a:t>The simplest structure is the sole proprietorship, which usually involves just one individual who owns and operates the enterprise. If you intend to work alone, this structure may be the way to go.</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47170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organization should have a defined organizational structure. A well thought out and strategic structure helps support good processes for communication and clarifies lines of authority and reporting relationships to assure that work processes flow in a defined process. An organizational structure would show lines of authority and reporting relationships. Having this mapped out helps to ensure efficient work flow and project management as well as elimination of duplicate systems and processes.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941416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economist</a:t>
            </a:r>
            <a:r>
              <a:rPr lang="en-US" baseline="0" dirty="0"/>
              <a:t> considers the cost of an item, he or she considers more than the price tag. Economists also consider the opportunity cost or the cost of the next best alternative use of money, time or resources when one choice is made over another. For instance, a student with twenty-five dollars to spend can choose between several options – a new CD, a new shirt, movie tickets or restringing a tennis racket. The student decides that restringing the racket is the most important need at the time. The opportunity cost includes items and activities the student gave up deciding not to buy tickets to the movies, a favorite CD or new clothes.</a:t>
            </a:r>
          </a:p>
          <a:p>
            <a:endParaRPr lang="en-US" baseline="0" dirty="0"/>
          </a:p>
          <a:p>
            <a:r>
              <a:rPr lang="en-US" baseline="0" dirty="0"/>
              <a:t>Economists also consider the relationship of the scarcity of a good or service to its cost. In economics, scarcity is the condition of not being able to have all of the goods and services one wants. Resources do not exist in sufficient quantities to satisfy all to use them. Scarce items may have a higher value and the value may fluctuate depending on availability. People recognize that scarce items carry a higher opportunity cost; they give up more alternatives to purchase produce off-season than they would during produce season.</a:t>
            </a:r>
          </a:p>
          <a:p>
            <a:endParaRPr lang="en-US" baseline="0" dirty="0"/>
          </a:p>
          <a:p>
            <a:r>
              <a:rPr lang="en-US" baseline="0" dirty="0"/>
              <a:t>Possible questions to ask:</a:t>
            </a:r>
          </a:p>
          <a:p>
            <a:endParaRPr lang="en-US" baseline="0" dirty="0"/>
          </a:p>
          <a:p>
            <a:pPr marL="171450" indent="-171450">
              <a:buFont typeface="Arial" panose="020B0604020202020204" pitchFamily="34" charset="0"/>
              <a:buChar char="•"/>
            </a:pPr>
            <a:r>
              <a:rPr lang="en-US" baseline="0" dirty="0"/>
              <a:t>What is meant by the opportunity costs of a choice you make?</a:t>
            </a:r>
          </a:p>
          <a:p>
            <a:pPr marL="171450" indent="-171450">
              <a:buFont typeface="Arial" panose="020B0604020202020204" pitchFamily="34" charset="0"/>
              <a:buChar char="•"/>
            </a:pPr>
            <a:r>
              <a:rPr lang="en-US" baseline="0" dirty="0"/>
              <a:t>What does the concept of scarcity have to do with opportunity costs?</a:t>
            </a:r>
          </a:p>
          <a:p>
            <a:pPr marL="171450" indent="-171450">
              <a:buFont typeface="Arial" panose="020B0604020202020204" pitchFamily="34" charset="0"/>
              <a:buChar char="•"/>
            </a:pPr>
            <a:r>
              <a:rPr lang="en-US" baseline="0" dirty="0"/>
              <a:t>What were the opportunity costs of a choice you made in the past month?</a:t>
            </a:r>
          </a:p>
          <a:p>
            <a:pPr marL="171450" indent="-171450">
              <a:buFont typeface="Arial" panose="020B0604020202020204" pitchFamily="34" charset="0"/>
              <a:buChar char="•"/>
            </a:pPr>
            <a:r>
              <a:rPr lang="en-US" baseline="0" dirty="0"/>
              <a:t>Why is it important for family members to consider opportunity cost, in addition to the face costs, when making a financial decisions?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362439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operational techniques and activities that sustain the product or service quality to specified requirements</a:t>
            </a:r>
            <a:r>
              <a:rPr lang="en-US" baseline="0" dirty="0"/>
              <a:t> are called quality-control systems. </a:t>
            </a:r>
            <a:r>
              <a:rPr lang="en-US" dirty="0"/>
              <a:t>Planned and systematic action is necessary to insure a product or service will satisfy requirements and customer satisfaction. </a:t>
            </a:r>
          </a:p>
          <a:p>
            <a:endParaRPr lang="en-US" dirty="0"/>
          </a:p>
          <a:p>
            <a:r>
              <a:rPr lang="en-US" dirty="0"/>
              <a:t>Why</a:t>
            </a:r>
            <a:r>
              <a:rPr lang="en-US" baseline="0" dirty="0"/>
              <a:t> are quality-control systems necessary in the Human Services industry?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777562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Small Business Administration (SBA) helps Americans start, build and grow businesses through an extensive network of field offices and partnerships with public and private organizations. SBA’s mission is to aid, counsel, assist and protect the interests of small business concerns, to preserve free competitive enterprise and to maintain and strengthen the overall economy of our nation. SBA achieves this mission through loans, loan guarantees, contracts, counseling sessions and other forms of assistance to small businesses.</a:t>
            </a:r>
          </a:p>
          <a:p>
            <a:endParaRPr lang="en-US" dirty="0"/>
          </a:p>
          <a:p>
            <a:r>
              <a:rPr lang="en-US" dirty="0"/>
              <a:t>Business.USA.gov is the U.S. Government's official web portal to support business start-ups, growth, financing, and exporting. It is designed to provide access to online resources and services of Federal, state, and local Government as well as those of non-profit and educational organizations supporting businesses.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423929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Competitiveness can be defined as the degree to which a nation can, under free and fair market conditions, produce goods and services that meet the test of international markets while at the same time maintaining or expanding the real incomes of its citizens.</a:t>
            </a:r>
          </a:p>
          <a:p>
            <a:endParaRPr lang="en-US" dirty="0"/>
          </a:p>
          <a:p>
            <a:r>
              <a:rPr lang="en-US" dirty="0"/>
              <a:t>Possible</a:t>
            </a:r>
            <a:r>
              <a:rPr lang="en-US" baseline="0" dirty="0"/>
              <a:t> questions to ask students:</a:t>
            </a:r>
          </a:p>
          <a:p>
            <a:endParaRPr lang="en-US" baseline="0" dirty="0"/>
          </a:p>
          <a:p>
            <a:pPr marL="171450" indent="-171450">
              <a:buFont typeface="Arial" panose="020B0604020202020204" pitchFamily="34" charset="0"/>
              <a:buChar char="•"/>
            </a:pPr>
            <a:r>
              <a:rPr lang="en-US" baseline="0" dirty="0"/>
              <a:t>What are examples of the various forms of competition?</a:t>
            </a:r>
          </a:p>
          <a:p>
            <a:pPr marL="171450" indent="-171450">
              <a:buFont typeface="Arial" panose="020B0604020202020204" pitchFamily="34" charset="0"/>
              <a:buChar char="•"/>
            </a:pPr>
            <a:r>
              <a:rPr lang="en-US" baseline="0" dirty="0"/>
              <a:t>What purposes does competition serve for consumers within the American marketplace?</a:t>
            </a:r>
          </a:p>
          <a:p>
            <a:pPr marL="171450" indent="-171450">
              <a:buFont typeface="Arial" panose="020B0604020202020204" pitchFamily="34" charset="0"/>
              <a:buChar char="•"/>
            </a:pPr>
            <a:r>
              <a:rPr lang="en-US" baseline="0" dirty="0"/>
              <a:t>What would happen if there were no competition?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323587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students to brainstorm examples of spending decisions they or family members have made within the past few months. Using the slide, lead the class discussion on spending decisions made by individuals and families.</a:t>
            </a:r>
          </a:p>
          <a:p>
            <a:endParaRPr lang="en-US" baseline="0" dirty="0"/>
          </a:p>
          <a:p>
            <a:r>
              <a:rPr lang="en-US" baseline="0" dirty="0"/>
              <a:t>Possible questions to ask:</a:t>
            </a:r>
          </a:p>
          <a:p>
            <a:pPr marL="171450" indent="-171450">
              <a:buFont typeface="Arial" panose="020B0604020202020204" pitchFamily="34" charset="0"/>
              <a:buChar char="•"/>
            </a:pPr>
            <a:r>
              <a:rPr lang="en-US" baseline="0" dirty="0"/>
              <a:t>What factors influence the initial decision of whether or not to buy?</a:t>
            </a:r>
          </a:p>
          <a:p>
            <a:pPr marL="171450" indent="-171450">
              <a:buFont typeface="Arial" panose="020B0604020202020204" pitchFamily="34" charset="0"/>
              <a:buChar char="•"/>
            </a:pPr>
            <a:r>
              <a:rPr lang="en-US" baseline="0" dirty="0"/>
              <a:t>How can you go about determining from what source to purchase and which specific item to buy? (such as sale item, comparison shopping, supply and demand)</a:t>
            </a:r>
          </a:p>
          <a:p>
            <a:pPr marL="171450" indent="-171450">
              <a:buFont typeface="Arial" panose="020B0604020202020204" pitchFamily="34" charset="0"/>
              <a:buChar char="•"/>
            </a:pPr>
            <a:r>
              <a:rPr lang="en-US" baseline="0" dirty="0"/>
              <a:t>What are examples of large purchases? Small purchases?</a:t>
            </a:r>
          </a:p>
          <a:p>
            <a:pPr marL="171450" indent="-171450">
              <a:buFont typeface="Arial" panose="020B0604020202020204" pitchFamily="34" charset="0"/>
              <a:buChar char="•"/>
            </a:pPr>
            <a:r>
              <a:rPr lang="en-US" baseline="0" dirty="0"/>
              <a:t>What external factors impact individual and family spending decisions?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30986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Practicum in Human Services provides occupational specific training and focuses on the development of:</a:t>
            </a:r>
          </a:p>
          <a:p>
            <a:pPr marL="171450" indent="-171450">
              <a:buFont typeface="Arial" panose="020B0604020202020204" pitchFamily="34" charset="0"/>
              <a:buChar char="•"/>
            </a:pPr>
            <a:r>
              <a:rPr lang="en-US" dirty="0"/>
              <a:t>Consumer Services</a:t>
            </a:r>
          </a:p>
          <a:p>
            <a:pPr marL="171450" indent="-171450">
              <a:buFont typeface="Arial" panose="020B0604020202020204" pitchFamily="34" charset="0"/>
              <a:buChar char="•"/>
            </a:pPr>
            <a:r>
              <a:rPr lang="en-US" dirty="0"/>
              <a:t>Early Childhood Development and Services</a:t>
            </a:r>
          </a:p>
          <a:p>
            <a:pPr marL="171450" indent="-171450">
              <a:buFont typeface="Arial" panose="020B0604020202020204" pitchFamily="34" charset="0"/>
              <a:buChar char="•"/>
            </a:pPr>
            <a:r>
              <a:rPr lang="en-US" dirty="0"/>
              <a:t>Counseling and Mental Health Services</a:t>
            </a:r>
          </a:p>
          <a:p>
            <a:pPr marL="171450" indent="-171450">
              <a:buFont typeface="Arial" panose="020B0604020202020204" pitchFamily="34" charset="0"/>
              <a:buChar char="•"/>
            </a:pPr>
            <a:r>
              <a:rPr lang="en-US" dirty="0"/>
              <a:t>Family and Community Services</a:t>
            </a:r>
          </a:p>
          <a:p>
            <a:pPr marL="171450" indent="-171450">
              <a:buFont typeface="Arial" panose="020B0604020202020204" pitchFamily="34" charset="0"/>
              <a:buChar char="•"/>
            </a:pPr>
            <a:r>
              <a:rPr lang="en-US" dirty="0"/>
              <a:t>Personal Care Services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a:t>
            </a:r>
            <a:r>
              <a:rPr lang="en-US" baseline="0" dirty="0"/>
              <a:t> importance of business economics can be applied to all Human Services Career Pathways.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25746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Bureau of Labor Statistics, the occupational employment and wages for careers in Human Services were as follows:</a:t>
            </a:r>
          </a:p>
          <a:p>
            <a:endParaRPr lang="en-US" baseline="0" dirty="0"/>
          </a:p>
          <a:p>
            <a:r>
              <a:rPr lang="en-US" dirty="0"/>
              <a:t>The occupations with the largest employment in May 2014 were retail salespersons and</a:t>
            </a:r>
            <a:r>
              <a:rPr lang="en-US" baseline="0" dirty="0"/>
              <a:t> </a:t>
            </a:r>
            <a:r>
              <a:rPr lang="en-US" dirty="0"/>
              <a:t>cashiers (Consumer Services), the U.S. Bureau of Labor Statistics reported today. These two occupations</a:t>
            </a:r>
            <a:r>
              <a:rPr lang="en-US" baseline="0" dirty="0"/>
              <a:t> </a:t>
            </a:r>
            <a:r>
              <a:rPr lang="en-US" dirty="0"/>
              <a:t>combined made up nearly 6 percent of total U.S. employment, with employment levels of</a:t>
            </a:r>
            <a:r>
              <a:rPr lang="en-US" baseline="0" dirty="0"/>
              <a:t> </a:t>
            </a:r>
            <a:r>
              <a:rPr lang="en-US" dirty="0"/>
              <a:t>4.6 million and 3.4 million, respectively.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Of the ten largest occupations, only registered</a:t>
            </a:r>
            <a:r>
              <a:rPr lang="en-US" baseline="0" dirty="0"/>
              <a:t> </a:t>
            </a:r>
            <a:r>
              <a:rPr lang="en-US" dirty="0"/>
              <a:t>nurses (Counseling and Mental Health Services), with an annual mean wage of $69,790, had an average wage above the U.S. all-</a:t>
            </a:r>
            <a:r>
              <a:rPr lang="en-US" baseline="0" dirty="0"/>
              <a:t> </a:t>
            </a:r>
            <a:r>
              <a:rPr lang="en-US" dirty="0"/>
              <a:t>occupations mean of $47,230. The highest paying occupations overall included several</a:t>
            </a:r>
            <a:r>
              <a:rPr lang="en-US" baseline="0" dirty="0"/>
              <a:t> </a:t>
            </a:r>
            <a:r>
              <a:rPr lang="en-US" dirty="0"/>
              <a:t>physician and dentist occupations, chief executives, nurse anesthetists, and petroleum</a:t>
            </a:r>
            <a:r>
              <a:rPr lang="en-US" baseline="0" dirty="0"/>
              <a:t> </a:t>
            </a:r>
            <a:r>
              <a:rPr lang="en-US" dirty="0"/>
              <a:t>engineers.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ten largest occupations accounted for 21 percent of total employment in May 2014.</a:t>
            </a:r>
            <a:r>
              <a:rPr lang="en-US" baseline="0" dirty="0"/>
              <a:t> </a:t>
            </a:r>
            <a:r>
              <a:rPr lang="en-US" dirty="0"/>
              <a:t>In addition to retail salespersons and cashiers, the largest occupations included</a:t>
            </a:r>
            <a:r>
              <a:rPr lang="en-US" baseline="0" dirty="0"/>
              <a:t> </a:t>
            </a:r>
            <a:r>
              <a:rPr lang="en-US" dirty="0"/>
              <a:t>combined food preparation and serving workers, including fast food; general office</a:t>
            </a:r>
            <a:r>
              <a:rPr lang="en-US" baseline="0" dirty="0"/>
              <a:t> </a:t>
            </a:r>
            <a:r>
              <a:rPr lang="en-US" dirty="0"/>
              <a:t>clerks; registered nurses; customer service representatives (Consumer Services); and waiters and</a:t>
            </a:r>
            <a:r>
              <a:rPr lang="en-US" baseline="0" dirty="0"/>
              <a:t> </a:t>
            </a:r>
            <a:r>
              <a:rPr lang="en-US" dirty="0"/>
              <a:t>waitresses.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Office and administrative support was the largest occupational group, making up</a:t>
            </a:r>
            <a:r>
              <a:rPr lang="en-US" baseline="0" dirty="0"/>
              <a:t> </a:t>
            </a:r>
            <a:r>
              <a:rPr lang="en-US" dirty="0"/>
              <a:t>about 16 percent of total U.S. employment. The next largest groups were sales</a:t>
            </a:r>
            <a:r>
              <a:rPr lang="en-US" baseline="0" dirty="0"/>
              <a:t> </a:t>
            </a:r>
            <a:r>
              <a:rPr lang="en-US" dirty="0"/>
              <a:t>and related occupations (Consumer Services) and food preparation and serving related occupations,</a:t>
            </a:r>
            <a:r>
              <a:rPr lang="en-US" baseline="0" dirty="0"/>
              <a:t> </a:t>
            </a:r>
            <a:r>
              <a:rPr lang="en-US" dirty="0"/>
              <a:t>which made up about 11 percent and 9 percent of U.S. employment, respectively.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highest paying occupational groups were management, legal, and computer</a:t>
            </a:r>
            <a:r>
              <a:rPr lang="en-US" baseline="0" dirty="0"/>
              <a:t> </a:t>
            </a:r>
            <a:r>
              <a:rPr lang="en-US" dirty="0"/>
              <a:t>and mathematical occupations. The lowest paying occupational groups included</a:t>
            </a:r>
            <a:r>
              <a:rPr lang="en-US" baseline="0" dirty="0"/>
              <a:t> </a:t>
            </a:r>
            <a:r>
              <a:rPr lang="en-US" dirty="0"/>
              <a:t>food preparation and serving related; personal care and service (Personal Care Services); and farming,</a:t>
            </a:r>
            <a:r>
              <a:rPr lang="en-US" baseline="0" dirty="0"/>
              <a:t> </a:t>
            </a:r>
            <a:r>
              <a:rPr lang="en-US" dirty="0"/>
              <a:t>fishing, and forestry occupations, each with an annual mean wage of about $25,000 or less.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Five of the ten largest occupations in the public sector were related to education,</a:t>
            </a:r>
            <a:r>
              <a:rPr lang="en-US" baseline="0" dirty="0"/>
              <a:t> </a:t>
            </a:r>
            <a:r>
              <a:rPr lang="en-US" dirty="0"/>
              <a:t>including elementary school teachers, except special education (Early Childhood Development and Services), with public sector</a:t>
            </a:r>
            <a:r>
              <a:rPr lang="en-US" baseline="0" dirty="0"/>
              <a:t> </a:t>
            </a:r>
            <a:r>
              <a:rPr lang="en-US" dirty="0"/>
              <a:t>employment of over 1.2 million; teacher assistants (933,500); and secondary school</a:t>
            </a:r>
            <a:r>
              <a:rPr lang="en-US" baseline="0" dirty="0"/>
              <a:t> </a:t>
            </a:r>
            <a:r>
              <a:rPr lang="en-US" dirty="0"/>
              <a:t>teachers, except special and</a:t>
            </a:r>
            <a:r>
              <a:rPr lang="en-US" baseline="0" dirty="0"/>
              <a:t> </a:t>
            </a:r>
            <a:r>
              <a:rPr lang="en-US" dirty="0"/>
              <a:t>career/technical education (845,480). These occupations</a:t>
            </a:r>
            <a:r>
              <a:rPr lang="en-US" baseline="0" dirty="0"/>
              <a:t> </a:t>
            </a:r>
            <a:r>
              <a:rPr lang="en-US" dirty="0"/>
              <a:t>were found primarily in local government.</a:t>
            </a:r>
          </a:p>
          <a:p>
            <a:endParaRPr lang="en-US" dirty="0"/>
          </a:p>
          <a:p>
            <a:r>
              <a:rPr lang="en-US" dirty="0"/>
              <a:t>Occupations found only in the public sector included tax examiners and collectors,</a:t>
            </a:r>
            <a:r>
              <a:rPr lang="en-US" baseline="0" dirty="0"/>
              <a:t> </a:t>
            </a:r>
            <a:r>
              <a:rPr lang="en-US" dirty="0"/>
              <a:t>and revenue agents; judges, magistrate judges, and</a:t>
            </a:r>
            <a:r>
              <a:rPr lang="en-US" baseline="0" dirty="0"/>
              <a:t> </a:t>
            </a:r>
            <a:r>
              <a:rPr lang="en-US" dirty="0"/>
              <a:t>magistrates</a:t>
            </a:r>
            <a:r>
              <a:rPr lang="en-US" baseline="0" dirty="0"/>
              <a:t> </a:t>
            </a:r>
            <a:r>
              <a:rPr lang="en-US" dirty="0"/>
              <a:t>(Family and Community Services); and fish and</a:t>
            </a:r>
            <a:r>
              <a:rPr lang="en-US" baseline="0" dirty="0"/>
              <a:t> </a:t>
            </a:r>
            <a:r>
              <a:rPr lang="en-US" dirty="0"/>
              <a:t>game wardens. Although found in both the public and private sectors, conservation</a:t>
            </a:r>
            <a:r>
              <a:rPr lang="en-US" baseline="0" dirty="0"/>
              <a:t> </a:t>
            </a:r>
            <a:r>
              <a:rPr lang="en-US" dirty="0"/>
              <a:t>scientists, emergency management directors, zoologists and wildlife biologists, and</a:t>
            </a:r>
            <a:r>
              <a:rPr lang="en-US" baseline="0" dirty="0"/>
              <a:t> </a:t>
            </a:r>
            <a:r>
              <a:rPr lang="en-US" dirty="0"/>
              <a:t>many types of postsecondary teachers also had above-average shares of their employment in the public sector.</a:t>
            </a:r>
          </a:p>
          <a:p>
            <a:endParaRPr lang="en-US" dirty="0"/>
          </a:p>
          <a:p>
            <a:r>
              <a:rPr lang="en-US" dirty="0"/>
              <a:t>What do the projections on</a:t>
            </a:r>
            <a:r>
              <a:rPr lang="en-US" baseline="0" dirty="0"/>
              <a:t> the table show in area of Human Services? Consumer Services? Counseling and Mental Health Services? Early Childhood Development and Services, Family and Community Services, Personal Care Services?</a:t>
            </a:r>
          </a:p>
          <a:p>
            <a:endParaRPr lang="en-US" baseline="0" dirty="0"/>
          </a:p>
          <a:p>
            <a:r>
              <a:rPr lang="en-US" baseline="0" dirty="0"/>
              <a:t>How are these projections related to the state of the economy in your community? State? At the national level? Globally?</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44798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economic system is loosely defined as a country’s plan for its services, goods produced, and the exact way in which its economic plan is carried out. An economic system is a system for producing, distributing and consuming goods and services, including the combination of the various institutions, agencies, consumers, entities (or even sectors as described by some authors) that comprise the economic structure of a given society or community. It also includes how these various agencies and institutions are linked to one another, how information flows between them, and the social relations within the system (including property rights and the structure of management). A related concept is the mode of production.</a:t>
            </a:r>
          </a:p>
          <a:p>
            <a:endParaRPr lang="en-US" dirty="0"/>
          </a:p>
          <a:p>
            <a:r>
              <a:rPr lang="en-US" dirty="0"/>
              <a:t>The economic system involves:</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distribution of economic outputs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financial institutions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government policies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households (earnings and expenditure consumption of goods and services in an economy)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investments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land availability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production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allocation of economic inputs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79567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and general economic systems are:</a:t>
            </a:r>
          </a:p>
          <a:p>
            <a:endParaRPr lang="en-US" dirty="0"/>
          </a:p>
          <a:p>
            <a:pPr marL="171450" indent="-171450">
              <a:buFont typeface="Arial" panose="020B0604020202020204" pitchFamily="34" charset="0"/>
              <a:buChar char="•"/>
            </a:pPr>
            <a:r>
              <a:rPr lang="en-US" dirty="0"/>
              <a:t>Barter economy (where goods and services are directly exchanged for other goods or services)</a:t>
            </a:r>
          </a:p>
          <a:p>
            <a:pPr marL="171450" indent="-171450">
              <a:buFont typeface="Arial" panose="020B0604020202020204" pitchFamily="34" charset="0"/>
              <a:buChar char="•"/>
            </a:pPr>
            <a:r>
              <a:rPr lang="en-US" dirty="0"/>
              <a:t>Command (Centrally planned) economic systems: (a generic term for older economic systems)</a:t>
            </a:r>
          </a:p>
          <a:p>
            <a:pPr marL="171450" indent="-171450">
              <a:buFont typeface="Arial" panose="020B0604020202020204" pitchFamily="34" charset="0"/>
              <a:buChar char="•"/>
            </a:pPr>
            <a:r>
              <a:rPr lang="en-US" dirty="0"/>
              <a:t>Gift economy (where an exchange is made without any explicit agreement for immediate or future rewards)</a:t>
            </a:r>
          </a:p>
          <a:p>
            <a:pPr marL="171450" indent="-171450">
              <a:buFont typeface="Arial" panose="020B0604020202020204" pitchFamily="34" charset="0"/>
              <a:buChar char="•"/>
            </a:pPr>
            <a:r>
              <a:rPr lang="en-US" dirty="0"/>
              <a:t>Market economy (“hands off” systems, such as Laissez-faire capitalism)</a:t>
            </a:r>
          </a:p>
          <a:p>
            <a:pPr marL="171450" indent="-171450">
              <a:buFont typeface="Arial" panose="020B0604020202020204" pitchFamily="34" charset="0"/>
              <a:buChar char="•"/>
            </a:pPr>
            <a:r>
              <a:rPr lang="en-US" dirty="0"/>
              <a:t>Mixed economy (a hybrid that blends some aspects of both market and planned economies)</a:t>
            </a:r>
          </a:p>
          <a:p>
            <a:pPr marL="171450" indent="-171450">
              <a:buFont typeface="Arial" panose="020B0604020202020204" pitchFamily="34" charset="0"/>
              <a:buChar char="•"/>
            </a:pPr>
            <a:r>
              <a:rPr lang="en-US" dirty="0"/>
              <a:t>Participatory economics (a system where the production and distribution of goods is guided by public participation)</a:t>
            </a:r>
          </a:p>
          <a:p>
            <a:pPr marL="171450" indent="-171450">
              <a:buFont typeface="Arial" panose="020B0604020202020204" pitchFamily="34" charset="0"/>
              <a:buChar char="•"/>
            </a:pPr>
            <a:r>
              <a:rPr lang="en-US" dirty="0"/>
              <a:t>Planned economy (“hands on” systems, such as state socialism or state capitalism)</a:t>
            </a:r>
          </a:p>
          <a:p>
            <a:pPr marL="171450" indent="-171450">
              <a:buFont typeface="Arial" panose="020B0604020202020204" pitchFamily="34" charset="0"/>
              <a:buChar char="•"/>
            </a:pPr>
            <a:r>
              <a:rPr lang="en-US" dirty="0"/>
              <a:t>Traditional economy (a generic term for older economic systems)</a:t>
            </a:r>
          </a:p>
          <a:p>
            <a:pPr marL="171450" indent="-171450">
              <a:buFont typeface="Arial" panose="020B0604020202020204" pitchFamily="34" charset="0"/>
              <a:buChar char="•"/>
            </a:pPr>
            <a:endParaRPr lang="en-US" dirty="0"/>
          </a:p>
          <a:p>
            <a:r>
              <a:rPr lang="en-US" dirty="0"/>
              <a:t>What determines what type of economy a country has? </a:t>
            </a:r>
          </a:p>
          <a:p>
            <a:endParaRPr lang="en-US" dirty="0"/>
          </a:p>
          <a:p>
            <a:r>
              <a:rPr lang="en-US" dirty="0"/>
              <a:t>The type of economy is determined by the extent of government involvement in economic decision making.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245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most common economic systems are:</a:t>
            </a:r>
          </a:p>
          <a:p>
            <a:endParaRPr lang="en-US" dirty="0"/>
          </a:p>
          <a:p>
            <a:pPr marL="171450" indent="-171450">
              <a:buFont typeface="Arial" panose="020B0604020202020204" pitchFamily="34" charset="0"/>
              <a:buChar char="•"/>
            </a:pPr>
            <a:r>
              <a:rPr lang="en-US" dirty="0"/>
              <a:t>Command Economy</a:t>
            </a:r>
          </a:p>
          <a:p>
            <a:pPr marL="628650" lvl="1" indent="-171450">
              <a:buFont typeface="Arial" panose="020B0604020202020204" pitchFamily="34" charset="0"/>
              <a:buChar char="•"/>
            </a:pPr>
            <a:r>
              <a:rPr lang="en-US" dirty="0"/>
              <a:t>central ownership of property/resource</a:t>
            </a:r>
          </a:p>
          <a:p>
            <a:pPr marL="628650" lvl="1" indent="-171450">
              <a:buFont typeface="Arial" panose="020B0604020202020204" pitchFamily="34" charset="0"/>
              <a:buChar char="•"/>
            </a:pPr>
            <a:r>
              <a:rPr lang="en-US" dirty="0"/>
              <a:t>centrally planned economy</a:t>
            </a:r>
          </a:p>
          <a:p>
            <a:pPr marL="628650" lvl="1" indent="-171450">
              <a:buFont typeface="Arial" panose="020B0604020202020204" pitchFamily="34" charset="0"/>
              <a:buChar char="•"/>
            </a:pPr>
            <a:r>
              <a:rPr lang="en-US" dirty="0"/>
              <a:t>lack of consumer choice</a:t>
            </a:r>
          </a:p>
          <a:p>
            <a:pPr marL="628650" lvl="1" indent="-171450">
              <a:buFont typeface="Arial" panose="020B0604020202020204" pitchFamily="34" charset="0"/>
              <a:buChar char="•"/>
            </a:pPr>
            <a:r>
              <a:rPr lang="en-US" dirty="0"/>
              <a:t>examples: Cuba and Former Soviet Union</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Free Market Economy</a:t>
            </a:r>
          </a:p>
          <a:p>
            <a:pPr marL="628650" lvl="1" indent="-171450">
              <a:buFont typeface="Arial" panose="020B0604020202020204" pitchFamily="34" charset="0"/>
              <a:buChar char="•"/>
            </a:pPr>
            <a:r>
              <a:rPr lang="en-US" dirty="0"/>
              <a:t>consumers have many choices</a:t>
            </a:r>
          </a:p>
          <a:p>
            <a:pPr marL="628650" lvl="1" indent="-171450">
              <a:buFont typeface="Arial" panose="020B0604020202020204" pitchFamily="34" charset="0"/>
              <a:buChar char="•"/>
            </a:pPr>
            <a:r>
              <a:rPr lang="en-US" dirty="0"/>
              <a:t>business decisions are driven by the desire to earn a profit</a:t>
            </a:r>
          </a:p>
          <a:p>
            <a:pPr marL="628650" lvl="1" indent="-171450">
              <a:buFont typeface="Arial" panose="020B0604020202020204" pitchFamily="34" charset="0"/>
              <a:buChar char="•"/>
            </a:pPr>
            <a:r>
              <a:rPr lang="en-US" dirty="0"/>
              <a:t>private ownership of property/resources      </a:t>
            </a:r>
          </a:p>
          <a:p>
            <a:pPr marL="628650" lvl="1" indent="-171450">
              <a:buFont typeface="Arial" panose="020B0604020202020204" pitchFamily="34" charset="0"/>
              <a:buChar char="•"/>
            </a:pPr>
            <a:r>
              <a:rPr lang="en-US" dirty="0"/>
              <a:t>there is a great deal of competition</a:t>
            </a:r>
          </a:p>
          <a:p>
            <a:pPr marL="628650" lvl="1" indent="-171450">
              <a:buFont typeface="Arial" panose="020B0604020202020204" pitchFamily="34" charset="0"/>
              <a:buChar char="•"/>
            </a:pPr>
            <a:r>
              <a:rPr lang="en-US" dirty="0"/>
              <a:t>Examples: United</a:t>
            </a:r>
            <a:r>
              <a:rPr lang="en-US" baseline="0" dirty="0"/>
              <a:t> States, J</a:t>
            </a:r>
            <a:r>
              <a:rPr lang="en-US" dirty="0"/>
              <a:t>apan,</a:t>
            </a:r>
            <a:r>
              <a:rPr lang="en-US" baseline="0" dirty="0"/>
              <a:t> C</a:t>
            </a:r>
            <a:r>
              <a:rPr lang="en-US" dirty="0"/>
              <a:t>olombia</a:t>
            </a:r>
            <a:r>
              <a:rPr lang="en-US" baseline="0" dirty="0"/>
              <a:t> and S</a:t>
            </a:r>
            <a:r>
              <a:rPr lang="en-US" dirty="0"/>
              <a:t>outh Korea </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Mixed Economy</a:t>
            </a:r>
          </a:p>
          <a:p>
            <a:pPr marL="628650" lvl="1" indent="-171450">
              <a:buFont typeface="Arial" panose="020B0604020202020204" pitchFamily="34" charset="0"/>
              <a:buChar char="•"/>
            </a:pPr>
            <a:r>
              <a:rPr lang="en-US" dirty="0"/>
              <a:t>a greater government role than in a free market economy</a:t>
            </a:r>
          </a:p>
          <a:p>
            <a:pPr marL="628650" lvl="1" indent="-171450">
              <a:buFont typeface="Arial" panose="020B0604020202020204" pitchFamily="34" charset="0"/>
              <a:buChar char="•"/>
            </a:pPr>
            <a:r>
              <a:rPr lang="en-US" dirty="0"/>
              <a:t>government as decision maker for the public sector</a:t>
            </a:r>
          </a:p>
          <a:p>
            <a:pPr marL="628650" lvl="1" indent="-171450">
              <a:buFont typeface="Arial" panose="020B0604020202020204" pitchFamily="34" charset="0"/>
              <a:buChar char="•"/>
            </a:pPr>
            <a:r>
              <a:rPr lang="en-US" dirty="0"/>
              <a:t>individuals and businesses as decision makers for the private sector</a:t>
            </a:r>
          </a:p>
          <a:p>
            <a:pPr marL="628650" lvl="1" indent="-171450">
              <a:buFont typeface="Arial" panose="020B0604020202020204" pitchFamily="34" charset="0"/>
              <a:buChar char="•"/>
            </a:pPr>
            <a:r>
              <a:rPr lang="en-US" dirty="0"/>
              <a:t>most common economic system today</a:t>
            </a:r>
          </a:p>
          <a:p>
            <a:pPr marL="628650" lvl="1" indent="-171450">
              <a:buFont typeface="Arial" panose="020B0604020202020204" pitchFamily="34" charset="0"/>
              <a:buChar char="•"/>
            </a:pPr>
            <a:r>
              <a:rPr lang="en-US" dirty="0"/>
              <a:t>examples: England, Germany and Russia</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Traditional Economy</a:t>
            </a:r>
          </a:p>
          <a:p>
            <a:pPr marL="628650" lvl="1" indent="-171450">
              <a:buFont typeface="Arial" panose="020B0604020202020204" pitchFamily="34" charset="0"/>
              <a:buChar char="•"/>
            </a:pPr>
            <a:r>
              <a:rPr lang="en-US" dirty="0"/>
              <a:t>allocation of resources is based on rituals, habits</a:t>
            </a:r>
            <a:r>
              <a:rPr lang="en-US" baseline="0" dirty="0"/>
              <a:t> </a:t>
            </a:r>
            <a:r>
              <a:rPr lang="en-US" dirty="0"/>
              <a:t>or customs</a:t>
            </a:r>
          </a:p>
          <a:p>
            <a:pPr marL="628650" lvl="1" indent="-171450">
              <a:buFont typeface="Arial" panose="020B0604020202020204" pitchFamily="34" charset="0"/>
              <a:buChar char="•"/>
            </a:pPr>
            <a:r>
              <a:rPr lang="en-US" dirty="0"/>
              <a:t>little individual choice</a:t>
            </a:r>
          </a:p>
          <a:p>
            <a:pPr marL="628650" lvl="1" indent="-171450">
              <a:buFont typeface="Arial" panose="020B0604020202020204" pitchFamily="34" charset="0"/>
              <a:buChar char="•"/>
            </a:pPr>
            <a:r>
              <a:rPr lang="en-US" dirty="0"/>
              <a:t>people work together for the common good</a:t>
            </a:r>
          </a:p>
          <a:p>
            <a:pPr marL="628650" lvl="1" indent="-171450">
              <a:buFont typeface="Arial" panose="020B0604020202020204" pitchFamily="34" charset="0"/>
              <a:buChar char="•"/>
            </a:pPr>
            <a:r>
              <a:rPr lang="en-US" dirty="0"/>
              <a:t>roles are defined by family</a:t>
            </a:r>
          </a:p>
          <a:p>
            <a:pPr marL="628650" lvl="1" indent="-171450">
              <a:buFont typeface="Arial" panose="020B0604020202020204" pitchFamily="34" charset="0"/>
              <a:buChar char="•"/>
            </a:pPr>
            <a:r>
              <a:rPr lang="en-US" dirty="0"/>
              <a:t>Example: </a:t>
            </a:r>
            <a:r>
              <a:rPr lang="en-US" sz="1200" b="0" i="0" kern="1200" dirty="0">
                <a:solidFill>
                  <a:schemeClr val="tx1"/>
                </a:solidFill>
                <a:effectLst/>
                <a:latin typeface="+mn-lt"/>
                <a:ea typeface="+mn-ea"/>
                <a:cs typeface="+mn-cs"/>
              </a:rPr>
              <a:t>Country of Madagascar</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32255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image to view video:</a:t>
            </a:r>
          </a:p>
          <a:p>
            <a:endParaRPr lang="en-US" dirty="0"/>
          </a:p>
          <a:p>
            <a:r>
              <a:rPr lang="en-US" dirty="0" err="1"/>
              <a:t>UniversityNow</a:t>
            </a:r>
            <a:r>
              <a:rPr lang="en-US" dirty="0"/>
              <a:t>: Types of Economic Systems</a:t>
            </a:r>
          </a:p>
          <a:p>
            <a:r>
              <a:rPr lang="en-US" dirty="0"/>
              <a:t>Nearly every society in the world bases same fundamental problem how to distribute limited resources to people in a way that will be fair.</a:t>
            </a:r>
          </a:p>
          <a:p>
            <a:r>
              <a:rPr lang="en-US" dirty="0"/>
              <a:t>https://youtu.be/5xgwYRX19VU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57870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microeconomics, supply and demand is an economic model of price determination in a market. It concludes that in a competitive market, the unit price for a particular good will vary until it settles at a point where the quantity demanded by consumers (at current price) will equal the quantity supplied by producers (at current price), resulting in an economic equilibrium for price and quantity.</a:t>
            </a:r>
          </a:p>
          <a:p>
            <a:endParaRPr lang="en-US" dirty="0"/>
          </a:p>
          <a:p>
            <a:r>
              <a:rPr lang="en-US" dirty="0"/>
              <a:t>The four basic laws of supply and demand are:</a:t>
            </a:r>
          </a:p>
          <a:p>
            <a:endParaRPr lang="en-US" dirty="0"/>
          </a:p>
          <a:p>
            <a:pPr marL="171450" indent="-171450">
              <a:buFont typeface="Arial" panose="020B0604020202020204" pitchFamily="34" charset="0"/>
              <a:buChar char="•"/>
            </a:pPr>
            <a:r>
              <a:rPr lang="en-US" dirty="0"/>
              <a:t>If demand increases and supply remains unchanged, a shortage occurs, leading to a higher equilibrium price.</a:t>
            </a:r>
          </a:p>
          <a:p>
            <a:pPr marL="171450" indent="-171450">
              <a:buFont typeface="Arial" panose="020B0604020202020204" pitchFamily="34" charset="0"/>
              <a:buChar char="•"/>
            </a:pPr>
            <a:r>
              <a:rPr lang="en-US" dirty="0"/>
              <a:t>If demand decreases and supply remains unchanged, a surplus occurs, leading to a lower equilibrium price.</a:t>
            </a:r>
          </a:p>
          <a:p>
            <a:pPr marL="171450" indent="-171450">
              <a:buFont typeface="Arial" panose="020B0604020202020204" pitchFamily="34" charset="0"/>
              <a:buChar char="•"/>
            </a:pPr>
            <a:r>
              <a:rPr lang="en-US" dirty="0"/>
              <a:t>If demand remains unchanged and supply increases, a surplus occurs, leading to a lower equilibrium price.</a:t>
            </a:r>
          </a:p>
          <a:p>
            <a:pPr marL="171450" indent="-171450">
              <a:buFont typeface="Arial" panose="020B0604020202020204" pitchFamily="34" charset="0"/>
              <a:buChar char="•"/>
            </a:pPr>
            <a:r>
              <a:rPr lang="en-US" dirty="0"/>
              <a:t>If demand remains unchanged and supply decreases, a shortage occurs, leading to a higher equilibrium price.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are some examples of the four</a:t>
            </a:r>
            <a:r>
              <a:rPr lang="en-US" baseline="0" dirty="0"/>
              <a:t> basic laws of supply and demand?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114917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8-yWKgZv9J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sba.gov/" TargetMode="External"/><Relationship Id="rId2" Type="http://schemas.openxmlformats.org/officeDocument/2006/relationships/hyperlink" Target="http://www.bls.gov/news.release/pdf/ecopro.pdf" TargetMode="External"/><Relationship Id="rId1" Type="http://schemas.openxmlformats.org/officeDocument/2006/relationships/slideLayout" Target="../slideLayouts/slideLayout3.xml"/><Relationship Id="rId6" Type="http://schemas.openxmlformats.org/officeDocument/2006/relationships/hyperlink" Target="https://youtu.be/5xgwYRX19VU" TargetMode="External"/><Relationship Id="rId5" Type="http://schemas.openxmlformats.org/officeDocument/2006/relationships/hyperlink" Target="https://youtu.be/8-yWKgZv9JY" TargetMode="External"/><Relationship Id="rId4" Type="http://schemas.openxmlformats.org/officeDocument/2006/relationships/hyperlink" Target="https://www.sba.gov/tools/learning-center-view-course/138729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5xgwYRX19V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794334"/>
            <a:ext cx="7462935" cy="3413772"/>
          </a:xfrm>
        </p:spPr>
        <p:txBody>
          <a:bodyPr>
            <a:normAutofit/>
          </a:bodyPr>
          <a:lstStyle/>
          <a:p>
            <a:r>
              <a:rPr lang="en-US" sz="6000" dirty="0">
                <a:solidFill>
                  <a:schemeClr val="bg2"/>
                </a:solidFill>
              </a:rPr>
              <a:t>Business Economics in the Human Services Industry</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3B35-2E7D-48B9-8A46-BC5E1AC1704B}"/>
              </a:ext>
            </a:extLst>
          </p:cNvPr>
          <p:cNvSpPr>
            <a:spLocks noGrp="1"/>
          </p:cNvSpPr>
          <p:nvPr>
            <p:ph type="title"/>
          </p:nvPr>
        </p:nvSpPr>
        <p:spPr/>
        <p:txBody>
          <a:bodyPr/>
          <a:lstStyle/>
          <a:p>
            <a:r>
              <a:rPr lang="en-US" dirty="0"/>
              <a:t>Supply and Demand</a:t>
            </a:r>
          </a:p>
        </p:txBody>
      </p:sp>
      <p:pic>
        <p:nvPicPr>
          <p:cNvPr id="4" name="Picture 3">
            <a:hlinkClick r:id="rId3"/>
            <a:extLst>
              <a:ext uri="{FF2B5EF4-FFF2-40B4-BE49-F238E27FC236}">
                <a16:creationId xmlns:a16="http://schemas.microsoft.com/office/drawing/2014/main" id="{52A46670-FD62-4F97-8546-C5B26438F8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5340" y="1328057"/>
            <a:ext cx="2941320" cy="4201886"/>
          </a:xfrm>
          <a:prstGeom prst="rect">
            <a:avLst/>
          </a:prstGeom>
        </p:spPr>
      </p:pic>
      <p:sp>
        <p:nvSpPr>
          <p:cNvPr id="5" name="TextBox 4">
            <a:extLst>
              <a:ext uri="{FF2B5EF4-FFF2-40B4-BE49-F238E27FC236}">
                <a16:creationId xmlns:a16="http://schemas.microsoft.com/office/drawing/2014/main" id="{9F7B9C9F-7D48-4A9C-A6C9-7157645D6B77}"/>
              </a:ext>
            </a:extLst>
          </p:cNvPr>
          <p:cNvSpPr txBox="1"/>
          <p:nvPr/>
        </p:nvSpPr>
        <p:spPr>
          <a:xfrm>
            <a:off x="4838700" y="5574491"/>
            <a:ext cx="2514600" cy="369332"/>
          </a:xfrm>
          <a:prstGeom prst="rect">
            <a:avLst/>
          </a:prstGeom>
          <a:noFill/>
        </p:spPr>
        <p:txBody>
          <a:bodyPr wrap="square" rtlCol="0">
            <a:spAutoFit/>
          </a:bodyPr>
          <a:lstStyle/>
          <a:p>
            <a:pPr algn="ctr"/>
            <a:r>
              <a:rPr lang="en-US" dirty="0"/>
              <a:t>(click on image)</a:t>
            </a:r>
          </a:p>
        </p:txBody>
      </p:sp>
    </p:spTree>
    <p:extLst>
      <p:ext uri="{BB962C8B-B14F-4D97-AF65-F5344CB8AC3E}">
        <p14:creationId xmlns:p14="http://schemas.microsoft.com/office/powerpoint/2010/main" val="4177640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2C26-6907-427D-8729-56299687E094}"/>
              </a:ext>
            </a:extLst>
          </p:cNvPr>
          <p:cNvSpPr>
            <a:spLocks noGrp="1"/>
          </p:cNvSpPr>
          <p:nvPr>
            <p:ph type="title"/>
          </p:nvPr>
        </p:nvSpPr>
        <p:spPr/>
        <p:txBody>
          <a:bodyPr/>
          <a:lstStyle/>
          <a:p>
            <a:r>
              <a:rPr lang="en-US" dirty="0"/>
              <a:t>Determinants of Supply and Demand</a:t>
            </a:r>
          </a:p>
        </p:txBody>
      </p:sp>
      <p:pic>
        <p:nvPicPr>
          <p:cNvPr id="4" name="Picture 3">
            <a:extLst>
              <a:ext uri="{FF2B5EF4-FFF2-40B4-BE49-F238E27FC236}">
                <a16:creationId xmlns:a16="http://schemas.microsoft.com/office/drawing/2014/main" id="{E85F202E-4DC3-43E9-880D-BB2ACCCE3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4095" y="1395020"/>
            <a:ext cx="4923810" cy="4894267"/>
          </a:xfrm>
          <a:prstGeom prst="rect">
            <a:avLst/>
          </a:prstGeom>
        </p:spPr>
      </p:pic>
    </p:spTree>
    <p:extLst>
      <p:ext uri="{BB962C8B-B14F-4D97-AF65-F5344CB8AC3E}">
        <p14:creationId xmlns:p14="http://schemas.microsoft.com/office/powerpoint/2010/main" val="2743405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DE65-660C-4195-B90C-FF0C702BE62F}"/>
              </a:ext>
            </a:extLst>
          </p:cNvPr>
          <p:cNvSpPr>
            <a:spLocks noGrp="1"/>
          </p:cNvSpPr>
          <p:nvPr>
            <p:ph type="title"/>
          </p:nvPr>
        </p:nvSpPr>
        <p:spPr/>
        <p:txBody>
          <a:bodyPr/>
          <a:lstStyle/>
          <a:p>
            <a:r>
              <a:rPr lang="en-US" dirty="0"/>
              <a:t>The Business Cycle</a:t>
            </a:r>
          </a:p>
        </p:txBody>
      </p:sp>
      <p:graphicFrame>
        <p:nvGraphicFramePr>
          <p:cNvPr id="4" name="Content Placeholder 5">
            <a:extLst>
              <a:ext uri="{FF2B5EF4-FFF2-40B4-BE49-F238E27FC236}">
                <a16:creationId xmlns:a16="http://schemas.microsoft.com/office/drawing/2014/main" id="{7A6B85C7-7306-4DA1-8EEA-872D48637D26}"/>
              </a:ext>
            </a:extLst>
          </p:cNvPr>
          <p:cNvGraphicFramePr>
            <a:graphicFrameLocks noGrp="1"/>
          </p:cNvGraphicFramePr>
          <p:nvPr>
            <p:ph idx="1"/>
            <p:extLst>
              <p:ext uri="{D42A27DB-BD31-4B8C-83A1-F6EECF244321}">
                <p14:modId xmlns:p14="http://schemas.microsoft.com/office/powerpoint/2010/main" val="3292336680"/>
              </p:ext>
            </p:extLst>
          </p:nvPr>
        </p:nvGraphicFramePr>
        <p:xfrm>
          <a:off x="1391884" y="1283509"/>
          <a:ext cx="9489688"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45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B7DD-14D8-4E35-8B0E-71DD6C36196C}"/>
              </a:ext>
            </a:extLst>
          </p:cNvPr>
          <p:cNvSpPr>
            <a:spLocks noGrp="1"/>
          </p:cNvSpPr>
          <p:nvPr>
            <p:ph type="title"/>
          </p:nvPr>
        </p:nvSpPr>
        <p:spPr/>
        <p:txBody>
          <a:bodyPr/>
          <a:lstStyle/>
          <a:p>
            <a:r>
              <a:rPr lang="en-US" dirty="0"/>
              <a:t>Recession Stage</a:t>
            </a:r>
          </a:p>
        </p:txBody>
      </p:sp>
      <p:pic>
        <p:nvPicPr>
          <p:cNvPr id="4" name="Content Placeholder 5">
            <a:extLst>
              <a:ext uri="{FF2B5EF4-FFF2-40B4-BE49-F238E27FC236}">
                <a16:creationId xmlns:a16="http://schemas.microsoft.com/office/drawing/2014/main" id="{6BE8F113-3AC0-4073-B310-E8BED4D7E97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55402" y="1462168"/>
            <a:ext cx="6281196" cy="4189558"/>
          </a:xfrm>
        </p:spPr>
      </p:pic>
    </p:spTree>
    <p:extLst>
      <p:ext uri="{BB962C8B-B14F-4D97-AF65-F5344CB8AC3E}">
        <p14:creationId xmlns:p14="http://schemas.microsoft.com/office/powerpoint/2010/main" val="406873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D00D-F730-44C0-8426-94D747ED29E2}"/>
              </a:ext>
            </a:extLst>
          </p:cNvPr>
          <p:cNvSpPr>
            <a:spLocks noGrp="1"/>
          </p:cNvSpPr>
          <p:nvPr>
            <p:ph type="title"/>
          </p:nvPr>
        </p:nvSpPr>
        <p:spPr/>
        <p:txBody>
          <a:bodyPr/>
          <a:lstStyle/>
          <a:p>
            <a:r>
              <a:rPr lang="en-US" dirty="0"/>
              <a:t>Expansion Stage</a:t>
            </a:r>
          </a:p>
        </p:txBody>
      </p:sp>
      <p:pic>
        <p:nvPicPr>
          <p:cNvPr id="4" name="Content Placeholder 5">
            <a:extLst>
              <a:ext uri="{FF2B5EF4-FFF2-40B4-BE49-F238E27FC236}">
                <a16:creationId xmlns:a16="http://schemas.microsoft.com/office/drawing/2014/main" id="{E0278807-6FEB-41F4-BED9-8C3209AD819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44733" y="1401429"/>
            <a:ext cx="6302534" cy="4865556"/>
          </a:xfrm>
        </p:spPr>
      </p:pic>
    </p:spTree>
    <p:extLst>
      <p:ext uri="{BB962C8B-B14F-4D97-AF65-F5344CB8AC3E}">
        <p14:creationId xmlns:p14="http://schemas.microsoft.com/office/powerpoint/2010/main" val="261598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C457-8296-4055-BAB2-6DF1A5289CA0}"/>
              </a:ext>
            </a:extLst>
          </p:cNvPr>
          <p:cNvSpPr>
            <a:spLocks noGrp="1"/>
          </p:cNvSpPr>
          <p:nvPr>
            <p:ph type="title"/>
          </p:nvPr>
        </p:nvSpPr>
        <p:spPr/>
        <p:txBody>
          <a:bodyPr/>
          <a:lstStyle/>
          <a:p>
            <a:r>
              <a:rPr lang="en-US" dirty="0"/>
              <a:t>Types of Business Organizations</a:t>
            </a:r>
          </a:p>
        </p:txBody>
      </p:sp>
      <p:sp>
        <p:nvSpPr>
          <p:cNvPr id="3" name="Content Placeholder 2">
            <a:extLst>
              <a:ext uri="{FF2B5EF4-FFF2-40B4-BE49-F238E27FC236}">
                <a16:creationId xmlns:a16="http://schemas.microsoft.com/office/drawing/2014/main" id="{BEDF59CF-F5AA-49B5-8DAC-222AADA001BF}"/>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Corporation</a:t>
            </a:r>
          </a:p>
          <a:p>
            <a:pPr marL="457200" indent="-457200">
              <a:buClr>
                <a:schemeClr val="accent1"/>
              </a:buClr>
              <a:buFont typeface="Wingdings" panose="05000000000000000000" pitchFamily="2" charset="2"/>
              <a:buChar char="Ø"/>
            </a:pPr>
            <a:r>
              <a:rPr lang="en-US" dirty="0"/>
              <a:t>Limited liability company (LLC)</a:t>
            </a:r>
          </a:p>
          <a:p>
            <a:pPr marL="457200" indent="-457200">
              <a:buClr>
                <a:schemeClr val="accent1"/>
              </a:buClr>
              <a:buFont typeface="Wingdings" panose="05000000000000000000" pitchFamily="2" charset="2"/>
              <a:buChar char="Ø"/>
            </a:pPr>
            <a:r>
              <a:rPr lang="en-US" dirty="0"/>
              <a:t>Partnership</a:t>
            </a:r>
          </a:p>
          <a:p>
            <a:pPr marL="457200" indent="-457200">
              <a:buClr>
                <a:schemeClr val="accent1"/>
              </a:buClr>
              <a:buFont typeface="Wingdings" panose="05000000000000000000" pitchFamily="2" charset="2"/>
              <a:buChar char="Ø"/>
            </a:pPr>
            <a:r>
              <a:rPr lang="en-US" dirty="0"/>
              <a:t>S corporation</a:t>
            </a:r>
          </a:p>
          <a:p>
            <a:pPr marL="457200" indent="-457200">
              <a:buClr>
                <a:schemeClr val="accent1"/>
              </a:buClr>
              <a:buFont typeface="Wingdings" panose="05000000000000000000" pitchFamily="2" charset="2"/>
              <a:buChar char="Ø"/>
            </a:pPr>
            <a:r>
              <a:rPr lang="en-US" dirty="0"/>
              <a:t>Sole proprietorship</a:t>
            </a:r>
          </a:p>
          <a:p>
            <a:endParaRPr lang="en-US" dirty="0"/>
          </a:p>
        </p:txBody>
      </p:sp>
      <p:pic>
        <p:nvPicPr>
          <p:cNvPr id="4" name="Picture 3">
            <a:extLst>
              <a:ext uri="{FF2B5EF4-FFF2-40B4-BE49-F238E27FC236}">
                <a16:creationId xmlns:a16="http://schemas.microsoft.com/office/drawing/2014/main" id="{9A3D4738-E7E4-4BFC-A0D7-A9080859E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6626" y="2273104"/>
            <a:ext cx="3461656" cy="3028949"/>
          </a:xfrm>
          <a:prstGeom prst="rect">
            <a:avLst/>
          </a:prstGeom>
        </p:spPr>
      </p:pic>
    </p:spTree>
    <p:extLst>
      <p:ext uri="{BB962C8B-B14F-4D97-AF65-F5344CB8AC3E}">
        <p14:creationId xmlns:p14="http://schemas.microsoft.com/office/powerpoint/2010/main" val="418198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6236-250A-46FF-8773-6E7B1E98A725}"/>
              </a:ext>
            </a:extLst>
          </p:cNvPr>
          <p:cNvSpPr>
            <a:spLocks noGrp="1"/>
          </p:cNvSpPr>
          <p:nvPr>
            <p:ph type="title"/>
          </p:nvPr>
        </p:nvSpPr>
        <p:spPr/>
        <p:txBody>
          <a:bodyPr/>
          <a:lstStyle/>
          <a:p>
            <a:r>
              <a:rPr lang="en-US" dirty="0"/>
              <a:t>Structures within Each Business</a:t>
            </a:r>
          </a:p>
        </p:txBody>
      </p:sp>
      <p:pic>
        <p:nvPicPr>
          <p:cNvPr id="4" name="Picture 3">
            <a:extLst>
              <a:ext uri="{FF2B5EF4-FFF2-40B4-BE49-F238E27FC236}">
                <a16:creationId xmlns:a16="http://schemas.microsoft.com/office/drawing/2014/main" id="{841D0B41-2D2B-41D7-BE54-C0AA67343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428" y="1414347"/>
            <a:ext cx="6901143" cy="4596161"/>
          </a:xfrm>
          <a:prstGeom prst="rect">
            <a:avLst/>
          </a:prstGeom>
        </p:spPr>
      </p:pic>
    </p:spTree>
    <p:extLst>
      <p:ext uri="{BB962C8B-B14F-4D97-AF65-F5344CB8AC3E}">
        <p14:creationId xmlns:p14="http://schemas.microsoft.com/office/powerpoint/2010/main" val="176273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59FF-4262-47DB-8EFE-CE9519EA6C1D}"/>
              </a:ext>
            </a:extLst>
          </p:cNvPr>
          <p:cNvSpPr>
            <a:spLocks noGrp="1"/>
          </p:cNvSpPr>
          <p:nvPr>
            <p:ph type="title"/>
          </p:nvPr>
        </p:nvSpPr>
        <p:spPr/>
        <p:txBody>
          <a:bodyPr/>
          <a:lstStyle/>
          <a:p>
            <a:r>
              <a:rPr lang="en-US" dirty="0"/>
              <a:t>Management of Products and Services</a:t>
            </a:r>
          </a:p>
        </p:txBody>
      </p:sp>
      <p:pic>
        <p:nvPicPr>
          <p:cNvPr id="4" name="Content Placeholder 7">
            <a:extLst>
              <a:ext uri="{FF2B5EF4-FFF2-40B4-BE49-F238E27FC236}">
                <a16:creationId xmlns:a16="http://schemas.microsoft.com/office/drawing/2014/main" id="{79CDE86C-8647-45D2-82BB-DF0D396E47F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72829" y="1364166"/>
            <a:ext cx="4646341" cy="4646341"/>
          </a:xfrm>
        </p:spPr>
      </p:pic>
    </p:spTree>
    <p:extLst>
      <p:ext uri="{BB962C8B-B14F-4D97-AF65-F5344CB8AC3E}">
        <p14:creationId xmlns:p14="http://schemas.microsoft.com/office/powerpoint/2010/main" val="396625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F92D-B19D-4079-AEA5-64DCC70A0C6E}"/>
              </a:ext>
            </a:extLst>
          </p:cNvPr>
          <p:cNvSpPr>
            <a:spLocks noGrp="1"/>
          </p:cNvSpPr>
          <p:nvPr>
            <p:ph type="title"/>
          </p:nvPr>
        </p:nvSpPr>
        <p:spPr/>
        <p:txBody>
          <a:bodyPr/>
          <a:lstStyle/>
          <a:p>
            <a:r>
              <a:rPr lang="en-US" dirty="0"/>
              <a:t>Quality-Control Systems for Goods and Services</a:t>
            </a:r>
          </a:p>
        </p:txBody>
      </p:sp>
      <p:pic>
        <p:nvPicPr>
          <p:cNvPr id="4" name="Content Placeholder 2">
            <a:extLst>
              <a:ext uri="{FF2B5EF4-FFF2-40B4-BE49-F238E27FC236}">
                <a16:creationId xmlns:a16="http://schemas.microsoft.com/office/drawing/2014/main" id="{3A7C70C9-E519-44BE-91BA-21282FF5460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36334" y="1353200"/>
            <a:ext cx="6919332" cy="4151599"/>
          </a:xfrm>
        </p:spPr>
      </p:pic>
    </p:spTree>
    <p:extLst>
      <p:ext uri="{BB962C8B-B14F-4D97-AF65-F5344CB8AC3E}">
        <p14:creationId xmlns:p14="http://schemas.microsoft.com/office/powerpoint/2010/main" val="348698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975B-9462-4DAD-9DF9-A25A7E6F653D}"/>
              </a:ext>
            </a:extLst>
          </p:cNvPr>
          <p:cNvSpPr>
            <a:spLocks noGrp="1"/>
          </p:cNvSpPr>
          <p:nvPr>
            <p:ph type="title"/>
          </p:nvPr>
        </p:nvSpPr>
        <p:spPr/>
        <p:txBody>
          <a:bodyPr/>
          <a:lstStyle/>
          <a:p>
            <a:r>
              <a:rPr lang="en-US" dirty="0"/>
              <a:t>Government Involvement</a:t>
            </a:r>
          </a:p>
        </p:txBody>
      </p:sp>
      <p:pic>
        <p:nvPicPr>
          <p:cNvPr id="4" name="Picture 3">
            <a:extLst>
              <a:ext uri="{FF2B5EF4-FFF2-40B4-BE49-F238E27FC236}">
                <a16:creationId xmlns:a16="http://schemas.microsoft.com/office/drawing/2014/main" id="{E835C5EF-2CB4-406F-890E-CEFC1BFED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4946" y="1431500"/>
            <a:ext cx="6982108" cy="4657066"/>
          </a:xfrm>
          <a:prstGeom prst="rect">
            <a:avLst/>
          </a:prstGeom>
        </p:spPr>
      </p:pic>
    </p:spTree>
    <p:extLst>
      <p:ext uri="{BB962C8B-B14F-4D97-AF65-F5344CB8AC3E}">
        <p14:creationId xmlns:p14="http://schemas.microsoft.com/office/powerpoint/2010/main" val="23188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A3C1-456A-48A4-8D4E-C61F9F545B81}"/>
              </a:ext>
            </a:extLst>
          </p:cNvPr>
          <p:cNvSpPr>
            <a:spLocks noGrp="1"/>
          </p:cNvSpPr>
          <p:nvPr>
            <p:ph type="title"/>
          </p:nvPr>
        </p:nvSpPr>
        <p:spPr/>
        <p:txBody>
          <a:bodyPr/>
          <a:lstStyle/>
          <a:p>
            <a:r>
              <a:rPr lang="en-US" dirty="0"/>
              <a:t>Competition </a:t>
            </a:r>
          </a:p>
        </p:txBody>
      </p:sp>
      <p:pic>
        <p:nvPicPr>
          <p:cNvPr id="4" name="Picture 3">
            <a:extLst>
              <a:ext uri="{FF2B5EF4-FFF2-40B4-BE49-F238E27FC236}">
                <a16:creationId xmlns:a16="http://schemas.microsoft.com/office/drawing/2014/main" id="{EC176A20-4959-4D24-949B-DACFA38F9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930" y="1371600"/>
            <a:ext cx="6828140" cy="4554369"/>
          </a:xfrm>
          <a:prstGeom prst="rect">
            <a:avLst/>
          </a:prstGeom>
        </p:spPr>
      </p:pic>
    </p:spTree>
    <p:extLst>
      <p:ext uri="{BB962C8B-B14F-4D97-AF65-F5344CB8AC3E}">
        <p14:creationId xmlns:p14="http://schemas.microsoft.com/office/powerpoint/2010/main" val="373165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57A5-EDFA-465B-B730-6BFF79B7C063}"/>
              </a:ext>
            </a:extLst>
          </p:cNvPr>
          <p:cNvSpPr>
            <a:spLocks noGrp="1"/>
          </p:cNvSpPr>
          <p:nvPr>
            <p:ph type="title"/>
          </p:nvPr>
        </p:nvSpPr>
        <p:spPr/>
        <p:txBody>
          <a:bodyPr/>
          <a:lstStyle/>
          <a:p>
            <a:r>
              <a:rPr lang="en-US" dirty="0"/>
              <a:t>Spending Decisions</a:t>
            </a:r>
          </a:p>
        </p:txBody>
      </p:sp>
      <p:pic>
        <p:nvPicPr>
          <p:cNvPr id="4" name="Content Placeholder 5">
            <a:extLst>
              <a:ext uri="{FF2B5EF4-FFF2-40B4-BE49-F238E27FC236}">
                <a16:creationId xmlns:a16="http://schemas.microsoft.com/office/drawing/2014/main" id="{80C87F02-A58E-4326-8A2D-5085F552F2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99502" y="2373353"/>
            <a:ext cx="2647921" cy="3026195"/>
          </a:xfrm>
        </p:spPr>
      </p:pic>
      <p:sp>
        <p:nvSpPr>
          <p:cNvPr id="5" name="Rectangle 4">
            <a:extLst>
              <a:ext uri="{FF2B5EF4-FFF2-40B4-BE49-F238E27FC236}">
                <a16:creationId xmlns:a16="http://schemas.microsoft.com/office/drawing/2014/main" id="{E5E017FE-B92A-40BD-9476-1734D18491E9}"/>
              </a:ext>
            </a:extLst>
          </p:cNvPr>
          <p:cNvSpPr/>
          <p:nvPr/>
        </p:nvSpPr>
        <p:spPr>
          <a:xfrm>
            <a:off x="3170663" y="1596057"/>
            <a:ext cx="2133600" cy="7159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036BB35A-BCC0-4F57-8942-FB40911406DC}"/>
              </a:ext>
            </a:extLst>
          </p:cNvPr>
          <p:cNvPicPr>
            <a:picLocks noChangeAspect="1"/>
          </p:cNvPicPr>
          <p:nvPr/>
        </p:nvPicPr>
        <p:blipFill>
          <a:blip r:embed="rId4"/>
          <a:stretch>
            <a:fillRect/>
          </a:stretch>
        </p:blipFill>
        <p:spPr>
          <a:xfrm>
            <a:off x="7425577" y="1585198"/>
            <a:ext cx="2158171" cy="737680"/>
          </a:xfrm>
          <a:prstGeom prst="rect">
            <a:avLst/>
          </a:prstGeom>
        </p:spPr>
      </p:pic>
      <p:pic>
        <p:nvPicPr>
          <p:cNvPr id="7" name="Picture 6">
            <a:extLst>
              <a:ext uri="{FF2B5EF4-FFF2-40B4-BE49-F238E27FC236}">
                <a16:creationId xmlns:a16="http://schemas.microsoft.com/office/drawing/2014/main" id="{B66D7ECC-1724-4875-85C7-7A4BF1167933}"/>
              </a:ext>
            </a:extLst>
          </p:cNvPr>
          <p:cNvPicPr>
            <a:picLocks noChangeAspect="1"/>
          </p:cNvPicPr>
          <p:nvPr/>
        </p:nvPicPr>
        <p:blipFill>
          <a:blip r:embed="rId4"/>
          <a:stretch>
            <a:fillRect/>
          </a:stretch>
        </p:blipFill>
        <p:spPr>
          <a:xfrm>
            <a:off x="7425577" y="5011927"/>
            <a:ext cx="2158171" cy="737680"/>
          </a:xfrm>
          <a:prstGeom prst="rect">
            <a:avLst/>
          </a:prstGeom>
        </p:spPr>
      </p:pic>
      <p:pic>
        <p:nvPicPr>
          <p:cNvPr id="8" name="Picture 7">
            <a:extLst>
              <a:ext uri="{FF2B5EF4-FFF2-40B4-BE49-F238E27FC236}">
                <a16:creationId xmlns:a16="http://schemas.microsoft.com/office/drawing/2014/main" id="{B750E9D2-D6FE-4647-9566-55FBC2F12198}"/>
              </a:ext>
            </a:extLst>
          </p:cNvPr>
          <p:cNvPicPr>
            <a:picLocks noChangeAspect="1"/>
          </p:cNvPicPr>
          <p:nvPr/>
        </p:nvPicPr>
        <p:blipFill>
          <a:blip r:embed="rId4"/>
          <a:stretch>
            <a:fillRect/>
          </a:stretch>
        </p:blipFill>
        <p:spPr>
          <a:xfrm>
            <a:off x="3170663" y="5011927"/>
            <a:ext cx="2158171" cy="737680"/>
          </a:xfrm>
          <a:prstGeom prst="rect">
            <a:avLst/>
          </a:prstGeom>
        </p:spPr>
      </p:pic>
      <p:sp>
        <p:nvSpPr>
          <p:cNvPr id="9" name="TextBox 8">
            <a:extLst>
              <a:ext uri="{FF2B5EF4-FFF2-40B4-BE49-F238E27FC236}">
                <a16:creationId xmlns:a16="http://schemas.microsoft.com/office/drawing/2014/main" id="{97DB8176-0651-4170-AB4A-6D1D0A4DFF96}"/>
              </a:ext>
            </a:extLst>
          </p:cNvPr>
          <p:cNvSpPr txBox="1"/>
          <p:nvPr/>
        </p:nvSpPr>
        <p:spPr>
          <a:xfrm>
            <a:off x="3323063" y="1676739"/>
            <a:ext cx="1876439" cy="523220"/>
          </a:xfrm>
          <a:prstGeom prst="rect">
            <a:avLst/>
          </a:prstGeom>
          <a:noFill/>
          <a:ln>
            <a:noFill/>
          </a:ln>
        </p:spPr>
        <p:txBody>
          <a:bodyPr wrap="square" rtlCol="0">
            <a:spAutoFit/>
          </a:bodyPr>
          <a:lstStyle/>
          <a:p>
            <a:pPr algn="ctr"/>
            <a:r>
              <a:rPr lang="en-US" sz="2800" dirty="0"/>
              <a:t>What?</a:t>
            </a:r>
          </a:p>
        </p:txBody>
      </p:sp>
      <p:sp>
        <p:nvSpPr>
          <p:cNvPr id="10" name="TextBox 9">
            <a:extLst>
              <a:ext uri="{FF2B5EF4-FFF2-40B4-BE49-F238E27FC236}">
                <a16:creationId xmlns:a16="http://schemas.microsoft.com/office/drawing/2014/main" id="{308E6C2F-964E-42F6-811B-C7973A77DC2E}"/>
              </a:ext>
            </a:extLst>
          </p:cNvPr>
          <p:cNvSpPr txBox="1"/>
          <p:nvPr/>
        </p:nvSpPr>
        <p:spPr>
          <a:xfrm>
            <a:off x="7655276" y="1676739"/>
            <a:ext cx="1828800" cy="523220"/>
          </a:xfrm>
          <a:prstGeom prst="rect">
            <a:avLst/>
          </a:prstGeom>
          <a:noFill/>
          <a:ln>
            <a:noFill/>
          </a:ln>
        </p:spPr>
        <p:txBody>
          <a:bodyPr wrap="square" rtlCol="0">
            <a:spAutoFit/>
          </a:bodyPr>
          <a:lstStyle/>
          <a:p>
            <a:pPr algn="ctr"/>
            <a:r>
              <a:rPr lang="en-US" sz="2800" dirty="0"/>
              <a:t>Where?</a:t>
            </a:r>
          </a:p>
        </p:txBody>
      </p:sp>
      <p:sp>
        <p:nvSpPr>
          <p:cNvPr id="11" name="TextBox 10">
            <a:extLst>
              <a:ext uri="{FF2B5EF4-FFF2-40B4-BE49-F238E27FC236}">
                <a16:creationId xmlns:a16="http://schemas.microsoft.com/office/drawing/2014/main" id="{A701AD79-3061-43B3-9C1A-29BB87E595A9}"/>
              </a:ext>
            </a:extLst>
          </p:cNvPr>
          <p:cNvSpPr txBox="1"/>
          <p:nvPr/>
        </p:nvSpPr>
        <p:spPr>
          <a:xfrm>
            <a:off x="3299243" y="5119157"/>
            <a:ext cx="1876439" cy="523220"/>
          </a:xfrm>
          <a:prstGeom prst="rect">
            <a:avLst/>
          </a:prstGeom>
          <a:noFill/>
          <a:ln>
            <a:noFill/>
          </a:ln>
        </p:spPr>
        <p:txBody>
          <a:bodyPr wrap="square" rtlCol="0">
            <a:spAutoFit/>
          </a:bodyPr>
          <a:lstStyle/>
          <a:p>
            <a:pPr algn="ctr"/>
            <a:r>
              <a:rPr lang="en-US" sz="2800" dirty="0"/>
              <a:t>When?</a:t>
            </a:r>
          </a:p>
        </p:txBody>
      </p:sp>
      <p:sp>
        <p:nvSpPr>
          <p:cNvPr id="12" name="TextBox 11">
            <a:extLst>
              <a:ext uri="{FF2B5EF4-FFF2-40B4-BE49-F238E27FC236}">
                <a16:creationId xmlns:a16="http://schemas.microsoft.com/office/drawing/2014/main" id="{04829F10-E9DE-4AF6-8B4E-180808FBB7F9}"/>
              </a:ext>
            </a:extLst>
          </p:cNvPr>
          <p:cNvSpPr txBox="1"/>
          <p:nvPr/>
        </p:nvSpPr>
        <p:spPr>
          <a:xfrm>
            <a:off x="7590263" y="5119157"/>
            <a:ext cx="1828800" cy="523220"/>
          </a:xfrm>
          <a:prstGeom prst="rect">
            <a:avLst/>
          </a:prstGeom>
          <a:noFill/>
          <a:ln>
            <a:noFill/>
          </a:ln>
        </p:spPr>
        <p:txBody>
          <a:bodyPr wrap="square" rtlCol="0">
            <a:spAutoFit/>
          </a:bodyPr>
          <a:lstStyle/>
          <a:p>
            <a:pPr algn="ctr"/>
            <a:r>
              <a:rPr lang="en-US" sz="2800" dirty="0"/>
              <a:t>How?</a:t>
            </a:r>
          </a:p>
        </p:txBody>
      </p:sp>
      <p:sp>
        <p:nvSpPr>
          <p:cNvPr id="13" name="TextBox 12">
            <a:extLst>
              <a:ext uri="{FF2B5EF4-FFF2-40B4-BE49-F238E27FC236}">
                <a16:creationId xmlns:a16="http://schemas.microsoft.com/office/drawing/2014/main" id="{A9664A98-A87F-45FD-8F44-76E9F510DD1E}"/>
              </a:ext>
            </a:extLst>
          </p:cNvPr>
          <p:cNvSpPr txBox="1"/>
          <p:nvPr/>
        </p:nvSpPr>
        <p:spPr>
          <a:xfrm>
            <a:off x="5609063" y="2199959"/>
            <a:ext cx="1676400" cy="369332"/>
          </a:xfrm>
          <a:prstGeom prst="rect">
            <a:avLst/>
          </a:prstGeom>
          <a:noFill/>
        </p:spPr>
        <p:txBody>
          <a:bodyPr wrap="square" rtlCol="0">
            <a:spAutoFit/>
          </a:bodyPr>
          <a:lstStyle/>
          <a:p>
            <a:pPr algn="ctr"/>
            <a:r>
              <a:rPr lang="en-US" dirty="0"/>
              <a:t>Which item</a:t>
            </a:r>
          </a:p>
        </p:txBody>
      </p:sp>
      <p:sp>
        <p:nvSpPr>
          <p:cNvPr id="14" name="TextBox 13">
            <a:extLst>
              <a:ext uri="{FF2B5EF4-FFF2-40B4-BE49-F238E27FC236}">
                <a16:creationId xmlns:a16="http://schemas.microsoft.com/office/drawing/2014/main" id="{C26C3A12-AE9C-4EE9-976E-F8D4AFA7B9BB}"/>
              </a:ext>
            </a:extLst>
          </p:cNvPr>
          <p:cNvSpPr txBox="1"/>
          <p:nvPr/>
        </p:nvSpPr>
        <p:spPr>
          <a:xfrm>
            <a:off x="5609063" y="5011927"/>
            <a:ext cx="1676400" cy="646331"/>
          </a:xfrm>
          <a:prstGeom prst="rect">
            <a:avLst/>
          </a:prstGeom>
          <a:noFill/>
          <a:ln>
            <a:noFill/>
          </a:ln>
        </p:spPr>
        <p:txBody>
          <a:bodyPr wrap="square" rtlCol="0">
            <a:spAutoFit/>
          </a:bodyPr>
          <a:lstStyle/>
          <a:p>
            <a:pPr algn="ctr"/>
            <a:r>
              <a:rPr lang="en-US" dirty="0"/>
              <a:t>Unplanned or Impulsive</a:t>
            </a:r>
          </a:p>
        </p:txBody>
      </p:sp>
      <p:sp>
        <p:nvSpPr>
          <p:cNvPr id="15" name="TextBox 14">
            <a:extLst>
              <a:ext uri="{FF2B5EF4-FFF2-40B4-BE49-F238E27FC236}">
                <a16:creationId xmlns:a16="http://schemas.microsoft.com/office/drawing/2014/main" id="{AFE4AAD4-4742-49AE-8C50-8E977C53C654}"/>
              </a:ext>
            </a:extLst>
          </p:cNvPr>
          <p:cNvSpPr txBox="1"/>
          <p:nvPr/>
        </p:nvSpPr>
        <p:spPr>
          <a:xfrm>
            <a:off x="3463178" y="2921399"/>
            <a:ext cx="1919444" cy="369332"/>
          </a:xfrm>
          <a:prstGeom prst="rect">
            <a:avLst/>
          </a:prstGeom>
          <a:noFill/>
          <a:ln>
            <a:noFill/>
          </a:ln>
        </p:spPr>
        <p:txBody>
          <a:bodyPr wrap="square" rtlCol="0">
            <a:spAutoFit/>
          </a:bodyPr>
          <a:lstStyle/>
          <a:p>
            <a:pPr algn="ctr"/>
            <a:r>
              <a:rPr lang="en-US" dirty="0"/>
              <a:t>From what source</a:t>
            </a:r>
          </a:p>
        </p:txBody>
      </p:sp>
      <p:sp>
        <p:nvSpPr>
          <p:cNvPr id="16" name="TextBox 15">
            <a:extLst>
              <a:ext uri="{FF2B5EF4-FFF2-40B4-BE49-F238E27FC236}">
                <a16:creationId xmlns:a16="http://schemas.microsoft.com/office/drawing/2014/main" id="{682977E5-4F9F-4346-8DDF-E7A4D81865BB}"/>
              </a:ext>
            </a:extLst>
          </p:cNvPr>
          <p:cNvSpPr txBox="1"/>
          <p:nvPr/>
        </p:nvSpPr>
        <p:spPr>
          <a:xfrm>
            <a:off x="3463177" y="3740181"/>
            <a:ext cx="1865657" cy="369332"/>
          </a:xfrm>
          <a:prstGeom prst="rect">
            <a:avLst/>
          </a:prstGeom>
          <a:noFill/>
        </p:spPr>
        <p:txBody>
          <a:bodyPr wrap="square" rtlCol="0">
            <a:spAutoFit/>
          </a:bodyPr>
          <a:lstStyle/>
          <a:p>
            <a:r>
              <a:rPr lang="en-US" dirty="0"/>
              <a:t>Planned purchase</a:t>
            </a:r>
          </a:p>
        </p:txBody>
      </p:sp>
      <p:cxnSp>
        <p:nvCxnSpPr>
          <p:cNvPr id="17" name="Straight Arrow Connector 16">
            <a:extLst>
              <a:ext uri="{FF2B5EF4-FFF2-40B4-BE49-F238E27FC236}">
                <a16:creationId xmlns:a16="http://schemas.microsoft.com/office/drawing/2014/main" id="{3F1E1A83-EEBB-4884-A4D4-0804521329F8}"/>
              </a:ext>
            </a:extLst>
          </p:cNvPr>
          <p:cNvCxnSpPr/>
          <p:nvPr/>
        </p:nvCxnSpPr>
        <p:spPr>
          <a:xfrm>
            <a:off x="5382622" y="2373353"/>
            <a:ext cx="455041" cy="5480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8" name="Picture 17">
            <a:extLst>
              <a:ext uri="{FF2B5EF4-FFF2-40B4-BE49-F238E27FC236}">
                <a16:creationId xmlns:a16="http://schemas.microsoft.com/office/drawing/2014/main" id="{920EF3BE-E1AE-4D5D-99C1-9EC7D489A855}"/>
              </a:ext>
            </a:extLst>
          </p:cNvPr>
          <p:cNvPicPr>
            <a:picLocks noChangeAspect="1"/>
          </p:cNvPicPr>
          <p:nvPr/>
        </p:nvPicPr>
        <p:blipFill>
          <a:blip r:embed="rId5"/>
          <a:stretch>
            <a:fillRect/>
          </a:stretch>
        </p:blipFill>
        <p:spPr>
          <a:xfrm rot="4521131">
            <a:off x="7025519" y="2402687"/>
            <a:ext cx="664522" cy="755970"/>
          </a:xfrm>
          <a:prstGeom prst="rect">
            <a:avLst/>
          </a:prstGeom>
        </p:spPr>
      </p:pic>
      <p:pic>
        <p:nvPicPr>
          <p:cNvPr id="19" name="Picture 18">
            <a:extLst>
              <a:ext uri="{FF2B5EF4-FFF2-40B4-BE49-F238E27FC236}">
                <a16:creationId xmlns:a16="http://schemas.microsoft.com/office/drawing/2014/main" id="{693795A6-D037-4739-BA44-8B03D7D8E33C}"/>
              </a:ext>
            </a:extLst>
          </p:cNvPr>
          <p:cNvPicPr>
            <a:picLocks noChangeAspect="1"/>
          </p:cNvPicPr>
          <p:nvPr/>
        </p:nvPicPr>
        <p:blipFill>
          <a:blip r:embed="rId5"/>
          <a:stretch>
            <a:fillRect/>
          </a:stretch>
        </p:blipFill>
        <p:spPr>
          <a:xfrm rot="15638379">
            <a:off x="5120165" y="4225290"/>
            <a:ext cx="664522" cy="755970"/>
          </a:xfrm>
          <a:prstGeom prst="rect">
            <a:avLst/>
          </a:prstGeom>
        </p:spPr>
      </p:pic>
      <p:pic>
        <p:nvPicPr>
          <p:cNvPr id="20" name="Picture 19">
            <a:extLst>
              <a:ext uri="{FF2B5EF4-FFF2-40B4-BE49-F238E27FC236}">
                <a16:creationId xmlns:a16="http://schemas.microsoft.com/office/drawing/2014/main" id="{258A34C4-FAB9-47DC-8781-4E86D2070303}"/>
              </a:ext>
            </a:extLst>
          </p:cNvPr>
          <p:cNvPicPr>
            <a:picLocks noChangeAspect="1"/>
          </p:cNvPicPr>
          <p:nvPr/>
        </p:nvPicPr>
        <p:blipFill>
          <a:blip r:embed="rId5"/>
          <a:stretch>
            <a:fillRect/>
          </a:stretch>
        </p:blipFill>
        <p:spPr>
          <a:xfrm rot="11188292">
            <a:off x="7409265" y="4157912"/>
            <a:ext cx="664522" cy="755970"/>
          </a:xfrm>
          <a:prstGeom prst="rect">
            <a:avLst/>
          </a:prstGeom>
        </p:spPr>
      </p:pic>
    </p:spTree>
    <p:extLst>
      <p:ext uri="{BB962C8B-B14F-4D97-AF65-F5344CB8AC3E}">
        <p14:creationId xmlns:p14="http://schemas.microsoft.com/office/powerpoint/2010/main" val="365205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B1524220-803D-43B1-958B-151BDA4C80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9083" y="810844"/>
            <a:ext cx="5493834" cy="5236311"/>
          </a:xfrm>
        </p:spPr>
      </p:pic>
    </p:spTree>
    <p:extLst>
      <p:ext uri="{BB962C8B-B14F-4D97-AF65-F5344CB8AC3E}">
        <p14:creationId xmlns:p14="http://schemas.microsoft.com/office/powerpoint/2010/main" val="85649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A641-03E4-438B-AEDA-A2BA8DC7D28D}"/>
              </a:ext>
            </a:extLst>
          </p:cNvPr>
          <p:cNvSpPr>
            <a:spLocks noGrp="1"/>
          </p:cNvSpPr>
          <p:nvPr>
            <p:ph type="title"/>
          </p:nvPr>
        </p:nvSpPr>
        <p:spPr>
          <a:xfrm>
            <a:off x="740664" y="128428"/>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2F61DDC8-41B5-4181-8844-7FDC99916044}"/>
              </a:ext>
            </a:extLst>
          </p:cNvPr>
          <p:cNvSpPr>
            <a:spLocks noGrp="1"/>
          </p:cNvSpPr>
          <p:nvPr>
            <p:ph sz="half" idx="1"/>
          </p:nvPr>
        </p:nvSpPr>
        <p:spPr>
          <a:xfrm>
            <a:off x="740664" y="1004728"/>
            <a:ext cx="11055750" cy="4734318"/>
          </a:xfrm>
        </p:spPr>
        <p:txBody>
          <a:bodyPr/>
          <a:lstStyle/>
          <a:p>
            <a:pPr lvl="0">
              <a:spcBef>
                <a:spcPts val="0"/>
              </a:spcBef>
            </a:pPr>
            <a:r>
              <a:rPr lang="en-US" sz="16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Images:</a:t>
            </a:r>
          </a:p>
          <a:p>
            <a:pPr marL="342900" lvl="0" indent="-342900">
              <a:spcBef>
                <a:spcPts val="0"/>
              </a:spcBef>
              <a:buClr>
                <a:schemeClr val="accent1"/>
              </a:buClr>
              <a:buFont typeface="Wingdings" panose="05000000000000000000" pitchFamily="2" charset="2"/>
              <a:buChar char="Ø"/>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All photos obtained through a license with Shutterstock.com™.</a:t>
            </a:r>
          </a:p>
          <a:p>
            <a:pPr marL="342900" lvl="0" indent="-342900">
              <a:spcBef>
                <a:spcPts val="0"/>
              </a:spcBef>
              <a:buClr>
                <a:schemeClr val="accent1"/>
              </a:buClr>
              <a:buFont typeface="Wingdings" panose="05000000000000000000" pitchFamily="2" charset="2"/>
              <a:buChar char="Ø"/>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Bureau of Labor Statistics</a:t>
            </a:r>
            <a:endParaRPr lang="en-US" sz="16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spcBef>
                <a:spcPts val="0"/>
              </a:spcBef>
            </a:pPr>
            <a:r>
              <a:rPr lang="en-US" sz="1600" b="1" dirty="0">
                <a:solidFill>
                  <a:prstClr val="black"/>
                </a:solidFill>
                <a:latin typeface="Open Sans" panose="020B0606030504020204" pitchFamily="34" charset="0"/>
                <a:ea typeface="Open Sans" panose="020B0606030504020204" pitchFamily="34" charset="0"/>
                <a:cs typeface="Open Sans" panose="020B0606030504020204" pitchFamily="34" charset="0"/>
              </a:rPr>
              <a:t>Websites:</a:t>
            </a:r>
          </a:p>
          <a:p>
            <a:pPr marL="342900" lvl="0" indent="-342900">
              <a:spcBef>
                <a:spcPts val="0"/>
              </a:spcBef>
              <a:buClr>
                <a:schemeClr val="accent1"/>
              </a:buClr>
              <a:buFont typeface="Wingdings" panose="05000000000000000000" pitchFamily="2" charset="2"/>
              <a:buChar char="Ø"/>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Bureau of Labor Statistics</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Employment Projections — 2012-2022</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http://www.bls.gov/news.release/pdf/ecopro.pdf</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ts val="0"/>
              </a:spcBef>
              <a:buClr>
                <a:schemeClr val="accent1"/>
              </a:buClr>
              <a:buFont typeface="Wingdings" panose="05000000000000000000" pitchFamily="2" charset="2"/>
              <a:buChar char="Ø"/>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Small Business Administration</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Starting a small business</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https://www.sba.gov</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ts val="0"/>
              </a:spcBef>
              <a:buClr>
                <a:schemeClr val="accent1"/>
              </a:buClr>
              <a:buFont typeface="Wingdings" panose="05000000000000000000" pitchFamily="2" charset="2"/>
              <a:buChar char="Ø"/>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Small Business Administration</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Strategic Planning for Small Businesses online course.</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https://www.sba.gov/tools/learning-center-view-course/1387291</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spcBef>
                <a:spcPts val="0"/>
              </a:spcBef>
            </a:pPr>
            <a:r>
              <a:rPr lang="en-US" sz="1600" b="1" dirty="0">
                <a:solidFill>
                  <a:prstClr val="black"/>
                </a:solidFill>
                <a:latin typeface="Open Sans" panose="020B0606030504020204" pitchFamily="34" charset="0"/>
                <a:ea typeface="Open Sans" panose="020B0606030504020204" pitchFamily="34" charset="0"/>
                <a:cs typeface="Open Sans" panose="020B0606030504020204" pitchFamily="34" charset="0"/>
              </a:rPr>
              <a:t>YouTube™:</a:t>
            </a:r>
          </a:p>
          <a:p>
            <a:pPr marL="285750" lvl="0" indent="-285750">
              <a:spcBef>
                <a:spcPts val="0"/>
              </a:spcBef>
              <a:buClr>
                <a:schemeClr val="accent1"/>
              </a:buClr>
              <a:buFont typeface="Wingdings" panose="05000000000000000000" pitchFamily="2" charset="2"/>
              <a:buChar char="Ø"/>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Supply and Demand</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you’ve only heard of one economics concept, it’s probably supply and demand. The video contains the 2-minute version of what supply and demand consist of.</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5"/>
              </a:rPr>
              <a:t>https://youtu.be/8-yWKgZv9JY</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ts val="0"/>
              </a:spcBef>
              <a:buClr>
                <a:schemeClr val="accent1"/>
              </a:buClr>
              <a:buFont typeface="Wingdings" panose="05000000000000000000" pitchFamily="2" charset="2"/>
              <a:buChar char="Ø"/>
            </a:pPr>
            <a:r>
              <a:rPr lang="en-US" sz="16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UniversityNow</a:t>
            </a: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 Types of Economic Systems</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Nearly every society in the world bases same fundamental problem how to distribute limited resources to people in a way that will be fair.</a:t>
            </a:r>
          </a:p>
          <a:p>
            <a:pPr lvl="0">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6"/>
              </a:rPr>
              <a:t>https://youtu.be/5xgwYRX19VU</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487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1848-A1A5-409D-A509-C435861ED8AC}"/>
              </a:ext>
            </a:extLst>
          </p:cNvPr>
          <p:cNvSpPr>
            <a:spLocks noGrp="1"/>
          </p:cNvSpPr>
          <p:nvPr>
            <p:ph type="title"/>
          </p:nvPr>
        </p:nvSpPr>
        <p:spPr/>
        <p:txBody>
          <a:bodyPr/>
          <a:lstStyle/>
          <a:p>
            <a:r>
              <a:rPr lang="en-US" dirty="0"/>
              <a:t>Human Services Career Pathways</a:t>
            </a:r>
          </a:p>
        </p:txBody>
      </p:sp>
      <p:pic>
        <p:nvPicPr>
          <p:cNvPr id="4" name="Picture 3">
            <a:extLst>
              <a:ext uri="{FF2B5EF4-FFF2-40B4-BE49-F238E27FC236}">
                <a16:creationId xmlns:a16="http://schemas.microsoft.com/office/drawing/2014/main" id="{76D3899E-0271-4610-8C5C-FBD28CB7F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213" y="1537175"/>
            <a:ext cx="2630944" cy="1891825"/>
          </a:xfrm>
          <a:prstGeom prst="rect">
            <a:avLst/>
          </a:prstGeom>
          <a:ln w="9525">
            <a:solidFill>
              <a:schemeClr val="tx1"/>
            </a:solidFill>
          </a:ln>
        </p:spPr>
      </p:pic>
      <p:pic>
        <p:nvPicPr>
          <p:cNvPr id="5" name="Picture 4">
            <a:extLst>
              <a:ext uri="{FF2B5EF4-FFF2-40B4-BE49-F238E27FC236}">
                <a16:creationId xmlns:a16="http://schemas.microsoft.com/office/drawing/2014/main" id="{96BD75B6-63C7-4DA9-88A3-0028B634A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5221" y="3704901"/>
            <a:ext cx="3229464" cy="2154053"/>
          </a:xfrm>
          <a:prstGeom prst="rect">
            <a:avLst/>
          </a:prstGeom>
          <a:ln w="9525">
            <a:solidFill>
              <a:schemeClr val="tx1"/>
            </a:solidFill>
          </a:ln>
        </p:spPr>
      </p:pic>
      <p:pic>
        <p:nvPicPr>
          <p:cNvPr id="6" name="Content Placeholder 11">
            <a:extLst>
              <a:ext uri="{FF2B5EF4-FFF2-40B4-BE49-F238E27FC236}">
                <a16:creationId xmlns:a16="http://schemas.microsoft.com/office/drawing/2014/main" id="{CBE9566A-E0D8-45C8-95D1-8EAAE7425A96}"/>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749350" y="1534720"/>
            <a:ext cx="2693299" cy="1894280"/>
          </a:xfrm>
          <a:ln w="9525">
            <a:solidFill>
              <a:schemeClr val="tx1"/>
            </a:solidFill>
          </a:ln>
        </p:spPr>
      </p:pic>
      <p:pic>
        <p:nvPicPr>
          <p:cNvPr id="7" name="Picture 6">
            <a:extLst>
              <a:ext uri="{FF2B5EF4-FFF2-40B4-BE49-F238E27FC236}">
                <a16:creationId xmlns:a16="http://schemas.microsoft.com/office/drawing/2014/main" id="{B8CD4BE8-6030-48FF-AD41-689047E91E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7968" y="1565906"/>
            <a:ext cx="2894818" cy="1894280"/>
          </a:xfrm>
          <a:prstGeom prst="rect">
            <a:avLst/>
          </a:prstGeom>
          <a:ln w="9525">
            <a:solidFill>
              <a:schemeClr val="tx1"/>
            </a:solidFill>
          </a:ln>
        </p:spPr>
      </p:pic>
      <p:pic>
        <p:nvPicPr>
          <p:cNvPr id="8" name="Picture 7">
            <a:extLst>
              <a:ext uri="{FF2B5EF4-FFF2-40B4-BE49-F238E27FC236}">
                <a16:creationId xmlns:a16="http://schemas.microsoft.com/office/drawing/2014/main" id="{719B0C6C-FA28-4A27-B4FB-4B9F4F08C3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7315" y="3742583"/>
            <a:ext cx="3222907" cy="2134515"/>
          </a:xfrm>
          <a:prstGeom prst="rect">
            <a:avLst/>
          </a:prstGeom>
          <a:ln w="9525">
            <a:solidFill>
              <a:schemeClr val="tx1"/>
            </a:solidFill>
          </a:ln>
        </p:spPr>
      </p:pic>
    </p:spTree>
    <p:extLst>
      <p:ext uri="{BB962C8B-B14F-4D97-AF65-F5344CB8AC3E}">
        <p14:creationId xmlns:p14="http://schemas.microsoft.com/office/powerpoint/2010/main" val="257761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8811-D7A3-4FA0-AB16-BF6669115098}"/>
              </a:ext>
            </a:extLst>
          </p:cNvPr>
          <p:cNvSpPr>
            <a:spLocks noGrp="1"/>
          </p:cNvSpPr>
          <p:nvPr>
            <p:ph type="title"/>
          </p:nvPr>
        </p:nvSpPr>
        <p:spPr/>
        <p:txBody>
          <a:bodyPr/>
          <a:lstStyle/>
          <a:p>
            <a:r>
              <a:rPr lang="en-US" dirty="0"/>
              <a:t>Aspects of Industries and Careers</a:t>
            </a:r>
          </a:p>
        </p:txBody>
      </p:sp>
      <p:pic>
        <p:nvPicPr>
          <p:cNvPr id="4" name="Content Placeholder 5">
            <a:extLst>
              <a:ext uri="{FF2B5EF4-FFF2-40B4-BE49-F238E27FC236}">
                <a16:creationId xmlns:a16="http://schemas.microsoft.com/office/drawing/2014/main" id="{B2546517-F060-4F92-84F0-3532854C2395}"/>
              </a:ext>
            </a:extLst>
          </p:cNvPr>
          <p:cNvPicPr>
            <a:picLocks noGrp="1" noChangeAspect="1"/>
          </p:cNvPicPr>
          <p:nvPr>
            <p:ph idx="1"/>
          </p:nvPr>
        </p:nvPicPr>
        <p:blipFill rotWithShape="1">
          <a:blip r:embed="rId3"/>
          <a:srcRect l="25371" t="23484" r="26335" b="12452"/>
          <a:stretch/>
        </p:blipFill>
        <p:spPr>
          <a:xfrm>
            <a:off x="3128790" y="1412488"/>
            <a:ext cx="5283200" cy="4695825"/>
          </a:xfrm>
          <a:prstGeom prst="rect">
            <a:avLst/>
          </a:prstGeom>
          <a:ln w="9525">
            <a:solidFill>
              <a:schemeClr val="tx1"/>
            </a:solidFill>
          </a:ln>
        </p:spPr>
      </p:pic>
    </p:spTree>
    <p:extLst>
      <p:ext uri="{BB962C8B-B14F-4D97-AF65-F5344CB8AC3E}">
        <p14:creationId xmlns:p14="http://schemas.microsoft.com/office/powerpoint/2010/main" val="256866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C6E2-467E-4ADA-A414-684DA9D9E0D3}"/>
              </a:ext>
            </a:extLst>
          </p:cNvPr>
          <p:cNvSpPr>
            <a:spLocks noGrp="1"/>
          </p:cNvSpPr>
          <p:nvPr>
            <p:ph type="title"/>
          </p:nvPr>
        </p:nvSpPr>
        <p:spPr/>
        <p:txBody>
          <a:bodyPr/>
          <a:lstStyle/>
          <a:p>
            <a:r>
              <a:rPr lang="en-US" dirty="0"/>
              <a:t>The Economic System</a:t>
            </a:r>
          </a:p>
        </p:txBody>
      </p:sp>
      <p:sp>
        <p:nvSpPr>
          <p:cNvPr id="3" name="Content Placeholder 2">
            <a:extLst>
              <a:ext uri="{FF2B5EF4-FFF2-40B4-BE49-F238E27FC236}">
                <a16:creationId xmlns:a16="http://schemas.microsoft.com/office/drawing/2014/main" id="{CAB00AC8-BCE1-4541-AA83-EA1A6DB352F4}"/>
              </a:ext>
            </a:extLst>
          </p:cNvPr>
          <p:cNvSpPr>
            <a:spLocks noGrp="1"/>
          </p:cNvSpPr>
          <p:nvPr>
            <p:ph sz="half" idx="1"/>
          </p:nvPr>
        </p:nvSpPr>
        <p:spPr/>
        <p:txBody>
          <a:bodyPr/>
          <a:lstStyle/>
          <a:p>
            <a:r>
              <a:rPr lang="en-US" dirty="0"/>
              <a:t>The economic system involves:</a:t>
            </a:r>
          </a:p>
          <a:p>
            <a:pPr marL="457200" indent="-457200">
              <a:buClr>
                <a:schemeClr val="accent1"/>
              </a:buClr>
              <a:buFont typeface="Wingdings" panose="05000000000000000000" pitchFamily="2" charset="2"/>
              <a:buChar char="Ø"/>
            </a:pPr>
            <a:r>
              <a:rPr lang="en-US" dirty="0"/>
              <a:t>distribution of economic outputs</a:t>
            </a:r>
          </a:p>
          <a:p>
            <a:pPr marL="457200" indent="-457200">
              <a:buClr>
                <a:schemeClr val="accent1"/>
              </a:buClr>
              <a:buFont typeface="Wingdings" panose="05000000000000000000" pitchFamily="2" charset="2"/>
              <a:buChar char="Ø"/>
            </a:pPr>
            <a:r>
              <a:rPr lang="en-US" dirty="0"/>
              <a:t>financial institutions</a:t>
            </a:r>
          </a:p>
          <a:p>
            <a:pPr marL="457200" indent="-457200">
              <a:buClr>
                <a:schemeClr val="accent1"/>
              </a:buClr>
              <a:buFont typeface="Wingdings" panose="05000000000000000000" pitchFamily="2" charset="2"/>
              <a:buChar char="Ø"/>
            </a:pPr>
            <a:r>
              <a:rPr lang="en-US" dirty="0"/>
              <a:t>government policies</a:t>
            </a:r>
          </a:p>
          <a:p>
            <a:pPr marL="457200" indent="-457200">
              <a:buClr>
                <a:schemeClr val="accent1"/>
              </a:buClr>
              <a:buFont typeface="Wingdings" panose="05000000000000000000" pitchFamily="2" charset="2"/>
              <a:buChar char="Ø"/>
            </a:pPr>
            <a:r>
              <a:rPr lang="en-US" dirty="0"/>
              <a:t>households investments</a:t>
            </a:r>
          </a:p>
          <a:p>
            <a:pPr marL="457200" indent="-457200">
              <a:buClr>
                <a:schemeClr val="accent1"/>
              </a:buClr>
              <a:buFont typeface="Wingdings" panose="05000000000000000000" pitchFamily="2" charset="2"/>
              <a:buChar char="Ø"/>
            </a:pPr>
            <a:r>
              <a:rPr lang="en-US" dirty="0"/>
              <a:t>land availability</a:t>
            </a:r>
          </a:p>
          <a:p>
            <a:pPr marL="457200" indent="-457200">
              <a:buClr>
                <a:schemeClr val="accent1"/>
              </a:buClr>
              <a:buFont typeface="Wingdings" panose="05000000000000000000" pitchFamily="2" charset="2"/>
              <a:buChar char="Ø"/>
            </a:pPr>
            <a:r>
              <a:rPr lang="en-US" dirty="0"/>
              <a:t>production</a:t>
            </a:r>
          </a:p>
          <a:p>
            <a:pPr marL="457200" indent="-457200">
              <a:buClr>
                <a:schemeClr val="accent1"/>
              </a:buClr>
              <a:buFont typeface="Wingdings" panose="05000000000000000000" pitchFamily="2" charset="2"/>
              <a:buChar char="Ø"/>
            </a:pPr>
            <a:r>
              <a:rPr lang="en-US" dirty="0"/>
              <a:t>the allocation of economic inputs</a:t>
            </a:r>
          </a:p>
          <a:p>
            <a:endParaRPr lang="en-US" dirty="0"/>
          </a:p>
        </p:txBody>
      </p:sp>
      <p:pic>
        <p:nvPicPr>
          <p:cNvPr id="4" name="Picture 3">
            <a:extLst>
              <a:ext uri="{FF2B5EF4-FFF2-40B4-BE49-F238E27FC236}">
                <a16:creationId xmlns:a16="http://schemas.microsoft.com/office/drawing/2014/main" id="{8D79814F-D41F-4E0A-BB86-FBAAED0DE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0840" y="1867113"/>
            <a:ext cx="4683319" cy="3123774"/>
          </a:xfrm>
          <a:prstGeom prst="rect">
            <a:avLst/>
          </a:prstGeom>
        </p:spPr>
      </p:pic>
    </p:spTree>
    <p:extLst>
      <p:ext uri="{BB962C8B-B14F-4D97-AF65-F5344CB8AC3E}">
        <p14:creationId xmlns:p14="http://schemas.microsoft.com/office/powerpoint/2010/main" val="37215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B742-B544-4458-BD07-411307253CAC}"/>
              </a:ext>
            </a:extLst>
          </p:cNvPr>
          <p:cNvSpPr>
            <a:spLocks noGrp="1"/>
          </p:cNvSpPr>
          <p:nvPr>
            <p:ph type="title"/>
          </p:nvPr>
        </p:nvSpPr>
        <p:spPr/>
        <p:txBody>
          <a:bodyPr/>
          <a:lstStyle/>
          <a:p>
            <a:r>
              <a:rPr lang="en-US" dirty="0"/>
              <a:t>General Economic Systems</a:t>
            </a:r>
          </a:p>
        </p:txBody>
      </p:sp>
      <p:sp>
        <p:nvSpPr>
          <p:cNvPr id="3" name="Content Placeholder 2">
            <a:extLst>
              <a:ext uri="{FF2B5EF4-FFF2-40B4-BE49-F238E27FC236}">
                <a16:creationId xmlns:a16="http://schemas.microsoft.com/office/drawing/2014/main" id="{5828BCBA-C552-47D5-A5DD-5C8F255A3172}"/>
              </a:ext>
            </a:extLst>
          </p:cNvPr>
          <p:cNvSpPr>
            <a:spLocks noGrp="1"/>
          </p:cNvSpPr>
          <p:nvPr>
            <p:ph sz="half" idx="1"/>
          </p:nvPr>
        </p:nvSpPr>
        <p:spPr/>
        <p:txBody>
          <a:bodyPr/>
          <a:lstStyle/>
          <a:p>
            <a:r>
              <a:rPr lang="en-US" dirty="0"/>
              <a:t>The economic systems include:</a:t>
            </a:r>
          </a:p>
          <a:p>
            <a:pPr marL="457200" indent="-457200">
              <a:buClr>
                <a:schemeClr val="accent1"/>
              </a:buClr>
              <a:buFont typeface="Wingdings" panose="05000000000000000000" pitchFamily="2" charset="2"/>
              <a:buChar char="Ø"/>
            </a:pPr>
            <a:r>
              <a:rPr lang="en-US" dirty="0"/>
              <a:t>Barter economy</a:t>
            </a:r>
          </a:p>
          <a:p>
            <a:pPr marL="457200" indent="-457200">
              <a:buClr>
                <a:schemeClr val="accent1"/>
              </a:buClr>
              <a:buFont typeface="Wingdings" panose="05000000000000000000" pitchFamily="2" charset="2"/>
              <a:buChar char="Ø"/>
            </a:pPr>
            <a:r>
              <a:rPr lang="en-US" dirty="0"/>
              <a:t>Command economic systems</a:t>
            </a:r>
          </a:p>
          <a:p>
            <a:pPr marL="457200" indent="-457200">
              <a:buClr>
                <a:schemeClr val="accent1"/>
              </a:buClr>
              <a:buFont typeface="Wingdings" panose="05000000000000000000" pitchFamily="2" charset="2"/>
              <a:buChar char="Ø"/>
            </a:pPr>
            <a:r>
              <a:rPr lang="en-US" dirty="0"/>
              <a:t>Gift economy</a:t>
            </a:r>
          </a:p>
          <a:p>
            <a:pPr marL="457200" indent="-457200">
              <a:buClr>
                <a:schemeClr val="accent1"/>
              </a:buClr>
              <a:buFont typeface="Wingdings" panose="05000000000000000000" pitchFamily="2" charset="2"/>
              <a:buChar char="Ø"/>
            </a:pPr>
            <a:r>
              <a:rPr lang="en-US" dirty="0"/>
              <a:t>Market economy</a:t>
            </a:r>
          </a:p>
          <a:p>
            <a:pPr marL="457200" indent="-457200">
              <a:buClr>
                <a:schemeClr val="accent1"/>
              </a:buClr>
              <a:buFont typeface="Wingdings" panose="05000000000000000000" pitchFamily="2" charset="2"/>
              <a:buChar char="Ø"/>
            </a:pPr>
            <a:r>
              <a:rPr lang="en-US" dirty="0"/>
              <a:t>Participatory economics</a:t>
            </a:r>
          </a:p>
          <a:p>
            <a:pPr marL="457200" indent="-457200">
              <a:buClr>
                <a:schemeClr val="accent1"/>
              </a:buClr>
              <a:buFont typeface="Wingdings" panose="05000000000000000000" pitchFamily="2" charset="2"/>
              <a:buChar char="Ø"/>
            </a:pPr>
            <a:r>
              <a:rPr lang="en-US" dirty="0"/>
              <a:t>Planned economy</a:t>
            </a:r>
          </a:p>
          <a:p>
            <a:pPr marL="457200" indent="-457200">
              <a:buClr>
                <a:schemeClr val="accent1"/>
              </a:buClr>
              <a:buFont typeface="Wingdings" panose="05000000000000000000" pitchFamily="2" charset="2"/>
              <a:buChar char="Ø"/>
            </a:pPr>
            <a:r>
              <a:rPr lang="en-US" dirty="0"/>
              <a:t>Traditional economy</a:t>
            </a:r>
          </a:p>
          <a:p>
            <a:endParaRPr lang="en-US" dirty="0"/>
          </a:p>
        </p:txBody>
      </p:sp>
      <p:pic>
        <p:nvPicPr>
          <p:cNvPr id="4" name="Picture 3">
            <a:extLst>
              <a:ext uri="{FF2B5EF4-FFF2-40B4-BE49-F238E27FC236}">
                <a16:creationId xmlns:a16="http://schemas.microsoft.com/office/drawing/2014/main" id="{24EF8E7C-AA9A-4910-8E14-C97968C82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6680" y="1657350"/>
            <a:ext cx="3543300" cy="3543300"/>
          </a:xfrm>
          <a:prstGeom prst="rect">
            <a:avLst/>
          </a:prstGeom>
        </p:spPr>
      </p:pic>
    </p:spTree>
    <p:extLst>
      <p:ext uri="{BB962C8B-B14F-4D97-AF65-F5344CB8AC3E}">
        <p14:creationId xmlns:p14="http://schemas.microsoft.com/office/powerpoint/2010/main" val="1597062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BEAC-C814-4FF4-8DBF-2B0F96B8D0B2}"/>
              </a:ext>
            </a:extLst>
          </p:cNvPr>
          <p:cNvSpPr>
            <a:spLocks noGrp="1"/>
          </p:cNvSpPr>
          <p:nvPr>
            <p:ph type="title"/>
          </p:nvPr>
        </p:nvSpPr>
        <p:spPr/>
        <p:txBody>
          <a:bodyPr/>
          <a:lstStyle/>
          <a:p>
            <a:r>
              <a:rPr lang="en-US" dirty="0"/>
              <a:t>Common Economic Systems</a:t>
            </a:r>
          </a:p>
        </p:txBody>
      </p:sp>
      <p:sp>
        <p:nvSpPr>
          <p:cNvPr id="3" name="Content Placeholder 2">
            <a:extLst>
              <a:ext uri="{FF2B5EF4-FFF2-40B4-BE49-F238E27FC236}">
                <a16:creationId xmlns:a16="http://schemas.microsoft.com/office/drawing/2014/main" id="{6E9C3F37-FDF3-4A5A-97A7-BFA810EF4E03}"/>
              </a:ext>
            </a:extLst>
          </p:cNvPr>
          <p:cNvSpPr>
            <a:spLocks noGrp="1"/>
          </p:cNvSpPr>
          <p:nvPr>
            <p:ph sz="half" idx="1"/>
          </p:nvPr>
        </p:nvSpPr>
        <p:spPr/>
        <p:txBody>
          <a:bodyPr/>
          <a:lstStyle/>
          <a:p>
            <a:pPr marL="514350" indent="-514350">
              <a:buClr>
                <a:schemeClr val="accent1"/>
              </a:buClr>
              <a:buFont typeface="Wingdings" panose="05000000000000000000" pitchFamily="2" charset="2"/>
              <a:buChar char="Ø"/>
            </a:pPr>
            <a:r>
              <a:rPr lang="en-US" dirty="0"/>
              <a:t>Command </a:t>
            </a:r>
          </a:p>
          <a:p>
            <a:pPr marL="514350" indent="-514350">
              <a:buClr>
                <a:schemeClr val="accent1"/>
              </a:buClr>
              <a:buFont typeface="Wingdings" panose="05000000000000000000" pitchFamily="2" charset="2"/>
              <a:buChar char="Ø"/>
            </a:pPr>
            <a:r>
              <a:rPr lang="en-US" dirty="0"/>
              <a:t>Free market</a:t>
            </a:r>
          </a:p>
          <a:p>
            <a:pPr marL="514350" indent="-514350">
              <a:buClr>
                <a:schemeClr val="accent1"/>
              </a:buClr>
              <a:buFont typeface="Wingdings" panose="05000000000000000000" pitchFamily="2" charset="2"/>
              <a:buChar char="Ø"/>
            </a:pPr>
            <a:r>
              <a:rPr lang="en-US" dirty="0"/>
              <a:t>Mixed</a:t>
            </a:r>
          </a:p>
          <a:p>
            <a:pPr marL="514350" indent="-514350">
              <a:buClr>
                <a:schemeClr val="accent1"/>
              </a:buClr>
              <a:buFont typeface="Wingdings" panose="05000000000000000000" pitchFamily="2" charset="2"/>
              <a:buChar char="Ø"/>
            </a:pPr>
            <a:r>
              <a:rPr lang="en-US" dirty="0"/>
              <a:t>Traditional</a:t>
            </a:r>
          </a:p>
          <a:p>
            <a:endParaRPr lang="en-US" dirty="0"/>
          </a:p>
        </p:txBody>
      </p:sp>
      <p:pic>
        <p:nvPicPr>
          <p:cNvPr id="4" name="Picture 3">
            <a:extLst>
              <a:ext uri="{FF2B5EF4-FFF2-40B4-BE49-F238E27FC236}">
                <a16:creationId xmlns:a16="http://schemas.microsoft.com/office/drawing/2014/main" id="{A035EC3C-480D-4985-9638-45FB58257B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4044" y="1750504"/>
            <a:ext cx="5032970" cy="3356991"/>
          </a:xfrm>
          <a:prstGeom prst="rect">
            <a:avLst/>
          </a:prstGeom>
        </p:spPr>
      </p:pic>
    </p:spTree>
    <p:extLst>
      <p:ext uri="{BB962C8B-B14F-4D97-AF65-F5344CB8AC3E}">
        <p14:creationId xmlns:p14="http://schemas.microsoft.com/office/powerpoint/2010/main" val="158990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1C35-3BB4-4DD0-88EF-433B2B7D22BB}"/>
              </a:ext>
            </a:extLst>
          </p:cNvPr>
          <p:cNvSpPr>
            <a:spLocks noGrp="1"/>
          </p:cNvSpPr>
          <p:nvPr>
            <p:ph type="title"/>
          </p:nvPr>
        </p:nvSpPr>
        <p:spPr/>
        <p:txBody>
          <a:bodyPr/>
          <a:lstStyle/>
          <a:p>
            <a:r>
              <a:rPr lang="en-US" dirty="0"/>
              <a:t>Types of Economic Systems</a:t>
            </a:r>
          </a:p>
        </p:txBody>
      </p:sp>
      <p:pic>
        <p:nvPicPr>
          <p:cNvPr id="4" name="Content Placeholder 2">
            <a:hlinkClick r:id="rId3"/>
            <a:extLst>
              <a:ext uri="{FF2B5EF4-FFF2-40B4-BE49-F238E27FC236}">
                <a16:creationId xmlns:a16="http://schemas.microsoft.com/office/drawing/2014/main" id="{968036E7-BE92-4202-A0D4-1653B6CD3B4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790925" y="1415318"/>
            <a:ext cx="5958929" cy="3581316"/>
          </a:xfrm>
        </p:spPr>
      </p:pic>
      <p:sp>
        <p:nvSpPr>
          <p:cNvPr id="5" name="TextBox 4">
            <a:extLst>
              <a:ext uri="{FF2B5EF4-FFF2-40B4-BE49-F238E27FC236}">
                <a16:creationId xmlns:a16="http://schemas.microsoft.com/office/drawing/2014/main" id="{8E921E56-AFE4-4576-85DF-856CB68F0067}"/>
              </a:ext>
            </a:extLst>
          </p:cNvPr>
          <p:cNvSpPr txBox="1"/>
          <p:nvPr/>
        </p:nvSpPr>
        <p:spPr>
          <a:xfrm>
            <a:off x="4284490" y="5128443"/>
            <a:ext cx="2971800" cy="381000"/>
          </a:xfrm>
          <a:prstGeom prst="rect">
            <a:avLst/>
          </a:prstGeom>
          <a:noFill/>
        </p:spPr>
        <p:txBody>
          <a:bodyPr wrap="square" rtlCol="0">
            <a:spAutoFit/>
          </a:bodyPr>
          <a:lstStyle/>
          <a:p>
            <a:pPr algn="ctr"/>
            <a:r>
              <a:rPr lang="en-US" dirty="0"/>
              <a:t>(click on image)</a:t>
            </a:r>
          </a:p>
        </p:txBody>
      </p:sp>
    </p:spTree>
    <p:extLst>
      <p:ext uri="{BB962C8B-B14F-4D97-AF65-F5344CB8AC3E}">
        <p14:creationId xmlns:p14="http://schemas.microsoft.com/office/powerpoint/2010/main" val="187099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791E-8FB5-411B-BE76-0BBBD15FAA23}"/>
              </a:ext>
            </a:extLst>
          </p:cNvPr>
          <p:cNvSpPr>
            <a:spLocks noGrp="1"/>
          </p:cNvSpPr>
          <p:nvPr>
            <p:ph type="title"/>
          </p:nvPr>
        </p:nvSpPr>
        <p:spPr/>
        <p:txBody>
          <a:bodyPr/>
          <a:lstStyle/>
          <a:p>
            <a:r>
              <a:rPr lang="en-US" dirty="0"/>
              <a:t>Supply and Demand</a:t>
            </a:r>
          </a:p>
        </p:txBody>
      </p:sp>
      <p:pic>
        <p:nvPicPr>
          <p:cNvPr id="4" name="Picture 3">
            <a:extLst>
              <a:ext uri="{FF2B5EF4-FFF2-40B4-BE49-F238E27FC236}">
                <a16:creationId xmlns:a16="http://schemas.microsoft.com/office/drawing/2014/main" id="{506760BE-2476-4CD3-A39E-7F14E58D3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256" y="1483112"/>
            <a:ext cx="6144268" cy="4608201"/>
          </a:xfrm>
          <a:prstGeom prst="rect">
            <a:avLst/>
          </a:prstGeom>
        </p:spPr>
      </p:pic>
    </p:spTree>
    <p:extLst>
      <p:ext uri="{BB962C8B-B14F-4D97-AF65-F5344CB8AC3E}">
        <p14:creationId xmlns:p14="http://schemas.microsoft.com/office/powerpoint/2010/main" val="84674981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www.w3.org/XML/1998/namespace"/>
    <ds:schemaRef ds:uri="http://schemas.microsoft.com/office/2006/documentManagement/types"/>
    <ds:schemaRef ds:uri="http://schemas.microsoft.com/office/2006/metadata/properties"/>
    <ds:schemaRef ds:uri="56ea17bb-c96d-4826-b465-01eec0dd23dd"/>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05d88611-e516-4d1a-b12e-39107e78b3d0"/>
    <ds:schemaRef ds:uri="http://schemas.microsoft.com/sharepoint/v3"/>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79</TotalTime>
  <Words>3438</Words>
  <Application>Microsoft Office PowerPoint</Application>
  <PresentationFormat>Widescreen</PresentationFormat>
  <Paragraphs>276</Paragraphs>
  <Slides>23</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.AppleSystemUIFont</vt:lpstr>
      <vt:lpstr>Arial</vt:lpstr>
      <vt:lpstr>Calibri</vt:lpstr>
      <vt:lpstr>Open Sans</vt:lpstr>
      <vt:lpstr>Open Sans SemiBold</vt:lpstr>
      <vt:lpstr>Wingdings</vt:lpstr>
      <vt:lpstr>2_Office Theme</vt:lpstr>
      <vt:lpstr>3_Office Theme</vt:lpstr>
      <vt:lpstr>Business Economics in the Human Services Industry</vt:lpstr>
      <vt:lpstr>PowerPoint Presentation</vt:lpstr>
      <vt:lpstr>Human Services Career Pathways</vt:lpstr>
      <vt:lpstr>Aspects of Industries and Careers</vt:lpstr>
      <vt:lpstr>The Economic System</vt:lpstr>
      <vt:lpstr>General Economic Systems</vt:lpstr>
      <vt:lpstr>Common Economic Systems</vt:lpstr>
      <vt:lpstr>Types of Economic Systems</vt:lpstr>
      <vt:lpstr>Supply and Demand</vt:lpstr>
      <vt:lpstr>Supply and Demand</vt:lpstr>
      <vt:lpstr>Determinants of Supply and Demand</vt:lpstr>
      <vt:lpstr>The Business Cycle</vt:lpstr>
      <vt:lpstr>Recession Stage</vt:lpstr>
      <vt:lpstr>Expansion Stage</vt:lpstr>
      <vt:lpstr>Types of Business Organizations</vt:lpstr>
      <vt:lpstr>Structures within Each Business</vt:lpstr>
      <vt:lpstr>Management of Products and Services</vt:lpstr>
      <vt:lpstr>Quality-Control Systems for Goods and Services</vt:lpstr>
      <vt:lpstr>Government Involvement</vt:lpstr>
      <vt:lpstr>Competition </vt:lpstr>
      <vt:lpstr>Spending Decisions</vt:lpstr>
      <vt:lpstr>PowerPoint Presentation</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2017-11-21T16:44:03Z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