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6"/>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190" autoAdjust="0"/>
  </p:normalViewPr>
  <p:slideViewPr>
    <p:cSldViewPr snapToGrid="0">
      <p:cViewPr varScale="1">
        <p:scale>
          <a:sx n="105" d="100"/>
          <a:sy n="105" d="100"/>
        </p:scale>
        <p:origin x="77" y="178"/>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finance involves many activities that gather financial data to be analyzed to determine how well the business is doing.</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2997630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the questions are found within the slide presentation or may vary with class discussion.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367506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financial math skills are needed to run a foodservice and hospitality establishment effectively.</a:t>
            </a:r>
          </a:p>
          <a:p>
            <a:endParaRPr lang="en-US" dirty="0"/>
          </a:p>
          <a:p>
            <a:r>
              <a:rPr lang="en-US" dirty="0"/>
              <a:t>These skills include adding and subtracting, using fractions and decimals and percentages and ratios.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73894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Hotels use a property management system (PMS) to keep track of information for all of the departments.</a:t>
            </a:r>
          </a:p>
          <a:p>
            <a:endParaRPr lang="en-US" dirty="0"/>
          </a:p>
          <a:p>
            <a:r>
              <a:rPr lang="en-US" dirty="0"/>
              <a:t>Most foodservice establishments use a point-of-sale system to keep track of various activities in the restaurant. </a:t>
            </a:r>
          </a:p>
          <a:p>
            <a:endParaRPr lang="en-US" dirty="0"/>
          </a:p>
          <a:p>
            <a:r>
              <a:rPr lang="en-US" dirty="0"/>
              <a:t>Other industry businesses may use an accounting software system to keep track of their sales.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5160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Point-of-sale systems can track: </a:t>
            </a:r>
          </a:p>
          <a:p>
            <a:r>
              <a:rPr lang="en-US" dirty="0"/>
              <a:t>expenses (marketing, advertising, and facility costs)</a:t>
            </a:r>
          </a:p>
          <a:p>
            <a:r>
              <a:rPr lang="en-US" dirty="0"/>
              <a:t>profits</a:t>
            </a:r>
          </a:p>
          <a:p>
            <a:r>
              <a:rPr lang="en-US" dirty="0"/>
              <a:t>purchases, price lists and inventory</a:t>
            </a:r>
          </a:p>
          <a:p>
            <a:r>
              <a:rPr lang="en-US" dirty="0"/>
              <a:t>reservations</a:t>
            </a:r>
          </a:p>
          <a:p>
            <a:r>
              <a:rPr lang="en-US" dirty="0"/>
              <a:t>recipes and food costs</a:t>
            </a:r>
          </a:p>
          <a:p>
            <a:r>
              <a:rPr lang="en-US" dirty="0"/>
              <a:t>work schedules, employee hours and wages</a:t>
            </a:r>
          </a:p>
          <a:p>
            <a:endParaRPr lang="en-US" dirty="0"/>
          </a:p>
          <a:p>
            <a:r>
              <a:rPr lang="en-US" dirty="0"/>
              <a:t>These systems will also allow you to see charts and graphs of items listed above.</a:t>
            </a:r>
          </a:p>
          <a:p>
            <a:endParaRPr lang="en-US" dirty="0"/>
          </a:p>
          <a:p>
            <a:r>
              <a:rPr lang="en-US" dirty="0"/>
              <a:t>Have you had an opportunity to use one of these?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69709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Property management systems can track: </a:t>
            </a:r>
          </a:p>
          <a:p>
            <a:r>
              <a:rPr lang="en-US" dirty="0"/>
              <a:t>employee time records </a:t>
            </a:r>
          </a:p>
          <a:p>
            <a:r>
              <a:rPr lang="en-US" dirty="0"/>
              <a:t>housekeeping </a:t>
            </a:r>
          </a:p>
          <a:p>
            <a:r>
              <a:rPr lang="en-US" dirty="0"/>
              <a:t>reservations</a:t>
            </a:r>
          </a:p>
          <a:p>
            <a:endParaRPr lang="en-US" dirty="0"/>
          </a:p>
          <a:p>
            <a:r>
              <a:rPr lang="en-US" dirty="0"/>
              <a:t>These systems will also allow you to see charts and graphs of items listed above.</a:t>
            </a:r>
          </a:p>
          <a:p>
            <a:endParaRPr lang="en-US" dirty="0"/>
          </a:p>
          <a:p>
            <a:r>
              <a:rPr lang="en-US" dirty="0"/>
              <a:t>Have you had an opportunity to use one of these?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416149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charts and graphs are an excellent way to illustrate program results.</a:t>
            </a:r>
          </a:p>
          <a:p>
            <a:endParaRPr lang="en-US" dirty="0"/>
          </a:p>
          <a:p>
            <a:r>
              <a:rPr lang="en-US" dirty="0"/>
              <a:t>These are also used in a business plan.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211674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businesses have individualized documents to be completed daily, weekly, monthly and yearly.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630915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hyperlink to view video:</a:t>
            </a:r>
          </a:p>
          <a:p>
            <a:r>
              <a:rPr lang="en-US" dirty="0"/>
              <a:t>Property Management System</a:t>
            </a:r>
          </a:p>
          <a:p>
            <a:r>
              <a:rPr lang="en-US" dirty="0"/>
              <a:t>Patrick van der </a:t>
            </a:r>
            <a:r>
              <a:rPr lang="en-US" dirty="0" err="1"/>
              <a:t>Wardt</a:t>
            </a:r>
            <a:r>
              <a:rPr lang="en-US" dirty="0"/>
              <a:t> of </a:t>
            </a:r>
            <a:r>
              <a:rPr lang="en-US" dirty="0" err="1"/>
              <a:t>iTesso</a:t>
            </a:r>
            <a:r>
              <a:rPr lang="en-US" dirty="0"/>
              <a:t> explains the Property Management System for the hospitality industry.</a:t>
            </a:r>
          </a:p>
          <a:p>
            <a:r>
              <a:rPr lang="en-US" dirty="0"/>
              <a:t>https://youtu.be/f-1DNK__25o</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185357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hyperlink to view video:</a:t>
            </a:r>
          </a:p>
          <a:p>
            <a:r>
              <a:rPr lang="en-US" dirty="0"/>
              <a:t>Using the POS (Point Of Sale) System</a:t>
            </a:r>
          </a:p>
          <a:p>
            <a:r>
              <a:rPr lang="en-US" dirty="0"/>
              <a:t>A brief tutorial of the basic functions of the POS system used in the food service department at Umpqua Community College. Topics include: clocking in/out, inputting a customer’s order, closing a ticket &amp; printing a checkout (sales summary) report.</a:t>
            </a:r>
          </a:p>
          <a:p>
            <a:r>
              <a:rPr lang="en-US" dirty="0"/>
              <a:t>https://youtu.be/rISyrnykrEw</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3715868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f-1DNK__25o"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rISyrnykrEw"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a:t>Business Finances in Hospitality and Tourism</a:t>
            </a:r>
          </a:p>
          <a:p>
            <a:endParaRPr lang="en-US" dirty="0"/>
          </a:p>
          <a:p>
            <a:pPr lvl="1"/>
            <a:r>
              <a:rPr lang="en-US" dirty="0"/>
              <a:t>Practicum in Culinary Arts and Practicum in Hospitality Services</a:t>
            </a:r>
          </a:p>
          <a:p>
            <a:pPr lvl="1"/>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sz="4400" b="0" spc="0" dirty="0">
                <a:solidFill>
                  <a:srgbClr val="4F271C"/>
                </a:solidFill>
                <a:latin typeface="Tw Cen MT"/>
                <a:ea typeface="+mj-ea"/>
                <a:cs typeface="+mj-cs"/>
                <a:hlinkClick r:id="rId3"/>
              </a:rPr>
              <a:t>Property Management System</a:t>
            </a:r>
            <a:endParaRPr lang="en-US" dirty="0"/>
          </a:p>
        </p:txBody>
      </p:sp>
      <p:pic>
        <p:nvPicPr>
          <p:cNvPr id="5" name="Content Placeholder 4">
            <a:extLst>
              <a:ext uri="{FF2B5EF4-FFF2-40B4-BE49-F238E27FC236}">
                <a16:creationId xmlns:a16="http://schemas.microsoft.com/office/drawing/2014/main" id="{8BFF661C-59B6-422A-B5DE-3CAFE42C753F}"/>
              </a:ext>
            </a:extLst>
          </p:cNvPr>
          <p:cNvPicPr>
            <a:picLocks noGrp="1" noChangeAspect="1"/>
          </p:cNvPicPr>
          <p:nvPr>
            <p:ph sz="half" idx="1"/>
          </p:nvPr>
        </p:nvPicPr>
        <p:blipFill>
          <a:blip r:embed="rId4"/>
          <a:stretch>
            <a:fillRect/>
          </a:stretch>
        </p:blipFill>
        <p:spPr>
          <a:xfrm>
            <a:off x="2830286" y="2004434"/>
            <a:ext cx="7322722" cy="3926965"/>
          </a:xfrm>
          <a:prstGeom prst="rect">
            <a:avLst/>
          </a:prstGeom>
        </p:spPr>
      </p:pic>
      <p:pic>
        <p:nvPicPr>
          <p:cNvPr id="4" name="Picture 3">
            <a:extLst>
              <a:ext uri="{FF2B5EF4-FFF2-40B4-BE49-F238E27FC236}">
                <a16:creationId xmlns:a16="http://schemas.microsoft.com/office/drawing/2014/main" id="{2BA72DCB-2BF5-4EBF-92E7-15039881DB42}"/>
              </a:ext>
            </a:extLst>
          </p:cNvPr>
          <p:cNvPicPr>
            <a:picLocks noChangeAspect="1"/>
          </p:cNvPicPr>
          <p:nvPr/>
        </p:nvPicPr>
        <p:blipFill>
          <a:blip r:embed="rId5"/>
          <a:stretch>
            <a:fillRect/>
          </a:stretch>
        </p:blipFill>
        <p:spPr>
          <a:xfrm>
            <a:off x="7556801" y="926601"/>
            <a:ext cx="1432684" cy="493819"/>
          </a:xfrm>
          <a:prstGeom prst="rect">
            <a:avLst/>
          </a:prstGeom>
        </p:spPr>
      </p:pic>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sz="4400" b="0" spc="0" dirty="0">
                <a:solidFill>
                  <a:srgbClr val="4F271C"/>
                </a:solidFill>
                <a:latin typeface="Tw Cen MT"/>
                <a:ea typeface="+mj-ea"/>
                <a:cs typeface="+mj-cs"/>
                <a:hlinkClick r:id="rId3"/>
              </a:rPr>
              <a:t>Using the POS (Point Of Sale) System</a:t>
            </a:r>
            <a:endParaRPr lang="en-US" dirty="0"/>
          </a:p>
        </p:txBody>
      </p:sp>
      <p:pic>
        <p:nvPicPr>
          <p:cNvPr id="5" name="Content Placeholder 4">
            <a:extLst>
              <a:ext uri="{FF2B5EF4-FFF2-40B4-BE49-F238E27FC236}">
                <a16:creationId xmlns:a16="http://schemas.microsoft.com/office/drawing/2014/main" id="{BC172CB5-3B13-492D-BE4A-E6D2319F50A7}"/>
              </a:ext>
            </a:extLst>
          </p:cNvPr>
          <p:cNvPicPr>
            <a:picLocks noGrp="1" noChangeAspect="1"/>
          </p:cNvPicPr>
          <p:nvPr>
            <p:ph sz="half" idx="1"/>
          </p:nvPr>
        </p:nvPicPr>
        <p:blipFill>
          <a:blip r:embed="rId4"/>
          <a:stretch>
            <a:fillRect/>
          </a:stretch>
        </p:blipFill>
        <p:spPr>
          <a:xfrm>
            <a:off x="2561771" y="1908443"/>
            <a:ext cx="7507050" cy="4006894"/>
          </a:xfrm>
          <a:prstGeom prst="rect">
            <a:avLst/>
          </a:prstGeom>
        </p:spPr>
      </p:pic>
      <p:pic>
        <p:nvPicPr>
          <p:cNvPr id="4" name="Picture 3">
            <a:extLst>
              <a:ext uri="{FF2B5EF4-FFF2-40B4-BE49-F238E27FC236}">
                <a16:creationId xmlns:a16="http://schemas.microsoft.com/office/drawing/2014/main" id="{995087FC-38E7-49B9-8B47-BFCA6EDE7F5A}"/>
              </a:ext>
            </a:extLst>
          </p:cNvPr>
          <p:cNvPicPr>
            <a:picLocks noChangeAspect="1"/>
          </p:cNvPicPr>
          <p:nvPr/>
        </p:nvPicPr>
        <p:blipFill>
          <a:blip r:embed="rId5"/>
          <a:stretch>
            <a:fillRect/>
          </a:stretch>
        </p:blipFill>
        <p:spPr>
          <a:xfrm>
            <a:off x="9135809" y="858145"/>
            <a:ext cx="1438781" cy="493819"/>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Let’s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do finances involve?</a:t>
            </a:r>
          </a:p>
          <a:p>
            <a:pPr lvl="1"/>
            <a:r>
              <a:rPr lang="en-US" dirty="0"/>
              <a:t>What type of software system do most foodservice operations use? What does it do?</a:t>
            </a:r>
          </a:p>
          <a:p>
            <a:pPr lvl="1"/>
            <a:r>
              <a:rPr lang="en-US" dirty="0"/>
              <a:t>Why type of software system do most hotels use?</a:t>
            </a:r>
          </a:p>
          <a:p>
            <a:pPr lvl="1"/>
            <a:r>
              <a:rPr lang="en-US" dirty="0"/>
              <a:t>What does it do?</a:t>
            </a:r>
          </a:p>
          <a:p>
            <a:pPr lvl="1"/>
            <a:r>
              <a:rPr lang="en-US" dirty="0"/>
              <a:t>How are business charts and graphs used in foodservice industry?</a:t>
            </a:r>
          </a:p>
          <a:p>
            <a:pPr lvl="1"/>
            <a:endParaRPr lang="en-US" dirty="0"/>
          </a:p>
        </p:txBody>
      </p:sp>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1079480-1005-41F9-9C0A-7027BCF7A4A8}"/>
              </a:ext>
            </a:extLst>
          </p:cNvPr>
          <p:cNvPicPr>
            <a:picLocks noGrp="1" noChangeAspect="1"/>
          </p:cNvPicPr>
          <p:nvPr>
            <p:ph sz="half" idx="1"/>
          </p:nvPr>
        </p:nvPicPr>
        <p:blipFill>
          <a:blip r:embed="rId2"/>
          <a:stretch>
            <a:fillRect/>
          </a:stretch>
        </p:blipFill>
        <p:spPr>
          <a:xfrm>
            <a:off x="3902075" y="1420813"/>
            <a:ext cx="4733925" cy="4733925"/>
          </a:xfrm>
          <a:prstGeom prst="rect">
            <a:avLst/>
          </a:prstGeom>
        </p:spPr>
      </p:pic>
    </p:spTree>
    <p:extLst>
      <p:ext uri="{BB962C8B-B14F-4D97-AF65-F5344CB8AC3E}">
        <p14:creationId xmlns:p14="http://schemas.microsoft.com/office/powerpoint/2010/main" val="3550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Shutterstock™ images. Photos obtained with subscription. (Slides 3, 4, 5, 6, 7, 8, 9, 10, 11, 13)</a:t>
            </a:r>
          </a:p>
          <a:p>
            <a:pPr lvl="1"/>
            <a:r>
              <a:rPr lang="en-US" sz="2000" dirty="0"/>
              <a:t>Textbooks:</a:t>
            </a:r>
          </a:p>
          <a:p>
            <a:pPr lvl="2"/>
            <a:r>
              <a:rPr lang="en-US" sz="2000" dirty="0"/>
              <a:t>Culinary essentials. (2010). Woodland Hills, CA: Glencoe/McGraw-Hill.</a:t>
            </a:r>
          </a:p>
          <a:p>
            <a:pPr lvl="2"/>
            <a:r>
              <a:rPr lang="en-US" sz="2000" dirty="0" err="1"/>
              <a:t>Draz</a:t>
            </a:r>
            <a:r>
              <a:rPr lang="en-US" sz="2000" dirty="0"/>
              <a:t>, J., &amp; </a:t>
            </a:r>
            <a:r>
              <a:rPr lang="en-US" sz="2000" dirty="0" err="1"/>
              <a:t>Koetke</a:t>
            </a:r>
            <a:r>
              <a:rPr lang="en-US" sz="2000" dirty="0"/>
              <a:t>, C. (2014). The culinary professional. Tinley Park, IL: </a:t>
            </a:r>
            <a:r>
              <a:rPr lang="en-US" sz="2000" dirty="0" err="1"/>
              <a:t>Goodheart</a:t>
            </a:r>
            <a:r>
              <a:rPr lang="en-US" sz="2000" dirty="0"/>
              <a:t>-Willcox Company.</a:t>
            </a:r>
          </a:p>
          <a:p>
            <a:pPr lvl="2"/>
            <a:r>
              <a:rPr lang="en-US" sz="2000" dirty="0"/>
              <a:t>Foundations of restaurant management &amp; culinary arts. (2011). Boston, MA: Prentice Hall.</a:t>
            </a:r>
          </a:p>
          <a:p>
            <a:pPr lvl="2"/>
            <a:r>
              <a:rPr lang="en-US" sz="2000" dirty="0"/>
              <a:t>Reynolds, J. S. &amp; Chase, D. M. (2014). Hospitality services. Tinley Park, IL: </a:t>
            </a:r>
            <a:r>
              <a:rPr lang="en-US" sz="2000" dirty="0" err="1"/>
              <a:t>Goodheart</a:t>
            </a:r>
            <a:r>
              <a:rPr lang="en-US" sz="2000" dirty="0"/>
              <a:t>-Willcox Company.</a:t>
            </a:r>
          </a:p>
          <a:p>
            <a:pPr lvl="1"/>
            <a:endParaRPr lang="en-US" dirty="0"/>
          </a:p>
        </p:txBody>
      </p:sp>
    </p:spTree>
    <p:extLst>
      <p:ext uri="{BB962C8B-B14F-4D97-AF65-F5344CB8AC3E}">
        <p14:creationId xmlns:p14="http://schemas.microsoft.com/office/powerpoint/2010/main" val="16559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Websites:</a:t>
            </a:r>
          </a:p>
          <a:p>
            <a:pPr lvl="2"/>
            <a:r>
              <a:rPr lang="en-US" sz="2000" dirty="0"/>
              <a:t>Small Business Administration Learning Center Online Training</a:t>
            </a:r>
          </a:p>
          <a:p>
            <a:pPr lvl="2"/>
            <a:r>
              <a:rPr lang="en-US" sz="2000" dirty="0"/>
              <a:t>Introduction to Accounting</a:t>
            </a:r>
          </a:p>
          <a:p>
            <a:pPr lvl="2"/>
            <a:r>
              <a:rPr lang="en-US" sz="2000" dirty="0"/>
              <a:t>This course is designed to provide an overview of accounting.</a:t>
            </a:r>
          </a:p>
          <a:p>
            <a:pPr lvl="2"/>
            <a:r>
              <a:rPr lang="en-US" sz="2000" dirty="0"/>
              <a:t>https://www.sba.gov/tools/sba-learning-center/training/introduction-accounting</a:t>
            </a:r>
          </a:p>
          <a:p>
            <a:pPr lvl="1"/>
            <a:r>
              <a:rPr lang="en-US" sz="2000" dirty="0"/>
              <a:t>YouTube™:</a:t>
            </a:r>
          </a:p>
          <a:p>
            <a:pPr lvl="2"/>
            <a:r>
              <a:rPr lang="en-US" sz="2000" dirty="0"/>
              <a:t>Property Management System</a:t>
            </a:r>
          </a:p>
          <a:p>
            <a:pPr lvl="2"/>
            <a:r>
              <a:rPr lang="en-US" sz="2000" dirty="0"/>
              <a:t>Patrick van der </a:t>
            </a:r>
            <a:r>
              <a:rPr lang="en-US" sz="2000" dirty="0" err="1"/>
              <a:t>Wardt</a:t>
            </a:r>
            <a:r>
              <a:rPr lang="en-US" sz="2000" dirty="0"/>
              <a:t> of </a:t>
            </a:r>
            <a:r>
              <a:rPr lang="en-US" sz="2000" dirty="0" err="1"/>
              <a:t>iTesso</a:t>
            </a:r>
            <a:r>
              <a:rPr lang="en-US" sz="2000" dirty="0"/>
              <a:t> explains the Property Management System for the hospitality industry.</a:t>
            </a:r>
          </a:p>
          <a:p>
            <a:pPr lvl="2"/>
            <a:r>
              <a:rPr lang="en-US" sz="2000" dirty="0"/>
              <a:t>https://www.youtube.com/watch?v=f-1DNK__25o&amp;feature=youtu.be</a:t>
            </a:r>
          </a:p>
          <a:p>
            <a:pPr lvl="2"/>
            <a:r>
              <a:rPr lang="en-US" sz="2000" dirty="0"/>
              <a:t>Using the POS (Point Of Sale) System</a:t>
            </a:r>
          </a:p>
          <a:p>
            <a:pPr lvl="2"/>
            <a:r>
              <a:rPr lang="en-US" sz="2000" dirty="0"/>
              <a:t>A brief tutorial of the basic functions of the POS system used in the food service department at Umpqua Community College. Topics include: clocking in/out, inputting a customers order, closing a ticket &amp; printing a checkout (sales summary) report.</a:t>
            </a:r>
          </a:p>
          <a:p>
            <a:pPr lvl="2"/>
            <a:r>
              <a:rPr lang="en-US" sz="2000" dirty="0"/>
              <a:t>https://youtu.be/rISyrnykrEw</a:t>
            </a:r>
          </a:p>
          <a:p>
            <a:pPr lvl="1"/>
            <a:endParaRPr lang="en-US" dirty="0"/>
          </a:p>
        </p:txBody>
      </p:sp>
    </p:spTree>
    <p:extLst>
      <p:ext uri="{BB962C8B-B14F-4D97-AF65-F5344CB8AC3E}">
        <p14:creationId xmlns:p14="http://schemas.microsoft.com/office/powerpoint/2010/main" val="336221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277900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20010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6826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9171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339789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61050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2372382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185443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2849151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36517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347656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2452995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16362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584680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Finances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way in which money is used and handled; especially : the way in which large amounts of money are used and handled by governments and companies</a:t>
            </a:r>
          </a:p>
          <a:p>
            <a:pPr lvl="1"/>
            <a:endParaRPr lang="en-US" dirty="0"/>
          </a:p>
        </p:txBody>
      </p:sp>
      <p:pic>
        <p:nvPicPr>
          <p:cNvPr id="4" name="Picture 3">
            <a:extLst>
              <a:ext uri="{FF2B5EF4-FFF2-40B4-BE49-F238E27FC236}">
                <a16:creationId xmlns:a16="http://schemas.microsoft.com/office/drawing/2014/main" id="{D7BF3F2A-84B0-492B-97C2-64C13F16764D}"/>
              </a:ext>
            </a:extLst>
          </p:cNvPr>
          <p:cNvPicPr>
            <a:picLocks noChangeAspect="1"/>
          </p:cNvPicPr>
          <p:nvPr/>
        </p:nvPicPr>
        <p:blipFill>
          <a:blip r:embed="rId3"/>
          <a:stretch>
            <a:fillRect/>
          </a:stretch>
        </p:blipFill>
        <p:spPr>
          <a:xfrm>
            <a:off x="3713521" y="3004457"/>
            <a:ext cx="5321646" cy="2736975"/>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307622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Financial Services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Business Transactions</a:t>
            </a:r>
          </a:p>
          <a:p>
            <a:pPr lvl="1"/>
            <a:r>
              <a:rPr lang="en-US" dirty="0"/>
              <a:t>Business Charts and Graphs</a:t>
            </a:r>
          </a:p>
          <a:p>
            <a:pPr lvl="1"/>
            <a:endParaRPr lang="en-US" dirty="0"/>
          </a:p>
        </p:txBody>
      </p:sp>
      <p:pic>
        <p:nvPicPr>
          <p:cNvPr id="4" name="Picture 3">
            <a:extLst>
              <a:ext uri="{FF2B5EF4-FFF2-40B4-BE49-F238E27FC236}">
                <a16:creationId xmlns:a16="http://schemas.microsoft.com/office/drawing/2014/main" id="{A951609A-861C-4A7B-88AA-EEC3C8B3C73C}"/>
              </a:ext>
            </a:extLst>
          </p:cNvPr>
          <p:cNvPicPr>
            <a:picLocks noChangeAspect="1"/>
          </p:cNvPicPr>
          <p:nvPr/>
        </p:nvPicPr>
        <p:blipFill>
          <a:blip r:embed="rId3"/>
          <a:stretch>
            <a:fillRect/>
          </a:stretch>
        </p:blipFill>
        <p:spPr>
          <a:xfrm>
            <a:off x="4426857" y="2881106"/>
            <a:ext cx="4285867" cy="2860466"/>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Business Transactions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An economic event that initiates the accounting process of recording it in a company's accounting system</a:t>
            </a:r>
          </a:p>
          <a:p>
            <a:pPr lvl="1"/>
            <a:endParaRPr lang="en-US" dirty="0"/>
          </a:p>
        </p:txBody>
      </p:sp>
      <p:pic>
        <p:nvPicPr>
          <p:cNvPr id="5" name="Picture 4">
            <a:extLst>
              <a:ext uri="{FF2B5EF4-FFF2-40B4-BE49-F238E27FC236}">
                <a16:creationId xmlns:a16="http://schemas.microsoft.com/office/drawing/2014/main" id="{2B60042E-76AE-4A31-B659-EA77AEC201E3}"/>
              </a:ext>
            </a:extLst>
          </p:cNvPr>
          <p:cNvPicPr>
            <a:picLocks noChangeAspect="1"/>
          </p:cNvPicPr>
          <p:nvPr/>
        </p:nvPicPr>
        <p:blipFill>
          <a:blip r:embed="rId3"/>
          <a:stretch>
            <a:fillRect/>
          </a:stretch>
        </p:blipFill>
        <p:spPr>
          <a:xfrm>
            <a:off x="1560286" y="2669960"/>
            <a:ext cx="9744650" cy="3230530"/>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Point-of-Sale Systems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computerized system that can be used to:</a:t>
            </a:r>
          </a:p>
          <a:p>
            <a:pPr lvl="2"/>
            <a:r>
              <a:rPr lang="en-US" dirty="0"/>
              <a:t>Communicate between staff members</a:t>
            </a:r>
          </a:p>
          <a:p>
            <a:pPr lvl="2"/>
            <a:r>
              <a:rPr lang="en-US" dirty="0"/>
              <a:t>Create reports</a:t>
            </a:r>
          </a:p>
          <a:p>
            <a:pPr lvl="2"/>
            <a:r>
              <a:rPr lang="en-US" dirty="0"/>
              <a:t>Generate bills</a:t>
            </a:r>
          </a:p>
          <a:p>
            <a:pPr lvl="2"/>
            <a:r>
              <a:rPr lang="en-US" dirty="0"/>
              <a:t>Manage inventory</a:t>
            </a:r>
          </a:p>
          <a:p>
            <a:pPr lvl="2"/>
            <a:r>
              <a:rPr lang="en-US" dirty="0"/>
              <a:t>Take orders</a:t>
            </a:r>
          </a:p>
          <a:p>
            <a:pPr lvl="2"/>
            <a:r>
              <a:rPr lang="en-US" dirty="0"/>
              <a:t>Track revenue</a:t>
            </a:r>
          </a:p>
          <a:p>
            <a:pPr lvl="1"/>
            <a:endParaRPr lang="en-US" dirty="0"/>
          </a:p>
        </p:txBody>
      </p:sp>
      <p:pic>
        <p:nvPicPr>
          <p:cNvPr id="4" name="Picture 3">
            <a:extLst>
              <a:ext uri="{FF2B5EF4-FFF2-40B4-BE49-F238E27FC236}">
                <a16:creationId xmlns:a16="http://schemas.microsoft.com/office/drawing/2014/main" id="{8E109214-4F61-4559-B669-14769132363D}"/>
              </a:ext>
            </a:extLst>
          </p:cNvPr>
          <p:cNvPicPr>
            <a:picLocks noChangeAspect="1"/>
          </p:cNvPicPr>
          <p:nvPr/>
        </p:nvPicPr>
        <p:blipFill>
          <a:blip r:embed="rId3"/>
          <a:stretch>
            <a:fillRect/>
          </a:stretch>
        </p:blipFill>
        <p:spPr>
          <a:xfrm>
            <a:off x="6959600" y="2646140"/>
            <a:ext cx="5131397" cy="3417987"/>
          </a:xfrm>
          <a:prstGeom prst="rect">
            <a:avLst/>
          </a:prstGeom>
        </p:spPr>
      </p:pic>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Property Management Systems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computer software system that can be used for:</a:t>
            </a:r>
          </a:p>
          <a:p>
            <a:pPr lvl="1"/>
            <a:r>
              <a:rPr lang="en-US" dirty="0"/>
              <a:t>Accounting records</a:t>
            </a:r>
          </a:p>
          <a:p>
            <a:pPr lvl="1"/>
            <a:r>
              <a:rPr lang="en-US" dirty="0"/>
              <a:t>Electronic key systems</a:t>
            </a:r>
          </a:p>
          <a:p>
            <a:pPr lvl="1"/>
            <a:r>
              <a:rPr lang="en-US" dirty="0"/>
              <a:t>Guest records</a:t>
            </a:r>
          </a:p>
          <a:p>
            <a:pPr lvl="1"/>
            <a:r>
              <a:rPr lang="en-US" dirty="0"/>
              <a:t>Inventory</a:t>
            </a:r>
          </a:p>
          <a:p>
            <a:pPr lvl="1"/>
            <a:r>
              <a:rPr lang="en-US" dirty="0"/>
              <a:t>Purchasing </a:t>
            </a:r>
          </a:p>
          <a:p>
            <a:pPr lvl="1"/>
            <a:r>
              <a:rPr lang="en-US" dirty="0"/>
              <a:t>Receiving </a:t>
            </a:r>
          </a:p>
          <a:p>
            <a:pPr lvl="1"/>
            <a:endParaRPr lang="en-US" dirty="0"/>
          </a:p>
        </p:txBody>
      </p:sp>
      <p:pic>
        <p:nvPicPr>
          <p:cNvPr id="4" name="Picture 3">
            <a:extLst>
              <a:ext uri="{FF2B5EF4-FFF2-40B4-BE49-F238E27FC236}">
                <a16:creationId xmlns:a16="http://schemas.microsoft.com/office/drawing/2014/main" id="{FF5DA2D4-EF55-4F44-8751-A87100851900}"/>
              </a:ext>
            </a:extLst>
          </p:cNvPr>
          <p:cNvPicPr>
            <a:picLocks noChangeAspect="1"/>
          </p:cNvPicPr>
          <p:nvPr/>
        </p:nvPicPr>
        <p:blipFill>
          <a:blip r:embed="rId3"/>
          <a:stretch>
            <a:fillRect/>
          </a:stretch>
        </p:blipFill>
        <p:spPr>
          <a:xfrm>
            <a:off x="7721599" y="3147517"/>
            <a:ext cx="3605597" cy="3007221"/>
          </a:xfrm>
          <a:prstGeom prst="rect">
            <a:avLst/>
          </a:prstGeom>
        </p:spPr>
      </p:pic>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Business Charts and Graphs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visual representation to present data from evaluation activities</a:t>
            </a:r>
          </a:p>
          <a:p>
            <a:pPr lvl="1"/>
            <a:r>
              <a:rPr lang="en-US" dirty="0"/>
              <a:t>Used to:</a:t>
            </a:r>
          </a:p>
          <a:p>
            <a:pPr lvl="2"/>
            <a:r>
              <a:rPr lang="en-US" dirty="0"/>
              <a:t>Calculate expenses</a:t>
            </a:r>
          </a:p>
          <a:p>
            <a:pPr lvl="2"/>
            <a:r>
              <a:rPr lang="en-US" dirty="0"/>
              <a:t>Estimate profits for the business</a:t>
            </a:r>
          </a:p>
          <a:p>
            <a:pPr lvl="2"/>
            <a:r>
              <a:rPr lang="en-US" dirty="0"/>
              <a:t>Forecast future trends</a:t>
            </a:r>
          </a:p>
          <a:p>
            <a:pPr lvl="1"/>
            <a:endParaRPr lang="en-US" dirty="0"/>
          </a:p>
        </p:txBody>
      </p:sp>
      <p:pic>
        <p:nvPicPr>
          <p:cNvPr id="4" name="Picture 3">
            <a:extLst>
              <a:ext uri="{FF2B5EF4-FFF2-40B4-BE49-F238E27FC236}">
                <a16:creationId xmlns:a16="http://schemas.microsoft.com/office/drawing/2014/main" id="{969F3BA6-9BDC-442C-B325-809553973A11}"/>
              </a:ext>
            </a:extLst>
          </p:cNvPr>
          <p:cNvPicPr>
            <a:picLocks noChangeAspect="1"/>
          </p:cNvPicPr>
          <p:nvPr/>
        </p:nvPicPr>
        <p:blipFill>
          <a:blip r:embed="rId3"/>
          <a:stretch>
            <a:fillRect/>
          </a:stretch>
        </p:blipFill>
        <p:spPr>
          <a:xfrm>
            <a:off x="7891166" y="3537473"/>
            <a:ext cx="3335591" cy="2617265"/>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Workplace Documents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Cash flow projections</a:t>
            </a:r>
          </a:p>
          <a:p>
            <a:pPr lvl="1"/>
            <a:r>
              <a:rPr lang="en-US" dirty="0"/>
              <a:t>Inventory </a:t>
            </a:r>
          </a:p>
          <a:p>
            <a:pPr lvl="1"/>
            <a:r>
              <a:rPr lang="en-US" dirty="0"/>
              <a:t>Purchase orders</a:t>
            </a:r>
          </a:p>
          <a:p>
            <a:pPr lvl="1"/>
            <a:r>
              <a:rPr lang="en-US" dirty="0"/>
              <a:t>Tax forms</a:t>
            </a:r>
          </a:p>
          <a:p>
            <a:pPr lvl="1"/>
            <a:r>
              <a:rPr lang="en-US" dirty="0"/>
              <a:t>Time sheets</a:t>
            </a:r>
          </a:p>
          <a:p>
            <a:pPr lvl="1"/>
            <a:r>
              <a:rPr lang="en-US" dirty="0"/>
              <a:t>Work schedules</a:t>
            </a:r>
          </a:p>
          <a:p>
            <a:pPr lvl="1"/>
            <a:endParaRPr lang="en-US" dirty="0"/>
          </a:p>
        </p:txBody>
      </p:sp>
      <p:pic>
        <p:nvPicPr>
          <p:cNvPr id="4" name="Picture 3">
            <a:extLst>
              <a:ext uri="{FF2B5EF4-FFF2-40B4-BE49-F238E27FC236}">
                <a16:creationId xmlns:a16="http://schemas.microsoft.com/office/drawing/2014/main" id="{5989D963-354E-416A-B145-62FC644DDBB0}"/>
              </a:ext>
            </a:extLst>
          </p:cNvPr>
          <p:cNvPicPr>
            <a:picLocks noChangeAspect="1"/>
          </p:cNvPicPr>
          <p:nvPr/>
        </p:nvPicPr>
        <p:blipFill>
          <a:blip r:embed="rId3"/>
          <a:stretch>
            <a:fillRect/>
          </a:stretch>
        </p:blipFill>
        <p:spPr>
          <a:xfrm>
            <a:off x="6480629" y="2573703"/>
            <a:ext cx="4724011" cy="3581035"/>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Props1.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3.xml><?xml version="1.0" encoding="utf-8"?>
<ds:datastoreItem xmlns:ds="http://schemas.openxmlformats.org/officeDocument/2006/customXml" ds:itemID="{371B5C7F-2497-4FAB-9E2E-E6A7EB669C3E}">
  <ds:schemaRefs>
    <ds:schemaRef ds:uri="http://schemas.microsoft.com/office/infopath/2007/PartnerControls"/>
    <ds:schemaRef ds:uri="http://purl.org/dc/terms/"/>
    <ds:schemaRef ds:uri="http://schemas.microsoft.com/office/2006/metadata/properties"/>
    <ds:schemaRef ds:uri="http://schemas.microsoft.com/sharepoint/v3"/>
    <ds:schemaRef ds:uri="http://schemas.openxmlformats.org/package/2006/metadata/core-properties"/>
    <ds:schemaRef ds:uri="05d88611-e516-4d1a-b12e-39107e78b3d0"/>
    <ds:schemaRef ds:uri="http://schemas.microsoft.com/office/2006/documentManagement/types"/>
    <ds:schemaRef ds:uri="http://purl.org/dc/elements/1.1/"/>
    <ds:schemaRef ds:uri="56ea17bb-c96d-4826-b465-01eec0dd23d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266</TotalTime>
  <Words>865</Words>
  <Application>Microsoft Office PowerPoint</Application>
  <PresentationFormat>Widescreen</PresentationFormat>
  <Paragraphs>119</Paragraphs>
  <Slides>30</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.AppleSystemUIFont</vt:lpstr>
      <vt:lpstr>Arial</vt:lpstr>
      <vt:lpstr>Calibri</vt:lpstr>
      <vt:lpstr>Open Sans</vt:lpstr>
      <vt:lpstr>Open Sans SemiBold</vt:lpstr>
      <vt:lpstr>Tw Cen MT</vt:lpstr>
      <vt:lpstr>2_Office Theme</vt:lpstr>
      <vt:lpstr>3_Office Theme</vt:lpstr>
      <vt:lpstr>PowerPoint Presentation</vt:lpstr>
      <vt:lpstr>PowerPoint Presentation</vt:lpstr>
      <vt:lpstr>Finances</vt:lpstr>
      <vt:lpstr>Financial Services</vt:lpstr>
      <vt:lpstr>Business Transactions</vt:lpstr>
      <vt:lpstr>Point-of-Sale Systems</vt:lpstr>
      <vt:lpstr>Property Management Systems</vt:lpstr>
      <vt:lpstr>Business Charts and Graphs</vt:lpstr>
      <vt:lpstr>Workplace Documents</vt:lpstr>
      <vt:lpstr>Property Management System</vt:lpstr>
      <vt:lpstr>Using the POS (Point Of Sale) System</vt:lpstr>
      <vt:lpstr>Let’s Review!</vt:lpstr>
      <vt:lpstr>PowerPoint Presentation</vt:lpstr>
      <vt:lpstr>References and Resources</vt:lpstr>
      <vt:lpstr>References and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8</cp:revision>
  <cp:lastPrinted>2017-07-07T16:17:37Z</cp:lastPrinted>
  <dcterms:created xsi:type="dcterms:W3CDTF">2017-07-11T23:58:30Z</dcterms:created>
  <dcterms:modified xsi:type="dcterms:W3CDTF">2017-11-28T22:39:37Z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