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2"/>
  </p:notesMasterIdLst>
  <p:handoutMasterIdLst>
    <p:handoutMasterId r:id="rId23"/>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11/21/2017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financial math skills</a:t>
            </a:r>
            <a:r>
              <a:rPr lang="en-US" baseline="0" dirty="0"/>
              <a:t> are needed to operate a human services establishment effectively.</a:t>
            </a:r>
          </a:p>
          <a:p>
            <a:endParaRPr lang="en-US" baseline="0" dirty="0"/>
          </a:p>
          <a:p>
            <a:r>
              <a:rPr lang="en-US" baseline="0" dirty="0"/>
              <a:t>These skills include adding and subtracting, using fractions and decimals and percentages and ratios.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553598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businesses</a:t>
            </a:r>
            <a:r>
              <a:rPr lang="en-US" dirty="0"/>
              <a:t> use</a:t>
            </a:r>
            <a:r>
              <a:rPr lang="en-US" baseline="0" dirty="0"/>
              <a:t> a property management system (PMS) to keep track of information for all of the departments.</a:t>
            </a:r>
            <a:endParaRPr lang="en-US" dirty="0"/>
          </a:p>
          <a:p>
            <a:endParaRPr lang="en-US" dirty="0"/>
          </a:p>
          <a:p>
            <a:r>
              <a:rPr lang="en-US" dirty="0"/>
              <a:t>Most consumer</a:t>
            </a:r>
            <a:r>
              <a:rPr lang="en-US" baseline="0" dirty="0"/>
              <a:t> services establishments use a point-of-sale system to keep track of various activities in the business. </a:t>
            </a:r>
          </a:p>
          <a:p>
            <a:endParaRPr lang="en-US" baseline="0" dirty="0"/>
          </a:p>
          <a:p>
            <a:r>
              <a:rPr lang="en-US" baseline="0" dirty="0"/>
              <a:t>Other industry businesses may use an accounting software system to keep track of their sales.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11757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Point-of-sale systems can track: </a:t>
            </a:r>
          </a:p>
          <a:p>
            <a:pPr marL="171450" indent="-171450">
              <a:buFont typeface="Arial" panose="020B0604020202020204" pitchFamily="34" charset="0"/>
              <a:buChar char="•"/>
            </a:pPr>
            <a:r>
              <a:rPr lang="en-US" dirty="0">
                <a:effectLst/>
              </a:rPr>
              <a:t>credits</a:t>
            </a:r>
          </a:p>
          <a:p>
            <a:pPr marL="171450" indent="-171450">
              <a:buFont typeface="Arial" panose="020B0604020202020204" pitchFamily="34" charset="0"/>
              <a:buChar char="•"/>
            </a:pPr>
            <a:r>
              <a:rPr lang="en-US" dirty="0">
                <a:effectLst/>
              </a:rPr>
              <a:t>daily, monthly, and annual tracking of sales</a:t>
            </a:r>
          </a:p>
          <a:p>
            <a:pPr marL="171450" indent="-171450">
              <a:buFont typeface="Arial" panose="020B0604020202020204" pitchFamily="34" charset="0"/>
              <a:buChar char="•"/>
            </a:pPr>
            <a:r>
              <a:rPr lang="en-US" dirty="0">
                <a:effectLst/>
              </a:rPr>
              <a:t>expenses (marketing, advertising</a:t>
            </a:r>
            <a:r>
              <a:rPr lang="en-US" baseline="0" dirty="0">
                <a:effectLst/>
              </a:rPr>
              <a:t> </a:t>
            </a:r>
            <a:r>
              <a:rPr lang="en-US" dirty="0">
                <a:effectLst/>
              </a:rPr>
              <a:t>and facility costs)</a:t>
            </a:r>
          </a:p>
          <a:p>
            <a:pPr marL="171450" indent="-171450">
              <a:buFont typeface="Arial" panose="020B0604020202020204" pitchFamily="34" charset="0"/>
              <a:buChar char="•"/>
            </a:pPr>
            <a:r>
              <a:rPr lang="en-US" dirty="0">
                <a:effectLst/>
              </a:rPr>
              <a:t>gift certificates</a:t>
            </a:r>
          </a:p>
          <a:p>
            <a:pPr marL="171450" indent="-171450">
              <a:buFont typeface="Arial" panose="020B0604020202020204" pitchFamily="34" charset="0"/>
              <a:buChar char="•"/>
            </a:pPr>
            <a:r>
              <a:rPr lang="en-US" dirty="0">
                <a:effectLst/>
              </a:rPr>
              <a:t>inventory tracking by department</a:t>
            </a:r>
          </a:p>
          <a:p>
            <a:pPr marL="171450" indent="-171450">
              <a:buFont typeface="Arial" panose="020B0604020202020204" pitchFamily="34" charset="0"/>
              <a:buChar char="•"/>
            </a:pPr>
            <a:r>
              <a:rPr lang="en-US" dirty="0">
                <a:effectLst/>
              </a:rPr>
              <a:t>layaway</a:t>
            </a:r>
          </a:p>
          <a:p>
            <a:pPr marL="171450" indent="-171450">
              <a:buFont typeface="Arial" panose="020B0604020202020204" pitchFamily="34" charset="0"/>
              <a:buChar char="•"/>
            </a:pPr>
            <a:r>
              <a:rPr lang="en-US" dirty="0">
                <a:effectLst/>
              </a:rPr>
              <a:t>profits</a:t>
            </a:r>
          </a:p>
          <a:p>
            <a:pPr marL="171450" indent="-171450">
              <a:buFont typeface="Arial" panose="020B0604020202020204" pitchFamily="34" charset="0"/>
              <a:buChar char="•"/>
            </a:pPr>
            <a:r>
              <a:rPr lang="en-US" dirty="0">
                <a:effectLst/>
              </a:rPr>
              <a:t>Purchases</a:t>
            </a:r>
            <a:r>
              <a:rPr lang="en-US" baseline="0" dirty="0">
                <a:effectLst/>
              </a:rPr>
              <a:t> and </a:t>
            </a:r>
            <a:r>
              <a:rPr lang="en-US" dirty="0">
                <a:effectLst/>
              </a:rPr>
              <a:t>price lists </a:t>
            </a:r>
          </a:p>
          <a:p>
            <a:pPr marL="171450" indent="-171450">
              <a:buFont typeface="Arial" panose="020B0604020202020204" pitchFamily="34" charset="0"/>
              <a:buChar char="•"/>
            </a:pPr>
            <a:r>
              <a:rPr lang="en-US" dirty="0">
                <a:effectLst/>
              </a:rPr>
              <a:t>refunds</a:t>
            </a:r>
          </a:p>
          <a:p>
            <a:pPr marL="171450" indent="-171450">
              <a:buFont typeface="Arial" panose="020B0604020202020204" pitchFamily="34" charset="0"/>
              <a:buChar char="•"/>
            </a:pPr>
            <a:r>
              <a:rPr lang="en-US" dirty="0">
                <a:effectLst/>
              </a:rPr>
              <a:t>vendor management</a:t>
            </a:r>
          </a:p>
          <a:p>
            <a:pPr marL="171450" indent="-171450">
              <a:buFont typeface="Arial" panose="020B0604020202020204" pitchFamily="34" charset="0"/>
              <a:buChar char="•"/>
            </a:pPr>
            <a:r>
              <a:rPr lang="en-US" dirty="0">
                <a:effectLst/>
              </a:rPr>
              <a:t>work schedules, employee hours and wages</a:t>
            </a:r>
          </a:p>
          <a:p>
            <a:endParaRPr lang="en-US" dirty="0">
              <a:effectLst/>
            </a:endParaRPr>
          </a:p>
          <a:p>
            <a:r>
              <a:rPr lang="en-US" dirty="0">
                <a:effectLst/>
              </a:rPr>
              <a:t>Have you had an opportunity to use one of</a:t>
            </a:r>
            <a:r>
              <a:rPr lang="en-US" baseline="0" dirty="0">
                <a:effectLst/>
              </a:rPr>
              <a:t> these?</a:t>
            </a:r>
            <a:endParaRPr lang="en-US"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986126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POS (Point Of Sale) System</a:t>
            </a:r>
          </a:p>
          <a:p>
            <a:r>
              <a:rPr lang="en-US" dirty="0"/>
              <a:t>A brief tutorial of the basic functions of the POS system used in the food service department at Umpqua Community College. Topics include: clocking in/out, inputting a customer’s order, closing a ticket</a:t>
            </a:r>
            <a:r>
              <a:rPr lang="en-US" baseline="0" dirty="0"/>
              <a:t> and</a:t>
            </a:r>
            <a:r>
              <a:rPr lang="en-US" dirty="0"/>
              <a:t> printing a checkout (sales summary) report.</a:t>
            </a:r>
          </a:p>
          <a:p>
            <a:r>
              <a:rPr lang="en-US" dirty="0"/>
              <a:t>https://youtu.be/rISyrnykrEw</a:t>
            </a:r>
          </a:p>
          <a:p>
            <a:endParaRPr lang="en-US" dirty="0"/>
          </a:p>
          <a:p>
            <a:r>
              <a:rPr lang="en-US" dirty="0"/>
              <a:t>Teacher note: The video focuses</a:t>
            </a:r>
            <a:r>
              <a:rPr lang="en-US" baseline="0" dirty="0"/>
              <a:t> on using a POS in a restaurant setting. The same principles can be applied to the fields of:</a:t>
            </a:r>
          </a:p>
          <a:p>
            <a:pPr marL="171450" indent="-171450">
              <a:buFont typeface="Arial" panose="020B0604020202020204" pitchFamily="34" charset="0"/>
              <a:buChar char="•"/>
            </a:pPr>
            <a:r>
              <a:rPr lang="en-US" baseline="0" dirty="0"/>
              <a:t>Consumer Services</a:t>
            </a:r>
          </a:p>
          <a:p>
            <a:pPr marL="171450" indent="-171450">
              <a:buFont typeface="Arial" panose="020B0604020202020204" pitchFamily="34" charset="0"/>
              <a:buChar char="•"/>
            </a:pPr>
            <a:r>
              <a:rPr lang="en-US" baseline="0" dirty="0"/>
              <a:t>Early Childhood Development and Services</a:t>
            </a:r>
          </a:p>
          <a:p>
            <a:pPr marL="171450" indent="-171450">
              <a:buFont typeface="Arial" panose="020B0604020202020204" pitchFamily="34" charset="0"/>
              <a:buChar char="•"/>
            </a:pPr>
            <a:r>
              <a:rPr lang="en-US" baseline="0" dirty="0"/>
              <a:t>Counseling and Mental Health Services</a:t>
            </a:r>
          </a:p>
          <a:p>
            <a:pPr marL="171450" indent="-171450">
              <a:buFont typeface="Arial" panose="020B0604020202020204" pitchFamily="34" charset="0"/>
              <a:buChar char="•"/>
            </a:pPr>
            <a:r>
              <a:rPr lang="en-US" baseline="0" dirty="0"/>
              <a:t>Family and Community Services</a:t>
            </a:r>
          </a:p>
          <a:p>
            <a:pPr marL="171450" indent="-171450">
              <a:buFont typeface="Arial" panose="020B0604020202020204" pitchFamily="34" charset="0"/>
              <a:buChar char="•"/>
            </a:pPr>
            <a:r>
              <a:rPr lang="en-US" baseline="0" dirty="0"/>
              <a:t>Personal Care Services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83607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businesses have individualized</a:t>
            </a:r>
            <a:r>
              <a:rPr lang="en-US" baseline="0" dirty="0"/>
              <a:t> documents to be completed daily, weekly, monthly and yearly.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13005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Customer service in a human</a:t>
            </a:r>
            <a:r>
              <a:rPr lang="en-US" sz="1200" b="0" i="0" kern="1200" baseline="0" dirty="0">
                <a:solidFill>
                  <a:schemeClr val="tx1"/>
                </a:solidFill>
                <a:effectLst/>
                <a:latin typeface="+mn-lt"/>
                <a:ea typeface="+mn-ea"/>
                <a:cs typeface="+mn-cs"/>
              </a:rPr>
              <a:t> services industry</a:t>
            </a:r>
            <a:r>
              <a:rPr lang="en-US" sz="1200" b="0" i="0" kern="1200" dirty="0">
                <a:solidFill>
                  <a:schemeClr val="tx1"/>
                </a:solidFill>
                <a:effectLst/>
                <a:latin typeface="+mn-lt"/>
                <a:ea typeface="+mn-ea"/>
                <a:cs typeface="+mn-cs"/>
              </a:rPr>
              <a:t> is the total customer experience with that business.</a:t>
            </a:r>
          </a:p>
          <a:p>
            <a:pPr fontAlgn="base"/>
            <a:r>
              <a:rPr lang="en-US" sz="1200" b="0" i="0" kern="1200" dirty="0">
                <a:solidFill>
                  <a:schemeClr val="tx1"/>
                </a:solidFill>
                <a:effectLst/>
                <a:latin typeface="+mn-lt"/>
                <a:ea typeface="+mn-ea"/>
                <a:cs typeface="+mn-cs"/>
              </a:rPr>
              <a:t>The total customer experience includes: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cleanliness of the business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courtesy of the staff/employees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performance of the staff/employees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way customers are treated during their visit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Quality customer service is the heart and soul of the human</a:t>
            </a:r>
            <a:r>
              <a:rPr lang="en-US" sz="1200" b="0" i="0" kern="1200" baseline="0" dirty="0">
                <a:solidFill>
                  <a:schemeClr val="tx1"/>
                </a:solidFill>
                <a:effectLst/>
                <a:latin typeface="+mn-lt"/>
                <a:ea typeface="+mn-ea"/>
                <a:cs typeface="+mn-cs"/>
              </a:rPr>
              <a:t> services</a:t>
            </a:r>
            <a:r>
              <a:rPr lang="en-US" sz="1200" b="0" i="0" kern="1200" dirty="0">
                <a:solidFill>
                  <a:schemeClr val="tx1"/>
                </a:solidFill>
                <a:effectLst/>
                <a:latin typeface="+mn-lt"/>
                <a:ea typeface="+mn-ea"/>
                <a:cs typeface="+mn-cs"/>
              </a:rPr>
              <a:t> industry. It is the reason why some businesses fail and others not only succeed, but thrive. With communication through technology at our finger tips, customers can spread the word when they have a positive experience; likewise, they can immediately post a negative one. Quality customer service will differ slightly from business to business, but there are some quality service elements that are universal to all businesses.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Quality Service Elements: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customers expect to be treated with respect and dignity</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employees should be able to anticipate customer needs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facilities should be clean and attractive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information and requests should be dealt with in an honest manner</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monetary transactions should be handled with honesty and accuracy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requests should be handled with efficiency and accuracy</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341944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good communication skills can help you work through problems and improve relationships with family, friends, co-workers and customers. Listening is an active process. Communication involves nonverbal and verbal skills each day and both are equally important. Two types of communication are used in sending and receiving messages. The first type is nonverbal communication, which is a way of sending and receiving messages without using words. The second type is verbal communication, which is the use of words to send and receive messages.</a:t>
            </a:r>
          </a:p>
          <a:p>
            <a:endParaRPr lang="en-US" dirty="0"/>
          </a:p>
          <a:p>
            <a:r>
              <a:rPr lang="en-US" dirty="0"/>
              <a:t>You must:</a:t>
            </a:r>
          </a:p>
          <a:p>
            <a:pPr marL="171450" indent="-171450">
              <a:buFont typeface="Arial" panose="020B0604020202020204" pitchFamily="34" charset="0"/>
              <a:buChar char="•"/>
            </a:pPr>
            <a:r>
              <a:rPr lang="en-US" dirty="0"/>
              <a:t>focus on the speaker’s face and eyes</a:t>
            </a:r>
          </a:p>
          <a:p>
            <a:pPr marL="171450" indent="-171450">
              <a:buFont typeface="Arial" panose="020B0604020202020204" pitchFamily="34" charset="0"/>
              <a:buChar char="•"/>
            </a:pPr>
            <a:r>
              <a:rPr lang="en-US" dirty="0"/>
              <a:t>observe verbal as well as nonverbal communication</a:t>
            </a:r>
          </a:p>
          <a:p>
            <a:pPr marL="171450" indent="-171450">
              <a:buFont typeface="Arial" panose="020B0604020202020204" pitchFamily="34" charset="0"/>
              <a:buChar char="•"/>
            </a:pPr>
            <a:r>
              <a:rPr lang="en-US" dirty="0"/>
              <a:t>pay attention when you listen to someone</a:t>
            </a:r>
          </a:p>
          <a:p>
            <a:pPr marL="0" indent="0">
              <a:buFont typeface="Arial" panose="020B0604020202020204" pitchFamily="34" charset="0"/>
              <a:buNone/>
            </a:pPr>
            <a:endParaRPr lang="en-US" dirty="0"/>
          </a:p>
          <a:p>
            <a:r>
              <a:rPr lang="en-US" dirty="0"/>
              <a:t>You will use listening skills when: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interact with customers</a:t>
            </a:r>
          </a:p>
          <a:p>
            <a:pPr marL="171450" indent="-171450">
              <a:buFont typeface="Arial" panose="020B0604020202020204" pitchFamily="34" charset="0"/>
              <a:buChar char="•"/>
            </a:pPr>
            <a:r>
              <a:rPr lang="en-US" dirty="0"/>
              <a:t>your supervisor or co-workers give instructions or information</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22716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a:t>
            </a:r>
            <a:r>
              <a:rPr lang="en-US" baseline="0" dirty="0"/>
              <a:t> c</a:t>
            </a:r>
            <a:r>
              <a:rPr lang="en-US" dirty="0"/>
              <a:t>ommunication is being able to articulate your ideas and information in a clear and concise manner. In the human</a:t>
            </a:r>
            <a:r>
              <a:rPr lang="en-US" baseline="0" dirty="0"/>
              <a:t> services industry, having good verbal skills is a must!</a:t>
            </a:r>
            <a:endParaRPr lang="en-US" dirty="0"/>
          </a:p>
          <a:p>
            <a:endParaRPr lang="en-US" dirty="0"/>
          </a:p>
          <a:p>
            <a:r>
              <a:rPr lang="en-US" dirty="0"/>
              <a:t>As you communicate verbally:</a:t>
            </a:r>
          </a:p>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 questions for clarification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avoid slang or unfamiliar “jargon”- the vocabulary peculiar to a particular industry, profession, or work group</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 respectful and speak in a professional tone of voice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know your audience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listen first, speak second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repeat the facts back to the person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stay focused on the topic being discussed</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411509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message you present with your body language includes:</a:t>
            </a:r>
          </a:p>
          <a:p>
            <a:pPr marL="171450" indent="-171450">
              <a:buFont typeface="Arial" panose="020B0604020202020204" pitchFamily="34" charset="0"/>
              <a:buChar char="•"/>
            </a:pPr>
            <a:r>
              <a:rPr lang="en-US" dirty="0"/>
              <a:t>facial expression</a:t>
            </a:r>
          </a:p>
          <a:p>
            <a:pPr marL="171450" indent="-171450">
              <a:buFont typeface="Arial" panose="020B0604020202020204" pitchFamily="34" charset="0"/>
              <a:buChar char="•"/>
            </a:pPr>
            <a:r>
              <a:rPr lang="en-US" dirty="0"/>
              <a:t>hand gestures</a:t>
            </a:r>
          </a:p>
          <a:p>
            <a:pPr marL="171450" indent="-171450">
              <a:buFont typeface="Arial" panose="020B0604020202020204" pitchFamily="34" charset="0"/>
              <a:buChar char="•"/>
            </a:pPr>
            <a:r>
              <a:rPr lang="en-US" dirty="0"/>
              <a:t>posture</a:t>
            </a:r>
          </a:p>
          <a:p>
            <a:pPr marL="171450" indent="-171450">
              <a:buFont typeface="Arial" panose="020B0604020202020204" pitchFamily="34" charset="0"/>
              <a:buChar char="•"/>
            </a:pPr>
            <a:r>
              <a:rPr lang="en-US" dirty="0"/>
              <a:t>eye contact</a:t>
            </a:r>
          </a:p>
          <a:p>
            <a:pPr marL="171450" indent="-171450">
              <a:buFont typeface="Arial" panose="020B0604020202020204" pitchFamily="34" charset="0"/>
              <a:buChar char="•"/>
            </a:pPr>
            <a:r>
              <a:rPr lang="en-US" dirty="0"/>
              <a:t>tone of voice</a:t>
            </a:r>
          </a:p>
          <a:p>
            <a:pPr marL="171450" indent="-171450">
              <a:buFont typeface="Arial" panose="020B0604020202020204" pitchFamily="34" charset="0"/>
              <a:buChar char="•"/>
            </a:pPr>
            <a:endParaRPr lang="en-US" dirty="0"/>
          </a:p>
          <a:p>
            <a:r>
              <a:rPr lang="en-US" dirty="0"/>
              <a:t>As an employee in the human</a:t>
            </a:r>
            <a:r>
              <a:rPr lang="en-US" baseline="0" dirty="0"/>
              <a:t> services</a:t>
            </a:r>
            <a:r>
              <a:rPr lang="en-US" dirty="0"/>
              <a:t> industry, make sure your nonverbal actions communicate warmth and concern for your customers.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49942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Steps to Improve Customer Satisfaction</a:t>
            </a:r>
          </a:p>
          <a:p>
            <a:r>
              <a:rPr lang="en-US" dirty="0"/>
              <a:t>Steps to improve customer satisfaction.</a:t>
            </a:r>
          </a:p>
          <a:p>
            <a:r>
              <a:rPr lang="en-US" dirty="0"/>
              <a:t>https://youtu.be/XK3cNcuvuMs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98651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business world requires a different set of writing skills than previous generations.</a:t>
            </a:r>
          </a:p>
          <a:p>
            <a:endParaRPr lang="en-US" dirty="0"/>
          </a:p>
          <a:p>
            <a:r>
              <a:rPr lang="en-US" dirty="0"/>
              <a:t>Advancements in technology have changed much of the way we communicate and transmit information from one party to another. However, all employees at every level should have good basic verbal and writing skills that include spelling and grammar. Beyond this, today’s corporate climates, including human</a:t>
            </a:r>
            <a:r>
              <a:rPr lang="en-US" baseline="0" dirty="0"/>
              <a:t> services</a:t>
            </a:r>
            <a:r>
              <a:rPr lang="en-US" dirty="0"/>
              <a:t> organizations, require their employees to be able to communicate effectively via the worldwide web.</a:t>
            </a:r>
          </a:p>
          <a:p>
            <a:endParaRPr lang="en-US" dirty="0"/>
          </a:p>
          <a:p>
            <a:r>
              <a:rPr lang="en-US" dirty="0"/>
              <a:t>Since the human</a:t>
            </a:r>
            <a:r>
              <a:rPr lang="en-US" baseline="0" dirty="0"/>
              <a:t> services</a:t>
            </a:r>
            <a:r>
              <a:rPr lang="en-US" dirty="0"/>
              <a:t> field is global, much business is conducted through computer websites. A person living in Indiana can log onto a business’s website in Paris, make purchase and request it</a:t>
            </a:r>
            <a:r>
              <a:rPr lang="en-US" baseline="0" dirty="0"/>
              <a:t> to be mailed overnight</a:t>
            </a:r>
            <a:r>
              <a:rPr lang="en-US" dirty="0"/>
              <a:t>. On the receiving end, employees need to know how to access necessary information and communicate effectively in return through e-mails.</a:t>
            </a:r>
          </a:p>
          <a:p>
            <a:endParaRPr lang="en-US" dirty="0"/>
          </a:p>
          <a:p>
            <a:r>
              <a:rPr lang="en-US" dirty="0"/>
              <a:t>Effective writing skills are a must to make:</a:t>
            </a:r>
          </a:p>
          <a:p>
            <a:pPr marL="171450" indent="-171450">
              <a:buFont typeface="Arial" panose="020B0604020202020204" pitchFamily="34" charset="0"/>
              <a:buChar char="•"/>
            </a:pPr>
            <a:r>
              <a:rPr lang="en-US" dirty="0"/>
              <a:t>booklets</a:t>
            </a:r>
          </a:p>
          <a:p>
            <a:pPr marL="171450" indent="-171450">
              <a:buFont typeface="Arial" panose="020B0604020202020204" pitchFamily="34" charset="0"/>
              <a:buChar char="•"/>
            </a:pPr>
            <a:r>
              <a:rPr lang="en-US" dirty="0"/>
              <a:t>brochures</a:t>
            </a:r>
          </a:p>
          <a:p>
            <a:pPr marL="171450" indent="-171450">
              <a:buFont typeface="Arial" panose="020B0604020202020204" pitchFamily="34" charset="0"/>
              <a:buChar char="•"/>
            </a:pPr>
            <a:r>
              <a:rPr lang="en-US" dirty="0"/>
              <a:t>business cards</a:t>
            </a:r>
          </a:p>
          <a:p>
            <a:pPr marL="171450" indent="-171450">
              <a:buFont typeface="Arial" panose="020B0604020202020204" pitchFamily="34" charset="0"/>
              <a:buChar char="•"/>
            </a:pPr>
            <a:r>
              <a:rPr lang="en-US" dirty="0"/>
              <a:t>flyers</a:t>
            </a:r>
          </a:p>
          <a:p>
            <a:pPr marL="171450" indent="-171450">
              <a:buFont typeface="Arial" panose="020B0604020202020204" pitchFamily="34" charset="0"/>
              <a:buChar char="•"/>
            </a:pPr>
            <a:r>
              <a:rPr lang="en-US" dirty="0"/>
              <a:t>reports</a:t>
            </a:r>
          </a:p>
          <a:p>
            <a:pPr marL="171450" indent="-171450">
              <a:buFont typeface="Arial" panose="020B0604020202020204" pitchFamily="34" charset="0"/>
              <a:buChar char="•"/>
            </a:pPr>
            <a:r>
              <a:rPr lang="en-US" dirty="0"/>
              <a:t>signage</a:t>
            </a:r>
          </a:p>
          <a:p>
            <a:pPr marL="171450" indent="-171450">
              <a:buFont typeface="Arial" panose="020B0604020202020204" pitchFamily="34" charset="0"/>
              <a:buChar char="•"/>
            </a:pPr>
            <a:endParaRPr lang="en-US" dirty="0"/>
          </a:p>
          <a:p>
            <a:r>
              <a:rPr lang="en-US" dirty="0"/>
              <a:t>Management positions need to be able to design:</a:t>
            </a:r>
          </a:p>
          <a:p>
            <a:pPr marL="171450" indent="-171450">
              <a:buFont typeface="Arial" panose="020B0604020202020204" pitchFamily="34" charset="0"/>
              <a:buChar char="•"/>
            </a:pPr>
            <a:r>
              <a:rPr lang="en-US" dirty="0"/>
              <a:t>employee</a:t>
            </a:r>
            <a:r>
              <a:rPr lang="en-US" baseline="0" dirty="0"/>
              <a:t> evaluations</a:t>
            </a:r>
          </a:p>
          <a:p>
            <a:pPr marL="171450" indent="-171450">
              <a:buFont typeface="Arial" panose="020B0604020202020204" pitchFamily="34" charset="0"/>
              <a:buChar char="•"/>
            </a:pPr>
            <a:r>
              <a:rPr lang="en-US" baseline="0" dirty="0"/>
              <a:t>financial documents</a:t>
            </a:r>
            <a:endParaRPr lang="en-US" dirty="0"/>
          </a:p>
          <a:p>
            <a:pPr marL="171450" indent="-171450">
              <a:buFont typeface="Arial" panose="020B0604020202020204" pitchFamily="34" charset="0"/>
              <a:buChar char="•"/>
            </a:pPr>
            <a:r>
              <a:rPr lang="en-US" dirty="0"/>
              <a:t>presentations</a:t>
            </a:r>
          </a:p>
          <a:p>
            <a:pPr marL="171450" indent="-171450">
              <a:buFont typeface="Arial" panose="020B0604020202020204" pitchFamily="34" charset="0"/>
              <a:buChar char="•"/>
            </a:pPr>
            <a:r>
              <a:rPr lang="en-US" dirty="0"/>
              <a:t>proposals</a:t>
            </a:r>
          </a:p>
          <a:p>
            <a:pPr marL="171450" indent="-171450">
              <a:buFont typeface="Arial" panose="020B0604020202020204" pitchFamily="34" charset="0"/>
              <a:buChar char="•"/>
            </a:pPr>
            <a:r>
              <a:rPr lang="en-US" dirty="0"/>
              <a:t>year-end reports</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68428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in which money is used and handled by governments and companies.</a:t>
            </a:r>
          </a:p>
          <a:p>
            <a:endParaRPr lang="en-US" dirty="0"/>
          </a:p>
          <a:p>
            <a:r>
              <a:rPr lang="en-US" dirty="0"/>
              <a:t>Business</a:t>
            </a:r>
            <a:r>
              <a:rPr lang="en-US" baseline="0" dirty="0"/>
              <a:t> finance</a:t>
            </a:r>
            <a:r>
              <a:rPr lang="en-US" dirty="0"/>
              <a:t> involves many activities</a:t>
            </a:r>
            <a:r>
              <a:rPr lang="en-US" baseline="0" dirty="0"/>
              <a:t> that gather financial data to be analyzed to determine how well the business is doing.</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999431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rISyrnykrE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XK3cNcuvuMs" TargetMode="External"/><Relationship Id="rId2" Type="http://schemas.openxmlformats.org/officeDocument/2006/relationships/hyperlink" Target="https://www.sba.gov/tools/sba-learning-center/training/introduction-accounting" TargetMode="External"/><Relationship Id="rId1" Type="http://schemas.openxmlformats.org/officeDocument/2006/relationships/slideLayout" Target="../slideLayouts/slideLayout3.xml"/><Relationship Id="rId4" Type="http://schemas.openxmlformats.org/officeDocument/2006/relationships/hyperlink" Target="https://youtu.be/rISyrnykrE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XK3cNcuvuM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36497" y="1307290"/>
            <a:ext cx="7462935" cy="3413772"/>
          </a:xfrm>
        </p:spPr>
        <p:txBody>
          <a:bodyPr>
            <a:normAutofit/>
          </a:bodyPr>
          <a:lstStyle/>
          <a:p>
            <a:r>
              <a:rPr lang="en-US" sz="6000" dirty="0"/>
              <a:t>Business Procedures, Equipment and Technology</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5F95-3BED-48FD-88DA-5383CAFAEFDE}"/>
              </a:ext>
            </a:extLst>
          </p:cNvPr>
          <p:cNvSpPr>
            <a:spLocks noGrp="1"/>
          </p:cNvSpPr>
          <p:nvPr>
            <p:ph type="title"/>
          </p:nvPr>
        </p:nvSpPr>
        <p:spPr/>
        <p:txBody>
          <a:bodyPr/>
          <a:lstStyle/>
          <a:p>
            <a:r>
              <a:rPr lang="en-US" dirty="0"/>
              <a:t>Financial Services</a:t>
            </a:r>
          </a:p>
        </p:txBody>
      </p:sp>
      <p:pic>
        <p:nvPicPr>
          <p:cNvPr id="4" name="Picture 3">
            <a:extLst>
              <a:ext uri="{FF2B5EF4-FFF2-40B4-BE49-F238E27FC236}">
                <a16:creationId xmlns:a16="http://schemas.microsoft.com/office/drawing/2014/main" id="{E0E651C1-FDD4-4B82-963F-C2D5AC906D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936" y="1432808"/>
            <a:ext cx="6634127" cy="4411694"/>
          </a:xfrm>
          <a:prstGeom prst="rect">
            <a:avLst/>
          </a:prstGeom>
        </p:spPr>
      </p:pic>
    </p:spTree>
    <p:extLst>
      <p:ext uri="{BB962C8B-B14F-4D97-AF65-F5344CB8AC3E}">
        <p14:creationId xmlns:p14="http://schemas.microsoft.com/office/powerpoint/2010/main" val="183151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98BE5-CDF8-4823-A037-7CF51C9E2131}"/>
              </a:ext>
            </a:extLst>
          </p:cNvPr>
          <p:cNvSpPr>
            <a:spLocks noGrp="1"/>
          </p:cNvSpPr>
          <p:nvPr>
            <p:ph type="title"/>
          </p:nvPr>
        </p:nvSpPr>
        <p:spPr/>
        <p:txBody>
          <a:bodyPr/>
          <a:lstStyle/>
          <a:p>
            <a:r>
              <a:rPr lang="en-US" dirty="0"/>
              <a:t>Business Transactions</a:t>
            </a:r>
          </a:p>
        </p:txBody>
      </p:sp>
      <p:sp>
        <p:nvSpPr>
          <p:cNvPr id="3" name="Content Placeholder 2">
            <a:extLst>
              <a:ext uri="{FF2B5EF4-FFF2-40B4-BE49-F238E27FC236}">
                <a16:creationId xmlns:a16="http://schemas.microsoft.com/office/drawing/2014/main" id="{2F7B8AC5-7603-4AC0-8939-78F34A259DC0}"/>
              </a:ext>
            </a:extLst>
          </p:cNvPr>
          <p:cNvSpPr>
            <a:spLocks noGrp="1"/>
          </p:cNvSpPr>
          <p:nvPr>
            <p:ph sz="half" idx="1"/>
          </p:nvPr>
        </p:nvSpPr>
        <p:spPr>
          <a:xfrm>
            <a:off x="740664" y="1420420"/>
            <a:ext cx="3730975" cy="4734318"/>
          </a:xfrm>
        </p:spPr>
        <p:txBody>
          <a:bodyPr/>
          <a:lstStyle/>
          <a:p>
            <a:r>
              <a:rPr lang="en-US" sz="2800" dirty="0"/>
              <a:t>An economic event that initiates the accounting process of recording it in a company's accounting system.</a:t>
            </a:r>
          </a:p>
          <a:p>
            <a:endParaRPr lang="en-US" dirty="0"/>
          </a:p>
        </p:txBody>
      </p:sp>
      <p:pic>
        <p:nvPicPr>
          <p:cNvPr id="4" name="Picture 3">
            <a:extLst>
              <a:ext uri="{FF2B5EF4-FFF2-40B4-BE49-F238E27FC236}">
                <a16:creationId xmlns:a16="http://schemas.microsoft.com/office/drawing/2014/main" id="{9D421AC6-DD44-4520-BB20-14E2EA342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5225" y="3402791"/>
            <a:ext cx="2901550" cy="3048000"/>
          </a:xfrm>
          <a:prstGeom prst="rect">
            <a:avLst/>
          </a:prstGeom>
        </p:spPr>
      </p:pic>
      <p:pic>
        <p:nvPicPr>
          <p:cNvPr id="5" name="Picture 4">
            <a:extLst>
              <a:ext uri="{FF2B5EF4-FFF2-40B4-BE49-F238E27FC236}">
                <a16:creationId xmlns:a16="http://schemas.microsoft.com/office/drawing/2014/main" id="{DC083DFA-4046-40E7-AEEF-F787212AA8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0363" y="1283509"/>
            <a:ext cx="4017118" cy="3048000"/>
          </a:xfrm>
          <a:prstGeom prst="rect">
            <a:avLst/>
          </a:prstGeom>
        </p:spPr>
      </p:pic>
    </p:spTree>
    <p:extLst>
      <p:ext uri="{BB962C8B-B14F-4D97-AF65-F5344CB8AC3E}">
        <p14:creationId xmlns:p14="http://schemas.microsoft.com/office/powerpoint/2010/main" val="1414436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C5AC-0389-4F41-BA5D-30FF0934EE7A}"/>
              </a:ext>
            </a:extLst>
          </p:cNvPr>
          <p:cNvSpPr>
            <a:spLocks noGrp="1"/>
          </p:cNvSpPr>
          <p:nvPr>
            <p:ph type="title"/>
          </p:nvPr>
        </p:nvSpPr>
        <p:spPr/>
        <p:txBody>
          <a:bodyPr/>
          <a:lstStyle/>
          <a:p>
            <a:r>
              <a:rPr lang="en-US" dirty="0"/>
              <a:t>Point-of-Sales Systems</a:t>
            </a:r>
          </a:p>
        </p:txBody>
      </p:sp>
      <p:sp>
        <p:nvSpPr>
          <p:cNvPr id="3" name="Content Placeholder 2">
            <a:extLst>
              <a:ext uri="{FF2B5EF4-FFF2-40B4-BE49-F238E27FC236}">
                <a16:creationId xmlns:a16="http://schemas.microsoft.com/office/drawing/2014/main" id="{BF85E69F-F35C-4AF5-A310-3CA08CFB9021}"/>
              </a:ext>
            </a:extLst>
          </p:cNvPr>
          <p:cNvSpPr>
            <a:spLocks noGrp="1"/>
          </p:cNvSpPr>
          <p:nvPr>
            <p:ph sz="half" idx="1"/>
          </p:nvPr>
        </p:nvSpPr>
        <p:spPr/>
        <p:txBody>
          <a:bodyPr/>
          <a:lstStyle/>
          <a:p>
            <a:r>
              <a:rPr lang="en-US" dirty="0"/>
              <a:t>A computerized system that can be used to:</a:t>
            </a:r>
          </a:p>
          <a:p>
            <a:pPr lvl="1">
              <a:buFont typeface="Wingdings" panose="05000000000000000000" pitchFamily="2" charset="2"/>
              <a:buChar char="Ø"/>
            </a:pPr>
            <a:r>
              <a:rPr lang="en-US" dirty="0"/>
              <a:t>Communicate between staff members</a:t>
            </a:r>
          </a:p>
          <a:p>
            <a:pPr lvl="1">
              <a:buFont typeface="Wingdings" panose="05000000000000000000" pitchFamily="2" charset="2"/>
              <a:buChar char="Ø"/>
            </a:pPr>
            <a:r>
              <a:rPr lang="en-US" dirty="0"/>
              <a:t>Create reports</a:t>
            </a:r>
          </a:p>
          <a:p>
            <a:pPr lvl="1">
              <a:buFont typeface="Wingdings" panose="05000000000000000000" pitchFamily="2" charset="2"/>
              <a:buChar char="Ø"/>
            </a:pPr>
            <a:r>
              <a:rPr lang="en-US" dirty="0"/>
              <a:t>Generate bills</a:t>
            </a:r>
          </a:p>
          <a:p>
            <a:pPr lvl="1">
              <a:buFont typeface="Wingdings" panose="05000000000000000000" pitchFamily="2" charset="2"/>
              <a:buChar char="Ø"/>
            </a:pPr>
            <a:r>
              <a:rPr lang="en-US" dirty="0"/>
              <a:t>Manage inventory</a:t>
            </a:r>
          </a:p>
          <a:p>
            <a:pPr lvl="1">
              <a:buFont typeface="Wingdings" panose="05000000000000000000" pitchFamily="2" charset="2"/>
              <a:buChar char="Ø"/>
            </a:pPr>
            <a:r>
              <a:rPr lang="en-US" dirty="0"/>
              <a:t>Take orders</a:t>
            </a:r>
          </a:p>
          <a:p>
            <a:pPr lvl="1">
              <a:buFont typeface="Wingdings" panose="05000000000000000000" pitchFamily="2" charset="2"/>
              <a:buChar char="Ø"/>
            </a:pPr>
            <a:r>
              <a:rPr lang="en-US" dirty="0"/>
              <a:t>Track revenue</a:t>
            </a:r>
          </a:p>
          <a:p>
            <a:endParaRPr lang="en-US" dirty="0"/>
          </a:p>
        </p:txBody>
      </p:sp>
      <p:pic>
        <p:nvPicPr>
          <p:cNvPr id="4" name="Content Placeholder 5">
            <a:extLst>
              <a:ext uri="{FF2B5EF4-FFF2-40B4-BE49-F238E27FC236}">
                <a16:creationId xmlns:a16="http://schemas.microsoft.com/office/drawing/2014/main" id="{01930A5C-202B-4E92-8C58-4A3255F658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7513" y="1870504"/>
            <a:ext cx="4800600" cy="3116992"/>
          </a:xfrm>
          <a:prstGeom prst="rect">
            <a:avLst/>
          </a:prstGeom>
        </p:spPr>
      </p:pic>
    </p:spTree>
    <p:extLst>
      <p:ext uri="{BB962C8B-B14F-4D97-AF65-F5344CB8AC3E}">
        <p14:creationId xmlns:p14="http://schemas.microsoft.com/office/powerpoint/2010/main" val="1860726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1677-45C5-469B-954F-F6C91F4A1494}"/>
              </a:ext>
            </a:extLst>
          </p:cNvPr>
          <p:cNvSpPr>
            <a:spLocks noGrp="1"/>
          </p:cNvSpPr>
          <p:nvPr>
            <p:ph type="title"/>
          </p:nvPr>
        </p:nvSpPr>
        <p:spPr/>
        <p:txBody>
          <a:bodyPr/>
          <a:lstStyle/>
          <a:p>
            <a:r>
              <a:rPr lang="en-US" dirty="0"/>
              <a:t>Using the Point-of-Sale (POS) System</a:t>
            </a:r>
          </a:p>
        </p:txBody>
      </p:sp>
      <p:pic>
        <p:nvPicPr>
          <p:cNvPr id="4" name="Picture 3">
            <a:hlinkClick r:id="rId3"/>
            <a:extLst>
              <a:ext uri="{FF2B5EF4-FFF2-40B4-BE49-F238E27FC236}">
                <a16:creationId xmlns:a16="http://schemas.microsoft.com/office/drawing/2014/main" id="{E21FFF2C-D22E-4F9C-9865-1E6AAD556F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196" y="1485900"/>
            <a:ext cx="5826387" cy="3886200"/>
          </a:xfrm>
          <a:prstGeom prst="rect">
            <a:avLst/>
          </a:prstGeom>
        </p:spPr>
      </p:pic>
      <p:sp>
        <p:nvSpPr>
          <p:cNvPr id="5" name="TextBox 4">
            <a:extLst>
              <a:ext uri="{FF2B5EF4-FFF2-40B4-BE49-F238E27FC236}">
                <a16:creationId xmlns:a16="http://schemas.microsoft.com/office/drawing/2014/main" id="{BBD52D79-AFE6-4983-8CD9-598BB45C6900}"/>
              </a:ext>
            </a:extLst>
          </p:cNvPr>
          <p:cNvSpPr txBox="1"/>
          <p:nvPr/>
        </p:nvSpPr>
        <p:spPr>
          <a:xfrm>
            <a:off x="4800600" y="5404435"/>
            <a:ext cx="2590800" cy="381000"/>
          </a:xfrm>
          <a:prstGeom prst="rect">
            <a:avLst/>
          </a:prstGeom>
          <a:noFill/>
        </p:spPr>
        <p:txBody>
          <a:bodyPr wrap="square" rtlCol="0">
            <a:spAutoFit/>
          </a:bodyPr>
          <a:lstStyle/>
          <a:p>
            <a:pPr algn="ctr"/>
            <a:r>
              <a:rPr lang="en-US" dirty="0"/>
              <a:t>(click on image)</a:t>
            </a:r>
          </a:p>
        </p:txBody>
      </p:sp>
    </p:spTree>
    <p:extLst>
      <p:ext uri="{BB962C8B-B14F-4D97-AF65-F5344CB8AC3E}">
        <p14:creationId xmlns:p14="http://schemas.microsoft.com/office/powerpoint/2010/main" val="1947091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51D2-A607-4B95-973E-72E827E80379}"/>
              </a:ext>
            </a:extLst>
          </p:cNvPr>
          <p:cNvSpPr>
            <a:spLocks noGrp="1"/>
          </p:cNvSpPr>
          <p:nvPr>
            <p:ph type="title"/>
          </p:nvPr>
        </p:nvSpPr>
        <p:spPr/>
        <p:txBody>
          <a:bodyPr/>
          <a:lstStyle/>
          <a:p>
            <a:r>
              <a:rPr lang="en-US" dirty="0"/>
              <a:t>Workplace Documents</a:t>
            </a:r>
          </a:p>
        </p:txBody>
      </p:sp>
      <p:sp>
        <p:nvSpPr>
          <p:cNvPr id="3" name="Content Placeholder 2">
            <a:extLst>
              <a:ext uri="{FF2B5EF4-FFF2-40B4-BE49-F238E27FC236}">
                <a16:creationId xmlns:a16="http://schemas.microsoft.com/office/drawing/2014/main" id="{85D68804-EE30-4D52-BDA8-00EAE6B26FB5}"/>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Cash flow projections</a:t>
            </a:r>
          </a:p>
          <a:p>
            <a:pPr marL="457200" indent="-457200">
              <a:buClr>
                <a:schemeClr val="accent1"/>
              </a:buClr>
              <a:buFont typeface="Wingdings" panose="05000000000000000000" pitchFamily="2" charset="2"/>
              <a:buChar char="Ø"/>
            </a:pPr>
            <a:r>
              <a:rPr lang="en-US" dirty="0"/>
              <a:t>Customer orders</a:t>
            </a:r>
          </a:p>
          <a:p>
            <a:pPr marL="457200" indent="-457200">
              <a:buClr>
                <a:schemeClr val="accent1"/>
              </a:buClr>
              <a:buFont typeface="Wingdings" panose="05000000000000000000" pitchFamily="2" charset="2"/>
              <a:buChar char="Ø"/>
            </a:pPr>
            <a:r>
              <a:rPr lang="en-US" dirty="0"/>
              <a:t>Inventory for equipment and supplies</a:t>
            </a:r>
          </a:p>
          <a:p>
            <a:pPr marL="457200" indent="-457200">
              <a:buClr>
                <a:schemeClr val="accent1"/>
              </a:buClr>
              <a:buFont typeface="Wingdings" panose="05000000000000000000" pitchFamily="2" charset="2"/>
              <a:buChar char="Ø"/>
            </a:pPr>
            <a:r>
              <a:rPr lang="en-US" dirty="0"/>
              <a:t>Purchase orders</a:t>
            </a:r>
          </a:p>
          <a:p>
            <a:endParaRPr lang="en-US" dirty="0"/>
          </a:p>
        </p:txBody>
      </p:sp>
      <p:pic>
        <p:nvPicPr>
          <p:cNvPr id="4" name="Picture 3">
            <a:extLst>
              <a:ext uri="{FF2B5EF4-FFF2-40B4-BE49-F238E27FC236}">
                <a16:creationId xmlns:a16="http://schemas.microsoft.com/office/drawing/2014/main" id="{6771666A-8FA9-4300-B103-4A5CF8B5A8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814" y="1504824"/>
            <a:ext cx="4055166" cy="3848352"/>
          </a:xfrm>
          <a:prstGeom prst="rect">
            <a:avLst/>
          </a:prstGeom>
        </p:spPr>
      </p:pic>
    </p:spTree>
    <p:extLst>
      <p:ext uri="{BB962C8B-B14F-4D97-AF65-F5344CB8AC3E}">
        <p14:creationId xmlns:p14="http://schemas.microsoft.com/office/powerpoint/2010/main" val="3689813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D60762-3943-4143-AD43-FFBF43F37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574288"/>
            <a:ext cx="5486400" cy="5486400"/>
          </a:xfrm>
          <a:prstGeom prst="rect">
            <a:avLst/>
          </a:prstGeom>
        </p:spPr>
      </p:pic>
    </p:spTree>
    <p:extLst>
      <p:ext uri="{BB962C8B-B14F-4D97-AF65-F5344CB8AC3E}">
        <p14:creationId xmlns:p14="http://schemas.microsoft.com/office/powerpoint/2010/main" val="384518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C7C9-5E10-4A29-9D1B-F1655EF44978}"/>
              </a:ext>
            </a:extLst>
          </p:cNvPr>
          <p:cNvSpPr>
            <a:spLocks noGrp="1"/>
          </p:cNvSpPr>
          <p:nvPr>
            <p:ph type="title"/>
          </p:nvPr>
        </p:nvSpPr>
        <p:spPr>
          <a:xfrm>
            <a:off x="740664" y="0"/>
            <a:ext cx="10059452" cy="876300"/>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3D8D2762-895E-462A-9F46-7D05818FBD6E}"/>
              </a:ext>
            </a:extLst>
          </p:cNvPr>
          <p:cNvSpPr>
            <a:spLocks noGrp="1"/>
          </p:cNvSpPr>
          <p:nvPr>
            <p:ph sz="half" idx="1"/>
          </p:nvPr>
        </p:nvSpPr>
        <p:spPr>
          <a:xfrm>
            <a:off x="740664" y="1061841"/>
            <a:ext cx="11055750" cy="4734318"/>
          </a:xfrm>
        </p:spPr>
        <p:txBody>
          <a:bodyPr/>
          <a:lstStyle/>
          <a:p>
            <a:pPr lvl="0" fontAlgn="base">
              <a:spcBef>
                <a:spcPct val="20000"/>
              </a:spcBef>
              <a:spcAft>
                <a:spcPct val="0"/>
              </a:spcAft>
              <a:buClr>
                <a:prstClr val="black"/>
              </a:buClr>
              <a:buSzPct val="80000"/>
            </a:pPr>
            <a:r>
              <a:rPr lang="en-US" sz="1800" b="1"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Images:</a:t>
            </a:r>
          </a:p>
          <a:p>
            <a:pPr marL="342900" lvl="0" indent="-342900" fontAlgn="base">
              <a:spcBef>
                <a:spcPct val="20000"/>
              </a:spcBef>
              <a:spcAft>
                <a:spcPct val="0"/>
              </a:spcAft>
              <a:buClr>
                <a:schemeClr val="accent1"/>
              </a:buClr>
              <a:buSzPct val="80000"/>
              <a:buFont typeface="Wingdings" panose="05000000000000000000" pitchFamily="2" charset="2"/>
              <a:buChar char="Ø"/>
            </a:pPr>
            <a:r>
              <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Shutterstock™ images. Photos obtained with subscription</a:t>
            </a:r>
          </a:p>
          <a:p>
            <a:pPr lvl="0" fontAlgn="base">
              <a:spcBef>
                <a:spcPct val="20000"/>
              </a:spcBef>
              <a:spcAft>
                <a:spcPct val="0"/>
              </a:spcAft>
              <a:buClr>
                <a:prstClr val="black"/>
              </a:buClr>
              <a:buSzPct val="80000"/>
            </a:pPr>
            <a:r>
              <a:rPr lang="en-US" sz="1800" b="1"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Websites:</a:t>
            </a:r>
          </a:p>
          <a:p>
            <a:pPr marL="342900" lvl="0" indent="-342900" fontAlgn="base">
              <a:lnSpc>
                <a:spcPct val="120000"/>
              </a:lnSpc>
              <a:spcBef>
                <a:spcPts val="0"/>
              </a:spcBef>
              <a:spcAft>
                <a:spcPct val="0"/>
              </a:spcAft>
              <a:buClr>
                <a:schemeClr val="accent1"/>
              </a:buClr>
              <a:buSzPct val="80000"/>
              <a:buFont typeface="Wingdings" panose="05000000000000000000" pitchFamily="2" charset="2"/>
              <a:buChar char="Ø"/>
            </a:pPr>
            <a:r>
              <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Small Business Administration Learning Center Online Training</a:t>
            </a:r>
          </a:p>
          <a:p>
            <a:pPr lvl="0" fontAlgn="base">
              <a:lnSpc>
                <a:spcPct val="120000"/>
              </a:lnSpc>
              <a:spcBef>
                <a:spcPts val="0"/>
              </a:spcBef>
              <a:spcAft>
                <a:spcPct val="0"/>
              </a:spcAft>
              <a:buClr>
                <a:schemeClr val="accent1"/>
              </a:buClr>
              <a:buSzPct val="80000"/>
            </a:pPr>
            <a:r>
              <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Introduction to Accounting</a:t>
            </a:r>
          </a:p>
          <a:p>
            <a:pPr lvl="0" fontAlgn="base">
              <a:lnSpc>
                <a:spcPct val="120000"/>
              </a:lnSpc>
              <a:spcBef>
                <a:spcPts val="0"/>
              </a:spcBef>
              <a:spcAft>
                <a:spcPct val="0"/>
              </a:spcAft>
              <a:buClr>
                <a:schemeClr val="accent1"/>
              </a:buClr>
              <a:buSzPct val="80000"/>
            </a:pPr>
            <a:r>
              <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This course is designed to provide an overview of accounting.</a:t>
            </a:r>
          </a:p>
          <a:p>
            <a:pPr lvl="0" fontAlgn="base">
              <a:lnSpc>
                <a:spcPct val="120000"/>
              </a:lnSpc>
              <a:spcBef>
                <a:spcPts val="0"/>
              </a:spcBef>
              <a:spcAft>
                <a:spcPct val="0"/>
              </a:spcAft>
              <a:buClr>
                <a:schemeClr val="accent1"/>
              </a:buClr>
              <a:buSzPct val="80000"/>
            </a:pPr>
            <a:r>
              <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https://www.sba.gov/tools/sba-learning-center/training/introduction-accounting</a:t>
            </a:r>
            <a:endPar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ct val="20000"/>
              </a:spcBef>
              <a:spcAft>
                <a:spcPct val="0"/>
              </a:spcAft>
              <a:buClr>
                <a:prstClr val="black"/>
              </a:buClr>
              <a:buSzPct val="80000"/>
            </a:pPr>
            <a:r>
              <a:rPr lang="en-US" sz="1800" b="1"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YouTube™:</a:t>
            </a:r>
          </a:p>
          <a:p>
            <a:pPr marL="342900" lvl="0" indent="-342900" fontAlgn="base">
              <a:spcBef>
                <a:spcPct val="20000"/>
              </a:spcBef>
              <a:spcAft>
                <a:spcPct val="0"/>
              </a:spcAft>
              <a:buClr>
                <a:schemeClr val="accent1"/>
              </a:buClr>
              <a:buSzPct val="80000"/>
              <a:buFont typeface="Wingdings" panose="05000000000000000000" pitchFamily="2" charset="2"/>
              <a:buChar char="Ø"/>
            </a:pPr>
            <a:r>
              <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Five Steps To Improve Customer Satisfaction</a:t>
            </a:r>
          </a:p>
          <a:p>
            <a:pPr lvl="0" fontAlgn="base">
              <a:spcBef>
                <a:spcPct val="20000"/>
              </a:spcBef>
              <a:spcAft>
                <a:spcPct val="0"/>
              </a:spcAft>
              <a:buClr>
                <a:schemeClr val="accent1"/>
              </a:buClr>
              <a:buSzPct val="80000"/>
            </a:pPr>
            <a:r>
              <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Steps to improve customer satisfaction.</a:t>
            </a:r>
          </a:p>
          <a:p>
            <a:pPr lvl="0" fontAlgn="base">
              <a:spcBef>
                <a:spcPct val="20000"/>
              </a:spcBef>
              <a:spcAft>
                <a:spcPct val="0"/>
              </a:spcAft>
              <a:buClr>
                <a:schemeClr val="accent1"/>
              </a:buClr>
              <a:buSzPct val="80000"/>
            </a:pPr>
            <a:r>
              <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https://youtu.be/XK3cNcuvuMs</a:t>
            </a:r>
            <a:endPar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fontAlgn="base">
              <a:spcBef>
                <a:spcPct val="20000"/>
              </a:spcBef>
              <a:spcAft>
                <a:spcPct val="0"/>
              </a:spcAft>
              <a:buClr>
                <a:schemeClr val="accent1"/>
              </a:buClr>
              <a:buSzPct val="80000"/>
              <a:buFont typeface="Wingdings" panose="05000000000000000000" pitchFamily="2" charset="2"/>
              <a:buChar char="Ø"/>
            </a:pPr>
            <a:r>
              <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Using the POS (Point Of Sale) System</a:t>
            </a:r>
          </a:p>
          <a:p>
            <a:pPr marL="0" lvl="1" indent="0" fontAlgn="base">
              <a:spcBef>
                <a:spcPct val="20000"/>
              </a:spcBef>
              <a:spcAft>
                <a:spcPct val="0"/>
              </a:spcAft>
              <a:buSzPct val="80000"/>
              <a:buNone/>
            </a:pPr>
            <a:r>
              <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A brief tutorial of the basic functions of the POS system used in the food service department at 	Umpqua Community College. Topics include: clocking in/out, inputting a customer’s order, 	closing a ticket and printing a checkout (sales summary) report.</a:t>
            </a:r>
          </a:p>
          <a:p>
            <a:pPr marL="0" lvl="1" indent="0" fontAlgn="base">
              <a:spcBef>
                <a:spcPct val="20000"/>
              </a:spcBef>
              <a:spcAft>
                <a:spcPct val="0"/>
              </a:spcAft>
              <a:buSzPct val="80000"/>
              <a:buNone/>
            </a:pPr>
            <a:r>
              <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https://youtu.be/rISyrnykrEw</a:t>
            </a:r>
            <a:endParaRPr lang="en-US" sz="1800" kern="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259150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B046-8B52-4DFE-9D71-AE489451F3E8}"/>
              </a:ext>
            </a:extLst>
          </p:cNvPr>
          <p:cNvSpPr>
            <a:spLocks noGrp="1"/>
          </p:cNvSpPr>
          <p:nvPr>
            <p:ph type="title"/>
          </p:nvPr>
        </p:nvSpPr>
        <p:spPr/>
        <p:txBody>
          <a:bodyPr/>
          <a:lstStyle/>
          <a:p>
            <a:r>
              <a:rPr lang="en-US" dirty="0"/>
              <a:t>Customer Service</a:t>
            </a:r>
          </a:p>
        </p:txBody>
      </p:sp>
      <p:sp>
        <p:nvSpPr>
          <p:cNvPr id="3" name="Content Placeholder 2">
            <a:extLst>
              <a:ext uri="{FF2B5EF4-FFF2-40B4-BE49-F238E27FC236}">
                <a16:creationId xmlns:a16="http://schemas.microsoft.com/office/drawing/2014/main" id="{BDAE6994-7E6D-4396-8FF2-848A99E34312}"/>
              </a:ext>
            </a:extLst>
          </p:cNvPr>
          <p:cNvSpPr>
            <a:spLocks noGrp="1"/>
          </p:cNvSpPr>
          <p:nvPr>
            <p:ph sz="half" idx="1"/>
          </p:nvPr>
        </p:nvSpPr>
        <p:spPr>
          <a:xfrm>
            <a:off x="737881" y="1420420"/>
            <a:ext cx="5161114" cy="4734318"/>
          </a:xfrm>
        </p:spPr>
        <p:txBody>
          <a:bodyPr/>
          <a:lstStyle/>
          <a:p>
            <a:r>
              <a:rPr lang="en-US" sz="2400" dirty="0"/>
              <a:t>Quality customer service is the heart and soul of the human services industry.</a:t>
            </a:r>
          </a:p>
          <a:p>
            <a:endParaRPr lang="en-US" dirty="0"/>
          </a:p>
        </p:txBody>
      </p:sp>
      <p:pic>
        <p:nvPicPr>
          <p:cNvPr id="4" name="Picture 3">
            <a:extLst>
              <a:ext uri="{FF2B5EF4-FFF2-40B4-BE49-F238E27FC236}">
                <a16:creationId xmlns:a16="http://schemas.microsoft.com/office/drawing/2014/main" id="{A6E4AB68-9D52-4058-A436-214C64A84F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3007" y="1781814"/>
            <a:ext cx="4800599" cy="4011529"/>
          </a:xfrm>
          <a:prstGeom prst="rect">
            <a:avLst/>
          </a:prstGeom>
        </p:spPr>
      </p:pic>
    </p:spTree>
    <p:extLst>
      <p:ext uri="{BB962C8B-B14F-4D97-AF65-F5344CB8AC3E}">
        <p14:creationId xmlns:p14="http://schemas.microsoft.com/office/powerpoint/2010/main" val="130640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AEF57-BBEB-4B09-BE69-73C5036AC13B}"/>
              </a:ext>
            </a:extLst>
          </p:cNvPr>
          <p:cNvSpPr>
            <a:spLocks noGrp="1"/>
          </p:cNvSpPr>
          <p:nvPr>
            <p:ph type="title"/>
          </p:nvPr>
        </p:nvSpPr>
        <p:spPr/>
        <p:txBody>
          <a:bodyPr/>
          <a:lstStyle/>
          <a:p>
            <a:r>
              <a:rPr lang="en-US" dirty="0"/>
              <a:t>Communication Skills</a:t>
            </a:r>
          </a:p>
        </p:txBody>
      </p:sp>
      <p:sp>
        <p:nvSpPr>
          <p:cNvPr id="3" name="Content Placeholder 2">
            <a:extLst>
              <a:ext uri="{FF2B5EF4-FFF2-40B4-BE49-F238E27FC236}">
                <a16:creationId xmlns:a16="http://schemas.microsoft.com/office/drawing/2014/main" id="{2AF40CFC-D4BC-4059-82F3-193C9B6FF0FC}"/>
              </a:ext>
            </a:extLst>
          </p:cNvPr>
          <p:cNvSpPr>
            <a:spLocks noGrp="1"/>
          </p:cNvSpPr>
          <p:nvPr>
            <p:ph sz="half" idx="1"/>
          </p:nvPr>
        </p:nvSpPr>
        <p:spPr>
          <a:xfrm>
            <a:off x="737881" y="1420420"/>
            <a:ext cx="5004997" cy="4734318"/>
          </a:xfrm>
        </p:spPr>
        <p:txBody>
          <a:bodyPr/>
          <a:lstStyle/>
          <a:p>
            <a:r>
              <a:rPr lang="en-US" sz="2800" dirty="0"/>
              <a:t>Listening and speaking are the most basic communication skills.</a:t>
            </a:r>
          </a:p>
          <a:p>
            <a:endParaRPr lang="en-US" dirty="0"/>
          </a:p>
        </p:txBody>
      </p:sp>
      <p:pic>
        <p:nvPicPr>
          <p:cNvPr id="4" name="Picture 3">
            <a:extLst>
              <a:ext uri="{FF2B5EF4-FFF2-40B4-BE49-F238E27FC236}">
                <a16:creationId xmlns:a16="http://schemas.microsoft.com/office/drawing/2014/main" id="{A6614C07-BEEC-4035-AB1B-39E71E2080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6764" y="1283509"/>
            <a:ext cx="3069167" cy="4601449"/>
          </a:xfrm>
          <a:prstGeom prst="rect">
            <a:avLst/>
          </a:prstGeom>
        </p:spPr>
      </p:pic>
    </p:spTree>
    <p:extLst>
      <p:ext uri="{BB962C8B-B14F-4D97-AF65-F5344CB8AC3E}">
        <p14:creationId xmlns:p14="http://schemas.microsoft.com/office/powerpoint/2010/main" val="257355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9B50-1E70-4D70-B342-DF45C8FF0719}"/>
              </a:ext>
            </a:extLst>
          </p:cNvPr>
          <p:cNvSpPr>
            <a:spLocks noGrp="1"/>
          </p:cNvSpPr>
          <p:nvPr>
            <p:ph type="title"/>
          </p:nvPr>
        </p:nvSpPr>
        <p:spPr/>
        <p:txBody>
          <a:bodyPr/>
          <a:lstStyle/>
          <a:p>
            <a:r>
              <a:rPr lang="en-US" dirty="0"/>
              <a:t>Verbal Communication</a:t>
            </a:r>
          </a:p>
        </p:txBody>
      </p:sp>
      <p:sp>
        <p:nvSpPr>
          <p:cNvPr id="3" name="Content Placeholder 2">
            <a:extLst>
              <a:ext uri="{FF2B5EF4-FFF2-40B4-BE49-F238E27FC236}">
                <a16:creationId xmlns:a16="http://schemas.microsoft.com/office/drawing/2014/main" id="{8D218809-BB40-4537-A90B-3BF8AFED984D}"/>
              </a:ext>
            </a:extLst>
          </p:cNvPr>
          <p:cNvSpPr>
            <a:spLocks noGrp="1"/>
          </p:cNvSpPr>
          <p:nvPr>
            <p:ph sz="half" idx="1"/>
          </p:nvPr>
        </p:nvSpPr>
        <p:spPr>
          <a:xfrm>
            <a:off x="737881" y="1420420"/>
            <a:ext cx="5083056" cy="4734318"/>
          </a:xfrm>
        </p:spPr>
        <p:txBody>
          <a:bodyPr/>
          <a:lstStyle/>
          <a:p>
            <a:r>
              <a:rPr lang="en-US" sz="2800" dirty="0"/>
              <a:t>Verbal communication is being able to articulate your ideas and information in a clear and concise manner. </a:t>
            </a:r>
          </a:p>
          <a:p>
            <a:endParaRPr lang="en-US" dirty="0"/>
          </a:p>
        </p:txBody>
      </p:sp>
      <p:pic>
        <p:nvPicPr>
          <p:cNvPr id="4" name="Picture 3">
            <a:extLst>
              <a:ext uri="{FF2B5EF4-FFF2-40B4-BE49-F238E27FC236}">
                <a16:creationId xmlns:a16="http://schemas.microsoft.com/office/drawing/2014/main" id="{A112A1E9-6CE5-44A0-8EAC-99684DA6E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980" y="1882579"/>
            <a:ext cx="3810000" cy="3810000"/>
          </a:xfrm>
          <a:prstGeom prst="rect">
            <a:avLst/>
          </a:prstGeom>
        </p:spPr>
      </p:pic>
    </p:spTree>
    <p:extLst>
      <p:ext uri="{BB962C8B-B14F-4D97-AF65-F5344CB8AC3E}">
        <p14:creationId xmlns:p14="http://schemas.microsoft.com/office/powerpoint/2010/main" val="3842910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443C-58DB-4E33-8366-35E69B462741}"/>
              </a:ext>
            </a:extLst>
          </p:cNvPr>
          <p:cNvSpPr>
            <a:spLocks noGrp="1"/>
          </p:cNvSpPr>
          <p:nvPr>
            <p:ph type="title"/>
          </p:nvPr>
        </p:nvSpPr>
        <p:spPr/>
        <p:txBody>
          <a:bodyPr/>
          <a:lstStyle/>
          <a:p>
            <a:r>
              <a:rPr lang="en-US" dirty="0"/>
              <a:t>Nonverbal Communication</a:t>
            </a:r>
          </a:p>
        </p:txBody>
      </p:sp>
      <p:sp>
        <p:nvSpPr>
          <p:cNvPr id="3" name="Content Placeholder 2">
            <a:extLst>
              <a:ext uri="{FF2B5EF4-FFF2-40B4-BE49-F238E27FC236}">
                <a16:creationId xmlns:a16="http://schemas.microsoft.com/office/drawing/2014/main" id="{E816308F-50A8-454B-967B-12A5E8D0A3D5}"/>
              </a:ext>
            </a:extLst>
          </p:cNvPr>
          <p:cNvSpPr>
            <a:spLocks noGrp="1"/>
          </p:cNvSpPr>
          <p:nvPr>
            <p:ph sz="half" idx="1"/>
          </p:nvPr>
        </p:nvSpPr>
        <p:spPr>
          <a:xfrm>
            <a:off x="737881" y="1420420"/>
            <a:ext cx="4848880" cy="4734318"/>
          </a:xfrm>
        </p:spPr>
        <p:txBody>
          <a:bodyPr/>
          <a:lstStyle/>
          <a:p>
            <a:r>
              <a:rPr lang="en-US" sz="2800" dirty="0"/>
              <a:t>Nonverbal  communication means without the use of words.</a:t>
            </a:r>
          </a:p>
          <a:p>
            <a:endParaRPr lang="en-US" dirty="0"/>
          </a:p>
        </p:txBody>
      </p:sp>
      <p:pic>
        <p:nvPicPr>
          <p:cNvPr id="4" name="Picture 3">
            <a:extLst>
              <a:ext uri="{FF2B5EF4-FFF2-40B4-BE49-F238E27FC236}">
                <a16:creationId xmlns:a16="http://schemas.microsoft.com/office/drawing/2014/main" id="{EFDA20E7-FA5A-469A-AC74-2572FD289A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6578" y="1984599"/>
            <a:ext cx="4023402" cy="2888802"/>
          </a:xfrm>
          <a:prstGeom prst="rect">
            <a:avLst/>
          </a:prstGeom>
        </p:spPr>
      </p:pic>
    </p:spTree>
    <p:extLst>
      <p:ext uri="{BB962C8B-B14F-4D97-AF65-F5344CB8AC3E}">
        <p14:creationId xmlns:p14="http://schemas.microsoft.com/office/powerpoint/2010/main" val="60164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6816-E0CD-4E0E-9CCE-24449CBA78B1}"/>
              </a:ext>
            </a:extLst>
          </p:cNvPr>
          <p:cNvSpPr>
            <a:spLocks noGrp="1"/>
          </p:cNvSpPr>
          <p:nvPr>
            <p:ph type="title"/>
          </p:nvPr>
        </p:nvSpPr>
        <p:spPr/>
        <p:txBody>
          <a:bodyPr/>
          <a:lstStyle/>
          <a:p>
            <a:r>
              <a:rPr lang="en-US" dirty="0"/>
              <a:t>Five Steps to Improve Customer Satisfaction</a:t>
            </a:r>
          </a:p>
        </p:txBody>
      </p:sp>
      <p:pic>
        <p:nvPicPr>
          <p:cNvPr id="4" name="Picture 3">
            <a:hlinkClick r:id="rId3"/>
            <a:extLst>
              <a:ext uri="{FF2B5EF4-FFF2-40B4-BE49-F238E27FC236}">
                <a16:creationId xmlns:a16="http://schemas.microsoft.com/office/drawing/2014/main" id="{05AD8533-E02A-4E18-B208-9A1D0EDB78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6390" y="1480066"/>
            <a:ext cx="5588000" cy="4191000"/>
          </a:xfrm>
          <a:prstGeom prst="rect">
            <a:avLst/>
          </a:prstGeom>
        </p:spPr>
      </p:pic>
      <p:sp>
        <p:nvSpPr>
          <p:cNvPr id="5" name="TextBox 4">
            <a:extLst>
              <a:ext uri="{FF2B5EF4-FFF2-40B4-BE49-F238E27FC236}">
                <a16:creationId xmlns:a16="http://schemas.microsoft.com/office/drawing/2014/main" id="{65533DE0-8EF4-4163-90F0-26F86D96A0D5}"/>
              </a:ext>
            </a:extLst>
          </p:cNvPr>
          <p:cNvSpPr txBox="1"/>
          <p:nvPr/>
        </p:nvSpPr>
        <p:spPr>
          <a:xfrm>
            <a:off x="4093990" y="5867623"/>
            <a:ext cx="3352800" cy="369332"/>
          </a:xfrm>
          <a:prstGeom prst="rect">
            <a:avLst/>
          </a:prstGeom>
          <a:noFill/>
        </p:spPr>
        <p:txBody>
          <a:bodyPr wrap="square" rtlCol="0">
            <a:spAutoFit/>
          </a:bodyPr>
          <a:lstStyle/>
          <a:p>
            <a:pPr algn="ctr"/>
            <a:r>
              <a:rPr lang="en-US" dirty="0"/>
              <a:t>(click on image)</a:t>
            </a:r>
          </a:p>
        </p:txBody>
      </p:sp>
    </p:spTree>
    <p:extLst>
      <p:ext uri="{BB962C8B-B14F-4D97-AF65-F5344CB8AC3E}">
        <p14:creationId xmlns:p14="http://schemas.microsoft.com/office/powerpoint/2010/main" val="324245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A5A6-429F-42EE-94DD-CAA0A16EF4AB}"/>
              </a:ext>
            </a:extLst>
          </p:cNvPr>
          <p:cNvSpPr>
            <a:spLocks noGrp="1"/>
          </p:cNvSpPr>
          <p:nvPr>
            <p:ph type="title"/>
          </p:nvPr>
        </p:nvSpPr>
        <p:spPr/>
        <p:txBody>
          <a:bodyPr/>
          <a:lstStyle/>
          <a:p>
            <a:r>
              <a:rPr lang="en-US" dirty="0"/>
              <a:t>Academic Skills</a:t>
            </a:r>
          </a:p>
        </p:txBody>
      </p:sp>
      <p:pic>
        <p:nvPicPr>
          <p:cNvPr id="4" name="Picture 3">
            <a:extLst>
              <a:ext uri="{FF2B5EF4-FFF2-40B4-BE49-F238E27FC236}">
                <a16:creationId xmlns:a16="http://schemas.microsoft.com/office/drawing/2014/main" id="{46742847-FF52-433B-A4F1-6A05AC8E7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7046" y="1283509"/>
            <a:ext cx="6166687" cy="4773015"/>
          </a:xfrm>
          <a:prstGeom prst="rect">
            <a:avLst/>
          </a:prstGeom>
        </p:spPr>
      </p:pic>
    </p:spTree>
    <p:extLst>
      <p:ext uri="{BB962C8B-B14F-4D97-AF65-F5344CB8AC3E}">
        <p14:creationId xmlns:p14="http://schemas.microsoft.com/office/powerpoint/2010/main" val="3323809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1E5C-179F-4A03-95E6-8D3BDFD347F7}"/>
              </a:ext>
            </a:extLst>
          </p:cNvPr>
          <p:cNvSpPr>
            <a:spLocks noGrp="1"/>
          </p:cNvSpPr>
          <p:nvPr>
            <p:ph type="title"/>
          </p:nvPr>
        </p:nvSpPr>
        <p:spPr/>
        <p:txBody>
          <a:bodyPr/>
          <a:lstStyle/>
          <a:p>
            <a:r>
              <a:rPr lang="en-US" dirty="0"/>
              <a:t>Finances</a:t>
            </a:r>
          </a:p>
        </p:txBody>
      </p:sp>
      <p:pic>
        <p:nvPicPr>
          <p:cNvPr id="4" name="Picture 3">
            <a:extLst>
              <a:ext uri="{FF2B5EF4-FFF2-40B4-BE49-F238E27FC236}">
                <a16:creationId xmlns:a16="http://schemas.microsoft.com/office/drawing/2014/main" id="{9B26CB25-159D-464C-ABB4-54F9C07763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598" y="1205087"/>
            <a:ext cx="5710803" cy="4757098"/>
          </a:xfrm>
          <a:prstGeom prst="rect">
            <a:avLst/>
          </a:prstGeom>
        </p:spPr>
      </p:pic>
    </p:spTree>
    <p:extLst>
      <p:ext uri="{BB962C8B-B14F-4D97-AF65-F5344CB8AC3E}">
        <p14:creationId xmlns:p14="http://schemas.microsoft.com/office/powerpoint/2010/main" val="251927222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56ea17bb-c96d-4826-b465-01eec0dd23dd"/>
    <ds:schemaRef ds:uri="http://purl.org/dc/terms/"/>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79</TotalTime>
  <Words>1146</Words>
  <Application>Microsoft Office PowerPoint</Application>
  <PresentationFormat>Widescreen</PresentationFormat>
  <Paragraphs>164</Paragraphs>
  <Slides>16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.AppleSystemUIFont</vt:lpstr>
      <vt:lpstr>Arial</vt:lpstr>
      <vt:lpstr>Calibri</vt:lpstr>
      <vt:lpstr>Open Sans</vt:lpstr>
      <vt:lpstr>Open Sans SemiBold</vt:lpstr>
      <vt:lpstr>Wingdings</vt:lpstr>
      <vt:lpstr>2_Office Theme</vt:lpstr>
      <vt:lpstr>3_Office Theme</vt:lpstr>
      <vt:lpstr>Business Procedures, Equipment and Technology</vt:lpstr>
      <vt:lpstr>PowerPoint Presentation</vt:lpstr>
      <vt:lpstr>Customer Service</vt:lpstr>
      <vt:lpstr>Communication Skills</vt:lpstr>
      <vt:lpstr>Verbal Communication</vt:lpstr>
      <vt:lpstr>Nonverbal Communication</vt:lpstr>
      <vt:lpstr>Five Steps to Improve Customer Satisfaction</vt:lpstr>
      <vt:lpstr>Academic Skills</vt:lpstr>
      <vt:lpstr>Finances</vt:lpstr>
      <vt:lpstr>Financial Services</vt:lpstr>
      <vt:lpstr>Business Transactions</vt:lpstr>
      <vt:lpstr>Point-of-Sales Systems</vt:lpstr>
      <vt:lpstr>Using the Point-of-Sale (POS) System</vt:lpstr>
      <vt:lpstr>Workplace Documents</vt:lpstr>
      <vt:lpstr>PowerPoint Presentation</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11</cp:revision>
  <cp:lastPrinted>2017-07-07T16:17:37Z</cp:lastPrinted>
  <dcterms:created xsi:type="dcterms:W3CDTF">2017-07-11T23:58:30Z</dcterms:created>
  <dcterms:modified xsi:type="dcterms:W3CDTF">2017-11-21T16:22:40Z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