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0"/>
  </p:notesMasterIdLst>
  <p:handoutMasterIdLst>
    <p:handoutMasterId r:id="rId21"/>
  </p:handoutMasterIdLst>
  <p:sldIdLst>
    <p:sldId id="322" r:id="rId6"/>
    <p:sldId id="319" r:id="rId7"/>
    <p:sldId id="323" r:id="rId8"/>
    <p:sldId id="325" r:id="rId9"/>
    <p:sldId id="326" r:id="rId10"/>
    <p:sldId id="327" r:id="rId11"/>
    <p:sldId id="328" r:id="rId12"/>
    <p:sldId id="329" r:id="rId13"/>
    <p:sldId id="330" r:id="rId14"/>
    <p:sldId id="331" r:id="rId15"/>
    <p:sldId id="332" r:id="rId16"/>
    <p:sldId id="333" r:id="rId17"/>
    <p:sldId id="334" r:id="rId18"/>
    <p:sldId id="324"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78" autoAdjust="0"/>
    <p:restoredTop sz="94821" autoAdjust="0"/>
  </p:normalViewPr>
  <p:slideViewPr>
    <p:cSldViewPr snapToGrid="0">
      <p:cViewPr varScale="1">
        <p:scale>
          <a:sx n="90" d="100"/>
          <a:sy n="90" d="100"/>
        </p:scale>
        <p:origin x="664" y="200"/>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27" Type="http://schemas.microsoft.com/office/2016/11/relationships/changesInfo" Target="changesInfos/changesInfo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entley" userId="0cee5f03-a695-4a03-a07a-8c9ce1847e1e" providerId="ADAL" clId="{D93B2387-2141-498B-B6EA-2E260FB3FD19}"/>
    <pc:docChg chg="modSld">
      <pc:chgData name="Caroline Bentley" userId="0cee5f03-a695-4a03-a07a-8c9ce1847e1e" providerId="ADAL" clId="{D93B2387-2141-498B-B6EA-2E260FB3FD19}" dt="2017-11-16T17:58:35.964" v="0"/>
      <pc:docMkLst>
        <pc:docMk/>
      </pc:docMkLst>
      <pc:sldChg chg="modSp">
        <pc:chgData name="Caroline Bentley" userId="0cee5f03-a695-4a03-a07a-8c9ce1847e1e" providerId="ADAL" clId="{D93B2387-2141-498B-B6EA-2E260FB3FD19}" dt="2017-11-16T17:58:35.964" v="0"/>
        <pc:sldMkLst>
          <pc:docMk/>
          <pc:sldMk cId="2923985671" sldId="323"/>
        </pc:sldMkLst>
        <pc:spChg chg="mod">
          <ac:chgData name="Caroline Bentley" userId="0cee5f03-a695-4a03-a07a-8c9ce1847e1e" providerId="ADAL" clId="{D93B2387-2141-498B-B6EA-2E260FB3FD19}" dt="2017-11-16T17:58:35.964" v="0"/>
          <ac:spMkLst>
            <pc:docMk/>
            <pc:sldMk cId="2923985671" sldId="323"/>
            <ac:spMk id="3" creationId="{FDA232F6-5995-4EA9-82E9-6269FFB1F290}"/>
          </ac:spMkLst>
        </pc:spChg>
      </pc:sldChg>
    </pc:docChg>
  </pc:docChgLst>
  <pc:docChgLst>
    <pc:chgData name="Caroline Bentley" userId="0cee5f03-a695-4a03-a07a-8c9ce1847e1e" providerId="ADAL" clId="{7ED1516F-7BFB-46BA-A0B9-242E42B9975B}"/>
    <pc:docChg chg="addSld modSld">
      <pc:chgData name="Caroline Bentley" userId="0cee5f03-a695-4a03-a07a-8c9ce1847e1e" providerId="ADAL" clId="{7ED1516F-7BFB-46BA-A0B9-242E42B9975B}" dt="2017-11-16T17:12:24.731" v="4" actId="14100"/>
      <pc:docMkLst>
        <pc:docMk/>
      </pc:docMkLst>
      <pc:sldChg chg="modSp add">
        <pc:chgData name="Caroline Bentley" userId="0cee5f03-a695-4a03-a07a-8c9ce1847e1e" providerId="ADAL" clId="{7ED1516F-7BFB-46BA-A0B9-242E42B9975B}" dt="2017-11-16T17:12:24.731" v="4" actId="14100"/>
        <pc:sldMkLst>
          <pc:docMk/>
          <pc:sldMk cId="2923985671" sldId="323"/>
        </pc:sldMkLst>
        <pc:spChg chg="mod">
          <ac:chgData name="Caroline Bentley" userId="0cee5f03-a695-4a03-a07a-8c9ce1847e1e" providerId="ADAL" clId="{7ED1516F-7BFB-46BA-A0B9-242E42B9975B}" dt="2017-11-16T17:12:24.731" v="4" actId="14100"/>
          <ac:spMkLst>
            <pc:docMk/>
            <pc:sldMk cId="2923985671" sldId="323"/>
            <ac:spMk id="3" creationId="{FDA232F6-5995-4EA9-82E9-6269FFB1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1/18/18</a:t>
            </a:fld>
            <a:endParaRPr lang="en-US"/>
          </a:p>
        </p:txBody>
      </p:sp>
      <p:sp>
        <p:nvSpPr>
          <p:cNvPr id="4" name="Footer Placeholder 3">
            <a:extLst>
              <a:ext uri="{FF2B5EF4-FFF2-40B4-BE49-F238E27FC236}">
                <a16:creationId xmlns:a16="http://schemas.microsoft.com/office/drawing/2014/main" xmlns=""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1/18/18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mailto:copyrights@tea.state.tx.us" TargetMode="External"/><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xmlns=""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theme" Target="../theme/theme2.xml"/><Relationship Id="rId11"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g"/><Relationship Id="rId5" Type="http://schemas.openxmlformats.org/officeDocument/2006/relationships/image" Target="../media/image19.jpg"/><Relationship Id="rId6"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g"/><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DD23808-E336-4296-8521-6F80DB5018F3}"/>
              </a:ext>
            </a:extLst>
          </p:cNvPr>
          <p:cNvSpPr>
            <a:spLocks noGrp="1"/>
          </p:cNvSpPr>
          <p:nvPr>
            <p:ph type="title"/>
          </p:nvPr>
        </p:nvSpPr>
        <p:spPr/>
        <p:txBody>
          <a:bodyPr>
            <a:normAutofit/>
          </a:bodyPr>
          <a:lstStyle/>
          <a:p>
            <a:r>
              <a:rPr lang="en-US" sz="6000" dirty="0"/>
              <a:t>Calculating the Cost of a Destination Vacation</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
            </a:r>
            <a:br>
              <a:rPr lang="en-US" dirty="0"/>
            </a:br>
            <a:r>
              <a:rPr lang="en-US" dirty="0"/>
              <a:t>Cruise </a:t>
            </a:r>
          </a:p>
        </p:txBody>
      </p:sp>
      <p:sp>
        <p:nvSpPr>
          <p:cNvPr id="3" name="Content Placeholder 2"/>
          <p:cNvSpPr>
            <a:spLocks noGrp="1"/>
          </p:cNvSpPr>
          <p:nvPr>
            <p:ph sz="half" idx="1"/>
          </p:nvPr>
        </p:nvSpPr>
        <p:spPr/>
        <p:txBody>
          <a:bodyPr/>
          <a:lstStyle/>
          <a:p>
            <a:pPr lvl="1"/>
            <a:r>
              <a:rPr lang="en-US" dirty="0"/>
              <a:t>A cruise ship or  cruise liner is a  passenger ship used  for pleasure  voyages</a:t>
            </a:r>
          </a:p>
          <a:p>
            <a:pPr lvl="1"/>
            <a:r>
              <a:rPr lang="en-US" dirty="0"/>
              <a:t>The voyage itself  and the ship’s  amenities are a  part of the  </a:t>
            </a:r>
            <a:r>
              <a:rPr lang="en-US" dirty="0" smtClean="0"/>
              <a:t>experience</a:t>
            </a:r>
          </a:p>
          <a:p>
            <a:pPr lvl="2"/>
            <a:r>
              <a:rPr lang="en-US" dirty="0" smtClean="0"/>
              <a:t>Example: My Disney Cruise</a:t>
            </a:r>
            <a:endParaRPr lang="en-US" dirty="0"/>
          </a:p>
          <a:p>
            <a:pPr lvl="1"/>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5260" y="1420420"/>
            <a:ext cx="4737100" cy="3352800"/>
          </a:xfrm>
          <a:prstGeom prst="rect">
            <a:avLst/>
          </a:prstGeom>
        </p:spPr>
      </p:pic>
    </p:spTree>
    <p:extLst>
      <p:ext uri="{BB962C8B-B14F-4D97-AF65-F5344CB8AC3E}">
        <p14:creationId xmlns:p14="http://schemas.microsoft.com/office/powerpoint/2010/main" val="1512341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
            </a:r>
            <a:br>
              <a:rPr lang="en-US" dirty="0"/>
            </a:br>
            <a:r>
              <a:rPr lang="en-US" dirty="0"/>
              <a:t>Rail</a:t>
            </a:r>
          </a:p>
        </p:txBody>
      </p:sp>
      <p:sp>
        <p:nvSpPr>
          <p:cNvPr id="3" name="Content Placeholder 2"/>
          <p:cNvSpPr>
            <a:spLocks noGrp="1"/>
          </p:cNvSpPr>
          <p:nvPr>
            <p:ph sz="half" idx="1"/>
          </p:nvPr>
        </p:nvSpPr>
        <p:spPr/>
        <p:txBody>
          <a:bodyPr/>
          <a:lstStyle/>
          <a:p>
            <a:pPr lvl="1"/>
            <a:r>
              <a:rPr lang="en-US" dirty="0"/>
              <a:t>Railways were the first form of mass transportation.</a:t>
            </a:r>
          </a:p>
          <a:p>
            <a:pPr lvl="1"/>
            <a:r>
              <a:rPr lang="en-US" dirty="0"/>
              <a:t>By the 1930’s rail travel had become faster and more</a:t>
            </a:r>
          </a:p>
          <a:p>
            <a:pPr lvl="1"/>
            <a:r>
              <a:rPr lang="en-US" dirty="0"/>
              <a:t>comfortable</a:t>
            </a:r>
          </a:p>
          <a:p>
            <a:pPr lvl="1"/>
            <a:r>
              <a:rPr lang="en-US" dirty="0"/>
              <a:t>Amtrak was founded in 1971</a:t>
            </a:r>
          </a:p>
          <a:p>
            <a:pPr lvl="1"/>
            <a:r>
              <a:rPr lang="en-US" dirty="0"/>
              <a:t>Efficient, economical, high speed trains provide an  alternative to air travel</a:t>
            </a:r>
          </a:p>
          <a:p>
            <a:pPr lvl="2"/>
            <a:r>
              <a:rPr lang="en-US" dirty="0" smtClean="0"/>
              <a:t>Example: Amtrak</a:t>
            </a:r>
            <a:endParaRPr lang="en-US" dirty="0"/>
          </a:p>
          <a:p>
            <a:endParaRPr lang="en-US" dirty="0"/>
          </a:p>
        </p:txBody>
      </p:sp>
    </p:spTree>
    <p:extLst>
      <p:ext uri="{BB962C8B-B14F-4D97-AF65-F5344CB8AC3E}">
        <p14:creationId xmlns:p14="http://schemas.microsoft.com/office/powerpoint/2010/main" val="696220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
            </a:r>
            <a:br>
              <a:rPr lang="en-US" dirty="0"/>
            </a:br>
            <a:r>
              <a:rPr lang="en-US" dirty="0"/>
              <a:t>Other Travel Modes </a:t>
            </a:r>
          </a:p>
        </p:txBody>
      </p:sp>
      <p:sp>
        <p:nvSpPr>
          <p:cNvPr id="3" name="Content Placeholder 2"/>
          <p:cNvSpPr>
            <a:spLocks noGrp="1"/>
          </p:cNvSpPr>
          <p:nvPr>
            <p:ph sz="half" idx="1"/>
          </p:nvPr>
        </p:nvSpPr>
        <p:spPr/>
        <p:txBody>
          <a:bodyPr/>
          <a:lstStyle/>
          <a:p>
            <a:pPr lvl="1"/>
            <a:r>
              <a:rPr lang="en-US" dirty="0"/>
              <a:t>Bus</a:t>
            </a:r>
          </a:p>
          <a:p>
            <a:pPr lvl="1"/>
            <a:r>
              <a:rPr lang="en-US" dirty="0"/>
              <a:t>Rental Car</a:t>
            </a:r>
          </a:p>
          <a:p>
            <a:pPr lvl="1"/>
            <a:r>
              <a:rPr lang="en-US" dirty="0"/>
              <a:t>Recreation Vehicle</a:t>
            </a:r>
          </a:p>
          <a:p>
            <a:endParaRPr lang="en-US" dirty="0"/>
          </a:p>
        </p:txBody>
      </p:sp>
    </p:spTree>
    <p:extLst>
      <p:ext uri="{BB962C8B-B14F-4D97-AF65-F5344CB8AC3E}">
        <p14:creationId xmlns:p14="http://schemas.microsoft.com/office/powerpoint/2010/main" val="1654416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
            </a:r>
            <a:br>
              <a:rPr lang="en-US" dirty="0"/>
            </a:br>
            <a:r>
              <a:rPr lang="en-US" dirty="0"/>
              <a:t>Let’s plan a vacation! </a:t>
            </a:r>
          </a:p>
        </p:txBody>
      </p:sp>
      <p:sp>
        <p:nvSpPr>
          <p:cNvPr id="5" name="object 4"/>
          <p:cNvSpPr/>
          <p:nvPr/>
        </p:nvSpPr>
        <p:spPr>
          <a:xfrm>
            <a:off x="3896350" y="1404980"/>
            <a:ext cx="2121027" cy="251214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987949" y="1732024"/>
            <a:ext cx="1711934" cy="1858060"/>
          </a:xfrm>
          <a:prstGeom prst="rect">
            <a:avLst/>
          </a:prstGeom>
          <a:blipFill>
            <a:blip r:embed="rId3" cstate="print"/>
            <a:stretch>
              <a:fillRect/>
            </a:stretch>
          </a:blipFill>
        </p:spPr>
        <p:txBody>
          <a:bodyPr wrap="square" lIns="0" tIns="0" rIns="0" bIns="0" rtlCol="0"/>
          <a:lstStyle/>
          <a:p>
            <a:endParaRPr/>
          </a:p>
        </p:txBody>
      </p:sp>
      <p:sp>
        <p:nvSpPr>
          <p:cNvPr id="7" name="object 3"/>
          <p:cNvSpPr/>
          <p:nvPr/>
        </p:nvSpPr>
        <p:spPr>
          <a:xfrm>
            <a:off x="8895116" y="3045207"/>
            <a:ext cx="1905000" cy="2669793"/>
          </a:xfrm>
          <a:prstGeom prst="rect">
            <a:avLst/>
          </a:prstGeom>
          <a:blipFill>
            <a:blip r:embed="rId4" cstate="print"/>
            <a:stretch>
              <a:fillRect/>
            </a:stretch>
          </a:blipFill>
        </p:spPr>
        <p:txBody>
          <a:bodyPr wrap="square" lIns="0" tIns="0" rIns="0" bIns="0" rtlCol="0"/>
          <a:lstStyle/>
          <a:p>
            <a:endParaRPr/>
          </a:p>
        </p:txBody>
      </p:sp>
      <p:sp>
        <p:nvSpPr>
          <p:cNvPr id="8" name="object 7"/>
          <p:cNvSpPr/>
          <p:nvPr/>
        </p:nvSpPr>
        <p:spPr>
          <a:xfrm>
            <a:off x="5463927" y="4038600"/>
            <a:ext cx="1676400" cy="1676400"/>
          </a:xfrm>
          <a:prstGeom prst="rect">
            <a:avLst/>
          </a:prstGeom>
          <a:blipFill>
            <a:blip r:embed="rId5" cstate="print"/>
            <a:stretch>
              <a:fillRect/>
            </a:stretch>
          </a:blipFill>
        </p:spPr>
        <p:txBody>
          <a:bodyPr wrap="square" lIns="0" tIns="0" rIns="0" bIns="0" rtlCol="0"/>
          <a:lstStyle/>
          <a:p>
            <a:endParaRPr/>
          </a:p>
        </p:txBody>
      </p:sp>
      <p:sp>
        <p:nvSpPr>
          <p:cNvPr id="9" name="object 5"/>
          <p:cNvSpPr/>
          <p:nvPr/>
        </p:nvSpPr>
        <p:spPr>
          <a:xfrm rot="839704">
            <a:off x="978508" y="3657638"/>
            <a:ext cx="2979674" cy="2332697"/>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31688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References/Resources</a:t>
            </a:r>
          </a:p>
        </p:txBody>
      </p:sp>
      <p:sp>
        <p:nvSpPr>
          <p:cNvPr id="6" name="Content Placeholder 5"/>
          <p:cNvSpPr>
            <a:spLocks noGrp="1"/>
          </p:cNvSpPr>
          <p:nvPr>
            <p:ph sz="half" idx="1"/>
          </p:nvPr>
        </p:nvSpPr>
        <p:spPr/>
        <p:txBody>
          <a:bodyPr>
            <a:normAutofit fontScale="92500" lnSpcReduction="20000"/>
          </a:bodyPr>
          <a:lstStyle/>
          <a:p>
            <a:pPr lvl="1"/>
            <a:r>
              <a:rPr lang="en-US" sz="2400" dirty="0"/>
              <a:t>Images:</a:t>
            </a:r>
          </a:p>
          <a:p>
            <a:pPr lvl="2"/>
            <a:r>
              <a:rPr lang="en-US" sz="2400" dirty="0"/>
              <a:t>Microsoft Office Clip Art: Used with permission from Microsoft.  </a:t>
            </a:r>
            <a:endParaRPr lang="en-US" sz="2400" dirty="0" smtClean="0"/>
          </a:p>
          <a:p>
            <a:pPr lvl="1"/>
            <a:r>
              <a:rPr lang="en-US" sz="2400" dirty="0" smtClean="0"/>
              <a:t>Textbook</a:t>
            </a:r>
            <a:r>
              <a:rPr lang="en-US" sz="2400" dirty="0"/>
              <a:t>:</a:t>
            </a:r>
          </a:p>
          <a:p>
            <a:pPr lvl="2"/>
            <a:r>
              <a:rPr lang="en-US" sz="2400" dirty="0"/>
              <a:t>Reynolds, Johnny Sue. (2010) Hospitality Services. Tinley-Park, Illinois: The  </a:t>
            </a:r>
            <a:r>
              <a:rPr lang="en-US" sz="2400" dirty="0" err="1"/>
              <a:t>Goodheart</a:t>
            </a:r>
            <a:r>
              <a:rPr lang="en-US" sz="2400" dirty="0"/>
              <a:t>-Wilcox Company, Inc.</a:t>
            </a:r>
          </a:p>
          <a:p>
            <a:pPr lvl="1"/>
            <a:r>
              <a:rPr lang="en-US" sz="2400" dirty="0"/>
              <a:t>YouTube™:</a:t>
            </a:r>
          </a:p>
          <a:p>
            <a:pPr lvl="2"/>
            <a:r>
              <a:rPr lang="en-US" sz="2400" dirty="0"/>
              <a:t>My Disney Cruise</a:t>
            </a:r>
          </a:p>
          <a:p>
            <a:pPr lvl="3"/>
            <a:r>
              <a:rPr lang="en-US" sz="2200" dirty="0"/>
              <a:t>Explore a Disney Cruise through the eyes and imagination of one of its biggest  (little) </a:t>
            </a:r>
            <a:r>
              <a:rPr lang="en-US" sz="2200" dirty="0" smtClean="0"/>
              <a:t>fans.</a:t>
            </a:r>
          </a:p>
          <a:p>
            <a:pPr lvl="3"/>
            <a:r>
              <a:rPr lang="en-US" sz="2200" dirty="0" smtClean="0"/>
              <a:t>http</a:t>
            </a:r>
            <a:r>
              <a:rPr lang="en-US" sz="2200" dirty="0"/>
              <a:t>://</a:t>
            </a:r>
            <a:r>
              <a:rPr lang="en-US" sz="2200" dirty="0" err="1"/>
              <a:t>www.youtube.com</a:t>
            </a:r>
            <a:r>
              <a:rPr lang="en-US" sz="2200" dirty="0"/>
              <a:t>/</a:t>
            </a:r>
            <a:r>
              <a:rPr lang="en-US" sz="2200" dirty="0" err="1"/>
              <a:t>watch?v</a:t>
            </a:r>
            <a:r>
              <a:rPr lang="en-US" sz="2200" dirty="0"/>
              <a:t>=ZhLBKFMM9Tg&amp;feature=</a:t>
            </a:r>
            <a:r>
              <a:rPr lang="en-US" sz="2200" dirty="0" err="1"/>
              <a:t>share&amp;list</a:t>
            </a:r>
            <a:r>
              <a:rPr lang="en-US" sz="2200" dirty="0"/>
              <a:t>=PL304E723B  FBDEF2E0</a:t>
            </a:r>
          </a:p>
          <a:p>
            <a:pPr lvl="2"/>
            <a:r>
              <a:rPr lang="en-US" sz="2400" dirty="0"/>
              <a:t>National Train Day 2013</a:t>
            </a:r>
          </a:p>
          <a:p>
            <a:pPr lvl="3"/>
            <a:r>
              <a:rPr lang="en-US" sz="2200" dirty="0"/>
              <a:t>The sixth annual National Train Day to show that trains matter to you, your town,  and your </a:t>
            </a:r>
            <a:r>
              <a:rPr lang="en-US" sz="2200" dirty="0" smtClean="0"/>
              <a:t>community.</a:t>
            </a:r>
          </a:p>
          <a:p>
            <a:pPr lvl="3"/>
            <a:r>
              <a:rPr lang="en-US" sz="2400" dirty="0" smtClean="0"/>
              <a:t>http</a:t>
            </a:r>
            <a:r>
              <a:rPr lang="en-US" sz="2400" dirty="0"/>
              <a:t>://</a:t>
            </a:r>
            <a:r>
              <a:rPr lang="en-US" sz="2400" dirty="0" err="1" smtClean="0"/>
              <a:t>youtu.be</a:t>
            </a:r>
            <a:r>
              <a:rPr lang="en-US" sz="2400" dirty="0" smtClean="0"/>
              <a:t>/O9YOZRMecWE</a:t>
            </a:r>
            <a:r>
              <a:rPr lang="en-US" sz="2400" dirty="0"/>
              <a:t> </a:t>
            </a:r>
          </a:p>
          <a:p>
            <a:endParaRPr lang="en-US" dirty="0"/>
          </a:p>
        </p:txBody>
      </p:sp>
    </p:spTree>
    <p:extLst>
      <p:ext uri="{BB962C8B-B14F-4D97-AF65-F5344CB8AC3E}">
        <p14:creationId xmlns:p14="http://schemas.microsoft.com/office/powerpoint/2010/main" val="1207742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DC2950-0640-46F0-8284-5D2AC9CC9009}"/>
              </a:ext>
            </a:extLst>
          </p:cNvPr>
          <p:cNvSpPr>
            <a:spLocks noGrp="1"/>
          </p:cNvSpPr>
          <p:nvPr>
            <p:ph type="title"/>
          </p:nvPr>
        </p:nvSpPr>
        <p:spPr/>
        <p:txBody>
          <a:bodyPr/>
          <a:lstStyle/>
          <a:p>
            <a:r>
              <a:rPr lang="en-US" dirty="0"/>
              <a:t/>
            </a:r>
            <a:br>
              <a:rPr lang="en-US" dirty="0"/>
            </a:br>
            <a:r>
              <a:rPr lang="en-US" dirty="0"/>
              <a:t/>
            </a:r>
            <a:br>
              <a:rPr lang="en-US" dirty="0"/>
            </a:br>
            <a:r>
              <a:rPr lang="en-US" dirty="0"/>
              <a:t>Vacation</a:t>
            </a:r>
          </a:p>
        </p:txBody>
      </p:sp>
      <p:sp>
        <p:nvSpPr>
          <p:cNvPr id="3" name="Content Placeholder 2">
            <a:extLst>
              <a:ext uri="{FF2B5EF4-FFF2-40B4-BE49-F238E27FC236}">
                <a16:creationId xmlns:a16="http://schemas.microsoft.com/office/drawing/2014/main" xmlns="" id="{FDA232F6-5995-4EA9-82E9-6269FFB1F290}"/>
              </a:ext>
            </a:extLst>
          </p:cNvPr>
          <p:cNvSpPr>
            <a:spLocks noGrp="1"/>
          </p:cNvSpPr>
          <p:nvPr>
            <p:ph sz="half" idx="1"/>
          </p:nvPr>
        </p:nvSpPr>
        <p:spPr/>
        <p:txBody>
          <a:bodyPr/>
          <a:lstStyle/>
          <a:p>
            <a:pPr lvl="1"/>
            <a:r>
              <a:rPr lang="en-US" dirty="0"/>
              <a:t>Free from daily </a:t>
            </a:r>
            <a:r>
              <a:rPr lang="en-US" dirty="0" smtClean="0"/>
              <a:t>obligations</a:t>
            </a:r>
          </a:p>
          <a:p>
            <a:pPr lvl="1"/>
            <a:r>
              <a:rPr lang="en-US" dirty="0" smtClean="0"/>
              <a:t>Rest </a:t>
            </a:r>
            <a:r>
              <a:rPr lang="en-US" dirty="0"/>
              <a:t>and </a:t>
            </a:r>
            <a:r>
              <a:rPr lang="en-US" dirty="0" smtClean="0"/>
              <a:t>relaxation</a:t>
            </a:r>
          </a:p>
          <a:p>
            <a:pPr lvl="1"/>
            <a:r>
              <a:rPr lang="en-US" dirty="0" smtClean="0"/>
              <a:t>Time </a:t>
            </a:r>
            <a:r>
              <a:rPr lang="en-US" dirty="0"/>
              <a:t>to travel </a:t>
            </a:r>
          </a:p>
          <a:p>
            <a:endParaRPr lang="en-US" dirty="0"/>
          </a:p>
        </p:txBody>
      </p:sp>
      <p:sp>
        <p:nvSpPr>
          <p:cNvPr id="4" name="Content Placeholder 3"/>
          <p:cNvSpPr>
            <a:spLocks noGrp="1"/>
          </p:cNvSpPr>
          <p:nvPr>
            <p:ph sz="half" idx="10"/>
          </p:nvPr>
        </p:nvSpPr>
        <p:spPr/>
        <p:txBody>
          <a:bodyPr/>
          <a:lstStyle/>
          <a:p>
            <a:pPr lvl="1"/>
            <a:r>
              <a:rPr lang="en-US" dirty="0"/>
              <a:t>Decisions to be </a:t>
            </a:r>
            <a:r>
              <a:rPr lang="en-US" dirty="0" smtClean="0"/>
              <a:t>made:</a:t>
            </a:r>
          </a:p>
          <a:p>
            <a:pPr lvl="2"/>
            <a:r>
              <a:rPr lang="en-US" dirty="0" smtClean="0"/>
              <a:t>Destination</a:t>
            </a:r>
          </a:p>
          <a:p>
            <a:pPr lvl="2"/>
            <a:r>
              <a:rPr lang="en-US" dirty="0" smtClean="0"/>
              <a:t>Travel mode</a:t>
            </a:r>
          </a:p>
          <a:p>
            <a:pPr lvl="2"/>
            <a:r>
              <a:rPr lang="en-US" dirty="0" smtClean="0"/>
              <a:t>Cost</a:t>
            </a:r>
            <a:r>
              <a:rPr lang="en-US" dirty="0"/>
              <a:t> </a:t>
            </a:r>
          </a:p>
          <a:p>
            <a:endParaRPr lang="en-US" dirty="0"/>
          </a:p>
        </p:txBody>
      </p:sp>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smtClean="0"/>
              <a:t>Amusement</a:t>
            </a:r>
          </a:p>
          <a:p>
            <a:pPr lvl="1"/>
            <a:r>
              <a:rPr lang="en-US" dirty="0" smtClean="0"/>
              <a:t>Recreation</a:t>
            </a:r>
          </a:p>
          <a:p>
            <a:pPr lvl="2"/>
            <a:r>
              <a:rPr lang="en-US" dirty="0" smtClean="0"/>
              <a:t>Entertainment</a:t>
            </a:r>
          </a:p>
          <a:p>
            <a:pPr lvl="2"/>
            <a:r>
              <a:rPr lang="en-US" dirty="0" smtClean="0"/>
              <a:t>Attractions</a:t>
            </a:r>
          </a:p>
          <a:p>
            <a:pPr lvl="2"/>
            <a:r>
              <a:rPr lang="en-US" dirty="0" smtClean="0"/>
              <a:t>Spectator </a:t>
            </a:r>
            <a:r>
              <a:rPr lang="en-US" dirty="0"/>
              <a:t>sports </a:t>
            </a:r>
            <a:endParaRPr lang="en-US" dirty="0" smtClean="0"/>
          </a:p>
          <a:p>
            <a:pPr lvl="2"/>
            <a:r>
              <a:rPr lang="en-US" dirty="0" smtClean="0"/>
              <a:t>Participatory </a:t>
            </a:r>
            <a:r>
              <a:rPr lang="en-US" dirty="0"/>
              <a:t>sports </a:t>
            </a:r>
            <a:endParaRPr lang="en-US" dirty="0" smtClean="0"/>
          </a:p>
          <a:p>
            <a:pPr lvl="1"/>
            <a:r>
              <a:rPr lang="en-US" dirty="0" smtClean="0"/>
              <a:t>Resort</a:t>
            </a:r>
            <a:r>
              <a:rPr lang="en-US" dirty="0"/>
              <a:t> </a:t>
            </a:r>
          </a:p>
          <a:p>
            <a:pPr lvl="1"/>
            <a:endParaRPr lang="en-US" dirty="0"/>
          </a:p>
          <a:p>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Destination</a:t>
            </a:r>
          </a:p>
        </p:txBody>
      </p:sp>
      <p:sp>
        <p:nvSpPr>
          <p:cNvPr id="7" name="object 6"/>
          <p:cNvSpPr/>
          <p:nvPr/>
        </p:nvSpPr>
        <p:spPr>
          <a:xfrm>
            <a:off x="8209316" y="1448555"/>
            <a:ext cx="2590800" cy="1727200"/>
          </a:xfrm>
          <a:prstGeom prst="rect">
            <a:avLst/>
          </a:prstGeom>
          <a:blipFill>
            <a:blip r:embed="rId2" cstate="print"/>
            <a:stretch>
              <a:fillRect/>
            </a:stretch>
          </a:blipFill>
        </p:spPr>
        <p:txBody>
          <a:bodyPr wrap="square" lIns="0" tIns="0" rIns="0" bIns="0" rtlCol="0"/>
          <a:lstStyle/>
          <a:p>
            <a:endParaRPr/>
          </a:p>
        </p:txBody>
      </p:sp>
      <p:sp>
        <p:nvSpPr>
          <p:cNvPr id="8" name="object 5"/>
          <p:cNvSpPr/>
          <p:nvPr/>
        </p:nvSpPr>
        <p:spPr>
          <a:xfrm>
            <a:off x="8285516" y="3407946"/>
            <a:ext cx="2514600" cy="25146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28081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Amusement</a:t>
            </a:r>
          </a:p>
        </p:txBody>
      </p:sp>
      <p:sp>
        <p:nvSpPr>
          <p:cNvPr id="9" name="Text Placeholder 8"/>
          <p:cNvSpPr>
            <a:spLocks noGrp="1"/>
          </p:cNvSpPr>
          <p:nvPr>
            <p:ph type="body" sz="quarter" idx="10"/>
          </p:nvPr>
        </p:nvSpPr>
        <p:spPr/>
        <p:txBody>
          <a:bodyPr/>
          <a:lstStyle/>
          <a:p>
            <a:r>
              <a:rPr lang="en-US" dirty="0" smtClean="0"/>
              <a:t>Theme Parks</a:t>
            </a:r>
            <a:endParaRPr lang="en-US" dirty="0"/>
          </a:p>
        </p:txBody>
      </p:sp>
      <p:sp>
        <p:nvSpPr>
          <p:cNvPr id="10" name="Text Placeholder 9"/>
          <p:cNvSpPr>
            <a:spLocks noGrp="1"/>
          </p:cNvSpPr>
          <p:nvPr>
            <p:ph type="body" sz="quarter" idx="11"/>
          </p:nvPr>
        </p:nvSpPr>
        <p:spPr/>
        <p:txBody>
          <a:bodyPr/>
          <a:lstStyle/>
          <a:p>
            <a:r>
              <a:rPr lang="en-US" dirty="0" smtClean="0"/>
              <a:t>Water Parks</a:t>
            </a:r>
            <a:endParaRPr lang="en-US" dirty="0"/>
          </a:p>
        </p:txBody>
      </p:sp>
      <p:sp>
        <p:nvSpPr>
          <p:cNvPr id="11" name="Text Placeholder 10"/>
          <p:cNvSpPr>
            <a:spLocks noGrp="1"/>
          </p:cNvSpPr>
          <p:nvPr>
            <p:ph type="body" sz="quarter" idx="12"/>
          </p:nvPr>
        </p:nvSpPr>
        <p:spPr/>
        <p:txBody>
          <a:bodyPr/>
          <a:lstStyle/>
          <a:p>
            <a:r>
              <a:rPr lang="en-US" dirty="0" smtClean="0"/>
              <a:t>Zoos</a:t>
            </a:r>
            <a:endParaRPr lang="en-US" dirty="0"/>
          </a:p>
        </p:txBody>
      </p:sp>
      <p:sp>
        <p:nvSpPr>
          <p:cNvPr id="12" name="object 5"/>
          <p:cNvSpPr/>
          <p:nvPr/>
        </p:nvSpPr>
        <p:spPr>
          <a:xfrm>
            <a:off x="1260222" y="3737942"/>
            <a:ext cx="2395093" cy="1483614"/>
          </a:xfrm>
          <a:prstGeom prst="rect">
            <a:avLst/>
          </a:prstGeom>
          <a:blipFill>
            <a:blip r:embed="rId2" cstate="print"/>
            <a:stretch>
              <a:fillRect/>
            </a:stretch>
          </a:blipFill>
        </p:spPr>
        <p:txBody>
          <a:bodyPr wrap="square" lIns="0" tIns="0" rIns="0" bIns="0" rtlCol="0"/>
          <a:lstStyle/>
          <a:p>
            <a:endParaRPr/>
          </a:p>
        </p:txBody>
      </p:sp>
      <p:sp>
        <p:nvSpPr>
          <p:cNvPr id="13" name="object 10"/>
          <p:cNvSpPr/>
          <p:nvPr/>
        </p:nvSpPr>
        <p:spPr>
          <a:xfrm>
            <a:off x="5090921" y="3737942"/>
            <a:ext cx="2394966" cy="1483614"/>
          </a:xfrm>
          <a:prstGeom prst="rect">
            <a:avLst/>
          </a:prstGeom>
          <a:blipFill>
            <a:blip r:embed="rId3" cstate="print"/>
            <a:stretch>
              <a:fillRect/>
            </a:stretch>
          </a:blipFill>
        </p:spPr>
        <p:txBody>
          <a:bodyPr wrap="square" lIns="0" tIns="0" rIns="0" bIns="0" rtlCol="0"/>
          <a:lstStyle/>
          <a:p>
            <a:endParaRPr/>
          </a:p>
        </p:txBody>
      </p:sp>
      <p:sp>
        <p:nvSpPr>
          <p:cNvPr id="14" name="object 15"/>
          <p:cNvSpPr/>
          <p:nvPr/>
        </p:nvSpPr>
        <p:spPr>
          <a:xfrm>
            <a:off x="8921493" y="3737942"/>
            <a:ext cx="2395093" cy="1483614"/>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900761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Recreation</a:t>
            </a:r>
          </a:p>
        </p:txBody>
      </p:sp>
      <p:sp>
        <p:nvSpPr>
          <p:cNvPr id="6" name="Content Placeholder 5"/>
          <p:cNvSpPr>
            <a:spLocks noGrp="1"/>
          </p:cNvSpPr>
          <p:nvPr>
            <p:ph sz="half" idx="1"/>
          </p:nvPr>
        </p:nvSpPr>
        <p:spPr/>
        <p:txBody>
          <a:bodyPr/>
          <a:lstStyle/>
          <a:p>
            <a:pPr lvl="1"/>
            <a:endParaRPr lang="en-US" dirty="0" smtClean="0"/>
          </a:p>
          <a:p>
            <a:pPr lvl="1"/>
            <a:endParaRPr lang="en-US" dirty="0"/>
          </a:p>
          <a:p>
            <a:pPr lvl="1"/>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900" y="1562100"/>
            <a:ext cx="8953500" cy="3733800"/>
          </a:xfrm>
          <a:prstGeom prst="rect">
            <a:avLst/>
          </a:prstGeom>
        </p:spPr>
      </p:pic>
      <p:sp>
        <p:nvSpPr>
          <p:cNvPr id="3" name="TextBox 2"/>
          <p:cNvSpPr txBox="1"/>
          <p:nvPr/>
        </p:nvSpPr>
        <p:spPr>
          <a:xfrm>
            <a:off x="4445391" y="5542671"/>
            <a:ext cx="4319103" cy="369332"/>
          </a:xfrm>
          <a:prstGeom prst="rect">
            <a:avLst/>
          </a:prstGeom>
          <a:noFill/>
        </p:spPr>
        <p:txBody>
          <a:bodyPr wrap="square" rtlCol="0">
            <a:spAutoFit/>
          </a:bodyPr>
          <a:lstStyle/>
          <a:p>
            <a:pPr algn="ctr"/>
            <a:r>
              <a:rPr lang="en-US" dirty="0" smtClean="0"/>
              <a:t>What else can you add to the lists?</a:t>
            </a:r>
            <a:endParaRPr lang="en-US" dirty="0"/>
          </a:p>
        </p:txBody>
      </p:sp>
    </p:spTree>
    <p:extLst>
      <p:ext uri="{BB962C8B-B14F-4D97-AF65-F5344CB8AC3E}">
        <p14:creationId xmlns:p14="http://schemas.microsoft.com/office/powerpoint/2010/main" val="1494359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Resort</a:t>
            </a:r>
          </a:p>
        </p:txBody>
      </p:sp>
      <p:sp>
        <p:nvSpPr>
          <p:cNvPr id="6" name="Content Placeholder 5"/>
          <p:cNvSpPr>
            <a:spLocks noGrp="1"/>
          </p:cNvSpPr>
          <p:nvPr>
            <p:ph sz="half" idx="1"/>
          </p:nvPr>
        </p:nvSpPr>
        <p:spPr/>
        <p:txBody>
          <a:bodyPr/>
          <a:lstStyle/>
          <a:p>
            <a:pPr lvl="1"/>
            <a:r>
              <a:rPr lang="en-US" dirty="0"/>
              <a:t>All inclusive</a:t>
            </a:r>
          </a:p>
          <a:p>
            <a:pPr lvl="2"/>
            <a:r>
              <a:rPr lang="en-US" dirty="0"/>
              <a:t>Entertainment</a:t>
            </a:r>
          </a:p>
          <a:p>
            <a:pPr lvl="2"/>
            <a:r>
              <a:rPr lang="en-US" dirty="0"/>
              <a:t>Lodging</a:t>
            </a:r>
          </a:p>
          <a:p>
            <a:pPr lvl="2"/>
            <a:r>
              <a:rPr lang="en-US" dirty="0"/>
              <a:t>Meals</a:t>
            </a:r>
          </a:p>
          <a:p>
            <a:pPr lvl="2"/>
            <a:r>
              <a:rPr lang="en-US" dirty="0"/>
              <a:t>Recreational activities</a:t>
            </a:r>
          </a:p>
          <a:p>
            <a:pPr lvl="2"/>
            <a:r>
              <a:rPr lang="en-US" dirty="0"/>
              <a:t>Shopping</a:t>
            </a:r>
          </a:p>
          <a:p>
            <a:pPr lvl="2"/>
            <a:r>
              <a:rPr lang="en-US" dirty="0"/>
              <a:t>Sports</a:t>
            </a:r>
          </a:p>
          <a:p>
            <a:pPr lvl="1"/>
            <a:r>
              <a:rPr lang="en-US" dirty="0"/>
              <a:t>May never have to leave premises</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500200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
            </a:r>
            <a:br>
              <a:rPr lang="en-US" dirty="0"/>
            </a:br>
            <a:r>
              <a:rPr lang="en-US" dirty="0"/>
              <a:t>Travel Modes </a:t>
            </a:r>
          </a:p>
        </p:txBody>
      </p:sp>
      <p:sp>
        <p:nvSpPr>
          <p:cNvPr id="3" name="Content Placeholder 2"/>
          <p:cNvSpPr>
            <a:spLocks noGrp="1"/>
          </p:cNvSpPr>
          <p:nvPr>
            <p:ph sz="half" idx="1"/>
          </p:nvPr>
        </p:nvSpPr>
        <p:spPr/>
        <p:txBody>
          <a:bodyPr/>
          <a:lstStyle/>
          <a:p>
            <a:pPr lvl="1"/>
            <a:r>
              <a:rPr lang="en-US" dirty="0"/>
              <a:t>Airline</a:t>
            </a:r>
          </a:p>
          <a:p>
            <a:pPr lvl="1"/>
            <a:r>
              <a:rPr lang="en-US" dirty="0"/>
              <a:t>Cruise line</a:t>
            </a:r>
          </a:p>
          <a:p>
            <a:pPr lvl="1"/>
            <a:r>
              <a:rPr lang="en-US" dirty="0"/>
              <a:t>Rail</a:t>
            </a:r>
          </a:p>
          <a:p>
            <a:endParaRPr lang="en-US" dirty="0"/>
          </a:p>
        </p:txBody>
      </p:sp>
      <p:sp>
        <p:nvSpPr>
          <p:cNvPr id="4" name="object 5"/>
          <p:cNvSpPr/>
          <p:nvPr/>
        </p:nvSpPr>
        <p:spPr>
          <a:xfrm>
            <a:off x="8256189" y="1420420"/>
            <a:ext cx="2609850" cy="1752600"/>
          </a:xfrm>
          <a:prstGeom prst="rect">
            <a:avLst/>
          </a:prstGeom>
          <a:blipFill>
            <a:blip r:embed="rId2" cstate="print"/>
            <a:stretch>
              <a:fillRect/>
            </a:stretch>
          </a:blipFill>
        </p:spPr>
        <p:txBody>
          <a:bodyPr wrap="square" lIns="0" tIns="0" rIns="0" bIns="0" rtlCol="0"/>
          <a:lstStyle/>
          <a:p>
            <a:endParaRPr/>
          </a:p>
        </p:txBody>
      </p:sp>
      <p:sp>
        <p:nvSpPr>
          <p:cNvPr id="5" name="object 7"/>
          <p:cNvSpPr/>
          <p:nvPr/>
        </p:nvSpPr>
        <p:spPr>
          <a:xfrm>
            <a:off x="8503839" y="3870588"/>
            <a:ext cx="2362200" cy="148920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969387" y="2918462"/>
            <a:ext cx="2286802" cy="1163611"/>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57002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Airline</a:t>
            </a:r>
          </a:p>
        </p:txBody>
      </p:sp>
      <p:sp>
        <p:nvSpPr>
          <p:cNvPr id="3" name="Content Placeholder 2"/>
          <p:cNvSpPr>
            <a:spLocks noGrp="1"/>
          </p:cNvSpPr>
          <p:nvPr>
            <p:ph sz="half" idx="1"/>
          </p:nvPr>
        </p:nvSpPr>
        <p:spPr/>
        <p:txBody>
          <a:bodyPr/>
          <a:lstStyle/>
          <a:p>
            <a:pPr lvl="1"/>
            <a:r>
              <a:rPr lang="en-US" dirty="0"/>
              <a:t>Provide air  transport services  for traveling  passengers</a:t>
            </a:r>
          </a:p>
          <a:p>
            <a:pPr lvl="1"/>
            <a:r>
              <a:rPr lang="en-US" dirty="0"/>
              <a:t>Categorized as  intercontinental,  intra-continental,  domestic, regional,  international, or  charter</a:t>
            </a:r>
          </a:p>
          <a:p>
            <a:endParaRPr lang="en-US" dirty="0"/>
          </a:p>
        </p:txBody>
      </p:sp>
      <p:sp>
        <p:nvSpPr>
          <p:cNvPr id="5" name="object 5"/>
          <p:cNvSpPr/>
          <p:nvPr/>
        </p:nvSpPr>
        <p:spPr>
          <a:xfrm>
            <a:off x="6897905" y="1420420"/>
            <a:ext cx="3902075" cy="260032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75955234"/>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216</TotalTime>
  <Words>267</Words>
  <Application>Microsoft Macintosh PowerPoint</Application>
  <PresentationFormat>Widescreen</PresentationFormat>
  <Paragraphs>72</Paragraphs>
  <Slides>14</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.AppleSystemUIFont</vt:lpstr>
      <vt:lpstr>Calibri</vt:lpstr>
      <vt:lpstr>Open Sans</vt:lpstr>
      <vt:lpstr>Open Sans SemiBold</vt:lpstr>
      <vt:lpstr>Arial</vt:lpstr>
      <vt:lpstr>2_Office Theme</vt:lpstr>
      <vt:lpstr>3_Office Theme</vt:lpstr>
      <vt:lpstr>Calculating the Cost of a Destination Vacation</vt:lpstr>
      <vt:lpstr>PowerPoint Presentation</vt:lpstr>
      <vt:lpstr>  Vacation</vt:lpstr>
      <vt:lpstr>PowerPoint Presentation</vt:lpstr>
      <vt:lpstr>Amusement</vt:lpstr>
      <vt:lpstr>Recreation</vt:lpstr>
      <vt:lpstr>Resort</vt:lpstr>
      <vt:lpstr>  Travel Modes </vt:lpstr>
      <vt:lpstr> Airline</vt:lpstr>
      <vt:lpstr>  Cruise </vt:lpstr>
      <vt:lpstr>  Rail</vt:lpstr>
      <vt:lpstr>  Other Travel Modes </vt:lpstr>
      <vt:lpstr>  Let’s plan a vacation! </vt:lpstr>
      <vt:lpstr>References/Resources</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Ankitha Rai</cp:lastModifiedBy>
  <cp:revision>17</cp:revision>
  <cp:lastPrinted>2017-07-07T16:17:37Z</cp:lastPrinted>
  <dcterms:created xsi:type="dcterms:W3CDTF">2017-07-11T23:58:30Z</dcterms:created>
  <dcterms:modified xsi:type="dcterms:W3CDTF">2018-01-18T16:16:38Z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