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0"/>
  </p:notesMasterIdLst>
  <p:sldIdLst>
    <p:sldId id="321" r:id="rId6"/>
    <p:sldId id="319" r:id="rId7"/>
    <p:sldId id="323" r:id="rId8"/>
    <p:sldId id="324" r:id="rId9"/>
    <p:sldId id="325" r:id="rId10"/>
    <p:sldId id="351" r:id="rId11"/>
    <p:sldId id="352" r:id="rId12"/>
    <p:sldId id="353" r:id="rId13"/>
    <p:sldId id="354" r:id="rId14"/>
    <p:sldId id="355" r:id="rId15"/>
    <p:sldId id="356" r:id="rId16"/>
    <p:sldId id="357" r:id="rId17"/>
    <p:sldId id="358" r:id="rId18"/>
    <p:sldId id="359" r:id="rId19"/>
    <p:sldId id="360" r:id="rId20"/>
    <p:sldId id="361" r:id="rId21"/>
    <p:sldId id="362" r:id="rId22"/>
    <p:sldId id="363" r:id="rId23"/>
    <p:sldId id="364" r:id="rId24"/>
    <p:sldId id="365" r:id="rId25"/>
    <p:sldId id="366" r:id="rId26"/>
    <p:sldId id="367" r:id="rId27"/>
    <p:sldId id="368" r:id="rId28"/>
    <p:sldId id="369" r:id="rId2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5190" autoAdjust="0"/>
  </p:normalViewPr>
  <p:slideViewPr>
    <p:cSldViewPr snapToGrid="0">
      <p:cViewPr varScale="1">
        <p:scale>
          <a:sx n="110" d="100"/>
          <a:sy n="110" d="100"/>
        </p:scale>
        <p:origin x="610" y="6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11/29/2017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lesson will focus on listening skills, the art of compromise, mediation, controlling emotional responses and ethical professional reactions. Role playing scenarios are an excellent way to have you interact and practice appropriate responses to conflict. During these scenes, specific conflict resolution skills should be reinforced and reviewed. Let’s get started to learn about conflict resolution skills.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366343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list describes four constructive ways to resolve conflicts:</a:t>
            </a:r>
          </a:p>
          <a:p>
            <a:endParaRPr lang="en-US" dirty="0"/>
          </a:p>
          <a:p>
            <a:r>
              <a:rPr lang="en-US" dirty="0"/>
              <a:t>Accommodation – Both individuals “agree to disagree.” They accept differences and agree not to let these differences grow into major problems.</a:t>
            </a:r>
          </a:p>
          <a:p>
            <a:endParaRPr lang="en-US" dirty="0"/>
          </a:p>
          <a:p>
            <a:r>
              <a:rPr lang="en-US" dirty="0"/>
              <a:t>Compromise – Both individuals give in and find an agreement they can both live with. The result is based on a combination of their views.</a:t>
            </a:r>
          </a:p>
          <a:p>
            <a:endParaRPr lang="en-US" dirty="0"/>
          </a:p>
          <a:p>
            <a:r>
              <a:rPr lang="en-US" dirty="0"/>
              <a:t>Concession – One individual agrees to give in to the other.</a:t>
            </a:r>
          </a:p>
          <a:p>
            <a:endParaRPr lang="en-US" dirty="0"/>
          </a:p>
          <a:p>
            <a:r>
              <a:rPr lang="en-US" dirty="0"/>
              <a:t>Consensus - Both individuals are able to see each other’s point of view and choose a solution good for both of them.</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547837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the problem - Each party takes a turn describing the problem from his or her point of view. Participants should show respect for each other.</a:t>
            </a:r>
          </a:p>
          <a:p>
            <a:endParaRPr lang="en-US" dirty="0"/>
          </a:p>
          <a:p>
            <a:r>
              <a:rPr lang="en-US" dirty="0"/>
              <a:t>Suggest a solution - Each party suggests a solution.</a:t>
            </a:r>
          </a:p>
          <a:p>
            <a:endParaRPr lang="en-US" dirty="0"/>
          </a:p>
          <a:p>
            <a:r>
              <a:rPr lang="en-US" dirty="0"/>
              <a:t>Evaluate a solution - The solutions are discussed. Each party explains the part of a suggestion that (1) they agree with, and (2) they cannot accept.</a:t>
            </a:r>
          </a:p>
          <a:p>
            <a:endParaRPr lang="en-US" dirty="0"/>
          </a:p>
          <a:p>
            <a:r>
              <a:rPr lang="en-US" dirty="0"/>
              <a:t>Compromise - If the parties are fairly close to agreeing, they may compromise or settle the dispute by each agreeing to give up something.</a:t>
            </a:r>
          </a:p>
          <a:p>
            <a:endParaRPr lang="en-US" dirty="0"/>
          </a:p>
          <a:p>
            <a:r>
              <a:rPr lang="en-US" dirty="0"/>
              <a:t>Brainstorm - If the parties cannot compromise, they brainstorm different ways to approach the problem and try again to reach a compromise.</a:t>
            </a:r>
          </a:p>
          <a:p>
            <a:endParaRPr lang="en-US" dirty="0"/>
          </a:p>
          <a:p>
            <a:r>
              <a:rPr lang="en-US" dirty="0"/>
              <a:t>Seek mediation - If no solution is reached, the parties invite a third party to listen and make suggestions.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3903952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Conflict resolution or management requires that everyone involved respects each other, listens to various views, and works toward mutual decisions. Some steps to reach an agreement are:</a:t>
            </a:r>
          </a:p>
          <a:p>
            <a:r>
              <a:rPr lang="en-US" dirty="0"/>
              <a:t> </a:t>
            </a:r>
          </a:p>
          <a:p>
            <a:r>
              <a:rPr lang="en-US" dirty="0"/>
              <a:t>Each person stating his or her side while others listen respectfully with no interruptions</a:t>
            </a:r>
          </a:p>
          <a:p>
            <a:r>
              <a:rPr lang="en-US" dirty="0"/>
              <a:t>Using I-messages to verify understanding. For example: “I hear you say ________________.</a:t>
            </a:r>
          </a:p>
          <a:p>
            <a:r>
              <a:rPr lang="en-US" dirty="0"/>
              <a:t>Trying to see the other’s opinions or side</a:t>
            </a:r>
          </a:p>
          <a:p>
            <a:r>
              <a:rPr lang="en-US" dirty="0"/>
              <a:t>Brainstorming to find solutions</a:t>
            </a:r>
          </a:p>
          <a:p>
            <a:r>
              <a:rPr lang="en-US" dirty="0"/>
              <a:t>Participants volunteering what they can do to solve the conflict or problem</a:t>
            </a:r>
          </a:p>
          <a:p>
            <a:r>
              <a:rPr lang="en-US" dirty="0"/>
              <a:t>Listening, negotiating and working toward a mutual agreement or decision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4273908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accepting of compromise</a:t>
            </a:r>
          </a:p>
          <a:p>
            <a:r>
              <a:rPr lang="en-US" dirty="0"/>
              <a:t>Be flexible and willing to bend</a:t>
            </a:r>
          </a:p>
          <a:p>
            <a:r>
              <a:rPr lang="en-US" dirty="0"/>
              <a:t>Be honest about your needs and wants</a:t>
            </a:r>
          </a:p>
          <a:p>
            <a:r>
              <a:rPr lang="en-US" dirty="0"/>
              <a:t>Cooperate by working together toward a solution</a:t>
            </a:r>
          </a:p>
          <a:p>
            <a:r>
              <a:rPr lang="en-US" dirty="0"/>
              <a:t>Do not change the subject</a:t>
            </a:r>
          </a:p>
          <a:p>
            <a:r>
              <a:rPr lang="en-US" dirty="0"/>
              <a:t>Face the conflict without fear (Do not avoid it.)</a:t>
            </a:r>
          </a:p>
          <a:p>
            <a:r>
              <a:rPr lang="en-US" dirty="0"/>
              <a:t>Put yourself in the other person’s shoes</a:t>
            </a:r>
          </a:p>
          <a:p>
            <a:endParaRPr lang="en-US" dirty="0"/>
          </a:p>
          <a:p>
            <a:r>
              <a:rPr lang="en-US" dirty="0"/>
              <a:t>What are some other ways to practice constructive conflict resolution?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779888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Hot Tips - Managing Conflict</a:t>
            </a:r>
          </a:p>
          <a:p>
            <a:r>
              <a:rPr lang="en-US" dirty="0"/>
              <a:t>10 Hot Leadership Tips Series - Managing Conflict</a:t>
            </a:r>
          </a:p>
          <a:p>
            <a:r>
              <a:rPr lang="en-US" dirty="0"/>
              <a:t>http://youtu.be/mqkm788-Jk8</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1730602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Altering the Group Structure – In a classroom or group setting, altering the group structure may mean changing the physical space in order to separate two conflicting individuals, changing a student’s schedule or even changing a teacher’s job responsibilities. Like the strategy of avoidance, this strategy may sometimes just push the conflict out of sight temporarily, only to have it return with increased intensity.</a:t>
            </a:r>
          </a:p>
          <a:p>
            <a:endParaRPr lang="en-US" dirty="0"/>
          </a:p>
          <a:p>
            <a:r>
              <a:rPr lang="en-US" dirty="0"/>
              <a:t>Appealing to a Higher Belief or Value – When conflict seems irresolvable, sometimes focusing on an overarching goal or belief will help resolve conflict. For example, two siblings involved in a personal conflict may decide to put their differences aside in order to do what is best for the family. Developmental levels have a great deal to do with how effective this strategy may be with individuals. A very young child may not be able to use this strategy, whereas a parent may appeal to an older sibling for the greater good of all.</a:t>
            </a:r>
          </a:p>
          <a:p>
            <a:endParaRPr lang="en-US" dirty="0"/>
          </a:p>
          <a:p>
            <a:r>
              <a:rPr lang="en-US" dirty="0"/>
              <a:t>Avoidance – Avoidance is a conflict resolution strategy that is overused not only by students but by adults as well. It can be helpful, however, in some situations. For instance, if two students in a classroom are having real difficulties getting along, teaching them the technique of “just don’t go there” or helping them maintain a greater distance may help the overall classroom environment. Be aware that ignored conflict often mushrooms into deeper conflict, so this strategy should be used with caution when the situation seems to warrant it.</a:t>
            </a:r>
          </a:p>
          <a:p>
            <a:endParaRPr lang="en-US" dirty="0"/>
          </a:p>
          <a:p>
            <a:r>
              <a:rPr lang="en-US" dirty="0"/>
              <a:t>Communication – It may be obvious to say that communication is needed to prevent and resolve conflict. However, many conflicts occur because of poor communication. To be effective, a communicated message must be sent in a clear and concise manner. Individuals must determine the best way to communicate their intended messages, and then obtain feedback from the receivers to determine if it was received and interpreted in the manner intended.</a:t>
            </a:r>
          </a:p>
          <a:p>
            <a:endParaRPr lang="en-US" dirty="0"/>
          </a:p>
          <a:p>
            <a:r>
              <a:rPr lang="en-US" dirty="0"/>
              <a:t>Compromise – Compromise is a strategy that allows the conflicting individuals or group of individuals to meet halfway. In other words, each side gives up part of what he or she wants in order to resolve the issue. In a compromise, it is important that both parties give equally or resentment and further conflict will result. </a:t>
            </a:r>
          </a:p>
          <a:p>
            <a:endParaRPr lang="en-US" dirty="0"/>
          </a:p>
          <a:p>
            <a:r>
              <a:rPr lang="en-US" dirty="0"/>
              <a:t>Democratic vote – Imagine your CTSO is planning a fall festival, and each class is asked to host an activity in their classroom. In order to choose an activity, the teachers ask for suggestions and then allow the class to vote on its favorite. This is an example of resolving conflict through democratic vote. It is a “majority-rules” strategy, in which a vote is taken of all the students or members of the conflict. The vote can be written, hand-raised or verbal. The group with the most votes wins.</a:t>
            </a:r>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3194711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order – A direct order is a conflict resolution strategy that is often overused by parents, guardians, or teachers. With a direct order, there is no input sought from the conflicting individuals. Without input, most conflicts will not be completely resolved and will reappear. However, the direct order is useful when resolution is needed immediately, such as with a physical fight, and when the person making the order is accepted as an authority figure by conflicting individuals.</a:t>
            </a:r>
          </a:p>
          <a:p>
            <a:endParaRPr lang="en-US" dirty="0"/>
          </a:p>
          <a:p>
            <a:r>
              <a:rPr lang="en-US" dirty="0"/>
              <a:t>Expanding or developing new resources – Conflict often occurs when resources are scarce. When scarcity occurs, individuals begin to scramble to get their fair share. When they come up empty-handed, conflict occurs. This issue can be resolved by expanding the current resources or by developing new resources. </a:t>
            </a:r>
          </a:p>
          <a:p>
            <a:endParaRPr lang="en-US" dirty="0"/>
          </a:p>
          <a:p>
            <a:r>
              <a:rPr lang="en-US" dirty="0"/>
              <a:t>“I Need You and You Need Me” – This strategy helps individuals understand how two conflicting individuals or groups of individuals may have resources that, when shared, will help each side achieve its own goals and interests. This strategy helps individuals realize the value of others. For instance, a student who is strong in math can tutor a fellow classmate in return for help with English.</a:t>
            </a:r>
          </a:p>
          <a:p>
            <a:endParaRPr lang="en-US" dirty="0"/>
          </a:p>
          <a:p>
            <a:r>
              <a:rPr lang="en-US" dirty="0"/>
              <a:t>Outside intervention – Sometimes conflict becomes so intense that an outside perspective is needed. Outside intervention means involving a third party who can help negotiate, arbitrate or just offer wise counsel with regard to the conflict. When teachers are involved in conflict or conflict is occurring in the classroom, their school administrators or counselors may be good resources to contact. Teachers whom students trust may find themselves providing a third-party perspective.</a:t>
            </a:r>
          </a:p>
          <a:p>
            <a:endParaRPr lang="en-US" dirty="0"/>
          </a:p>
          <a:p>
            <a:r>
              <a:rPr lang="en-US" dirty="0"/>
              <a:t>Seeking additional information – Seeking additional information is a good way to keep from overreacting to misinformation. Misinformation and rumors are everywhere. Many individuals have become angry or upset over something that they thought was said or done. When the truth was known, the perceived event never occurred or occurred under conditions that were acceptable. Many individual conflicts can be resolved through this strategy. When individuals encounter the “He said, she said” conflict, they should immediately seek the facts.</a:t>
            </a:r>
          </a:p>
          <a:p>
            <a:endParaRPr lang="en-US" dirty="0"/>
          </a:p>
          <a:p>
            <a:r>
              <a:rPr lang="en-US" dirty="0"/>
              <a:t>Using conciliatory gestures – Often two conflicting students or student groups will come to an impasse. When communication ceases, conflict cannot be resolved. At this point in the conflict, a conciliatory gesture can be of tremendous value. A conciliatory gesture can be as simple as a smile or kind word, or it can be as complex as a concession. Conciliation is the process whereby one side of the conflict initiates a gesture of good faith in the hope that the other party will reciprocate with a similar type of gesture. The intent is to move both conflicting parties toward decreased tension and increased communication and, eventually, cooperation and conflict resolution.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2678655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students this question and discuss their answers.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812215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differences arise between people, negative reactions can damage or destroy relationships. The following list is a sample of some destructive behaviors that are often used in resolving conflicts.</a:t>
            </a:r>
          </a:p>
          <a:p>
            <a:endParaRPr lang="en-US" dirty="0"/>
          </a:p>
          <a:p>
            <a:r>
              <a:rPr lang="en-US" dirty="0"/>
              <a:t>Attempting to prove who is right makes the conflict worse. Personal feelings get involved and parties are unable to focus on resolving the issue.</a:t>
            </a:r>
          </a:p>
          <a:p>
            <a:endParaRPr lang="en-US" dirty="0"/>
          </a:p>
          <a:p>
            <a:r>
              <a:rPr lang="en-US" dirty="0"/>
              <a:t>Bagging occurs when a person saves up irritations, hurts and anger instead of confronting issues as they develop. Bagging causes anger and resentment to build. Individuals with “baggage” find it hard to focus on the immediate issue, which makes it hard to resolve.</a:t>
            </a:r>
          </a:p>
          <a:p>
            <a:endParaRPr lang="en-US" dirty="0"/>
          </a:p>
          <a:p>
            <a:r>
              <a:rPr lang="en-US" dirty="0"/>
              <a:t>Blowing up or getting angry damages the relationship. Blowing up may involve crying, screaming, shouting, stomping feet or other exhibitions of anger. Angry outbursts can result in hurt feelings and grudges. Often, thoughtless words are said that are not meant but are hard for the other person to forget.</a:t>
            </a:r>
          </a:p>
          <a:p>
            <a:endParaRPr lang="en-US" dirty="0"/>
          </a:p>
          <a:p>
            <a:r>
              <a:rPr lang="en-US" dirty="0"/>
              <a:t>Deceiving is much like lying. The person practicing deception tries to gain an advantage by misrepresenting the truth in his or her favor. Eventually, others begin to doubt that person’s honesty and the accuracy of any information.</a:t>
            </a:r>
          </a:p>
          <a:p>
            <a:endParaRPr lang="en-US" dirty="0"/>
          </a:p>
          <a:p>
            <a:r>
              <a:rPr lang="en-US" dirty="0"/>
              <a:t>Lying damages trust and causes relationships to suffer greatly. Lying sometimes seems like a quick way to get out of a conflict but conflicts can never really be resolved without honesty. Lying will eventually weaken and destroy the very foundation of relationships.</a:t>
            </a:r>
          </a:p>
          <a:p>
            <a:endParaRPr lang="en-US" dirty="0"/>
          </a:p>
          <a:p>
            <a:r>
              <a:rPr lang="en-US" dirty="0"/>
              <a:t>Personal attacking is another behavior that damages relationships. When a person ridicules or belittles someone else, the real issue is not addressed. Problem solving becomes difficult, and trust is destroyed.</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685248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Peer Mediation, Problem Solving, and Negotiation</a:t>
            </a:r>
          </a:p>
          <a:p>
            <a:endParaRPr lang="en-US" dirty="0"/>
          </a:p>
          <a:p>
            <a:r>
              <a:rPr lang="en-US" dirty="0"/>
              <a:t>Peer mediation is a process to resolve disputes between two people or small groups by a person or people of the same age group of people to facilitate the resolution. This process has proven effective for years in all age groups, particularly in younger groups. Benefits of using peer mediation among the young have been used throughout the United States. Changes include improved self-esteem and the building of listening and critical thinking skills. Peer mediators do not place blame but rather they look for solutions for all those involved. This type of problem-solving method uses many skills to bring parties “to the table” in a calm, voluntary and cooperative manner. Negotiations are a common method used in mediation and decision-making.</a:t>
            </a:r>
          </a:p>
          <a:p>
            <a:endParaRPr lang="en-US" dirty="0"/>
          </a:p>
          <a:p>
            <a:r>
              <a:rPr lang="en-US" dirty="0"/>
              <a:t>Have you ever been part of a mediation If so, what happened?</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3709688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different types of conflicts we experience in our lives:</a:t>
            </a:r>
          </a:p>
          <a:p>
            <a:endParaRPr lang="en-US" dirty="0"/>
          </a:p>
          <a:p>
            <a:r>
              <a:rPr lang="en-US" dirty="0"/>
              <a:t>community conflict </a:t>
            </a:r>
          </a:p>
          <a:p>
            <a:r>
              <a:rPr lang="en-US" dirty="0"/>
              <a:t>economic conflict </a:t>
            </a:r>
          </a:p>
          <a:p>
            <a:r>
              <a:rPr lang="en-US" dirty="0"/>
              <a:t>emotional conflict </a:t>
            </a:r>
          </a:p>
          <a:p>
            <a:r>
              <a:rPr lang="en-US" dirty="0"/>
              <a:t>family conflict</a:t>
            </a:r>
          </a:p>
          <a:p>
            <a:r>
              <a:rPr lang="en-US" dirty="0"/>
              <a:t>group conflict </a:t>
            </a:r>
          </a:p>
          <a:p>
            <a:r>
              <a:rPr lang="en-US" dirty="0"/>
              <a:t>interpersonal conflict </a:t>
            </a:r>
          </a:p>
          <a:p>
            <a:r>
              <a:rPr lang="en-US" dirty="0"/>
              <a:t>intrastate conflict (for example: civil wars, election campaigns) </a:t>
            </a:r>
          </a:p>
          <a:p>
            <a:r>
              <a:rPr lang="en-US" dirty="0"/>
              <a:t>military conflict </a:t>
            </a:r>
          </a:p>
          <a:p>
            <a:r>
              <a:rPr lang="en-US" dirty="0"/>
              <a:t>racial conflict</a:t>
            </a:r>
          </a:p>
          <a:p>
            <a:r>
              <a:rPr lang="en-US" dirty="0"/>
              <a:t>relationship conflict</a:t>
            </a:r>
          </a:p>
          <a:p>
            <a:r>
              <a:rPr lang="en-US" dirty="0"/>
              <a:t>workplace conflict  </a:t>
            </a:r>
          </a:p>
          <a:p>
            <a:endParaRPr lang="en-US" dirty="0"/>
          </a:p>
          <a:p>
            <a:r>
              <a:rPr lang="en-US" dirty="0"/>
              <a:t>Communication skills or the lack of – often contribute to various types of conflicts.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2275080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Mix: Peer Mediation -- A Process of Respect (Excerpt)</a:t>
            </a:r>
          </a:p>
          <a:p>
            <a:r>
              <a:rPr lang="en-US" dirty="0"/>
              <a:t>We visit a diverse small city school that has a variety of pro-active student centered programs in place. When a fight breaks out in the cafeteria, two boys choose to participate in peer mediation rather than face the administration.</a:t>
            </a:r>
          </a:p>
          <a:p>
            <a:r>
              <a:rPr lang="en-US" dirty="0"/>
              <a:t>http://youtu.be/4gQ0ZLdHlHM</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3436566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students this question and proceed with a discussion.</a:t>
            </a:r>
          </a:p>
          <a:p>
            <a:endParaRPr lang="en-US" dirty="0"/>
          </a:p>
          <a:p>
            <a:r>
              <a:rPr lang="en-US" dirty="0"/>
              <a:t>What does effective communication look like? Sound like?</a:t>
            </a:r>
          </a:p>
          <a:p>
            <a:endParaRPr lang="en-US" dirty="0"/>
          </a:p>
          <a:p>
            <a:r>
              <a:rPr lang="en-US" dirty="0"/>
              <a:t>How can effective communication help resolve conflicts?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1600240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is responsible for effective communication?</a:t>
            </a:r>
          </a:p>
          <a:p>
            <a:endParaRPr lang="en-US" dirty="0"/>
          </a:p>
          <a:p>
            <a:r>
              <a:rPr lang="en-US" dirty="0"/>
              <a:t>Both the sender and receiver share equal responsibility:</a:t>
            </a:r>
          </a:p>
          <a:p>
            <a:r>
              <a:rPr lang="en-US" dirty="0"/>
              <a:t>the sender sends a clear and understandable message</a:t>
            </a:r>
          </a:p>
          <a:p>
            <a:r>
              <a:rPr lang="en-US" dirty="0"/>
              <a:t>the communication loop is complete when the receiver understands, feels or behaves according to message of the sender</a:t>
            </a:r>
          </a:p>
          <a:p>
            <a:r>
              <a:rPr lang="en-US" dirty="0"/>
              <a:t>receivers must provide senders with enough feedback to ensure that an accurate message is passed through all the filters that might alter it</a:t>
            </a:r>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460428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Interpersonal Communication </a:t>
            </a:r>
          </a:p>
          <a:p>
            <a:r>
              <a:rPr lang="en-US" dirty="0"/>
              <a:t> occurs when people involved talk and listen (dialogue)</a:t>
            </a:r>
          </a:p>
          <a:p>
            <a:r>
              <a:rPr lang="en-US" dirty="0"/>
              <a:t> for true communication to take place:</a:t>
            </a:r>
          </a:p>
          <a:p>
            <a:r>
              <a:rPr lang="en-US" dirty="0"/>
              <a:t>message must be understood by person receiving information in same way the sender intended</a:t>
            </a:r>
          </a:p>
          <a:p>
            <a:r>
              <a:rPr lang="en-US" dirty="0"/>
              <a:t>feedback is the way to make sure message has been understood</a:t>
            </a:r>
          </a:p>
          <a:p>
            <a:r>
              <a:rPr lang="en-US" dirty="0"/>
              <a:t>limitations of interpersonal communication:</a:t>
            </a:r>
          </a:p>
          <a:p>
            <a:r>
              <a:rPr lang="en-US" dirty="0"/>
              <a:t>takes more time than impersonal type</a:t>
            </a:r>
          </a:p>
          <a:p>
            <a:endParaRPr lang="en-US" dirty="0"/>
          </a:p>
          <a:p>
            <a:r>
              <a:rPr lang="en-US" dirty="0"/>
              <a:t>Are you able to convey your message(s) to the person receiving it? If not, has it resulted in a conflict?</a:t>
            </a:r>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3087627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Improving Personal Communication</a:t>
            </a:r>
          </a:p>
          <a:p>
            <a:r>
              <a:rPr lang="en-US" dirty="0"/>
              <a:t>develop listening skills</a:t>
            </a:r>
          </a:p>
          <a:p>
            <a:r>
              <a:rPr lang="en-US" dirty="0"/>
              <a:t>people listen at a 25% efficiency rate in typical situations</a:t>
            </a:r>
          </a:p>
          <a:p>
            <a:r>
              <a:rPr lang="en-US" dirty="0"/>
              <a:t>discrepancy between rate of speaking and rate of hearing—</a:t>
            </a:r>
          </a:p>
          <a:p>
            <a:r>
              <a:rPr lang="en-US" dirty="0"/>
              <a:t>         a)   people speak approximately 150 words per minute</a:t>
            </a:r>
          </a:p>
          <a:p>
            <a:r>
              <a:rPr lang="en-US" dirty="0"/>
              <a:t>         b)   listening capacity is about 450 words per minute</a:t>
            </a:r>
          </a:p>
          <a:p>
            <a:r>
              <a:rPr lang="en-US" dirty="0"/>
              <a:t>         c)   because message is usually much slower than our capacity to listen, we have </a:t>
            </a:r>
          </a:p>
          <a:p>
            <a:r>
              <a:rPr lang="en-US" dirty="0"/>
              <a:t>               plenty of time to let minds roam, think ahead and plan what to say next</a:t>
            </a:r>
          </a:p>
          <a:p>
            <a:r>
              <a:rPr lang="en-US" dirty="0"/>
              <a:t>send clear messages</a:t>
            </a:r>
          </a:p>
          <a:p>
            <a:r>
              <a:rPr lang="en-US" dirty="0"/>
              <a:t>don’t talk too fast</a:t>
            </a:r>
          </a:p>
          <a:p>
            <a:r>
              <a:rPr lang="en-US" dirty="0"/>
              <a:t>don’t be too verbose</a:t>
            </a:r>
          </a:p>
          <a:p>
            <a:r>
              <a:rPr lang="en-US" dirty="0"/>
              <a:t>be aware of communication filters</a:t>
            </a:r>
          </a:p>
          <a:p>
            <a:r>
              <a:rPr lang="en-US" dirty="0"/>
              <a:t>ask purposeful questions to make sure you were understood</a:t>
            </a:r>
          </a:p>
          <a:p>
            <a:r>
              <a:rPr lang="en-US" dirty="0"/>
              <a:t>use appropriate timing</a:t>
            </a:r>
          </a:p>
          <a:p>
            <a:r>
              <a:rPr lang="en-US" dirty="0"/>
              <a:t>not wise to communicate when receiver is extremely busy, angry and so forth</a:t>
            </a:r>
          </a:p>
          <a:p>
            <a:r>
              <a:rPr lang="en-US" dirty="0"/>
              <a:t>use repetition</a:t>
            </a:r>
          </a:p>
          <a:p>
            <a:r>
              <a:rPr lang="en-US" dirty="0"/>
              <a:t>studies show that repetition is an important element in ensuring communication accuracy</a:t>
            </a:r>
          </a:p>
          <a:p>
            <a:r>
              <a:rPr lang="en-US" dirty="0"/>
              <a:t>use parallel channels of communication: verbal instructions followed by memo</a:t>
            </a:r>
          </a:p>
          <a:p>
            <a:r>
              <a:rPr lang="en-US" dirty="0"/>
              <a:t> use words carefully</a:t>
            </a:r>
          </a:p>
          <a:p>
            <a:r>
              <a:rPr lang="en-US" dirty="0"/>
              <a:t>use simple and precise language</a:t>
            </a:r>
          </a:p>
          <a:p>
            <a:r>
              <a:rPr lang="en-US" dirty="0"/>
              <a:t>avoid words that might be vague</a:t>
            </a:r>
          </a:p>
          <a:p>
            <a:r>
              <a:rPr lang="en-US" dirty="0"/>
              <a:t>avoid technical language and trendy jargon</a:t>
            </a:r>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1493649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from Ohio State University shows the following information:</a:t>
            </a:r>
          </a:p>
          <a:p>
            <a:endParaRPr lang="en-US" dirty="0"/>
          </a:p>
          <a:p>
            <a:r>
              <a:rPr lang="en-US" dirty="0"/>
              <a:t>The amount of time people spend on different parts of communication process:  </a:t>
            </a:r>
          </a:p>
          <a:p>
            <a:r>
              <a:rPr lang="en-US" dirty="0"/>
              <a:t>listening—45%, speaking—30%, reading—16%, writing—9%</a:t>
            </a:r>
          </a:p>
          <a:p>
            <a:endParaRPr lang="en-US" dirty="0"/>
          </a:p>
          <a:p>
            <a:r>
              <a:rPr lang="en-US" dirty="0"/>
              <a:t>How much time do you spend listening? Speaking? Reading? Writing?</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399517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ways to resolve conflict. For conflict to be resolved, some form of change has to be accepted by both parties. This involves give and take. Conflict resolution can only occur if both parties are willing to work together. </a:t>
            </a:r>
          </a:p>
          <a:p>
            <a:r>
              <a:rPr lang="en-US" dirty="0"/>
              <a:t> </a:t>
            </a:r>
          </a:p>
          <a:p>
            <a:r>
              <a:rPr lang="en-US" dirty="0"/>
              <a:t>Differences are sure to arise between people. When these differences are resolved in constructive ways, relationships can actually be made stronger. When destructive methods are used, relationships may be damaged or destroyed. The conflict either will not be resolved, or one party will definitely come out feeling bad. Learning to recognize constructive and destructive behaviors can help people focus on positive ways to resolve differences.</a:t>
            </a:r>
          </a:p>
          <a:p>
            <a:r>
              <a:rPr lang="en-US" dirty="0"/>
              <a:t> </a:t>
            </a:r>
          </a:p>
          <a:p>
            <a:r>
              <a:rPr lang="en-US" dirty="0"/>
              <a:t>Can you recall the last conflict you had with an individual?</a:t>
            </a:r>
          </a:p>
          <a:p>
            <a:r>
              <a:rPr lang="en-US" dirty="0"/>
              <a:t>Did you resolve it? How was it resolved?</a:t>
            </a:r>
          </a:p>
          <a:p>
            <a:r>
              <a:rPr lang="en-US" dirty="0"/>
              <a:t> </a:t>
            </a:r>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827991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students this question and discuss their answers.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3120481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5.WMF"/><Relationship Id="rId4" Type="http://schemas.openxmlformats.org/officeDocument/2006/relationships/hyperlink" Target="http://youtu.be/mqkm788-Jk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youtu.be/4gQ0ZLdHlHM"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WMF"/></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Can’t We All Just Get Along? Conflict Resolution Strategies</a:t>
            </a:r>
          </a:p>
          <a:p>
            <a:endParaRPr lang="en-US" dirty="0"/>
          </a:p>
          <a:p>
            <a:pPr lvl="1"/>
            <a:r>
              <a:rPr lang="en-US" dirty="0"/>
              <a:t>Interpersonal Studies</a:t>
            </a:r>
          </a:p>
          <a:p>
            <a:pPr lvl="1"/>
            <a:endParaRPr lang="en-US" dirty="0"/>
          </a:p>
          <a:p>
            <a:pPr lvl="1"/>
            <a:endParaRPr lang="en-US" dirty="0"/>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a:xfrm>
            <a:off x="1315627" y="2824827"/>
            <a:ext cx="10059452" cy="876300"/>
          </a:xfrm>
        </p:spPr>
        <p:txBody>
          <a:bodyPr/>
          <a:lstStyle/>
          <a:p>
            <a:pPr algn="ctr"/>
            <a:r>
              <a:rPr lang="en-US" dirty="0"/>
              <a:t>What are some positive constructive methods to resolve conflict?</a:t>
            </a:r>
          </a:p>
        </p:txBody>
      </p:sp>
    </p:spTree>
    <p:extLst>
      <p:ext uri="{BB962C8B-B14F-4D97-AF65-F5344CB8AC3E}">
        <p14:creationId xmlns:p14="http://schemas.microsoft.com/office/powerpoint/2010/main" val="2274864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Constructive Conflict Resolutions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Accommodation</a:t>
            </a:r>
          </a:p>
          <a:p>
            <a:pPr lvl="1"/>
            <a:r>
              <a:rPr lang="en-US" dirty="0"/>
              <a:t>Compromise</a:t>
            </a:r>
          </a:p>
          <a:p>
            <a:pPr lvl="1"/>
            <a:r>
              <a:rPr lang="en-US" dirty="0"/>
              <a:t>Concession</a:t>
            </a:r>
          </a:p>
          <a:p>
            <a:pPr lvl="1"/>
            <a:r>
              <a:rPr lang="en-US" dirty="0"/>
              <a:t>Consensus</a:t>
            </a:r>
          </a:p>
          <a:p>
            <a:pPr lvl="1"/>
            <a:endParaRPr lang="en-US" dirty="0"/>
          </a:p>
        </p:txBody>
      </p:sp>
      <p:pic>
        <p:nvPicPr>
          <p:cNvPr id="4" name="Picture 3">
            <a:extLst>
              <a:ext uri="{FF2B5EF4-FFF2-40B4-BE49-F238E27FC236}">
                <a16:creationId xmlns:a16="http://schemas.microsoft.com/office/drawing/2014/main" id="{347C167F-EB28-4D20-B852-C62274B2EB1A}"/>
              </a:ext>
            </a:extLst>
          </p:cNvPr>
          <p:cNvPicPr>
            <a:picLocks noChangeAspect="1"/>
          </p:cNvPicPr>
          <p:nvPr/>
        </p:nvPicPr>
        <p:blipFill>
          <a:blip r:embed="rId3"/>
          <a:stretch>
            <a:fillRect/>
          </a:stretch>
        </p:blipFill>
        <p:spPr>
          <a:xfrm>
            <a:off x="4796971" y="3274134"/>
            <a:ext cx="3041782" cy="2568297"/>
          </a:xfrm>
          <a:prstGeom prst="rect">
            <a:avLst/>
          </a:prstGeom>
        </p:spPr>
      </p:pic>
    </p:spTree>
    <p:extLst>
      <p:ext uri="{BB962C8B-B14F-4D97-AF65-F5344CB8AC3E}">
        <p14:creationId xmlns:p14="http://schemas.microsoft.com/office/powerpoint/2010/main" val="3706681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Steps in Conflict Resolution </a:t>
            </a:r>
          </a:p>
        </p:txBody>
      </p:sp>
      <p:pic>
        <p:nvPicPr>
          <p:cNvPr id="4" name="Content Placeholder 3">
            <a:extLst>
              <a:ext uri="{FF2B5EF4-FFF2-40B4-BE49-F238E27FC236}">
                <a16:creationId xmlns:a16="http://schemas.microsoft.com/office/drawing/2014/main" id="{90800A42-7A56-4507-B198-C93CA170CDE1}"/>
              </a:ext>
            </a:extLst>
          </p:cNvPr>
          <p:cNvPicPr>
            <a:picLocks noGrp="1" noChangeAspect="1"/>
          </p:cNvPicPr>
          <p:nvPr>
            <p:ph sz="half" idx="1"/>
          </p:nvPr>
        </p:nvPicPr>
        <p:blipFill>
          <a:blip r:embed="rId3"/>
          <a:stretch>
            <a:fillRect/>
          </a:stretch>
        </p:blipFill>
        <p:spPr>
          <a:xfrm>
            <a:off x="2495287" y="1775921"/>
            <a:ext cx="7547502" cy="4023709"/>
          </a:xfrm>
          <a:prstGeom prst="rect">
            <a:avLst/>
          </a:prstGeom>
        </p:spPr>
      </p:pic>
    </p:spTree>
    <p:extLst>
      <p:ext uri="{BB962C8B-B14F-4D97-AF65-F5344CB8AC3E}">
        <p14:creationId xmlns:p14="http://schemas.microsoft.com/office/powerpoint/2010/main" val="2121559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Conflict Resolutions </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Respect each other</a:t>
            </a:r>
          </a:p>
          <a:p>
            <a:pPr lvl="1"/>
            <a:r>
              <a:rPr lang="en-US" dirty="0"/>
              <a:t>Listen to various points</a:t>
            </a:r>
          </a:p>
          <a:p>
            <a:pPr lvl="1"/>
            <a:r>
              <a:rPr lang="en-US" dirty="0"/>
              <a:t>Work towards mutual decisions</a:t>
            </a:r>
          </a:p>
          <a:p>
            <a:pPr lvl="1"/>
            <a:endParaRPr lang="en-US" dirty="0"/>
          </a:p>
        </p:txBody>
      </p:sp>
      <p:pic>
        <p:nvPicPr>
          <p:cNvPr id="4" name="Picture 3">
            <a:extLst>
              <a:ext uri="{FF2B5EF4-FFF2-40B4-BE49-F238E27FC236}">
                <a16:creationId xmlns:a16="http://schemas.microsoft.com/office/drawing/2014/main" id="{BE3B1CCE-021E-41FE-AFA0-0192A4B89EFC}"/>
              </a:ext>
            </a:extLst>
          </p:cNvPr>
          <p:cNvPicPr>
            <a:picLocks noChangeAspect="1"/>
          </p:cNvPicPr>
          <p:nvPr/>
        </p:nvPicPr>
        <p:blipFill>
          <a:blip r:embed="rId3"/>
          <a:stretch>
            <a:fillRect/>
          </a:stretch>
        </p:blipFill>
        <p:spPr>
          <a:xfrm>
            <a:off x="5116286" y="3667894"/>
            <a:ext cx="2735821" cy="2135484"/>
          </a:xfrm>
          <a:prstGeom prst="rect">
            <a:avLst/>
          </a:prstGeom>
        </p:spPr>
      </p:pic>
    </p:spTree>
    <p:extLst>
      <p:ext uri="{BB962C8B-B14F-4D97-AF65-F5344CB8AC3E}">
        <p14:creationId xmlns:p14="http://schemas.microsoft.com/office/powerpoint/2010/main" val="3550236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Practicing Constructive Conflict Resolution</a:t>
            </a:r>
          </a:p>
        </p:txBody>
      </p:sp>
      <p:sp>
        <p:nvSpPr>
          <p:cNvPr id="4" name="Content Placeholder 3">
            <a:extLst>
              <a:ext uri="{FF2B5EF4-FFF2-40B4-BE49-F238E27FC236}">
                <a16:creationId xmlns:a16="http://schemas.microsoft.com/office/drawing/2014/main" id="{96C9C732-7F17-4BA1-AD80-BC9C2E33D4FB}"/>
              </a:ext>
            </a:extLst>
          </p:cNvPr>
          <p:cNvSpPr>
            <a:spLocks noGrp="1"/>
          </p:cNvSpPr>
          <p:nvPr>
            <p:ph sz="half" idx="1"/>
          </p:nvPr>
        </p:nvSpPr>
        <p:spPr/>
        <p:txBody>
          <a:bodyPr/>
          <a:lstStyle/>
          <a:p>
            <a:pPr lvl="1"/>
            <a:r>
              <a:rPr lang="en-US" dirty="0"/>
              <a:t>Be accepting of compromise</a:t>
            </a:r>
          </a:p>
          <a:p>
            <a:pPr lvl="1"/>
            <a:r>
              <a:rPr lang="en-US" dirty="0"/>
              <a:t>Be flexible and willing to bend</a:t>
            </a:r>
          </a:p>
          <a:p>
            <a:pPr lvl="1"/>
            <a:r>
              <a:rPr lang="en-US" dirty="0"/>
              <a:t>Be honest about your needs and wants</a:t>
            </a:r>
          </a:p>
          <a:p>
            <a:pPr lvl="1"/>
            <a:r>
              <a:rPr lang="en-US" dirty="0"/>
              <a:t>Cooperate by working together toward a solution</a:t>
            </a:r>
          </a:p>
          <a:p>
            <a:endParaRPr lang="en-US" dirty="0"/>
          </a:p>
        </p:txBody>
      </p:sp>
      <p:sp>
        <p:nvSpPr>
          <p:cNvPr id="5" name="Content Placeholder 4">
            <a:extLst>
              <a:ext uri="{FF2B5EF4-FFF2-40B4-BE49-F238E27FC236}">
                <a16:creationId xmlns:a16="http://schemas.microsoft.com/office/drawing/2014/main" id="{026CB734-5265-4C0C-BE8C-13900D209DB8}"/>
              </a:ext>
            </a:extLst>
          </p:cNvPr>
          <p:cNvSpPr>
            <a:spLocks noGrp="1"/>
          </p:cNvSpPr>
          <p:nvPr>
            <p:ph sz="half" idx="10"/>
          </p:nvPr>
        </p:nvSpPr>
        <p:spPr/>
        <p:txBody>
          <a:bodyPr/>
          <a:lstStyle/>
          <a:p>
            <a:pPr lvl="1"/>
            <a:r>
              <a:rPr lang="en-US" dirty="0"/>
              <a:t>Do not change the subject</a:t>
            </a:r>
          </a:p>
          <a:p>
            <a:pPr lvl="1"/>
            <a:r>
              <a:rPr lang="en-US" dirty="0"/>
              <a:t>Face the conflict without fear (Do not avoid it.)</a:t>
            </a:r>
          </a:p>
          <a:p>
            <a:pPr lvl="1"/>
            <a:r>
              <a:rPr lang="en-US" dirty="0"/>
              <a:t>Put yourself in the other person’s shoes</a:t>
            </a:r>
          </a:p>
          <a:p>
            <a:endParaRPr lang="en-US" dirty="0"/>
          </a:p>
        </p:txBody>
      </p:sp>
      <p:pic>
        <p:nvPicPr>
          <p:cNvPr id="6" name="Picture 5">
            <a:extLst>
              <a:ext uri="{FF2B5EF4-FFF2-40B4-BE49-F238E27FC236}">
                <a16:creationId xmlns:a16="http://schemas.microsoft.com/office/drawing/2014/main" id="{F2605952-248C-42D9-81FB-5AC16E298C07}"/>
              </a:ext>
            </a:extLst>
          </p:cNvPr>
          <p:cNvPicPr>
            <a:picLocks noChangeAspect="1"/>
          </p:cNvPicPr>
          <p:nvPr/>
        </p:nvPicPr>
        <p:blipFill>
          <a:blip r:embed="rId3"/>
          <a:stretch>
            <a:fillRect/>
          </a:stretch>
        </p:blipFill>
        <p:spPr>
          <a:xfrm>
            <a:off x="4667304" y="4538703"/>
            <a:ext cx="2911967" cy="1752946"/>
          </a:xfrm>
          <a:prstGeom prst="rect">
            <a:avLst/>
          </a:prstGeom>
        </p:spPr>
      </p:pic>
    </p:spTree>
    <p:extLst>
      <p:ext uri="{BB962C8B-B14F-4D97-AF65-F5344CB8AC3E}">
        <p14:creationId xmlns:p14="http://schemas.microsoft.com/office/powerpoint/2010/main" val="1655935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Practicing Constructive Conflict Resolution</a:t>
            </a:r>
          </a:p>
        </p:txBody>
      </p:sp>
      <p:pic>
        <p:nvPicPr>
          <p:cNvPr id="6" name="Picture 5">
            <a:extLst>
              <a:ext uri="{FF2B5EF4-FFF2-40B4-BE49-F238E27FC236}">
                <a16:creationId xmlns:a16="http://schemas.microsoft.com/office/drawing/2014/main" id="{5DAC4F19-1368-4979-9A1B-436C2EC2366E}"/>
              </a:ext>
            </a:extLst>
          </p:cNvPr>
          <p:cNvPicPr>
            <a:picLocks noChangeAspect="1"/>
          </p:cNvPicPr>
          <p:nvPr/>
        </p:nvPicPr>
        <p:blipFill>
          <a:blip r:embed="rId3"/>
          <a:stretch>
            <a:fillRect/>
          </a:stretch>
        </p:blipFill>
        <p:spPr>
          <a:xfrm>
            <a:off x="5213864" y="4597233"/>
            <a:ext cx="2359356" cy="493819"/>
          </a:xfrm>
          <a:prstGeom prst="rect">
            <a:avLst/>
          </a:prstGeom>
        </p:spPr>
      </p:pic>
      <p:pic>
        <p:nvPicPr>
          <p:cNvPr id="9" name="Content Placeholder 8">
            <a:hlinkClick r:id="rId4"/>
            <a:extLst>
              <a:ext uri="{FF2B5EF4-FFF2-40B4-BE49-F238E27FC236}">
                <a16:creationId xmlns:a16="http://schemas.microsoft.com/office/drawing/2014/main" id="{B0CD7D8E-B375-476C-938F-0689070CB6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9278" y="2815252"/>
            <a:ext cx="4624644" cy="1706270"/>
          </a:xfrm>
          <a:prstGeom prst="rect">
            <a:avLst/>
          </a:prstGeom>
        </p:spPr>
      </p:pic>
    </p:spTree>
    <p:extLst>
      <p:ext uri="{BB962C8B-B14F-4D97-AF65-F5344CB8AC3E}">
        <p14:creationId xmlns:p14="http://schemas.microsoft.com/office/powerpoint/2010/main" val="3362210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Conflict Resolution Strategies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Altering the group structure</a:t>
            </a:r>
          </a:p>
          <a:p>
            <a:pPr lvl="1"/>
            <a:r>
              <a:rPr lang="en-US" dirty="0"/>
              <a:t>Appealing to a higher belief or value </a:t>
            </a:r>
          </a:p>
          <a:p>
            <a:pPr lvl="1"/>
            <a:r>
              <a:rPr lang="en-US" dirty="0"/>
              <a:t>Avoidance</a:t>
            </a:r>
          </a:p>
          <a:p>
            <a:pPr lvl="1"/>
            <a:r>
              <a:rPr lang="en-US" dirty="0"/>
              <a:t>Communication</a:t>
            </a:r>
          </a:p>
          <a:p>
            <a:pPr lvl="1"/>
            <a:r>
              <a:rPr lang="en-US" dirty="0"/>
              <a:t>Compromise</a:t>
            </a:r>
          </a:p>
          <a:p>
            <a:pPr lvl="1"/>
            <a:r>
              <a:rPr lang="en-US" dirty="0"/>
              <a:t>Democratic vote</a:t>
            </a:r>
          </a:p>
          <a:p>
            <a:pPr lvl="1"/>
            <a:endParaRPr lang="en-US" dirty="0"/>
          </a:p>
        </p:txBody>
      </p:sp>
      <p:pic>
        <p:nvPicPr>
          <p:cNvPr id="4" name="Picture 3">
            <a:extLst>
              <a:ext uri="{FF2B5EF4-FFF2-40B4-BE49-F238E27FC236}">
                <a16:creationId xmlns:a16="http://schemas.microsoft.com/office/drawing/2014/main" id="{B7153AB6-6DCD-45BA-B5E7-937D5DA0F782}"/>
              </a:ext>
            </a:extLst>
          </p:cNvPr>
          <p:cNvPicPr>
            <a:picLocks noChangeAspect="1"/>
          </p:cNvPicPr>
          <p:nvPr/>
        </p:nvPicPr>
        <p:blipFill>
          <a:blip r:embed="rId3"/>
          <a:stretch>
            <a:fillRect/>
          </a:stretch>
        </p:blipFill>
        <p:spPr>
          <a:xfrm>
            <a:off x="5453210" y="3582003"/>
            <a:ext cx="2243522" cy="2572735"/>
          </a:xfrm>
          <a:prstGeom prst="rect">
            <a:avLst/>
          </a:prstGeom>
        </p:spPr>
      </p:pic>
    </p:spTree>
    <p:extLst>
      <p:ext uri="{BB962C8B-B14F-4D97-AF65-F5344CB8AC3E}">
        <p14:creationId xmlns:p14="http://schemas.microsoft.com/office/powerpoint/2010/main" val="2779008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Conflict Resolution Strategies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Direct order</a:t>
            </a:r>
          </a:p>
          <a:p>
            <a:pPr lvl="1"/>
            <a:r>
              <a:rPr lang="en-US" dirty="0"/>
              <a:t>Expanding or developing new resources</a:t>
            </a:r>
          </a:p>
          <a:p>
            <a:pPr lvl="1"/>
            <a:r>
              <a:rPr lang="en-US" dirty="0"/>
              <a:t>“I Need You and You Need Me” </a:t>
            </a:r>
          </a:p>
          <a:p>
            <a:pPr lvl="1"/>
            <a:r>
              <a:rPr lang="en-US" dirty="0"/>
              <a:t>Outside intervention</a:t>
            </a:r>
          </a:p>
          <a:p>
            <a:pPr lvl="1"/>
            <a:r>
              <a:rPr lang="en-US" dirty="0"/>
              <a:t>Seeking additional information</a:t>
            </a:r>
          </a:p>
          <a:p>
            <a:pPr lvl="1"/>
            <a:r>
              <a:rPr lang="en-US" dirty="0"/>
              <a:t>Using conciliatory gestures</a:t>
            </a:r>
          </a:p>
          <a:p>
            <a:pPr lvl="1"/>
            <a:endParaRPr lang="en-US" dirty="0"/>
          </a:p>
        </p:txBody>
      </p:sp>
      <p:pic>
        <p:nvPicPr>
          <p:cNvPr id="4" name="Picture 3">
            <a:extLst>
              <a:ext uri="{FF2B5EF4-FFF2-40B4-BE49-F238E27FC236}">
                <a16:creationId xmlns:a16="http://schemas.microsoft.com/office/drawing/2014/main" id="{F392A194-B0EC-4AB3-9E6C-16FFF34B40AA}"/>
              </a:ext>
            </a:extLst>
          </p:cNvPr>
          <p:cNvPicPr>
            <a:picLocks noChangeAspect="1"/>
          </p:cNvPicPr>
          <p:nvPr/>
        </p:nvPicPr>
        <p:blipFill>
          <a:blip r:embed="rId3"/>
          <a:stretch>
            <a:fillRect/>
          </a:stretch>
        </p:blipFill>
        <p:spPr>
          <a:xfrm>
            <a:off x="5340285" y="4151306"/>
            <a:ext cx="2353260" cy="1603387"/>
          </a:xfrm>
          <a:prstGeom prst="rect">
            <a:avLst/>
          </a:prstGeom>
        </p:spPr>
      </p:pic>
    </p:spTree>
    <p:extLst>
      <p:ext uri="{BB962C8B-B14F-4D97-AF65-F5344CB8AC3E}">
        <p14:creationId xmlns:p14="http://schemas.microsoft.com/office/powerpoint/2010/main" val="200103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a:xfrm>
            <a:off x="1184010" y="2852536"/>
            <a:ext cx="10059452" cy="876300"/>
          </a:xfrm>
        </p:spPr>
        <p:txBody>
          <a:bodyPr/>
          <a:lstStyle/>
          <a:p>
            <a:pPr algn="ctr"/>
            <a:r>
              <a:rPr lang="en-US" dirty="0"/>
              <a:t>What are some negative methods to resolve conflict?</a:t>
            </a:r>
          </a:p>
        </p:txBody>
      </p:sp>
    </p:spTree>
    <p:extLst>
      <p:ext uri="{BB962C8B-B14F-4D97-AF65-F5344CB8AC3E}">
        <p14:creationId xmlns:p14="http://schemas.microsoft.com/office/powerpoint/2010/main" val="682637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Destructive Conflict Resolution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Attempting to prove who is right</a:t>
            </a:r>
          </a:p>
          <a:p>
            <a:pPr lvl="1"/>
            <a:r>
              <a:rPr lang="en-US" dirty="0"/>
              <a:t>Bagging</a:t>
            </a:r>
          </a:p>
          <a:p>
            <a:pPr lvl="1"/>
            <a:r>
              <a:rPr lang="en-US" dirty="0"/>
              <a:t>Blowing up</a:t>
            </a:r>
          </a:p>
          <a:p>
            <a:pPr lvl="1"/>
            <a:r>
              <a:rPr lang="en-US" dirty="0"/>
              <a:t>Deceiving</a:t>
            </a:r>
          </a:p>
          <a:p>
            <a:pPr lvl="1"/>
            <a:r>
              <a:rPr lang="en-US" dirty="0"/>
              <a:t>Lying</a:t>
            </a:r>
          </a:p>
          <a:p>
            <a:pPr lvl="1"/>
            <a:r>
              <a:rPr lang="en-US" dirty="0"/>
              <a:t>Personal attacking</a:t>
            </a:r>
          </a:p>
          <a:p>
            <a:pPr lvl="1"/>
            <a:endParaRPr lang="en-US" dirty="0"/>
          </a:p>
        </p:txBody>
      </p:sp>
      <p:pic>
        <p:nvPicPr>
          <p:cNvPr id="4" name="Picture 3">
            <a:extLst>
              <a:ext uri="{FF2B5EF4-FFF2-40B4-BE49-F238E27FC236}">
                <a16:creationId xmlns:a16="http://schemas.microsoft.com/office/drawing/2014/main" id="{A85B5B97-745A-4E96-AD68-1ECB8E61EE2E}"/>
              </a:ext>
            </a:extLst>
          </p:cNvPr>
          <p:cNvPicPr>
            <a:picLocks noChangeAspect="1"/>
          </p:cNvPicPr>
          <p:nvPr/>
        </p:nvPicPr>
        <p:blipFill>
          <a:blip r:embed="rId3"/>
          <a:stretch>
            <a:fillRect/>
          </a:stretch>
        </p:blipFill>
        <p:spPr>
          <a:xfrm>
            <a:off x="5053223" y="3592286"/>
            <a:ext cx="2926164" cy="2179992"/>
          </a:xfrm>
          <a:prstGeom prst="rect">
            <a:avLst/>
          </a:prstGeom>
        </p:spPr>
      </p:pic>
    </p:spTree>
    <p:extLst>
      <p:ext uri="{BB962C8B-B14F-4D97-AF65-F5344CB8AC3E}">
        <p14:creationId xmlns:p14="http://schemas.microsoft.com/office/powerpoint/2010/main" val="917122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Peer Mediation, Problem Solving and Negotiation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Peer mediation is a process to resolve disputes between two people or small groups of people by a person or people of the same age group to facilitate the resolution.</a:t>
            </a:r>
          </a:p>
          <a:p>
            <a:pPr lvl="1"/>
            <a:endParaRPr lang="en-US" dirty="0"/>
          </a:p>
        </p:txBody>
      </p:sp>
      <p:pic>
        <p:nvPicPr>
          <p:cNvPr id="4" name="Picture 3">
            <a:extLst>
              <a:ext uri="{FF2B5EF4-FFF2-40B4-BE49-F238E27FC236}">
                <a16:creationId xmlns:a16="http://schemas.microsoft.com/office/drawing/2014/main" id="{9CF7ABA9-3F1B-4CD1-8C9A-28EAB3178CD4}"/>
              </a:ext>
            </a:extLst>
          </p:cNvPr>
          <p:cNvPicPr>
            <a:picLocks noChangeAspect="1"/>
          </p:cNvPicPr>
          <p:nvPr/>
        </p:nvPicPr>
        <p:blipFill>
          <a:blip r:embed="rId3"/>
          <a:stretch>
            <a:fillRect/>
          </a:stretch>
        </p:blipFill>
        <p:spPr>
          <a:xfrm>
            <a:off x="4883859" y="3123814"/>
            <a:ext cx="2769359" cy="2761729"/>
          </a:xfrm>
          <a:prstGeom prst="rect">
            <a:avLst/>
          </a:prstGeom>
        </p:spPr>
      </p:pic>
    </p:spTree>
    <p:extLst>
      <p:ext uri="{BB962C8B-B14F-4D97-AF65-F5344CB8AC3E}">
        <p14:creationId xmlns:p14="http://schemas.microsoft.com/office/powerpoint/2010/main" val="3397897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Peer Mediation</a:t>
            </a:r>
          </a:p>
        </p:txBody>
      </p:sp>
      <p:pic>
        <p:nvPicPr>
          <p:cNvPr id="4" name="Content Placeholder 6">
            <a:hlinkClick r:id="rId3"/>
            <a:extLst>
              <a:ext uri="{FF2B5EF4-FFF2-40B4-BE49-F238E27FC236}">
                <a16:creationId xmlns:a16="http://schemas.microsoft.com/office/drawing/2014/main" id="{135D9472-A71B-456B-AC03-4D6AADFDCD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9242" y="2132012"/>
            <a:ext cx="3555086" cy="3015892"/>
          </a:xfrm>
          <a:prstGeom prst="rect">
            <a:avLst/>
          </a:prstGeom>
        </p:spPr>
      </p:pic>
      <p:pic>
        <p:nvPicPr>
          <p:cNvPr id="5" name="Picture 4">
            <a:extLst>
              <a:ext uri="{FF2B5EF4-FFF2-40B4-BE49-F238E27FC236}">
                <a16:creationId xmlns:a16="http://schemas.microsoft.com/office/drawing/2014/main" id="{9E905546-761E-4B4E-9AE3-591CF7FF6C08}"/>
              </a:ext>
            </a:extLst>
          </p:cNvPr>
          <p:cNvPicPr>
            <a:picLocks noChangeAspect="1"/>
          </p:cNvPicPr>
          <p:nvPr/>
        </p:nvPicPr>
        <p:blipFill>
          <a:blip r:embed="rId5"/>
          <a:stretch>
            <a:fillRect/>
          </a:stretch>
        </p:blipFill>
        <p:spPr>
          <a:xfrm>
            <a:off x="5327288" y="5089847"/>
            <a:ext cx="2664183" cy="493819"/>
          </a:xfrm>
          <a:prstGeom prst="rect">
            <a:avLst/>
          </a:prstGeom>
        </p:spPr>
      </p:pic>
    </p:spTree>
    <p:extLst>
      <p:ext uri="{BB962C8B-B14F-4D97-AF65-F5344CB8AC3E}">
        <p14:creationId xmlns:p14="http://schemas.microsoft.com/office/powerpoint/2010/main" val="610506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Questions?</a:t>
            </a:r>
          </a:p>
        </p:txBody>
      </p:sp>
      <p:pic>
        <p:nvPicPr>
          <p:cNvPr id="4" name="Content Placeholder 3">
            <a:extLst>
              <a:ext uri="{FF2B5EF4-FFF2-40B4-BE49-F238E27FC236}">
                <a16:creationId xmlns:a16="http://schemas.microsoft.com/office/drawing/2014/main" id="{139F1639-31EB-4DF5-80C8-D90299061666}"/>
              </a:ext>
            </a:extLst>
          </p:cNvPr>
          <p:cNvPicPr>
            <a:picLocks noGrp="1" noChangeAspect="1"/>
          </p:cNvPicPr>
          <p:nvPr>
            <p:ph sz="half" idx="1"/>
          </p:nvPr>
        </p:nvPicPr>
        <p:blipFill>
          <a:blip r:embed="rId2"/>
          <a:stretch>
            <a:fillRect/>
          </a:stretch>
        </p:blipFill>
        <p:spPr>
          <a:xfrm>
            <a:off x="5212147" y="2306782"/>
            <a:ext cx="2492623" cy="3492848"/>
          </a:xfrm>
          <a:prstGeom prst="rect">
            <a:avLst/>
          </a:prstGeom>
        </p:spPr>
      </p:pic>
    </p:spTree>
    <p:extLst>
      <p:ext uri="{BB962C8B-B14F-4D97-AF65-F5344CB8AC3E}">
        <p14:creationId xmlns:p14="http://schemas.microsoft.com/office/powerpoint/2010/main" val="2372382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Images:</a:t>
            </a:r>
          </a:p>
          <a:p>
            <a:pPr lvl="2"/>
            <a:r>
              <a:rPr lang="en-US" sz="2000" dirty="0"/>
              <a:t>Microsoft Clip Art: Used with permission from Microsoft.</a:t>
            </a:r>
          </a:p>
          <a:p>
            <a:pPr lvl="1"/>
            <a:r>
              <a:rPr lang="en-US" sz="2000" dirty="0"/>
              <a:t>Textbook:</a:t>
            </a:r>
          </a:p>
          <a:p>
            <a:pPr lvl="2"/>
            <a:r>
              <a:rPr lang="en-US" sz="2000" dirty="0" err="1"/>
              <a:t>Sasse</a:t>
            </a:r>
            <a:r>
              <a:rPr lang="en-US" sz="2000" dirty="0"/>
              <a:t>, C.R. (2004). Families today. New York: Glencoe/McGraw Hill.</a:t>
            </a:r>
          </a:p>
          <a:p>
            <a:pPr lvl="1"/>
            <a:r>
              <a:rPr lang="en-US" sz="2000" dirty="0"/>
              <a:t>Websites:</a:t>
            </a:r>
          </a:p>
          <a:p>
            <a:pPr lvl="2"/>
            <a:r>
              <a:rPr lang="en-US" sz="2000" dirty="0"/>
              <a:t>About.com</a:t>
            </a:r>
            <a:br>
              <a:rPr lang="en-US" sz="2000" dirty="0"/>
            </a:br>
            <a:r>
              <a:rPr lang="en-US" sz="2000" dirty="0"/>
              <a:t>Communicate: Improve Your Relationships With Effective Communication Skills.</a:t>
            </a:r>
            <a:br>
              <a:rPr lang="en-US" sz="2000" dirty="0"/>
            </a:br>
            <a:r>
              <a:rPr lang="en-US" sz="2000" dirty="0"/>
              <a:t>http://stress.about.com/od/relationships/ht/healthycomm.htm</a:t>
            </a:r>
          </a:p>
          <a:p>
            <a:pPr lvl="2"/>
            <a:r>
              <a:rPr lang="en-US" sz="2000" dirty="0"/>
              <a:t>About.com</a:t>
            </a:r>
            <a:br>
              <a:rPr lang="en-US" sz="2000" dirty="0"/>
            </a:br>
            <a:r>
              <a:rPr lang="en-US" sz="2000" dirty="0"/>
              <a:t>How To Handle Unresolved Conflict in Your Family.</a:t>
            </a:r>
            <a:br>
              <a:rPr lang="en-US" sz="2000" dirty="0"/>
            </a:br>
            <a:r>
              <a:rPr lang="en-US" sz="2000" dirty="0"/>
              <a:t>http://stress.about.com/od/relationships/qt/unresolved.htm</a:t>
            </a:r>
          </a:p>
          <a:p>
            <a:pPr lvl="1"/>
            <a:endParaRPr lang="en-US" dirty="0"/>
          </a:p>
        </p:txBody>
      </p:sp>
    </p:spTree>
    <p:extLst>
      <p:ext uri="{BB962C8B-B14F-4D97-AF65-F5344CB8AC3E}">
        <p14:creationId xmlns:p14="http://schemas.microsoft.com/office/powerpoint/2010/main" val="1854432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YouTube™:</a:t>
            </a:r>
          </a:p>
          <a:p>
            <a:pPr lvl="2"/>
            <a:r>
              <a:rPr lang="en-US" sz="2000" dirty="0"/>
              <a:t>In the Mix: Peer Mediation — A Process of Respect (Excerpt)</a:t>
            </a:r>
            <a:br>
              <a:rPr lang="en-US" sz="2000" dirty="0"/>
            </a:br>
            <a:r>
              <a:rPr lang="en-US" sz="2000" dirty="0"/>
              <a:t>We visit a diverse small city school that has a variety of pro-active student centered programs in place. When a fight breaks out in the cafeteria, two boys choose to participate in peer mediation rather than face the administration.</a:t>
            </a:r>
            <a:br>
              <a:rPr lang="en-US" sz="2000" dirty="0"/>
            </a:br>
            <a:r>
              <a:rPr lang="en-US" sz="2000" dirty="0"/>
              <a:t>http://youtu.be/4gQ0ZLdHlHM</a:t>
            </a:r>
          </a:p>
          <a:p>
            <a:pPr lvl="2"/>
            <a:r>
              <a:rPr lang="en-US" sz="2000" dirty="0"/>
              <a:t>10 Hot Tips – Managing Conflict</a:t>
            </a:r>
            <a:br>
              <a:rPr lang="en-US" sz="2000" dirty="0"/>
            </a:br>
            <a:r>
              <a:rPr lang="en-US" sz="2000" dirty="0"/>
              <a:t>10 Hot Leadership Tips Series – Managing Conflict</a:t>
            </a:r>
            <a:br>
              <a:rPr lang="en-US" sz="2000" dirty="0"/>
            </a:br>
            <a:r>
              <a:rPr lang="en-US" sz="2000" dirty="0"/>
              <a:t>http://youtu.be/mqkm788-Jk8</a:t>
            </a:r>
          </a:p>
          <a:p>
            <a:pPr lvl="1"/>
            <a:endParaRPr lang="en-US" dirty="0"/>
          </a:p>
        </p:txBody>
      </p:sp>
    </p:spTree>
    <p:extLst>
      <p:ext uri="{BB962C8B-B14F-4D97-AF65-F5344CB8AC3E}">
        <p14:creationId xmlns:p14="http://schemas.microsoft.com/office/powerpoint/2010/main" val="2849151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a:xfrm>
            <a:off x="1357191" y="2651645"/>
            <a:ext cx="10059452" cy="876300"/>
          </a:xfrm>
        </p:spPr>
        <p:txBody>
          <a:bodyPr/>
          <a:lstStyle/>
          <a:p>
            <a:pPr algn="ctr"/>
            <a:r>
              <a:rPr lang="en-US" dirty="0"/>
              <a:t>What are conflicts?</a:t>
            </a:r>
          </a:p>
        </p:txBody>
      </p:sp>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a:xfrm>
            <a:off x="1308700" y="2769409"/>
            <a:ext cx="10059452" cy="876300"/>
          </a:xfrm>
        </p:spPr>
        <p:txBody>
          <a:bodyPr/>
          <a:lstStyle/>
          <a:p>
            <a:pPr algn="ctr"/>
            <a:r>
              <a:rPr lang="en-US" dirty="0"/>
              <a:t>Who is responsible for effective communication?</a:t>
            </a:r>
          </a:p>
        </p:txBody>
      </p:sp>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Responsible Effective Communication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Both the sender and receiver share equal responsibility.</a:t>
            </a:r>
          </a:p>
          <a:p>
            <a:pPr lvl="1"/>
            <a:endParaRPr lang="en-US" dirty="0"/>
          </a:p>
        </p:txBody>
      </p:sp>
      <p:pic>
        <p:nvPicPr>
          <p:cNvPr id="4" name="Picture 3">
            <a:extLst>
              <a:ext uri="{FF2B5EF4-FFF2-40B4-BE49-F238E27FC236}">
                <a16:creationId xmlns:a16="http://schemas.microsoft.com/office/drawing/2014/main" id="{8E944C3C-9829-4C1E-BF5C-9D178B9D8C5B}"/>
              </a:ext>
            </a:extLst>
          </p:cNvPr>
          <p:cNvPicPr>
            <a:picLocks noChangeAspect="1"/>
          </p:cNvPicPr>
          <p:nvPr/>
        </p:nvPicPr>
        <p:blipFill>
          <a:blip r:embed="rId3"/>
          <a:stretch>
            <a:fillRect/>
          </a:stretch>
        </p:blipFill>
        <p:spPr>
          <a:xfrm>
            <a:off x="4241443" y="3139885"/>
            <a:ext cx="4054191" cy="2517866"/>
          </a:xfrm>
          <a:prstGeom prst="rect">
            <a:avLst/>
          </a:prstGeom>
        </p:spPr>
      </p:pic>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Interpersonal Communication </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Occurs when people involved talk and listen</a:t>
            </a:r>
          </a:p>
          <a:p>
            <a:pPr lvl="1"/>
            <a:r>
              <a:rPr lang="en-US" dirty="0"/>
              <a:t>Message must be understood by both parties</a:t>
            </a:r>
          </a:p>
          <a:p>
            <a:pPr lvl="1"/>
            <a:r>
              <a:rPr lang="en-US" dirty="0"/>
              <a:t>This type of communication takes more time than impersonal communication</a:t>
            </a:r>
          </a:p>
          <a:p>
            <a:pPr lvl="1"/>
            <a:endParaRPr lang="en-US" dirty="0"/>
          </a:p>
        </p:txBody>
      </p:sp>
      <p:pic>
        <p:nvPicPr>
          <p:cNvPr id="4" name="Picture 3">
            <a:extLst>
              <a:ext uri="{FF2B5EF4-FFF2-40B4-BE49-F238E27FC236}">
                <a16:creationId xmlns:a16="http://schemas.microsoft.com/office/drawing/2014/main" id="{B7334E5B-D143-47CB-B189-09FCBD39E401}"/>
              </a:ext>
            </a:extLst>
          </p:cNvPr>
          <p:cNvPicPr>
            <a:picLocks noChangeAspect="1"/>
          </p:cNvPicPr>
          <p:nvPr/>
        </p:nvPicPr>
        <p:blipFill>
          <a:blip r:embed="rId3"/>
          <a:stretch>
            <a:fillRect/>
          </a:stretch>
        </p:blipFill>
        <p:spPr>
          <a:xfrm>
            <a:off x="4893772" y="3846913"/>
            <a:ext cx="2749534" cy="2255716"/>
          </a:xfrm>
          <a:prstGeom prst="rect">
            <a:avLst/>
          </a:prstGeom>
        </p:spPr>
      </p:pic>
    </p:spTree>
    <p:extLst>
      <p:ext uri="{BB962C8B-B14F-4D97-AF65-F5344CB8AC3E}">
        <p14:creationId xmlns:p14="http://schemas.microsoft.com/office/powerpoint/2010/main" val="4168234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Improving Personal Communication </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Develop listening skills</a:t>
            </a:r>
          </a:p>
          <a:p>
            <a:pPr lvl="1"/>
            <a:r>
              <a:rPr lang="en-US" dirty="0"/>
              <a:t>Send clear messages</a:t>
            </a:r>
          </a:p>
          <a:p>
            <a:pPr lvl="1"/>
            <a:r>
              <a:rPr lang="en-US" dirty="0"/>
              <a:t>Use appropriate timing</a:t>
            </a:r>
          </a:p>
          <a:p>
            <a:pPr lvl="1"/>
            <a:r>
              <a:rPr lang="en-US" dirty="0"/>
              <a:t>Use repetition</a:t>
            </a:r>
          </a:p>
          <a:p>
            <a:pPr lvl="1"/>
            <a:r>
              <a:rPr lang="en-US" dirty="0"/>
              <a:t>Use words carefully</a:t>
            </a:r>
          </a:p>
          <a:p>
            <a:pPr lvl="1"/>
            <a:endParaRPr lang="en-US" dirty="0"/>
          </a:p>
        </p:txBody>
      </p:sp>
      <p:pic>
        <p:nvPicPr>
          <p:cNvPr id="4" name="Picture 3">
            <a:extLst>
              <a:ext uri="{FF2B5EF4-FFF2-40B4-BE49-F238E27FC236}">
                <a16:creationId xmlns:a16="http://schemas.microsoft.com/office/drawing/2014/main" id="{D9FEF041-7E32-4CC0-8D31-73894DBC029A}"/>
              </a:ext>
            </a:extLst>
          </p:cNvPr>
          <p:cNvPicPr>
            <a:picLocks noChangeAspect="1"/>
          </p:cNvPicPr>
          <p:nvPr/>
        </p:nvPicPr>
        <p:blipFill>
          <a:blip r:embed="rId3"/>
          <a:stretch>
            <a:fillRect/>
          </a:stretch>
        </p:blipFill>
        <p:spPr>
          <a:xfrm>
            <a:off x="4773432" y="3708400"/>
            <a:ext cx="3215367" cy="2293628"/>
          </a:xfrm>
          <a:prstGeom prst="rect">
            <a:avLst/>
          </a:prstGeom>
        </p:spPr>
      </p:pic>
    </p:spTree>
    <p:extLst>
      <p:ext uri="{BB962C8B-B14F-4D97-AF65-F5344CB8AC3E}">
        <p14:creationId xmlns:p14="http://schemas.microsoft.com/office/powerpoint/2010/main" val="2828578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Develop Listening Skills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amount of time people spend on the different parts of communication process:  </a:t>
            </a:r>
          </a:p>
          <a:p>
            <a:pPr lvl="2"/>
            <a:r>
              <a:rPr lang="en-US" dirty="0"/>
              <a:t>Listening—45%</a:t>
            </a:r>
          </a:p>
          <a:p>
            <a:pPr lvl="2"/>
            <a:r>
              <a:rPr lang="en-US" dirty="0"/>
              <a:t>Speaking—30%</a:t>
            </a:r>
          </a:p>
          <a:p>
            <a:pPr lvl="2"/>
            <a:r>
              <a:rPr lang="en-US" dirty="0"/>
              <a:t>Reading—16%</a:t>
            </a:r>
          </a:p>
          <a:p>
            <a:pPr lvl="2"/>
            <a:r>
              <a:rPr lang="en-US" dirty="0"/>
              <a:t>Writing—9%</a:t>
            </a:r>
          </a:p>
          <a:p>
            <a:pPr lvl="1"/>
            <a:endParaRPr lang="en-US" dirty="0"/>
          </a:p>
        </p:txBody>
      </p:sp>
      <p:pic>
        <p:nvPicPr>
          <p:cNvPr id="4" name="Picture 3">
            <a:extLst>
              <a:ext uri="{FF2B5EF4-FFF2-40B4-BE49-F238E27FC236}">
                <a16:creationId xmlns:a16="http://schemas.microsoft.com/office/drawing/2014/main" id="{DF81E798-2DF3-4ED1-8554-EB01BFC7C598}"/>
              </a:ext>
            </a:extLst>
          </p:cNvPr>
          <p:cNvPicPr>
            <a:picLocks noChangeAspect="1"/>
          </p:cNvPicPr>
          <p:nvPr/>
        </p:nvPicPr>
        <p:blipFill>
          <a:blip r:embed="rId3"/>
          <a:stretch>
            <a:fillRect/>
          </a:stretch>
        </p:blipFill>
        <p:spPr>
          <a:xfrm>
            <a:off x="4443253" y="3787579"/>
            <a:ext cx="3450635" cy="2060627"/>
          </a:xfrm>
          <a:prstGeom prst="rect">
            <a:avLst/>
          </a:prstGeom>
        </p:spPr>
      </p:pic>
    </p:spTree>
    <p:extLst>
      <p:ext uri="{BB962C8B-B14F-4D97-AF65-F5344CB8AC3E}">
        <p14:creationId xmlns:p14="http://schemas.microsoft.com/office/powerpoint/2010/main" val="3719737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What is conflict resolution?</a:t>
            </a:r>
          </a:p>
        </p:txBody>
      </p:sp>
      <p:pic>
        <p:nvPicPr>
          <p:cNvPr id="4" name="Content Placeholder 3">
            <a:extLst>
              <a:ext uri="{FF2B5EF4-FFF2-40B4-BE49-F238E27FC236}">
                <a16:creationId xmlns:a16="http://schemas.microsoft.com/office/drawing/2014/main" id="{94C017C5-9710-4636-94DC-A881CC34E00B}"/>
              </a:ext>
            </a:extLst>
          </p:cNvPr>
          <p:cNvPicPr>
            <a:picLocks noGrp="1" noChangeAspect="1"/>
          </p:cNvPicPr>
          <p:nvPr>
            <p:ph sz="half" idx="1"/>
          </p:nvPr>
        </p:nvPicPr>
        <p:blipFill>
          <a:blip r:embed="rId3"/>
          <a:stretch>
            <a:fillRect/>
          </a:stretch>
        </p:blipFill>
        <p:spPr>
          <a:xfrm>
            <a:off x="4744906" y="2099037"/>
            <a:ext cx="3048264" cy="3377477"/>
          </a:xfrm>
          <a:prstGeom prst="rect">
            <a:avLst/>
          </a:prstGeom>
        </p:spPr>
      </p:pic>
    </p:spTree>
    <p:extLst>
      <p:ext uri="{BB962C8B-B14F-4D97-AF65-F5344CB8AC3E}">
        <p14:creationId xmlns:p14="http://schemas.microsoft.com/office/powerpoint/2010/main" val="3815792100"/>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05d88611-e516-4d1a-b12e-39107e78b3d0"/>
    <ds:schemaRef ds:uri="http://purl.org/dc/dcmitype/"/>
    <ds:schemaRef ds:uri="http://www.w3.org/XML/1998/namespace"/>
    <ds:schemaRef ds:uri="56ea17bb-c96d-4826-b465-01eec0dd23dd"/>
    <ds:schemaRef ds:uri="http://schemas.microsoft.com/sharepoint/v3"/>
    <ds:schemaRef ds:uri="http://purl.org/dc/terms/"/>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165</TotalTime>
  <Words>2796</Words>
  <Application>Microsoft Office PowerPoint</Application>
  <PresentationFormat>Widescreen</PresentationFormat>
  <Paragraphs>258</Paragraphs>
  <Slides>24</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What are conflicts?</vt:lpstr>
      <vt:lpstr>Who is responsible for effective communication?</vt:lpstr>
      <vt:lpstr>Responsible Effective Communication</vt:lpstr>
      <vt:lpstr>Interpersonal Communication </vt:lpstr>
      <vt:lpstr>Improving Personal Communication </vt:lpstr>
      <vt:lpstr>Develop Listening Skills</vt:lpstr>
      <vt:lpstr>What is conflict resolution?</vt:lpstr>
      <vt:lpstr>What are some positive constructive methods to resolve conflict?</vt:lpstr>
      <vt:lpstr>Constructive Conflict Resolutions</vt:lpstr>
      <vt:lpstr>Steps in Conflict Resolution </vt:lpstr>
      <vt:lpstr>Conflict Resolutions </vt:lpstr>
      <vt:lpstr>Practicing Constructive Conflict Resolution</vt:lpstr>
      <vt:lpstr>Practicing Constructive Conflict Resolution</vt:lpstr>
      <vt:lpstr>Conflict Resolution Strategies</vt:lpstr>
      <vt:lpstr>Conflict Resolution Strategies</vt:lpstr>
      <vt:lpstr>What are some negative methods to resolve conflict?</vt:lpstr>
      <vt:lpstr>Destructive Conflict Resolution</vt:lpstr>
      <vt:lpstr>Peer Mediation, Problem Solving and Negotiation</vt:lpstr>
      <vt:lpstr>Peer Mediation</vt:lpstr>
      <vt:lpstr>Questions?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11</cp:revision>
  <cp:lastPrinted>2017-07-07T16:17:37Z</cp:lastPrinted>
  <dcterms:created xsi:type="dcterms:W3CDTF">2017-07-11T23:58:30Z</dcterms:created>
  <dcterms:modified xsi:type="dcterms:W3CDTF">2017-11-29T18:02:04Z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