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2"/>
  </p:sldMasterIdLst>
  <p:notesMasterIdLst>
    <p:notesMasterId r:id="rId30"/>
  </p:notesMasterIdLst>
  <p:sldIdLst>
    <p:sldId id="256" r:id="rId3"/>
    <p:sldId id="257" r:id="rId4"/>
    <p:sldId id="282" r:id="rId5"/>
    <p:sldId id="287" r:id="rId6"/>
    <p:sldId id="283" r:id="rId7"/>
    <p:sldId id="288" r:id="rId8"/>
    <p:sldId id="286" r:id="rId9"/>
    <p:sldId id="289" r:id="rId10"/>
    <p:sldId id="284" r:id="rId11"/>
    <p:sldId id="290" r:id="rId12"/>
    <p:sldId id="291" r:id="rId13"/>
    <p:sldId id="285" r:id="rId14"/>
    <p:sldId id="270" r:id="rId15"/>
    <p:sldId id="273" r:id="rId16"/>
    <p:sldId id="277" r:id="rId17"/>
    <p:sldId id="264" r:id="rId18"/>
    <p:sldId id="276" r:id="rId19"/>
    <p:sldId id="268" r:id="rId20"/>
    <p:sldId id="280" r:id="rId21"/>
    <p:sldId id="267" r:id="rId22"/>
    <p:sldId id="274" r:id="rId23"/>
    <p:sldId id="278" r:id="rId24"/>
    <p:sldId id="272" r:id="rId25"/>
    <p:sldId id="271" r:id="rId26"/>
    <p:sldId id="279" r:id="rId27"/>
    <p:sldId id="266" r:id="rId28"/>
    <p:sldId id="26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7757" autoAdjust="0"/>
  </p:normalViewPr>
  <p:slideViewPr>
    <p:cSldViewPr>
      <p:cViewPr varScale="1">
        <p:scale>
          <a:sx n="37" d="100"/>
          <a:sy n="37" d="100"/>
        </p:scale>
        <p:origin x="1560" y="6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51BF5-D792-4170-AC19-95502516013D}"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8F185709-F94B-4550-91EF-3277C8CADF61}">
      <dgm:prSet phldrT="[Text]"/>
      <dgm:spPr/>
      <dgm:t>
        <a:bodyPr/>
        <a:lstStyle/>
        <a:p>
          <a:r>
            <a:rPr lang="en-US" dirty="0" smtClean="0"/>
            <a:t>Define the problem</a:t>
          </a:r>
          <a:endParaRPr lang="en-US" dirty="0"/>
        </a:p>
      </dgm:t>
    </dgm:pt>
    <dgm:pt modelId="{9B4747BF-A499-40A6-AB10-30820B4732B1}" type="parTrans" cxnId="{EA36E1DC-088C-4EE1-916D-8490A442E566}">
      <dgm:prSet/>
      <dgm:spPr/>
      <dgm:t>
        <a:bodyPr/>
        <a:lstStyle/>
        <a:p>
          <a:endParaRPr lang="en-US"/>
        </a:p>
      </dgm:t>
    </dgm:pt>
    <dgm:pt modelId="{03D86FDE-BD81-47BD-BEDD-2612AE9C015A}" type="sibTrans" cxnId="{EA36E1DC-088C-4EE1-916D-8490A442E566}">
      <dgm:prSet/>
      <dgm:spPr/>
      <dgm:t>
        <a:bodyPr/>
        <a:lstStyle/>
        <a:p>
          <a:endParaRPr lang="en-US"/>
        </a:p>
      </dgm:t>
    </dgm:pt>
    <dgm:pt modelId="{DB2BE307-6D7C-442B-89A8-8E16CF8ADED9}">
      <dgm:prSet phldrT="[Text]"/>
      <dgm:spPr/>
      <dgm:t>
        <a:bodyPr/>
        <a:lstStyle/>
        <a:p>
          <a:r>
            <a:rPr lang="en-US" dirty="0" smtClean="0"/>
            <a:t>Evaluate a solution</a:t>
          </a:r>
          <a:endParaRPr lang="en-US" dirty="0"/>
        </a:p>
      </dgm:t>
    </dgm:pt>
    <dgm:pt modelId="{036A8F6A-14B0-451B-825D-92503343E5E5}" type="parTrans" cxnId="{8DEB534B-B098-4748-AEAE-E64AACCE9372}">
      <dgm:prSet/>
      <dgm:spPr/>
      <dgm:t>
        <a:bodyPr/>
        <a:lstStyle/>
        <a:p>
          <a:endParaRPr lang="en-US"/>
        </a:p>
      </dgm:t>
    </dgm:pt>
    <dgm:pt modelId="{113A31BB-2567-488E-BF4F-4F5F116C4F54}" type="sibTrans" cxnId="{8DEB534B-B098-4748-AEAE-E64AACCE9372}">
      <dgm:prSet/>
      <dgm:spPr/>
      <dgm:t>
        <a:bodyPr/>
        <a:lstStyle/>
        <a:p>
          <a:endParaRPr lang="en-US"/>
        </a:p>
      </dgm:t>
    </dgm:pt>
    <dgm:pt modelId="{E664766A-0254-463D-A2C4-BE5CA8EE0374}">
      <dgm:prSet phldrT="[Text]"/>
      <dgm:spPr/>
      <dgm:t>
        <a:bodyPr/>
        <a:lstStyle/>
        <a:p>
          <a:r>
            <a:rPr lang="en-US" dirty="0" smtClean="0"/>
            <a:t>Compromise</a:t>
          </a:r>
          <a:endParaRPr lang="en-US" dirty="0"/>
        </a:p>
      </dgm:t>
    </dgm:pt>
    <dgm:pt modelId="{D2940D26-8998-47A3-9CBB-AD6F23D59673}" type="parTrans" cxnId="{CE5C6E60-67A8-4A05-AB37-40C9E0DB7DF9}">
      <dgm:prSet/>
      <dgm:spPr/>
      <dgm:t>
        <a:bodyPr/>
        <a:lstStyle/>
        <a:p>
          <a:endParaRPr lang="en-US"/>
        </a:p>
      </dgm:t>
    </dgm:pt>
    <dgm:pt modelId="{56859A9B-35F2-4E7E-8CC6-28C7DE179EE8}" type="sibTrans" cxnId="{CE5C6E60-67A8-4A05-AB37-40C9E0DB7DF9}">
      <dgm:prSet/>
      <dgm:spPr/>
      <dgm:t>
        <a:bodyPr/>
        <a:lstStyle/>
        <a:p>
          <a:endParaRPr lang="en-US"/>
        </a:p>
      </dgm:t>
    </dgm:pt>
    <dgm:pt modelId="{257404B8-5FCD-4EC7-9744-8226E0443665}">
      <dgm:prSet/>
      <dgm:spPr/>
      <dgm:t>
        <a:bodyPr/>
        <a:lstStyle/>
        <a:p>
          <a:r>
            <a:rPr lang="en-US" dirty="0" smtClean="0"/>
            <a:t>Suggest a solution</a:t>
          </a:r>
          <a:endParaRPr lang="en-US" dirty="0"/>
        </a:p>
      </dgm:t>
    </dgm:pt>
    <dgm:pt modelId="{4AD5A368-728D-4A11-8748-1A9031CD731C}" type="parTrans" cxnId="{4EFAB2A3-60BD-4705-82BC-91910F81F7DB}">
      <dgm:prSet/>
      <dgm:spPr/>
      <dgm:t>
        <a:bodyPr/>
        <a:lstStyle/>
        <a:p>
          <a:endParaRPr lang="en-US"/>
        </a:p>
      </dgm:t>
    </dgm:pt>
    <dgm:pt modelId="{BD2C15C3-2660-436B-8444-F22FFC4DA044}" type="sibTrans" cxnId="{4EFAB2A3-60BD-4705-82BC-91910F81F7DB}">
      <dgm:prSet/>
      <dgm:spPr/>
      <dgm:t>
        <a:bodyPr/>
        <a:lstStyle/>
        <a:p>
          <a:endParaRPr lang="en-US"/>
        </a:p>
      </dgm:t>
    </dgm:pt>
    <dgm:pt modelId="{DF6B43C6-4357-478F-9BF5-EE5BAAE8EB2A}">
      <dgm:prSet/>
      <dgm:spPr/>
      <dgm:t>
        <a:bodyPr/>
        <a:lstStyle/>
        <a:p>
          <a:r>
            <a:rPr lang="en-US" dirty="0" smtClean="0"/>
            <a:t>Brainstorm</a:t>
          </a:r>
          <a:endParaRPr lang="en-US" dirty="0"/>
        </a:p>
      </dgm:t>
    </dgm:pt>
    <dgm:pt modelId="{441F203D-9870-4A20-B618-FF292E927264}" type="parTrans" cxnId="{F9E57529-624F-4CC7-B4C8-BCEFE7651EB5}">
      <dgm:prSet/>
      <dgm:spPr/>
      <dgm:t>
        <a:bodyPr/>
        <a:lstStyle/>
        <a:p>
          <a:endParaRPr lang="en-US"/>
        </a:p>
      </dgm:t>
    </dgm:pt>
    <dgm:pt modelId="{838C1B05-310C-48B3-868F-1D26537AEDE0}" type="sibTrans" cxnId="{F9E57529-624F-4CC7-B4C8-BCEFE7651EB5}">
      <dgm:prSet/>
      <dgm:spPr/>
      <dgm:t>
        <a:bodyPr/>
        <a:lstStyle/>
        <a:p>
          <a:endParaRPr lang="en-US"/>
        </a:p>
      </dgm:t>
    </dgm:pt>
    <dgm:pt modelId="{CB5211DA-C3CA-4D1C-8F37-FDD438765ABE}">
      <dgm:prSet/>
      <dgm:spPr/>
      <dgm:t>
        <a:bodyPr/>
        <a:lstStyle/>
        <a:p>
          <a:r>
            <a:rPr lang="en-US" dirty="0" smtClean="0"/>
            <a:t>Seek mediation</a:t>
          </a:r>
          <a:endParaRPr lang="en-US" dirty="0"/>
        </a:p>
      </dgm:t>
    </dgm:pt>
    <dgm:pt modelId="{19540E34-3917-4B4A-B962-EA85E8F51736}" type="parTrans" cxnId="{D7242C16-E1D2-4A80-A361-A861E0A707D9}">
      <dgm:prSet/>
      <dgm:spPr/>
      <dgm:t>
        <a:bodyPr/>
        <a:lstStyle/>
        <a:p>
          <a:endParaRPr lang="en-US"/>
        </a:p>
      </dgm:t>
    </dgm:pt>
    <dgm:pt modelId="{05D18261-8630-40C6-A66A-37579A2D6A96}" type="sibTrans" cxnId="{D7242C16-E1D2-4A80-A361-A861E0A707D9}">
      <dgm:prSet/>
      <dgm:spPr/>
      <dgm:t>
        <a:bodyPr/>
        <a:lstStyle/>
        <a:p>
          <a:endParaRPr lang="en-US"/>
        </a:p>
      </dgm:t>
    </dgm:pt>
    <dgm:pt modelId="{52AC2539-48CE-42D5-844C-02E7F81EFEE5}" type="pres">
      <dgm:prSet presAssocID="{67751BF5-D792-4170-AC19-95502516013D}" presName="rootnode" presStyleCnt="0">
        <dgm:presLayoutVars>
          <dgm:chMax/>
          <dgm:chPref/>
          <dgm:dir/>
          <dgm:animLvl val="lvl"/>
        </dgm:presLayoutVars>
      </dgm:prSet>
      <dgm:spPr/>
      <dgm:t>
        <a:bodyPr/>
        <a:lstStyle/>
        <a:p>
          <a:endParaRPr lang="en-US"/>
        </a:p>
      </dgm:t>
    </dgm:pt>
    <dgm:pt modelId="{D85ECA4B-85CC-4CBF-A97E-FC67849DFB0B}" type="pres">
      <dgm:prSet presAssocID="{8F185709-F94B-4550-91EF-3277C8CADF61}" presName="composite" presStyleCnt="0"/>
      <dgm:spPr/>
    </dgm:pt>
    <dgm:pt modelId="{921DBD80-2B5C-4329-BD09-EC5BAC22E458}" type="pres">
      <dgm:prSet presAssocID="{8F185709-F94B-4550-91EF-3277C8CADF61}" presName="LShape" presStyleLbl="alignNode1" presStyleIdx="0" presStyleCnt="11"/>
      <dgm:spPr/>
    </dgm:pt>
    <dgm:pt modelId="{439C7ECC-8AE2-42AF-9E7F-4AB0DD7A9F8A}" type="pres">
      <dgm:prSet presAssocID="{8F185709-F94B-4550-91EF-3277C8CADF61}" presName="ParentText" presStyleLbl="revTx" presStyleIdx="0" presStyleCnt="6">
        <dgm:presLayoutVars>
          <dgm:chMax val="0"/>
          <dgm:chPref val="0"/>
          <dgm:bulletEnabled val="1"/>
        </dgm:presLayoutVars>
      </dgm:prSet>
      <dgm:spPr/>
      <dgm:t>
        <a:bodyPr/>
        <a:lstStyle/>
        <a:p>
          <a:endParaRPr lang="en-US"/>
        </a:p>
      </dgm:t>
    </dgm:pt>
    <dgm:pt modelId="{EC3D3E18-79DC-476D-82DF-D7822CF96A2F}" type="pres">
      <dgm:prSet presAssocID="{8F185709-F94B-4550-91EF-3277C8CADF61}" presName="Triangle" presStyleLbl="alignNode1" presStyleIdx="1" presStyleCnt="11"/>
      <dgm:spPr/>
    </dgm:pt>
    <dgm:pt modelId="{72912F06-387B-4777-A179-8C022BE78D06}" type="pres">
      <dgm:prSet presAssocID="{03D86FDE-BD81-47BD-BEDD-2612AE9C015A}" presName="sibTrans" presStyleCnt="0"/>
      <dgm:spPr/>
    </dgm:pt>
    <dgm:pt modelId="{0495E4B7-99D8-47A1-A242-7DD930382A32}" type="pres">
      <dgm:prSet presAssocID="{03D86FDE-BD81-47BD-BEDD-2612AE9C015A}" presName="space" presStyleCnt="0"/>
      <dgm:spPr/>
    </dgm:pt>
    <dgm:pt modelId="{28A1C541-8A16-4F23-9203-F5047815C1AF}" type="pres">
      <dgm:prSet presAssocID="{257404B8-5FCD-4EC7-9744-8226E0443665}" presName="composite" presStyleCnt="0"/>
      <dgm:spPr/>
    </dgm:pt>
    <dgm:pt modelId="{7E929A72-70B7-43CE-9432-D12BAB3776C2}" type="pres">
      <dgm:prSet presAssocID="{257404B8-5FCD-4EC7-9744-8226E0443665}" presName="LShape" presStyleLbl="alignNode1" presStyleIdx="2" presStyleCnt="11"/>
      <dgm:spPr/>
    </dgm:pt>
    <dgm:pt modelId="{13F046EF-9840-46A9-A039-72A3E0C71842}" type="pres">
      <dgm:prSet presAssocID="{257404B8-5FCD-4EC7-9744-8226E0443665}" presName="ParentText" presStyleLbl="revTx" presStyleIdx="1" presStyleCnt="6">
        <dgm:presLayoutVars>
          <dgm:chMax val="0"/>
          <dgm:chPref val="0"/>
          <dgm:bulletEnabled val="1"/>
        </dgm:presLayoutVars>
      </dgm:prSet>
      <dgm:spPr/>
      <dgm:t>
        <a:bodyPr/>
        <a:lstStyle/>
        <a:p>
          <a:endParaRPr lang="en-US"/>
        </a:p>
      </dgm:t>
    </dgm:pt>
    <dgm:pt modelId="{DB2AD084-3C0D-4961-9065-0EE710681F60}" type="pres">
      <dgm:prSet presAssocID="{257404B8-5FCD-4EC7-9744-8226E0443665}" presName="Triangle" presStyleLbl="alignNode1" presStyleIdx="3" presStyleCnt="11"/>
      <dgm:spPr/>
    </dgm:pt>
    <dgm:pt modelId="{246669FB-FB3B-40E6-982C-C1D251EDCEB1}" type="pres">
      <dgm:prSet presAssocID="{BD2C15C3-2660-436B-8444-F22FFC4DA044}" presName="sibTrans" presStyleCnt="0"/>
      <dgm:spPr/>
    </dgm:pt>
    <dgm:pt modelId="{F1BC7231-C26D-4020-AE1D-32DA813BCEC4}" type="pres">
      <dgm:prSet presAssocID="{BD2C15C3-2660-436B-8444-F22FFC4DA044}" presName="space" presStyleCnt="0"/>
      <dgm:spPr/>
    </dgm:pt>
    <dgm:pt modelId="{C58855D2-59AA-41B9-B7A7-66DC9F9CED1A}" type="pres">
      <dgm:prSet presAssocID="{DB2BE307-6D7C-442B-89A8-8E16CF8ADED9}" presName="composite" presStyleCnt="0"/>
      <dgm:spPr/>
    </dgm:pt>
    <dgm:pt modelId="{251761D4-3B0C-42E1-8A44-2E0BC3FD181D}" type="pres">
      <dgm:prSet presAssocID="{DB2BE307-6D7C-442B-89A8-8E16CF8ADED9}" presName="LShape" presStyleLbl="alignNode1" presStyleIdx="4" presStyleCnt="11"/>
      <dgm:spPr/>
    </dgm:pt>
    <dgm:pt modelId="{59773F60-A23E-4E78-8D51-CAECFB5D7968}" type="pres">
      <dgm:prSet presAssocID="{DB2BE307-6D7C-442B-89A8-8E16CF8ADED9}" presName="ParentText" presStyleLbl="revTx" presStyleIdx="2" presStyleCnt="6">
        <dgm:presLayoutVars>
          <dgm:chMax val="0"/>
          <dgm:chPref val="0"/>
          <dgm:bulletEnabled val="1"/>
        </dgm:presLayoutVars>
      </dgm:prSet>
      <dgm:spPr/>
      <dgm:t>
        <a:bodyPr/>
        <a:lstStyle/>
        <a:p>
          <a:endParaRPr lang="en-US"/>
        </a:p>
      </dgm:t>
    </dgm:pt>
    <dgm:pt modelId="{91236E84-ADC1-4F5D-91E7-84828E3F7594}" type="pres">
      <dgm:prSet presAssocID="{DB2BE307-6D7C-442B-89A8-8E16CF8ADED9}" presName="Triangle" presStyleLbl="alignNode1" presStyleIdx="5" presStyleCnt="11"/>
      <dgm:spPr/>
    </dgm:pt>
    <dgm:pt modelId="{D99924E9-4C61-44EF-B7DC-217718203533}" type="pres">
      <dgm:prSet presAssocID="{113A31BB-2567-488E-BF4F-4F5F116C4F54}" presName="sibTrans" presStyleCnt="0"/>
      <dgm:spPr/>
    </dgm:pt>
    <dgm:pt modelId="{7885B72D-2E4D-473C-8576-CCA94B883608}" type="pres">
      <dgm:prSet presAssocID="{113A31BB-2567-488E-BF4F-4F5F116C4F54}" presName="space" presStyleCnt="0"/>
      <dgm:spPr/>
    </dgm:pt>
    <dgm:pt modelId="{E7ACC9DE-5D6C-4683-A18F-4ED0F583BB8F}" type="pres">
      <dgm:prSet presAssocID="{E664766A-0254-463D-A2C4-BE5CA8EE0374}" presName="composite" presStyleCnt="0"/>
      <dgm:spPr/>
    </dgm:pt>
    <dgm:pt modelId="{3BE06A90-CE91-4C67-AD69-E88A0F3B4F6D}" type="pres">
      <dgm:prSet presAssocID="{E664766A-0254-463D-A2C4-BE5CA8EE0374}" presName="LShape" presStyleLbl="alignNode1" presStyleIdx="6" presStyleCnt="11"/>
      <dgm:spPr/>
    </dgm:pt>
    <dgm:pt modelId="{10856F32-A750-438D-B90F-BA5D755184AF}" type="pres">
      <dgm:prSet presAssocID="{E664766A-0254-463D-A2C4-BE5CA8EE0374}" presName="ParentText" presStyleLbl="revTx" presStyleIdx="3" presStyleCnt="6">
        <dgm:presLayoutVars>
          <dgm:chMax val="0"/>
          <dgm:chPref val="0"/>
          <dgm:bulletEnabled val="1"/>
        </dgm:presLayoutVars>
      </dgm:prSet>
      <dgm:spPr/>
      <dgm:t>
        <a:bodyPr/>
        <a:lstStyle/>
        <a:p>
          <a:endParaRPr lang="en-US"/>
        </a:p>
      </dgm:t>
    </dgm:pt>
    <dgm:pt modelId="{321FAF91-080B-4C50-81A6-64F55BED4146}" type="pres">
      <dgm:prSet presAssocID="{E664766A-0254-463D-A2C4-BE5CA8EE0374}" presName="Triangle" presStyleLbl="alignNode1" presStyleIdx="7" presStyleCnt="11"/>
      <dgm:spPr/>
    </dgm:pt>
    <dgm:pt modelId="{2177AD84-0C4F-40ED-9F6D-6649E3245FAB}" type="pres">
      <dgm:prSet presAssocID="{56859A9B-35F2-4E7E-8CC6-28C7DE179EE8}" presName="sibTrans" presStyleCnt="0"/>
      <dgm:spPr/>
    </dgm:pt>
    <dgm:pt modelId="{53ACDD12-6BCB-417E-B944-5ACBE433A016}" type="pres">
      <dgm:prSet presAssocID="{56859A9B-35F2-4E7E-8CC6-28C7DE179EE8}" presName="space" presStyleCnt="0"/>
      <dgm:spPr/>
    </dgm:pt>
    <dgm:pt modelId="{8912129B-6939-4C5B-B1FE-8C3C3D064B3A}" type="pres">
      <dgm:prSet presAssocID="{DF6B43C6-4357-478F-9BF5-EE5BAAE8EB2A}" presName="composite" presStyleCnt="0"/>
      <dgm:spPr/>
    </dgm:pt>
    <dgm:pt modelId="{FD7D7407-DDE7-4EDF-AE8F-E1DF02DDD3B2}" type="pres">
      <dgm:prSet presAssocID="{DF6B43C6-4357-478F-9BF5-EE5BAAE8EB2A}" presName="LShape" presStyleLbl="alignNode1" presStyleIdx="8" presStyleCnt="11"/>
      <dgm:spPr/>
    </dgm:pt>
    <dgm:pt modelId="{4193852B-DA72-4003-B746-000BB714F98E}" type="pres">
      <dgm:prSet presAssocID="{DF6B43C6-4357-478F-9BF5-EE5BAAE8EB2A}" presName="ParentText" presStyleLbl="revTx" presStyleIdx="4" presStyleCnt="6">
        <dgm:presLayoutVars>
          <dgm:chMax val="0"/>
          <dgm:chPref val="0"/>
          <dgm:bulletEnabled val="1"/>
        </dgm:presLayoutVars>
      </dgm:prSet>
      <dgm:spPr/>
      <dgm:t>
        <a:bodyPr/>
        <a:lstStyle/>
        <a:p>
          <a:endParaRPr lang="en-US"/>
        </a:p>
      </dgm:t>
    </dgm:pt>
    <dgm:pt modelId="{B527FAC6-2265-4640-AF71-AB6AD661E822}" type="pres">
      <dgm:prSet presAssocID="{DF6B43C6-4357-478F-9BF5-EE5BAAE8EB2A}" presName="Triangle" presStyleLbl="alignNode1" presStyleIdx="9" presStyleCnt="11"/>
      <dgm:spPr/>
    </dgm:pt>
    <dgm:pt modelId="{10D32541-DDBF-48AB-9127-C9EB1F10A538}" type="pres">
      <dgm:prSet presAssocID="{838C1B05-310C-48B3-868F-1D26537AEDE0}" presName="sibTrans" presStyleCnt="0"/>
      <dgm:spPr/>
    </dgm:pt>
    <dgm:pt modelId="{F73E7656-B48F-4584-9D40-18BAD9442141}" type="pres">
      <dgm:prSet presAssocID="{838C1B05-310C-48B3-868F-1D26537AEDE0}" presName="space" presStyleCnt="0"/>
      <dgm:spPr/>
    </dgm:pt>
    <dgm:pt modelId="{5C3E2547-F94F-4E25-A2EC-1269538B0EB2}" type="pres">
      <dgm:prSet presAssocID="{CB5211DA-C3CA-4D1C-8F37-FDD438765ABE}" presName="composite" presStyleCnt="0"/>
      <dgm:spPr/>
    </dgm:pt>
    <dgm:pt modelId="{D81F6265-33E4-49A1-8E73-1642033903E0}" type="pres">
      <dgm:prSet presAssocID="{CB5211DA-C3CA-4D1C-8F37-FDD438765ABE}" presName="LShape" presStyleLbl="alignNode1" presStyleIdx="10" presStyleCnt="11"/>
      <dgm:spPr/>
    </dgm:pt>
    <dgm:pt modelId="{8F08B5F6-F23B-40E5-91A9-E3560D793D3D}" type="pres">
      <dgm:prSet presAssocID="{CB5211DA-C3CA-4D1C-8F37-FDD438765ABE}" presName="ParentText" presStyleLbl="revTx" presStyleIdx="5" presStyleCnt="6">
        <dgm:presLayoutVars>
          <dgm:chMax val="0"/>
          <dgm:chPref val="0"/>
          <dgm:bulletEnabled val="1"/>
        </dgm:presLayoutVars>
      </dgm:prSet>
      <dgm:spPr/>
      <dgm:t>
        <a:bodyPr/>
        <a:lstStyle/>
        <a:p>
          <a:endParaRPr lang="en-US"/>
        </a:p>
      </dgm:t>
    </dgm:pt>
  </dgm:ptLst>
  <dgm:cxnLst>
    <dgm:cxn modelId="{5B3864FD-A519-4D2D-A366-0544A0056BB8}" type="presOf" srcId="{8F185709-F94B-4550-91EF-3277C8CADF61}" destId="{439C7ECC-8AE2-42AF-9E7F-4AB0DD7A9F8A}" srcOrd="0" destOrd="0" presId="urn:microsoft.com/office/officeart/2009/3/layout/StepUpProcess"/>
    <dgm:cxn modelId="{88B0C894-548B-40A3-9478-861791889349}" type="presOf" srcId="{CB5211DA-C3CA-4D1C-8F37-FDD438765ABE}" destId="{8F08B5F6-F23B-40E5-91A9-E3560D793D3D}" srcOrd="0" destOrd="0" presId="urn:microsoft.com/office/officeart/2009/3/layout/StepUpProcess"/>
    <dgm:cxn modelId="{EA36E1DC-088C-4EE1-916D-8490A442E566}" srcId="{67751BF5-D792-4170-AC19-95502516013D}" destId="{8F185709-F94B-4550-91EF-3277C8CADF61}" srcOrd="0" destOrd="0" parTransId="{9B4747BF-A499-40A6-AB10-30820B4732B1}" sibTransId="{03D86FDE-BD81-47BD-BEDD-2612AE9C015A}"/>
    <dgm:cxn modelId="{892902D2-DAEA-4786-B908-10750FD2A386}" type="presOf" srcId="{257404B8-5FCD-4EC7-9744-8226E0443665}" destId="{13F046EF-9840-46A9-A039-72A3E0C71842}" srcOrd="0" destOrd="0" presId="urn:microsoft.com/office/officeart/2009/3/layout/StepUpProcess"/>
    <dgm:cxn modelId="{D7242C16-E1D2-4A80-A361-A861E0A707D9}" srcId="{67751BF5-D792-4170-AC19-95502516013D}" destId="{CB5211DA-C3CA-4D1C-8F37-FDD438765ABE}" srcOrd="5" destOrd="0" parTransId="{19540E34-3917-4B4A-B962-EA85E8F51736}" sibTransId="{05D18261-8630-40C6-A66A-37579A2D6A96}"/>
    <dgm:cxn modelId="{4EFAB2A3-60BD-4705-82BC-91910F81F7DB}" srcId="{67751BF5-D792-4170-AC19-95502516013D}" destId="{257404B8-5FCD-4EC7-9744-8226E0443665}" srcOrd="1" destOrd="0" parTransId="{4AD5A368-728D-4A11-8748-1A9031CD731C}" sibTransId="{BD2C15C3-2660-436B-8444-F22FFC4DA044}"/>
    <dgm:cxn modelId="{E2DAADDD-0C71-4702-A5A9-C0A3BEB429F1}" type="presOf" srcId="{67751BF5-D792-4170-AC19-95502516013D}" destId="{52AC2539-48CE-42D5-844C-02E7F81EFEE5}" srcOrd="0" destOrd="0" presId="urn:microsoft.com/office/officeart/2009/3/layout/StepUpProcess"/>
    <dgm:cxn modelId="{CE5C6E60-67A8-4A05-AB37-40C9E0DB7DF9}" srcId="{67751BF5-D792-4170-AC19-95502516013D}" destId="{E664766A-0254-463D-A2C4-BE5CA8EE0374}" srcOrd="3" destOrd="0" parTransId="{D2940D26-8998-47A3-9CBB-AD6F23D59673}" sibTransId="{56859A9B-35F2-4E7E-8CC6-28C7DE179EE8}"/>
    <dgm:cxn modelId="{9886CFBF-4082-4B33-9B58-52FFD669B8CD}" type="presOf" srcId="{DF6B43C6-4357-478F-9BF5-EE5BAAE8EB2A}" destId="{4193852B-DA72-4003-B746-000BB714F98E}" srcOrd="0" destOrd="0" presId="urn:microsoft.com/office/officeart/2009/3/layout/StepUpProcess"/>
    <dgm:cxn modelId="{8DEB534B-B098-4748-AEAE-E64AACCE9372}" srcId="{67751BF5-D792-4170-AC19-95502516013D}" destId="{DB2BE307-6D7C-442B-89A8-8E16CF8ADED9}" srcOrd="2" destOrd="0" parTransId="{036A8F6A-14B0-451B-825D-92503343E5E5}" sibTransId="{113A31BB-2567-488E-BF4F-4F5F116C4F54}"/>
    <dgm:cxn modelId="{5DF6F514-5AEA-4C9E-9683-E742F0E82E93}" type="presOf" srcId="{DB2BE307-6D7C-442B-89A8-8E16CF8ADED9}" destId="{59773F60-A23E-4E78-8D51-CAECFB5D7968}" srcOrd="0" destOrd="0" presId="urn:microsoft.com/office/officeart/2009/3/layout/StepUpProcess"/>
    <dgm:cxn modelId="{581974BF-81CD-42EF-BCB2-6888DF33B470}" type="presOf" srcId="{E664766A-0254-463D-A2C4-BE5CA8EE0374}" destId="{10856F32-A750-438D-B90F-BA5D755184AF}" srcOrd="0" destOrd="0" presId="urn:microsoft.com/office/officeart/2009/3/layout/StepUpProcess"/>
    <dgm:cxn modelId="{F9E57529-624F-4CC7-B4C8-BCEFE7651EB5}" srcId="{67751BF5-D792-4170-AC19-95502516013D}" destId="{DF6B43C6-4357-478F-9BF5-EE5BAAE8EB2A}" srcOrd="4" destOrd="0" parTransId="{441F203D-9870-4A20-B618-FF292E927264}" sibTransId="{838C1B05-310C-48B3-868F-1D26537AEDE0}"/>
    <dgm:cxn modelId="{79A4F617-54BC-4590-A0A2-D556160F8947}" type="presParOf" srcId="{52AC2539-48CE-42D5-844C-02E7F81EFEE5}" destId="{D85ECA4B-85CC-4CBF-A97E-FC67849DFB0B}" srcOrd="0" destOrd="0" presId="urn:microsoft.com/office/officeart/2009/3/layout/StepUpProcess"/>
    <dgm:cxn modelId="{3D4BDEED-4F62-4150-B668-2874509D867E}" type="presParOf" srcId="{D85ECA4B-85CC-4CBF-A97E-FC67849DFB0B}" destId="{921DBD80-2B5C-4329-BD09-EC5BAC22E458}" srcOrd="0" destOrd="0" presId="urn:microsoft.com/office/officeart/2009/3/layout/StepUpProcess"/>
    <dgm:cxn modelId="{1E6DF2DC-84AE-4C45-BA3F-ECAAD14E4CAC}" type="presParOf" srcId="{D85ECA4B-85CC-4CBF-A97E-FC67849DFB0B}" destId="{439C7ECC-8AE2-42AF-9E7F-4AB0DD7A9F8A}" srcOrd="1" destOrd="0" presId="urn:microsoft.com/office/officeart/2009/3/layout/StepUpProcess"/>
    <dgm:cxn modelId="{4CD37E51-0A66-4103-875A-87AD8D814E55}" type="presParOf" srcId="{D85ECA4B-85CC-4CBF-A97E-FC67849DFB0B}" destId="{EC3D3E18-79DC-476D-82DF-D7822CF96A2F}" srcOrd="2" destOrd="0" presId="urn:microsoft.com/office/officeart/2009/3/layout/StepUpProcess"/>
    <dgm:cxn modelId="{61602A80-5911-4AF9-9988-8B2599E53B5A}" type="presParOf" srcId="{52AC2539-48CE-42D5-844C-02E7F81EFEE5}" destId="{72912F06-387B-4777-A179-8C022BE78D06}" srcOrd="1" destOrd="0" presId="urn:microsoft.com/office/officeart/2009/3/layout/StepUpProcess"/>
    <dgm:cxn modelId="{5613C329-A4CA-4004-BF46-CC131BAFEB98}" type="presParOf" srcId="{72912F06-387B-4777-A179-8C022BE78D06}" destId="{0495E4B7-99D8-47A1-A242-7DD930382A32}" srcOrd="0" destOrd="0" presId="urn:microsoft.com/office/officeart/2009/3/layout/StepUpProcess"/>
    <dgm:cxn modelId="{85628B51-651A-4350-9FC2-35F25731D22D}" type="presParOf" srcId="{52AC2539-48CE-42D5-844C-02E7F81EFEE5}" destId="{28A1C541-8A16-4F23-9203-F5047815C1AF}" srcOrd="2" destOrd="0" presId="urn:microsoft.com/office/officeart/2009/3/layout/StepUpProcess"/>
    <dgm:cxn modelId="{6D5B2DE4-822B-4CFE-BBCB-81296209C537}" type="presParOf" srcId="{28A1C541-8A16-4F23-9203-F5047815C1AF}" destId="{7E929A72-70B7-43CE-9432-D12BAB3776C2}" srcOrd="0" destOrd="0" presId="urn:microsoft.com/office/officeart/2009/3/layout/StepUpProcess"/>
    <dgm:cxn modelId="{17AD093C-BF96-4D8F-B555-9AE6ABEA2AEE}" type="presParOf" srcId="{28A1C541-8A16-4F23-9203-F5047815C1AF}" destId="{13F046EF-9840-46A9-A039-72A3E0C71842}" srcOrd="1" destOrd="0" presId="urn:microsoft.com/office/officeart/2009/3/layout/StepUpProcess"/>
    <dgm:cxn modelId="{5EA426D0-0BCD-4B47-9639-F4B792A91C3F}" type="presParOf" srcId="{28A1C541-8A16-4F23-9203-F5047815C1AF}" destId="{DB2AD084-3C0D-4961-9065-0EE710681F60}" srcOrd="2" destOrd="0" presId="urn:microsoft.com/office/officeart/2009/3/layout/StepUpProcess"/>
    <dgm:cxn modelId="{290ACFA3-5637-4EA8-A271-E35EF5AB0122}" type="presParOf" srcId="{52AC2539-48CE-42D5-844C-02E7F81EFEE5}" destId="{246669FB-FB3B-40E6-982C-C1D251EDCEB1}" srcOrd="3" destOrd="0" presId="urn:microsoft.com/office/officeart/2009/3/layout/StepUpProcess"/>
    <dgm:cxn modelId="{5915033A-9EC1-4EC7-936D-7B3B528A47FF}" type="presParOf" srcId="{246669FB-FB3B-40E6-982C-C1D251EDCEB1}" destId="{F1BC7231-C26D-4020-AE1D-32DA813BCEC4}" srcOrd="0" destOrd="0" presId="urn:microsoft.com/office/officeart/2009/3/layout/StepUpProcess"/>
    <dgm:cxn modelId="{6FB5CFFB-D4A7-4A60-B45B-D797AEB0344E}" type="presParOf" srcId="{52AC2539-48CE-42D5-844C-02E7F81EFEE5}" destId="{C58855D2-59AA-41B9-B7A7-66DC9F9CED1A}" srcOrd="4" destOrd="0" presId="urn:microsoft.com/office/officeart/2009/3/layout/StepUpProcess"/>
    <dgm:cxn modelId="{F8E151C8-7B6B-4E31-B740-7F3C592DB87A}" type="presParOf" srcId="{C58855D2-59AA-41B9-B7A7-66DC9F9CED1A}" destId="{251761D4-3B0C-42E1-8A44-2E0BC3FD181D}" srcOrd="0" destOrd="0" presId="urn:microsoft.com/office/officeart/2009/3/layout/StepUpProcess"/>
    <dgm:cxn modelId="{B8B91AE9-C9B9-42BB-9109-6C2E1D6D6BD5}" type="presParOf" srcId="{C58855D2-59AA-41B9-B7A7-66DC9F9CED1A}" destId="{59773F60-A23E-4E78-8D51-CAECFB5D7968}" srcOrd="1" destOrd="0" presId="urn:microsoft.com/office/officeart/2009/3/layout/StepUpProcess"/>
    <dgm:cxn modelId="{1655274B-5D5F-4725-8A2D-577A2E138590}" type="presParOf" srcId="{C58855D2-59AA-41B9-B7A7-66DC9F9CED1A}" destId="{91236E84-ADC1-4F5D-91E7-84828E3F7594}" srcOrd="2" destOrd="0" presId="urn:microsoft.com/office/officeart/2009/3/layout/StepUpProcess"/>
    <dgm:cxn modelId="{3C650DF7-F881-4256-AA4A-D5EE0BA6619E}" type="presParOf" srcId="{52AC2539-48CE-42D5-844C-02E7F81EFEE5}" destId="{D99924E9-4C61-44EF-B7DC-217718203533}" srcOrd="5" destOrd="0" presId="urn:microsoft.com/office/officeart/2009/3/layout/StepUpProcess"/>
    <dgm:cxn modelId="{2049C4C3-13A3-4F15-AB65-8ACEDC49C875}" type="presParOf" srcId="{D99924E9-4C61-44EF-B7DC-217718203533}" destId="{7885B72D-2E4D-473C-8576-CCA94B883608}" srcOrd="0" destOrd="0" presId="urn:microsoft.com/office/officeart/2009/3/layout/StepUpProcess"/>
    <dgm:cxn modelId="{C6E5CB6C-F862-4256-84A4-CFA9A07ACB53}" type="presParOf" srcId="{52AC2539-48CE-42D5-844C-02E7F81EFEE5}" destId="{E7ACC9DE-5D6C-4683-A18F-4ED0F583BB8F}" srcOrd="6" destOrd="0" presId="urn:microsoft.com/office/officeart/2009/3/layout/StepUpProcess"/>
    <dgm:cxn modelId="{F0CF5E9D-03DB-47DE-920B-A1E4A9FF4C53}" type="presParOf" srcId="{E7ACC9DE-5D6C-4683-A18F-4ED0F583BB8F}" destId="{3BE06A90-CE91-4C67-AD69-E88A0F3B4F6D}" srcOrd="0" destOrd="0" presId="urn:microsoft.com/office/officeart/2009/3/layout/StepUpProcess"/>
    <dgm:cxn modelId="{5795092F-E941-474D-B327-51CEDC5FEA59}" type="presParOf" srcId="{E7ACC9DE-5D6C-4683-A18F-4ED0F583BB8F}" destId="{10856F32-A750-438D-B90F-BA5D755184AF}" srcOrd="1" destOrd="0" presId="urn:microsoft.com/office/officeart/2009/3/layout/StepUpProcess"/>
    <dgm:cxn modelId="{2622DD01-160D-4C52-9B09-590A3562A7E7}" type="presParOf" srcId="{E7ACC9DE-5D6C-4683-A18F-4ED0F583BB8F}" destId="{321FAF91-080B-4C50-81A6-64F55BED4146}" srcOrd="2" destOrd="0" presId="urn:microsoft.com/office/officeart/2009/3/layout/StepUpProcess"/>
    <dgm:cxn modelId="{AC85C404-A2CA-4B97-8BC3-55400D048007}" type="presParOf" srcId="{52AC2539-48CE-42D5-844C-02E7F81EFEE5}" destId="{2177AD84-0C4F-40ED-9F6D-6649E3245FAB}" srcOrd="7" destOrd="0" presId="urn:microsoft.com/office/officeart/2009/3/layout/StepUpProcess"/>
    <dgm:cxn modelId="{9410FCB2-8648-42B4-8CE2-8BC05F069E7A}" type="presParOf" srcId="{2177AD84-0C4F-40ED-9F6D-6649E3245FAB}" destId="{53ACDD12-6BCB-417E-B944-5ACBE433A016}" srcOrd="0" destOrd="0" presId="urn:microsoft.com/office/officeart/2009/3/layout/StepUpProcess"/>
    <dgm:cxn modelId="{BE007F4D-7DCF-4261-BDD1-A8D5A6D1DBED}" type="presParOf" srcId="{52AC2539-48CE-42D5-844C-02E7F81EFEE5}" destId="{8912129B-6939-4C5B-B1FE-8C3C3D064B3A}" srcOrd="8" destOrd="0" presId="urn:microsoft.com/office/officeart/2009/3/layout/StepUpProcess"/>
    <dgm:cxn modelId="{D24821AD-4165-4470-BAC7-306B3DED69AB}" type="presParOf" srcId="{8912129B-6939-4C5B-B1FE-8C3C3D064B3A}" destId="{FD7D7407-DDE7-4EDF-AE8F-E1DF02DDD3B2}" srcOrd="0" destOrd="0" presId="urn:microsoft.com/office/officeart/2009/3/layout/StepUpProcess"/>
    <dgm:cxn modelId="{390C923B-9ACE-4A66-A0A1-19F892A4E943}" type="presParOf" srcId="{8912129B-6939-4C5B-B1FE-8C3C3D064B3A}" destId="{4193852B-DA72-4003-B746-000BB714F98E}" srcOrd="1" destOrd="0" presId="urn:microsoft.com/office/officeart/2009/3/layout/StepUpProcess"/>
    <dgm:cxn modelId="{6100C553-D999-4FAF-B6DA-E8AAF7FC006F}" type="presParOf" srcId="{8912129B-6939-4C5B-B1FE-8C3C3D064B3A}" destId="{B527FAC6-2265-4640-AF71-AB6AD661E822}" srcOrd="2" destOrd="0" presId="urn:microsoft.com/office/officeart/2009/3/layout/StepUpProcess"/>
    <dgm:cxn modelId="{74DAAD83-DEF1-46DD-B826-21A11A8E21EF}" type="presParOf" srcId="{52AC2539-48CE-42D5-844C-02E7F81EFEE5}" destId="{10D32541-DDBF-48AB-9127-C9EB1F10A538}" srcOrd="9" destOrd="0" presId="urn:microsoft.com/office/officeart/2009/3/layout/StepUpProcess"/>
    <dgm:cxn modelId="{68B4D8EB-9641-448E-A374-1340F1D77CD5}" type="presParOf" srcId="{10D32541-DDBF-48AB-9127-C9EB1F10A538}" destId="{F73E7656-B48F-4584-9D40-18BAD9442141}" srcOrd="0" destOrd="0" presId="urn:microsoft.com/office/officeart/2009/3/layout/StepUpProcess"/>
    <dgm:cxn modelId="{2A4AAB23-E48E-4171-8379-F660A70B85B7}" type="presParOf" srcId="{52AC2539-48CE-42D5-844C-02E7F81EFEE5}" destId="{5C3E2547-F94F-4E25-A2EC-1269538B0EB2}" srcOrd="10" destOrd="0" presId="urn:microsoft.com/office/officeart/2009/3/layout/StepUpProcess"/>
    <dgm:cxn modelId="{8506883B-9FAC-48FB-A4A0-B49A728CCD19}" type="presParOf" srcId="{5C3E2547-F94F-4E25-A2EC-1269538B0EB2}" destId="{D81F6265-33E4-49A1-8E73-1642033903E0}" srcOrd="0" destOrd="0" presId="urn:microsoft.com/office/officeart/2009/3/layout/StepUpProcess"/>
    <dgm:cxn modelId="{239E8D78-4340-4411-B007-CDD822D818B9}" type="presParOf" srcId="{5C3E2547-F94F-4E25-A2EC-1269538B0EB2}" destId="{8F08B5F6-F23B-40E5-91A9-E3560D793D3D}"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8DB960-2B76-49A4-B4DC-4E752D1B98C4}" type="datetimeFigureOut">
              <a:rPr lang="en-US" smtClean="0"/>
              <a:pPr/>
              <a:t>7/22/2014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0730A-D9D0-4B64-B15A-CC5DED520116}" type="slidenum">
              <a:rPr lang="en-US" smtClean="0"/>
              <a:pPr/>
              <a:t>‹#›</a:t>
            </a:fld>
            <a:endParaRPr lang="en-US"/>
          </a:p>
        </p:txBody>
      </p:sp>
    </p:spTree>
    <p:extLst>
      <p:ext uri="{BB962C8B-B14F-4D97-AF65-F5344CB8AC3E}">
        <p14:creationId xmlns:p14="http://schemas.microsoft.com/office/powerpoint/2010/main" val="1663291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lesson will focus on listening skills, the art of compromise, mediation, controlling emotional responses and ethical professional reactions. Role-playing scenarios are an excellent way to have you interact and practice appropriate responses to conflict. During these scenes, specific conflict resolution skills should be reinforced and reviewed. Let’s get started to learn about conflict resolution skills and strategies.</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C0730A-D9D0-4B64-B15A-CC5DED520116}" type="slidenum">
              <a:rPr lang="en-US" smtClean="0"/>
              <a:pPr/>
              <a:t>1</a:t>
            </a:fld>
            <a:endParaRPr lang="en-US"/>
          </a:p>
        </p:txBody>
      </p:sp>
    </p:spTree>
    <p:extLst>
      <p:ext uri="{BB962C8B-B14F-4D97-AF65-F5344CB8AC3E}">
        <p14:creationId xmlns:p14="http://schemas.microsoft.com/office/powerpoint/2010/main" val="2619848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Body language – Things such as gestures, facial expressions and posture comprise body language.</a:t>
            </a:r>
          </a:p>
          <a:p>
            <a:endParaRPr lang="en-US" baseline="0" dirty="0" smtClean="0"/>
          </a:p>
          <a:p>
            <a:r>
              <a:rPr lang="en-US" baseline="0" dirty="0" smtClean="0"/>
              <a:t>Culture – Certain cultures have rules about communicating with others.</a:t>
            </a:r>
          </a:p>
          <a:p>
            <a:endParaRPr lang="en-US" baseline="0" dirty="0" smtClean="0"/>
          </a:p>
          <a:p>
            <a:r>
              <a:rPr lang="en-US" baseline="0" dirty="0" smtClean="0"/>
              <a:t>Environment – Heat and cold alter communication. We usually communicate more effectively when we are comfortable.</a:t>
            </a:r>
          </a:p>
          <a:p>
            <a:endParaRPr lang="en-US" baseline="0" dirty="0" smtClean="0"/>
          </a:p>
          <a:p>
            <a:r>
              <a:rPr lang="en-US" baseline="0" dirty="0" smtClean="0"/>
              <a:t>Feelings – Anger, sadness, happiness and excitement can all affect how we communicate. We often say hurtful things in a fit of anger.</a:t>
            </a:r>
          </a:p>
          <a:p>
            <a:endParaRPr lang="en-US" baseline="0" dirty="0" smtClean="0"/>
          </a:p>
          <a:p>
            <a:r>
              <a:rPr lang="en-US" baseline="0" dirty="0" smtClean="0"/>
              <a:t>Location – We also tend to communicate more effectively in a location with which we are familiar and feel comfortable.</a:t>
            </a:r>
          </a:p>
          <a:p>
            <a:endParaRPr lang="en-US" baseline="0" dirty="0" smtClean="0"/>
          </a:p>
          <a:p>
            <a:r>
              <a:rPr lang="en-US" baseline="0" dirty="0" smtClean="0"/>
              <a:t>Past experiences – Past experiences with people or situations can affect communication.</a:t>
            </a:r>
          </a:p>
          <a:p>
            <a:endParaRPr lang="en-US" baseline="0" dirty="0" smtClean="0"/>
          </a:p>
          <a:p>
            <a:r>
              <a:rPr lang="en-US" baseline="0" dirty="0" smtClean="0"/>
              <a:t>Perception – (A mental image; a comprehension or understanding of something) Comprehension and understanding of things varies from individual to individual.</a:t>
            </a:r>
          </a:p>
          <a:p>
            <a:endParaRPr lang="en-US" baseline="0" dirty="0" smtClean="0"/>
          </a:p>
          <a:p>
            <a:r>
              <a:rPr lang="en-US" baseline="0" dirty="0" smtClean="0"/>
              <a:t>Situations – Stressful situations can alter communication. Unfamiliar situations may affect communication.</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11A1B2D-07F2-48A8-A026-767410E6DD9C}" type="slidenum">
              <a:rPr lang="en-US" smtClean="0"/>
              <a:t>10</a:t>
            </a:fld>
            <a:endParaRPr lang="en-US"/>
          </a:p>
        </p:txBody>
      </p:sp>
    </p:spTree>
    <p:extLst>
      <p:ext uri="{BB962C8B-B14F-4D97-AF65-F5344CB8AC3E}">
        <p14:creationId xmlns:p14="http://schemas.microsoft.com/office/powerpoint/2010/main" val="2987570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What is an</a:t>
            </a:r>
            <a:r>
              <a:rPr lang="en-US" baseline="0" dirty="0" smtClean="0"/>
              <a:t> I</a:t>
            </a:r>
            <a:r>
              <a:rPr lang="en-US" dirty="0" smtClean="0"/>
              <a:t>-statement</a:t>
            </a:r>
            <a:r>
              <a:rPr lang="en-US" baseline="0" dirty="0" smtClean="0"/>
              <a:t> and what is a You-statement?</a:t>
            </a:r>
          </a:p>
          <a:p>
            <a:endParaRPr lang="en-US" baseline="0" dirty="0" smtClean="0"/>
          </a:p>
          <a:p>
            <a:r>
              <a:rPr lang="en-US" baseline="0" dirty="0" smtClean="0"/>
              <a:t>Individuals need to learn to clearly speak up for themselves. Using I-statements to express thoughts, feelings and ideas can help us speak for ourselves - from our point of view. </a:t>
            </a:r>
          </a:p>
          <a:p>
            <a:endParaRPr lang="en-US" baseline="0" dirty="0" smtClean="0"/>
          </a:p>
          <a:p>
            <a:r>
              <a:rPr lang="en-US" baseline="0" dirty="0" smtClean="0"/>
              <a:t>You-statements are negative and often place blame or attack the receiver. How many times has someone made negative comments to you?  Were you able to get your point of view across? </a:t>
            </a:r>
          </a:p>
          <a:p>
            <a:endParaRPr lang="en-US" baseline="0" dirty="0" smtClean="0"/>
          </a:p>
          <a:p>
            <a:r>
              <a:rPr lang="en-US" baseline="0" dirty="0" smtClean="0"/>
              <a:t>I-statements give you the responsibility and control over what you communicate to others. </a:t>
            </a:r>
          </a:p>
          <a:p>
            <a:endParaRPr lang="en-US" baseline="0" dirty="0" smtClean="0"/>
          </a:p>
          <a:p>
            <a:r>
              <a:rPr lang="en-US" baseline="0" dirty="0" smtClean="0"/>
              <a:t>Do you ever have a hard time telling someone how you really feel or how you really think?  Maybe a friend </a:t>
            </a:r>
            <a:r>
              <a:rPr lang="en-US" baseline="0" smtClean="0"/>
              <a:t>asked you to </a:t>
            </a:r>
            <a:r>
              <a:rPr lang="en-US" baseline="0" dirty="0" smtClean="0"/>
              <a:t>lend him or her $50.00.  Perhaps you were not sure how to say no without hurting his or her feelings. You lend him or her $50.00 and now you are worried about making your car payment. Learning how to use I-statements can give you more control over what you communicate to others. How would you use an I-statement to say no to your friend?</a:t>
            </a:r>
          </a:p>
          <a:p>
            <a:r>
              <a:rPr lang="en-US" baseline="0" dirty="0" smtClean="0"/>
              <a:t>Possible answers:</a:t>
            </a:r>
          </a:p>
          <a:p>
            <a:r>
              <a:rPr lang="en-US" baseline="0" dirty="0" smtClean="0"/>
              <a:t>I see you need help but I have a car payment that is due day after tomorrow. I am really sorry.</a:t>
            </a:r>
          </a:p>
          <a:p>
            <a:endParaRPr lang="en-US" baseline="0" dirty="0" smtClean="0"/>
          </a:p>
          <a:p>
            <a:r>
              <a:rPr lang="en-US" baseline="0" dirty="0" smtClean="0"/>
              <a:t>Teacher note: Ask students for additional responses to this scenario using I-statements as listed on this slide. You may assign a scribe to write the responses on the board.</a:t>
            </a:r>
          </a:p>
          <a:p>
            <a:endParaRPr lang="en-US" baseline="0" dirty="0" smtClean="0"/>
          </a:p>
          <a:p>
            <a:r>
              <a:rPr lang="en-US" baseline="0" dirty="0" smtClean="0"/>
              <a:t>You-statements attack the receiver’s self-esteem. As a result, the receiver responds in a defensive manner. The person may feel that his or her thoughts, opinions or plans are unimportant. Some feelings the receiver might experience are: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Angry</a:t>
            </a:r>
          </a:p>
          <a:p>
            <a:pPr marL="171450" indent="-171450">
              <a:buFont typeface="Arial" panose="020B0604020202020204" pitchFamily="34" charset="0"/>
              <a:buChar char="•"/>
            </a:pPr>
            <a:r>
              <a:rPr lang="en-US" baseline="0" dirty="0" smtClean="0"/>
              <a:t>Defensive</a:t>
            </a:r>
          </a:p>
          <a:p>
            <a:pPr marL="171450" indent="-171450">
              <a:buFont typeface="Arial" panose="020B0604020202020204" pitchFamily="34" charset="0"/>
              <a:buChar char="•"/>
            </a:pPr>
            <a:r>
              <a:rPr lang="en-US" baseline="0" dirty="0" smtClean="0"/>
              <a:t>Hurt</a:t>
            </a:r>
          </a:p>
          <a:p>
            <a:pPr marL="171450" indent="-171450">
              <a:buFont typeface="Arial" panose="020B0604020202020204" pitchFamily="34" charset="0"/>
              <a:buChar char="•"/>
            </a:pPr>
            <a:r>
              <a:rPr lang="en-US" baseline="0" dirty="0" smtClean="0"/>
              <a:t>Inadequate</a:t>
            </a:r>
          </a:p>
          <a:p>
            <a:pPr marL="171450" indent="-171450">
              <a:buFont typeface="Arial" panose="020B0604020202020204" pitchFamily="34" charset="0"/>
              <a:buChar char="•"/>
            </a:pPr>
            <a:r>
              <a:rPr lang="en-US" baseline="0" dirty="0" smtClean="0"/>
              <a:t>Inferior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Labeled</a:t>
            </a:r>
          </a:p>
          <a:p>
            <a:pPr marL="171450" indent="-171450">
              <a:buFont typeface="Arial" panose="020B0604020202020204" pitchFamily="34" charset="0"/>
              <a:buChar char="•"/>
            </a:pPr>
            <a:r>
              <a:rPr lang="en-US" baseline="0" dirty="0" smtClean="0"/>
              <a:t>Resistant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Stubborn</a:t>
            </a:r>
          </a:p>
          <a:p>
            <a:pPr marL="171450" indent="-171450">
              <a:buFont typeface="Arial" panose="020B0604020202020204" pitchFamily="34" charset="0"/>
              <a:buChar char="•"/>
            </a:pPr>
            <a:r>
              <a:rPr lang="en-US" baseline="0" dirty="0" smtClean="0"/>
              <a:t>Worthless</a:t>
            </a:r>
          </a:p>
          <a:p>
            <a:endParaRPr lang="en-US" baseline="0" dirty="0" smtClean="0"/>
          </a:p>
          <a:p>
            <a:r>
              <a:rPr lang="en-US" baseline="0" dirty="0" smtClean="0"/>
              <a:t>Do you think this is an effective way to communicate? Has anyone ever made you feel like this during a conversation? Have you ever made someone feel defensive during a conversation? What happened?</a:t>
            </a:r>
            <a:endParaRPr lang="en-US" dirty="0"/>
          </a:p>
        </p:txBody>
      </p:sp>
      <p:sp>
        <p:nvSpPr>
          <p:cNvPr id="4" name="Slide Number Placeholder 3"/>
          <p:cNvSpPr>
            <a:spLocks noGrp="1"/>
          </p:cNvSpPr>
          <p:nvPr>
            <p:ph type="sldNum" sz="quarter" idx="10"/>
          </p:nvPr>
        </p:nvSpPr>
        <p:spPr/>
        <p:txBody>
          <a:bodyPr/>
          <a:lstStyle/>
          <a:p>
            <a:fld id="{111A1B2D-07F2-48A8-A026-767410E6DD9C}" type="slidenum">
              <a:rPr lang="en-US" smtClean="0"/>
              <a:t>11</a:t>
            </a:fld>
            <a:endParaRPr lang="en-US" dirty="0"/>
          </a:p>
        </p:txBody>
      </p:sp>
    </p:spTree>
    <p:extLst>
      <p:ext uri="{BB962C8B-B14F-4D97-AF65-F5344CB8AC3E}">
        <p14:creationId xmlns:p14="http://schemas.microsoft.com/office/powerpoint/2010/main" val="1618382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r>
              <a:rPr lang="en-US" dirty="0" smtClean="0"/>
              <a:t>Research from Ohio State University</a:t>
            </a:r>
            <a:r>
              <a:rPr lang="en-US" baseline="0" dirty="0" smtClean="0"/>
              <a:t> shows the following information:</a:t>
            </a:r>
            <a:endParaRPr lang="en-US" dirty="0" smtClean="0"/>
          </a:p>
          <a:p>
            <a:pPr marL="0" lv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The amount of time people spend on different parts of communication process:  </a:t>
            </a:r>
          </a:p>
          <a:p>
            <a:pPr marL="628650" lvl="1" indent="-171450">
              <a:buFont typeface="Arial" panose="020B0604020202020204" pitchFamily="34" charset="0"/>
              <a:buChar char="•"/>
            </a:pPr>
            <a:r>
              <a:rPr lang="en-US" dirty="0" smtClean="0"/>
              <a:t>listening—45%, speaking—30%, reading—16%, writing—9%</a:t>
            </a:r>
          </a:p>
          <a:p>
            <a:pPr marL="0" lvl="0" indent="0">
              <a:buFont typeface="Arial" panose="020B0604020202020204" pitchFamily="34" charset="0"/>
              <a:buNone/>
            </a:pPr>
            <a:endParaRPr lang="en-US" dirty="0" smtClean="0"/>
          </a:p>
          <a:p>
            <a:pPr marL="0" lvl="0" indent="0">
              <a:buFont typeface="Arial" panose="020B0604020202020204" pitchFamily="34" charset="0"/>
              <a:buNone/>
            </a:pPr>
            <a:r>
              <a:rPr lang="en-US" dirty="0" smtClean="0"/>
              <a:t>How</a:t>
            </a:r>
            <a:r>
              <a:rPr lang="en-US" baseline="0" dirty="0" smtClean="0"/>
              <a:t> much time do you spend listening? Speaking? Reading? Writing?</a:t>
            </a:r>
            <a:endParaRPr lang="en-US" dirty="0" smtClean="0"/>
          </a:p>
          <a:p>
            <a:endParaRPr lang="en-US" dirty="0"/>
          </a:p>
        </p:txBody>
      </p:sp>
      <p:sp>
        <p:nvSpPr>
          <p:cNvPr id="4" name="Slide Number Placeholder 3"/>
          <p:cNvSpPr>
            <a:spLocks noGrp="1"/>
          </p:cNvSpPr>
          <p:nvPr>
            <p:ph type="sldNum" sz="quarter" idx="10"/>
          </p:nvPr>
        </p:nvSpPr>
        <p:spPr/>
        <p:txBody>
          <a:bodyPr/>
          <a:lstStyle/>
          <a:p>
            <a:fld id="{111A1B2D-07F2-48A8-A026-767410E6DD9C}" type="slidenum">
              <a:rPr lang="en-US" smtClean="0"/>
              <a:t>12</a:t>
            </a:fld>
            <a:endParaRPr lang="en-US"/>
          </a:p>
        </p:txBody>
      </p:sp>
    </p:spTree>
    <p:extLst>
      <p:ext uri="{BB962C8B-B14F-4D97-AF65-F5344CB8AC3E}">
        <p14:creationId xmlns:p14="http://schemas.microsoft.com/office/powerpoint/2010/main" val="518443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many ways to resolve conflict. For conflict to be resolved, some form of change has to be accepted by both parties. This involves give and take. Conflict resolution can only occur if both parties are willing to work together.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Differences are sure to arise between people. When these differences are resolved in constructive ways, relationships can actually be made stronger. When destructive methods are used, relationships may be damaged or destroyed. The conflict either will not be resolved, or one party will definitely come out feeling</a:t>
            </a:r>
            <a:r>
              <a:rPr lang="en-US" sz="1200" kern="1200" baseline="0" dirty="0" smtClean="0">
                <a:solidFill>
                  <a:schemeClr val="tx1"/>
                </a:solidFill>
                <a:effectLst/>
                <a:latin typeface="+mn-lt"/>
                <a:ea typeface="+mn-ea"/>
                <a:cs typeface="+mn-cs"/>
              </a:rPr>
              <a:t> bad</a:t>
            </a:r>
            <a:r>
              <a:rPr lang="en-US" sz="1200" kern="1200" dirty="0" smtClean="0">
                <a:solidFill>
                  <a:schemeClr val="tx1"/>
                </a:solidFill>
                <a:effectLst/>
                <a:latin typeface="+mn-lt"/>
                <a:ea typeface="+mn-ea"/>
                <a:cs typeface="+mn-cs"/>
              </a:rPr>
              <a:t>. Learning to recognize constructive and destructive behaviors can help people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focus on positive ways to resolve differences.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Can you recall the last conflict you had with an individual?</a:t>
            </a:r>
          </a:p>
          <a:p>
            <a:r>
              <a:rPr lang="en-US" sz="1200" kern="1200" dirty="0" smtClean="0">
                <a:solidFill>
                  <a:schemeClr val="tx1"/>
                </a:solidFill>
                <a:effectLst/>
                <a:latin typeface="+mn-lt"/>
                <a:ea typeface="+mn-ea"/>
                <a:cs typeface="+mn-cs"/>
              </a:rPr>
              <a:t>Did you resolve it? How was it resolved?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C0730A-D9D0-4B64-B15A-CC5DED520116}" type="slidenum">
              <a:rPr lang="en-US" smtClean="0"/>
              <a:pPr/>
              <a:t>13</a:t>
            </a:fld>
            <a:endParaRPr lang="en-US"/>
          </a:p>
        </p:txBody>
      </p:sp>
    </p:spTree>
    <p:extLst>
      <p:ext uri="{BB962C8B-B14F-4D97-AF65-F5344CB8AC3E}">
        <p14:creationId xmlns:p14="http://schemas.microsoft.com/office/powerpoint/2010/main" val="2246068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Ask the students this question and discuss their answers.</a:t>
            </a:r>
          </a:p>
        </p:txBody>
      </p:sp>
      <p:sp>
        <p:nvSpPr>
          <p:cNvPr id="4" name="Slide Number Placeholder 3"/>
          <p:cNvSpPr>
            <a:spLocks noGrp="1"/>
          </p:cNvSpPr>
          <p:nvPr>
            <p:ph type="sldNum" sz="quarter" idx="10"/>
          </p:nvPr>
        </p:nvSpPr>
        <p:spPr/>
        <p:txBody>
          <a:bodyPr/>
          <a:lstStyle/>
          <a:p>
            <a:fld id="{BFC0730A-D9D0-4B64-B15A-CC5DED520116}" type="slidenum">
              <a:rPr lang="en-US" smtClean="0"/>
              <a:pPr/>
              <a:t>14</a:t>
            </a:fld>
            <a:endParaRPr lang="en-US"/>
          </a:p>
        </p:txBody>
      </p:sp>
    </p:spTree>
    <p:extLst>
      <p:ext uri="{BB962C8B-B14F-4D97-AF65-F5344CB8AC3E}">
        <p14:creationId xmlns:p14="http://schemas.microsoft.com/office/powerpoint/2010/main" val="2207760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The following list describes four constructive ways to resolve conflicts:</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Accommodation - Both individuals “agree to disagree.” They accept differences and agree not to let these differences grow into major problems.</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Compromise -</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Both individuals give in and find an agreement they can both live with. The result is based on a combination of their views.</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Concession - One individual agrees to give in to the other.</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Consensus - Both individuals are able to see each other’s point of view and choose a solution good for both of them.</a:t>
            </a:r>
          </a:p>
          <a:p>
            <a:pPr fontAlgn="base"/>
            <a:endParaRPr lang="en-US" sz="1200" b="0" i="0" kern="1200" dirty="0" smtClean="0">
              <a:solidFill>
                <a:schemeClr val="tx1"/>
              </a:solidFill>
              <a:effectLst/>
              <a:latin typeface="+mn-lt"/>
              <a:ea typeface="+mn-ea"/>
              <a:cs typeface="+mn-cs"/>
            </a:endParaRPr>
          </a:p>
          <a:p>
            <a:pPr fontAlgn="base"/>
            <a:endParaRPr lang="en-US" sz="1200" b="0" i="0" kern="1200" baseline="0" dirty="0" smtClean="0">
              <a:solidFill>
                <a:schemeClr val="tx1"/>
              </a:solidFill>
              <a:effectLst/>
              <a:latin typeface="+mn-lt"/>
              <a:ea typeface="+mn-ea"/>
              <a:cs typeface="+mn-cs"/>
            </a:endParaRPr>
          </a:p>
          <a:p>
            <a:pPr fontAlgn="base"/>
            <a:endParaRPr lang="en-US" sz="1200" b="0" i="0" kern="1200" baseline="0" dirty="0" smtClean="0">
              <a:solidFill>
                <a:schemeClr val="tx1"/>
              </a:solidFill>
              <a:effectLst/>
              <a:latin typeface="+mn-lt"/>
              <a:ea typeface="+mn-ea"/>
              <a:cs typeface="+mn-cs"/>
            </a:endParaRPr>
          </a:p>
          <a:p>
            <a:pPr fontAlgn="base"/>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C0730A-D9D0-4B64-B15A-CC5DED520116}" type="slidenum">
              <a:rPr lang="en-US" smtClean="0"/>
              <a:pPr/>
              <a:t>15</a:t>
            </a:fld>
            <a:endParaRPr lang="en-US"/>
          </a:p>
        </p:txBody>
      </p:sp>
    </p:spTree>
    <p:extLst>
      <p:ext uri="{BB962C8B-B14F-4D97-AF65-F5344CB8AC3E}">
        <p14:creationId xmlns:p14="http://schemas.microsoft.com/office/powerpoint/2010/main" val="1591822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Define the problem - Each party</a:t>
            </a:r>
            <a:r>
              <a:rPr lang="en-US" sz="1200" b="0" i="0" kern="1200" baseline="0" dirty="0" smtClean="0">
                <a:solidFill>
                  <a:schemeClr val="tx1"/>
                </a:solidFill>
                <a:effectLst/>
                <a:latin typeface="+mn-lt"/>
                <a:ea typeface="+mn-ea"/>
                <a:cs typeface="+mn-cs"/>
              </a:rPr>
              <a:t> takes a turn describing the problem from his or her point of view. Participants should show respect for each other.</a:t>
            </a:r>
          </a:p>
          <a:p>
            <a:pPr fontAlgn="base"/>
            <a:endParaRPr lang="en-US" sz="1200" b="0" i="0" kern="1200" baseline="0" dirty="0" smtClean="0">
              <a:solidFill>
                <a:schemeClr val="tx1"/>
              </a:solidFill>
              <a:effectLst/>
              <a:latin typeface="+mn-lt"/>
              <a:ea typeface="+mn-ea"/>
              <a:cs typeface="+mn-cs"/>
            </a:endParaRPr>
          </a:p>
          <a:p>
            <a:pPr fontAlgn="base"/>
            <a:r>
              <a:rPr lang="en-US" sz="1200" b="0" i="0" kern="1200" baseline="0" dirty="0" smtClean="0">
                <a:solidFill>
                  <a:schemeClr val="tx1"/>
                </a:solidFill>
                <a:effectLst/>
                <a:latin typeface="+mn-lt"/>
                <a:ea typeface="+mn-ea"/>
                <a:cs typeface="+mn-cs"/>
              </a:rPr>
              <a:t>Suggest a solution - Each party suggests a solution.</a:t>
            </a:r>
          </a:p>
          <a:p>
            <a:pPr fontAlgn="base"/>
            <a:endParaRPr lang="en-US" sz="1200" b="0" i="0" kern="1200" baseline="0" dirty="0" smtClean="0">
              <a:solidFill>
                <a:schemeClr val="tx1"/>
              </a:solidFill>
              <a:effectLst/>
              <a:latin typeface="+mn-lt"/>
              <a:ea typeface="+mn-ea"/>
              <a:cs typeface="+mn-cs"/>
            </a:endParaRPr>
          </a:p>
          <a:p>
            <a:pPr fontAlgn="base"/>
            <a:r>
              <a:rPr lang="en-US" sz="1200" b="0" i="0" kern="1200" baseline="0" dirty="0" smtClean="0">
                <a:solidFill>
                  <a:schemeClr val="tx1"/>
                </a:solidFill>
                <a:effectLst/>
                <a:latin typeface="+mn-lt"/>
                <a:ea typeface="+mn-ea"/>
                <a:cs typeface="+mn-cs"/>
              </a:rPr>
              <a:t>Evaluate a solution - The solutions are discussed. Each party explains the part of a suggestion that (1) they agree with, and (2) they cannot accept.</a:t>
            </a:r>
          </a:p>
          <a:p>
            <a:pPr fontAlgn="base"/>
            <a:endParaRPr lang="en-US" sz="1200" b="0" i="0" kern="1200" baseline="0" dirty="0" smtClean="0">
              <a:solidFill>
                <a:schemeClr val="tx1"/>
              </a:solidFill>
              <a:effectLst/>
              <a:latin typeface="+mn-lt"/>
              <a:ea typeface="+mn-ea"/>
              <a:cs typeface="+mn-cs"/>
            </a:endParaRPr>
          </a:p>
          <a:p>
            <a:pPr fontAlgn="base"/>
            <a:r>
              <a:rPr lang="en-US" sz="1200" b="0" i="0" kern="1200" baseline="0" dirty="0" smtClean="0">
                <a:solidFill>
                  <a:schemeClr val="tx1"/>
                </a:solidFill>
                <a:effectLst/>
                <a:latin typeface="+mn-lt"/>
                <a:ea typeface="+mn-ea"/>
                <a:cs typeface="+mn-cs"/>
              </a:rPr>
              <a:t>Compromise - If the parties are fairly close to agreeing, they may compromise or settle the dispute by each agreeing to give up something.</a:t>
            </a:r>
          </a:p>
          <a:p>
            <a:pPr fontAlgn="base"/>
            <a:endParaRPr lang="en-US" sz="1200" b="0" i="0" kern="1200" baseline="0" dirty="0" smtClean="0">
              <a:solidFill>
                <a:schemeClr val="tx1"/>
              </a:solidFill>
              <a:effectLst/>
              <a:latin typeface="+mn-lt"/>
              <a:ea typeface="+mn-ea"/>
              <a:cs typeface="+mn-cs"/>
            </a:endParaRPr>
          </a:p>
          <a:p>
            <a:pPr fontAlgn="base"/>
            <a:r>
              <a:rPr lang="en-US" sz="1200" b="0" i="0" kern="1200" baseline="0" dirty="0" smtClean="0">
                <a:solidFill>
                  <a:schemeClr val="tx1"/>
                </a:solidFill>
                <a:effectLst/>
                <a:latin typeface="+mn-lt"/>
                <a:ea typeface="+mn-ea"/>
                <a:cs typeface="+mn-cs"/>
              </a:rPr>
              <a:t>Brainstorm - If the parties cannot compromise, they brainstorm different ways to approach the problem and try again to reach a compromise.</a:t>
            </a:r>
          </a:p>
          <a:p>
            <a:pPr fontAlgn="base"/>
            <a:endParaRPr lang="en-US" sz="1200" b="0" i="0" kern="1200" baseline="0" dirty="0" smtClean="0">
              <a:solidFill>
                <a:schemeClr val="tx1"/>
              </a:solidFill>
              <a:effectLst/>
              <a:latin typeface="+mn-lt"/>
              <a:ea typeface="+mn-ea"/>
              <a:cs typeface="+mn-cs"/>
            </a:endParaRPr>
          </a:p>
          <a:p>
            <a:pPr fontAlgn="base"/>
            <a:r>
              <a:rPr lang="en-US" sz="1200" b="0" i="0" kern="1200" baseline="0" dirty="0" smtClean="0">
                <a:solidFill>
                  <a:schemeClr val="tx1"/>
                </a:solidFill>
                <a:effectLst/>
                <a:latin typeface="+mn-lt"/>
                <a:ea typeface="+mn-ea"/>
                <a:cs typeface="+mn-cs"/>
              </a:rPr>
              <a:t>Seek mediation - If no solution is reached, the parties invite a third party to listen and make suggestions.</a:t>
            </a:r>
          </a:p>
          <a:p>
            <a:pPr fontAlgn="base"/>
            <a:endParaRPr lang="en-US" sz="1200" b="0" i="0" kern="1200" baseline="0" dirty="0" smtClean="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C0730A-D9D0-4B64-B15A-CC5DED520116}" type="slidenum">
              <a:rPr lang="en-US" smtClean="0"/>
              <a:pPr/>
              <a:t>16</a:t>
            </a:fld>
            <a:endParaRPr lang="en-US"/>
          </a:p>
        </p:txBody>
      </p:sp>
    </p:spTree>
    <p:extLst>
      <p:ext uri="{BB962C8B-B14F-4D97-AF65-F5344CB8AC3E}">
        <p14:creationId xmlns:p14="http://schemas.microsoft.com/office/powerpoint/2010/main" val="550328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Conflict resolution or management requires that everyone involved respects each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other, listens to various views, and works toward mutual decisions. Some steps to reach an agreement are:</a:t>
            </a:r>
          </a:p>
          <a:p>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Each person stating his or her side while others listen respectfully with no interruptions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Using I-messages to verify understanding. For example: “I</a:t>
            </a:r>
            <a:r>
              <a:rPr lang="en-US" sz="1200" kern="1200" baseline="0" dirty="0" smtClean="0">
                <a:solidFill>
                  <a:schemeClr val="tx1"/>
                </a:solidFill>
                <a:effectLst/>
                <a:latin typeface="+mn-lt"/>
                <a:ea typeface="+mn-ea"/>
                <a:cs typeface="+mn-cs"/>
              </a:rPr>
              <a:t> hear you say ________________.</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Trying to see the other’s opinions or side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Brainstorming to find solutions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Participants volunteering what they can do to solve the conflict or problem</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Listening, negotiating and working toward a mutual agreement or decision</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C0730A-D9D0-4B64-B15A-CC5DED520116}" type="slidenum">
              <a:rPr lang="en-US" smtClean="0"/>
              <a:pPr/>
              <a:t>17</a:t>
            </a:fld>
            <a:endParaRPr lang="en-US"/>
          </a:p>
        </p:txBody>
      </p:sp>
    </p:spTree>
    <p:extLst>
      <p:ext uri="{BB962C8B-B14F-4D97-AF65-F5344CB8AC3E}">
        <p14:creationId xmlns:p14="http://schemas.microsoft.com/office/powerpoint/2010/main" val="3856702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Be</a:t>
            </a:r>
            <a:r>
              <a:rPr lang="en-US" sz="1200" b="0" i="0" kern="1200" baseline="0" dirty="0" smtClean="0">
                <a:solidFill>
                  <a:schemeClr val="tx1"/>
                </a:solidFill>
                <a:effectLst/>
                <a:latin typeface="+mn-lt"/>
                <a:ea typeface="+mn-ea"/>
                <a:cs typeface="+mn-cs"/>
              </a:rPr>
              <a:t> accepting of compromise</a:t>
            </a:r>
          </a:p>
          <a:p>
            <a:pPr marL="171450" indent="-171450" fontAlgn="base">
              <a:buFont typeface="Arial" panose="020B0604020202020204" pitchFamily="34" charset="0"/>
              <a:buChar char="•"/>
            </a:pPr>
            <a:r>
              <a:rPr lang="en-US" sz="1200" b="0" i="0" kern="1200" baseline="0" dirty="0" smtClean="0">
                <a:solidFill>
                  <a:schemeClr val="tx1"/>
                </a:solidFill>
                <a:effectLst/>
                <a:latin typeface="+mn-lt"/>
                <a:ea typeface="+mn-ea"/>
                <a:cs typeface="+mn-cs"/>
              </a:rPr>
              <a:t>Be flexible and willing to bend</a:t>
            </a:r>
          </a:p>
          <a:p>
            <a:pPr marL="171450" indent="-171450" fontAlgn="base">
              <a:buFont typeface="Arial" panose="020B0604020202020204" pitchFamily="34" charset="0"/>
              <a:buChar char="•"/>
            </a:pPr>
            <a:r>
              <a:rPr lang="en-US" sz="1200" b="0" i="0" kern="1200" baseline="0" dirty="0" smtClean="0">
                <a:solidFill>
                  <a:schemeClr val="tx1"/>
                </a:solidFill>
                <a:effectLst/>
                <a:latin typeface="+mn-lt"/>
                <a:ea typeface="+mn-ea"/>
                <a:cs typeface="+mn-cs"/>
              </a:rPr>
              <a:t>Be honest about your needs and wants</a:t>
            </a:r>
          </a:p>
          <a:p>
            <a:pPr marL="171450" indent="-171450" fontAlgn="base">
              <a:buFont typeface="Arial" panose="020B0604020202020204" pitchFamily="34" charset="0"/>
              <a:buChar char="•"/>
            </a:pPr>
            <a:r>
              <a:rPr lang="en-US" sz="1200" b="0" i="0" kern="1200" baseline="0" dirty="0" smtClean="0">
                <a:solidFill>
                  <a:schemeClr val="tx1"/>
                </a:solidFill>
                <a:effectLst/>
                <a:latin typeface="+mn-lt"/>
                <a:ea typeface="+mn-ea"/>
                <a:cs typeface="+mn-cs"/>
              </a:rPr>
              <a:t>Cooperate by working together toward a solution</a:t>
            </a:r>
          </a:p>
          <a:p>
            <a:pPr marL="171450" indent="-171450" fontAlgn="base">
              <a:buFont typeface="Arial" panose="020B0604020202020204" pitchFamily="34" charset="0"/>
              <a:buChar char="•"/>
            </a:pPr>
            <a:r>
              <a:rPr lang="en-US" sz="1200" b="0" i="0" kern="1200" baseline="0" dirty="0" smtClean="0">
                <a:solidFill>
                  <a:schemeClr val="tx1"/>
                </a:solidFill>
                <a:effectLst/>
                <a:latin typeface="+mn-lt"/>
                <a:ea typeface="+mn-ea"/>
                <a:cs typeface="+mn-cs"/>
              </a:rPr>
              <a:t>Do not change the subject</a:t>
            </a:r>
          </a:p>
          <a:p>
            <a:pPr marL="171450" indent="-171450" fontAlgn="base">
              <a:buFont typeface="Arial" panose="020B0604020202020204" pitchFamily="34" charset="0"/>
              <a:buChar char="•"/>
            </a:pPr>
            <a:r>
              <a:rPr lang="en-US" sz="1200" b="0" i="0" kern="1200" baseline="0" dirty="0" smtClean="0">
                <a:solidFill>
                  <a:schemeClr val="tx1"/>
                </a:solidFill>
                <a:effectLst/>
                <a:latin typeface="+mn-lt"/>
                <a:ea typeface="+mn-ea"/>
                <a:cs typeface="+mn-cs"/>
              </a:rPr>
              <a:t>Face the conflict without fear (Do not avoid it.)</a:t>
            </a:r>
          </a:p>
          <a:p>
            <a:pPr marL="171450" indent="-171450" fontAlgn="base">
              <a:buFont typeface="Arial" panose="020B0604020202020204" pitchFamily="34" charset="0"/>
              <a:buChar char="•"/>
            </a:pPr>
            <a:r>
              <a:rPr lang="en-US" sz="1200" b="0" i="0" kern="1200" baseline="0" dirty="0" smtClean="0">
                <a:solidFill>
                  <a:schemeClr val="tx1"/>
                </a:solidFill>
                <a:effectLst/>
                <a:latin typeface="+mn-lt"/>
                <a:ea typeface="+mn-ea"/>
                <a:cs typeface="+mn-cs"/>
              </a:rPr>
              <a:t>Put yourself in the other person’s shoes</a:t>
            </a:r>
          </a:p>
          <a:p>
            <a:pPr fontAlgn="base"/>
            <a:endParaRPr lang="en-US" sz="1200" b="0" i="0" kern="1200" baseline="0" dirty="0" smtClean="0">
              <a:solidFill>
                <a:schemeClr val="tx1"/>
              </a:solidFill>
              <a:effectLst/>
              <a:latin typeface="+mn-lt"/>
              <a:ea typeface="+mn-ea"/>
              <a:cs typeface="+mn-cs"/>
            </a:endParaRPr>
          </a:p>
          <a:p>
            <a:pPr fontAlgn="base"/>
            <a:r>
              <a:rPr lang="en-US" sz="1200" b="0" i="0" kern="1200" baseline="0" dirty="0" smtClean="0">
                <a:solidFill>
                  <a:schemeClr val="tx1"/>
                </a:solidFill>
                <a:effectLst/>
                <a:latin typeface="+mn-lt"/>
                <a:ea typeface="+mn-ea"/>
                <a:cs typeface="+mn-cs"/>
              </a:rPr>
              <a:t>What are some other ways to practice constructive conflict resolution?</a:t>
            </a:r>
          </a:p>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C0730A-D9D0-4B64-B15A-CC5DED520116}" type="slidenum">
              <a:rPr lang="en-US" smtClean="0"/>
              <a:pPr/>
              <a:t>18</a:t>
            </a:fld>
            <a:endParaRPr lang="en-US"/>
          </a:p>
        </p:txBody>
      </p:sp>
    </p:spTree>
    <p:extLst>
      <p:ext uri="{BB962C8B-B14F-4D97-AF65-F5344CB8AC3E}">
        <p14:creationId xmlns:p14="http://schemas.microsoft.com/office/powerpoint/2010/main" val="410171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10 Hot Tips - Managing Conflict</a:t>
            </a:r>
          </a:p>
          <a:p>
            <a:r>
              <a:rPr lang="en-US" sz="1200" b="0" i="0" kern="1200" dirty="0" smtClean="0">
                <a:solidFill>
                  <a:schemeClr val="tx1"/>
                </a:solidFill>
                <a:effectLst/>
                <a:latin typeface="+mn-lt"/>
                <a:ea typeface="+mn-ea"/>
                <a:cs typeface="+mn-cs"/>
              </a:rPr>
              <a:t>10 Hot Leadership Tips Series - Managing Conflict</a:t>
            </a:r>
          </a:p>
          <a:p>
            <a:pPr fontAlgn="base"/>
            <a:r>
              <a:rPr lang="en-US" sz="1200" b="0" i="0" kern="1200" dirty="0" smtClean="0">
                <a:solidFill>
                  <a:schemeClr val="tx1"/>
                </a:solidFill>
                <a:effectLst/>
                <a:latin typeface="+mn-lt"/>
                <a:ea typeface="+mn-ea"/>
                <a:cs typeface="+mn-cs"/>
              </a:rPr>
              <a:t>http://youtu.be/mqkm788-Jk8</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C0730A-D9D0-4B64-B15A-CC5DED520116}" type="slidenum">
              <a:rPr lang="en-US" smtClean="0"/>
              <a:pPr/>
              <a:t>19</a:t>
            </a:fld>
            <a:endParaRPr lang="en-US"/>
          </a:p>
        </p:txBody>
      </p:sp>
    </p:spTree>
    <p:extLst>
      <p:ext uri="{BB962C8B-B14F-4D97-AF65-F5344CB8AC3E}">
        <p14:creationId xmlns:p14="http://schemas.microsoft.com/office/powerpoint/2010/main" val="3319670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C0730A-D9D0-4B64-B15A-CC5DED520116}" type="slidenum">
              <a:rPr lang="en-US" smtClean="0"/>
              <a:pPr/>
              <a:t>2</a:t>
            </a:fld>
            <a:endParaRPr lang="en-US"/>
          </a:p>
        </p:txBody>
      </p:sp>
    </p:spTree>
    <p:extLst>
      <p:ext uri="{BB962C8B-B14F-4D97-AF65-F5344CB8AC3E}">
        <p14:creationId xmlns:p14="http://schemas.microsoft.com/office/powerpoint/2010/main" val="1704798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fontAlgn="base"/>
            <a:r>
              <a:rPr lang="en-US" sz="1200" b="0" i="0" kern="1200" baseline="0" dirty="0" smtClean="0">
                <a:solidFill>
                  <a:schemeClr val="tx1"/>
                </a:solidFill>
                <a:effectLst/>
                <a:latin typeface="+mn-lt"/>
                <a:ea typeface="+mn-ea"/>
                <a:cs typeface="+mn-cs"/>
              </a:rPr>
              <a:t>Altering the Group Structure – In a classroom or group setting, altering the group structure may mean changing the physical space in order to separate two conflicting individuals, changing a student’s schedule or even changing a teacher’s job responsibilities. Like the strategy of avoidance, this strategy may sometimes just push the conflict out of sight temporarily, only to have it return with increased intensity.</a:t>
            </a:r>
          </a:p>
          <a:p>
            <a:pPr fontAlgn="base"/>
            <a:endParaRPr lang="en-US" sz="1200" b="0" i="0" kern="1200" baseline="0" dirty="0" smtClean="0">
              <a:solidFill>
                <a:schemeClr val="tx1"/>
              </a:solidFill>
              <a:effectLst/>
              <a:latin typeface="+mn-lt"/>
              <a:ea typeface="+mn-ea"/>
              <a:cs typeface="+mn-cs"/>
            </a:endParaRPr>
          </a:p>
          <a:p>
            <a:pPr fontAlgn="base"/>
            <a:r>
              <a:rPr lang="en-US" sz="1200" b="0" i="0" kern="1200" baseline="0" dirty="0" smtClean="0">
                <a:solidFill>
                  <a:schemeClr val="tx1"/>
                </a:solidFill>
                <a:effectLst/>
                <a:latin typeface="+mn-lt"/>
                <a:ea typeface="+mn-ea"/>
                <a:cs typeface="+mn-cs"/>
              </a:rPr>
              <a:t>Appealing to a Higher Belief or Value – When conflict seems irresolvable, sometimes focusing on an overarching goal or belief will help resolve conflict. For example, two siblings involved in a personal conflict may decide to put their differences aside in order to do what is best for the family. Developmental levels have a great deal to do with how effective this strategy may be with individuals. A very young child may not be able to use this strategy, whereas a parent may appeal to an older sibling for the greater good of all.</a:t>
            </a:r>
          </a:p>
          <a:p>
            <a:pPr fontAlgn="base"/>
            <a:endParaRPr lang="en-US" sz="1200" b="0" i="0" kern="1200" baseline="0" dirty="0" smtClean="0">
              <a:solidFill>
                <a:schemeClr val="tx1"/>
              </a:solidFill>
              <a:effectLst/>
              <a:latin typeface="+mn-lt"/>
              <a:ea typeface="+mn-ea"/>
              <a:cs typeface="+mn-cs"/>
            </a:endParaRPr>
          </a:p>
          <a:p>
            <a:pPr fontAlgn="base"/>
            <a:r>
              <a:rPr lang="en-US" sz="1200" b="0" i="0" kern="1200" baseline="0" dirty="0" smtClean="0">
                <a:solidFill>
                  <a:schemeClr val="tx1"/>
                </a:solidFill>
                <a:effectLst/>
                <a:latin typeface="+mn-lt"/>
                <a:ea typeface="+mn-ea"/>
                <a:cs typeface="+mn-cs"/>
              </a:rPr>
              <a:t>Avoidance – Avoidance is a conflict resolution strategy that is overused not only by students but by adults as well. It can be helpful, however, in some situations. For instance, if two students in a classroom are having real difficulties getting along, teaching them the technique of “just don’t go there” or helping them maintain a greater distance may help the overall classroom environment. Be aware that ignored conflict often mushrooms into deeper conflict, so this strategy should be used with caution when the situation seems to warrant it.</a:t>
            </a:r>
          </a:p>
          <a:p>
            <a:pPr fontAlgn="base"/>
            <a:endParaRPr lang="en-US" sz="1200" b="0" i="0"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Communication – It may be obvious to say that communication is needed to prevent and resolve conflict. However, many conflicts occur because of poor communication. To be effective, a communicated message must be sent in a clear and concise manner. Individuals must determine the best way to communicate their intended messages, and then obtain feedback from the receivers to determine if it was received and interpreted in the manner intended.</a:t>
            </a:r>
          </a:p>
          <a:p>
            <a:pPr marL="0" marR="0" indent="0" algn="l" defTabSz="914400" rtl="0" eaLnBrk="1" fontAlgn="base"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Compromise</a:t>
            </a:r>
            <a:r>
              <a:rPr lang="en-US" sz="1200" b="0" i="0" kern="1200" baseline="0" dirty="0" smtClean="0">
                <a:solidFill>
                  <a:schemeClr val="tx1"/>
                </a:solidFill>
                <a:effectLst/>
                <a:latin typeface="+mn-lt"/>
                <a:ea typeface="+mn-ea"/>
                <a:cs typeface="+mn-cs"/>
              </a:rPr>
              <a:t> – Compromise is a strategy that allows the conflicting individuals or group of individuals to meet halfway. In other words, each side gives up part of what he or she wants in order to resolve the issue. In a compromise, it is important that both parties give equally or resentment and further conflict will result. </a:t>
            </a:r>
          </a:p>
          <a:p>
            <a:pPr fontAlgn="base"/>
            <a:endParaRPr lang="en-US" sz="1200" b="0" i="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Democratic vote – Imagine your CTSO is planning a fall festival, and each class is asked to host an activity in their classroom. In order to choose an activity, the teachers ask for suggestions and then allow the class to vote on its favorite. This is an example of resolving conflict through democratic vote. It is a “majority-rules” strategy, in which a vote is taken of all the students or members of the conflict. The vote can be written, hand-raised or verbal. The group with the most votes wins.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C0730A-D9D0-4B64-B15A-CC5DED520116}" type="slidenum">
              <a:rPr lang="en-US" smtClean="0"/>
              <a:pPr/>
              <a:t>20</a:t>
            </a:fld>
            <a:endParaRPr lang="en-US"/>
          </a:p>
        </p:txBody>
      </p:sp>
    </p:spTree>
    <p:extLst>
      <p:ext uri="{BB962C8B-B14F-4D97-AF65-F5344CB8AC3E}">
        <p14:creationId xmlns:p14="http://schemas.microsoft.com/office/powerpoint/2010/main" val="2348754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Direct order – A direct order is a conflict resolution strategy that is often overused by parents, guardians, or teachers. With a direct order, there is no input sought from the conflicting individuals. Without input, most conflicts will not be completely resolved and will reappear. However, the direct order is useful when resolution is needed immediately, such as with a physical fight, and when the person making the order is accepted as an authority figure by conflicting individuals.</a:t>
            </a:r>
            <a:endParaRPr lang="en-US" sz="1200" b="0" i="0" kern="1200" dirty="0" smtClean="0">
              <a:solidFill>
                <a:schemeClr val="tx1"/>
              </a:solidFill>
              <a:effectLst/>
              <a:latin typeface="+mn-lt"/>
              <a:ea typeface="+mn-ea"/>
              <a:cs typeface="+mn-cs"/>
            </a:endParaRPr>
          </a:p>
          <a:p>
            <a:pPr fontAlgn="base"/>
            <a:endParaRPr lang="en-US" sz="1200" b="0" i="0"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Expanding or developing new resources – Conflict often occurs when resources are scarce. When scarcity occurs, individuals begin to scramble to get their fair share. When they come up empty-handed, conflict occurs. This issue can be resolved by expanding the current resources or by developing new resources. </a:t>
            </a:r>
          </a:p>
          <a:p>
            <a:pPr fontAlgn="base"/>
            <a:endParaRPr lang="en-US" sz="1200" b="0" i="0" kern="1200" baseline="0" dirty="0" smtClean="0">
              <a:solidFill>
                <a:schemeClr val="tx1"/>
              </a:solidFill>
              <a:effectLst/>
              <a:latin typeface="+mn-lt"/>
              <a:ea typeface="+mn-ea"/>
              <a:cs typeface="+mn-cs"/>
            </a:endParaRPr>
          </a:p>
          <a:p>
            <a:pPr fontAlgn="base"/>
            <a:r>
              <a:rPr lang="en-US" sz="1200" b="0" i="0" kern="1200" baseline="0" dirty="0" smtClean="0">
                <a:solidFill>
                  <a:schemeClr val="tx1"/>
                </a:solidFill>
                <a:effectLst/>
                <a:latin typeface="+mn-lt"/>
                <a:ea typeface="+mn-ea"/>
                <a:cs typeface="+mn-cs"/>
              </a:rPr>
              <a:t>“I Need You and You Need Me” – This strategy helps individuals understand how two conflicting individuals or groups of individuals may have resources that, when shared, will help each side achieve its own goals and interests. This strategy helps individuals realize the value of others. For instance, a student who is strong in math can tutor a fellow classmate in return for help with English.</a:t>
            </a:r>
          </a:p>
          <a:p>
            <a:pPr fontAlgn="base"/>
            <a:endParaRPr lang="en-US" sz="1200" b="0" i="0" kern="1200" baseline="0" dirty="0" smtClean="0">
              <a:solidFill>
                <a:schemeClr val="tx1"/>
              </a:solidFill>
              <a:effectLst/>
              <a:latin typeface="+mn-lt"/>
              <a:ea typeface="+mn-ea"/>
              <a:cs typeface="+mn-cs"/>
            </a:endParaRPr>
          </a:p>
          <a:p>
            <a:pPr fontAlgn="base"/>
            <a:r>
              <a:rPr lang="en-US" sz="1200" b="0" i="0" kern="1200" baseline="0" dirty="0" smtClean="0">
                <a:solidFill>
                  <a:schemeClr val="tx1"/>
                </a:solidFill>
                <a:effectLst/>
                <a:latin typeface="+mn-lt"/>
                <a:ea typeface="+mn-ea"/>
                <a:cs typeface="+mn-cs"/>
              </a:rPr>
              <a:t>Outside intervention – Sometimes conflict becomes so intense that an outside perspective is needed. Outside intervention means involving a third party who can help negotiate, arbitrate or just offer wise counsel with regard to the conflict. When teachers are involved in conflict or conflict is occurring in the classroom, their school administrators or counselors may be good resources to contact. Teachers whom students trust may find themselves providing a third-party perspective.</a:t>
            </a:r>
          </a:p>
          <a:p>
            <a:pPr fontAlgn="base"/>
            <a:endParaRPr lang="en-US" sz="1200" b="0" i="0" kern="1200" baseline="0" dirty="0" smtClean="0">
              <a:solidFill>
                <a:schemeClr val="tx1"/>
              </a:solidFill>
              <a:effectLst/>
              <a:latin typeface="+mn-lt"/>
              <a:ea typeface="+mn-ea"/>
              <a:cs typeface="+mn-cs"/>
            </a:endParaRPr>
          </a:p>
          <a:p>
            <a:pPr fontAlgn="base"/>
            <a:r>
              <a:rPr lang="en-US" sz="1200" b="0" i="0" kern="1200" baseline="0" dirty="0" smtClean="0">
                <a:solidFill>
                  <a:schemeClr val="tx1"/>
                </a:solidFill>
                <a:effectLst/>
                <a:latin typeface="+mn-lt"/>
                <a:ea typeface="+mn-ea"/>
                <a:cs typeface="+mn-cs"/>
              </a:rPr>
              <a:t>Seeking additional information – Seeking additional information is a good way to keep from overreacting to misinformation. Misinformation and rumors are everywhere. Many individuals have become angry or upset over something that they thought was said or done. When the truth was known, the perceived event never occurred or occurred under conditions that were acceptable. Many individual conflicts can be resolved through this strategy. When individuals encounter the “He said, she said” conflict, they should immediately seek the facts.</a:t>
            </a:r>
          </a:p>
          <a:p>
            <a:pPr fontAlgn="base"/>
            <a:endParaRPr lang="en-US" sz="1200" b="0" i="0"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Using conciliatory</a:t>
            </a:r>
            <a:r>
              <a:rPr lang="en-US" sz="1200" b="0" i="0" kern="1200" baseline="0" dirty="0" smtClean="0">
                <a:solidFill>
                  <a:schemeClr val="tx1"/>
                </a:solidFill>
                <a:effectLst/>
                <a:latin typeface="+mn-lt"/>
                <a:ea typeface="+mn-ea"/>
                <a:cs typeface="+mn-cs"/>
              </a:rPr>
              <a:t> gestures – Often two conflicting students or student groups will come to an impasse. When communication ceases, conflict cannot be resolved. At this point in the conflict, a conciliatory gesture can be of tremendous value. A conciliatory gesture can be as simple as a smile or kind word, or it can be as complex as a concession. Conciliation is the process whereby one side of the conflict initiates a gesture of good faith in the hope that the other party will reciprocate with a similar type of gesture. The intent is to move both conflicting parties toward decreased tension and increased communication and, eventually, cooperation and conflict resolution.</a:t>
            </a:r>
          </a:p>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C0730A-D9D0-4B64-B15A-CC5DED520116}" type="slidenum">
              <a:rPr lang="en-US" smtClean="0"/>
              <a:pPr/>
              <a:t>21</a:t>
            </a:fld>
            <a:endParaRPr lang="en-US"/>
          </a:p>
        </p:txBody>
      </p:sp>
    </p:spTree>
    <p:extLst>
      <p:ext uri="{BB962C8B-B14F-4D97-AF65-F5344CB8AC3E}">
        <p14:creationId xmlns:p14="http://schemas.microsoft.com/office/powerpoint/2010/main" val="1927953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Ask the students this question and discuss their answers.</a:t>
            </a:r>
          </a:p>
        </p:txBody>
      </p:sp>
      <p:sp>
        <p:nvSpPr>
          <p:cNvPr id="4" name="Slide Number Placeholder 3"/>
          <p:cNvSpPr>
            <a:spLocks noGrp="1"/>
          </p:cNvSpPr>
          <p:nvPr>
            <p:ph type="sldNum" sz="quarter" idx="10"/>
          </p:nvPr>
        </p:nvSpPr>
        <p:spPr/>
        <p:txBody>
          <a:bodyPr/>
          <a:lstStyle/>
          <a:p>
            <a:fld id="{BFC0730A-D9D0-4B64-B15A-CC5DED520116}" type="slidenum">
              <a:rPr lang="en-US" smtClean="0"/>
              <a:pPr/>
              <a:t>22</a:t>
            </a:fld>
            <a:endParaRPr lang="en-US"/>
          </a:p>
        </p:txBody>
      </p:sp>
    </p:spTree>
    <p:extLst>
      <p:ext uri="{BB962C8B-B14F-4D97-AF65-F5344CB8AC3E}">
        <p14:creationId xmlns:p14="http://schemas.microsoft.com/office/powerpoint/2010/main" val="2464179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fontAlgn="base"/>
            <a:r>
              <a:rPr lang="en-US" sz="1200" b="0" i="0" kern="1200" dirty="0" smtClean="0">
                <a:solidFill>
                  <a:schemeClr val="tx1"/>
                </a:solidFill>
                <a:effectLst/>
                <a:latin typeface="+mn-lt"/>
                <a:ea typeface="+mn-ea"/>
                <a:cs typeface="+mn-cs"/>
              </a:rPr>
              <a:t>When differences arise between people, negative reactions can damage or destroy relationships.</a:t>
            </a:r>
            <a:r>
              <a:rPr lang="en-US" sz="1200" b="0" i="0" kern="1200" baseline="0" dirty="0" smtClean="0">
                <a:solidFill>
                  <a:schemeClr val="tx1"/>
                </a:solidFill>
                <a:effectLst/>
                <a:latin typeface="+mn-lt"/>
                <a:ea typeface="+mn-ea"/>
                <a:cs typeface="+mn-cs"/>
              </a:rPr>
              <a:t> The following list is a sample of some destructive behaviors that are often used in resolving conflicts.</a:t>
            </a:r>
          </a:p>
          <a:p>
            <a:pPr fontAlgn="base"/>
            <a:endParaRPr lang="en-US" sz="1200" b="0" i="0" kern="1200" baseline="0" dirty="0" smtClean="0">
              <a:solidFill>
                <a:schemeClr val="tx1"/>
              </a:solidFill>
              <a:effectLst/>
              <a:latin typeface="+mn-lt"/>
              <a:ea typeface="+mn-ea"/>
              <a:cs typeface="+mn-cs"/>
            </a:endParaRPr>
          </a:p>
          <a:p>
            <a:pPr fontAlgn="base"/>
            <a:r>
              <a:rPr lang="en-US" sz="1200" b="0" i="0" kern="1200" baseline="0" dirty="0" smtClean="0">
                <a:solidFill>
                  <a:schemeClr val="tx1"/>
                </a:solidFill>
                <a:effectLst/>
                <a:latin typeface="+mn-lt"/>
                <a:ea typeface="+mn-ea"/>
                <a:cs typeface="+mn-cs"/>
              </a:rPr>
              <a:t>Attempting to prove who is right makes the conflict worse. Personal feelings get involved and parties are unable to focus on resolving the issue.</a:t>
            </a:r>
          </a:p>
          <a:p>
            <a:pPr fontAlgn="base"/>
            <a:endParaRPr lang="en-US" sz="1200" b="0" i="0"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Bagging occurs when a person saves up irritations, hurts and anger instead of confronting issues as they develop. Bagging causes anger and resentment to build. Individuals with “baggage” find it hard to focus on the immediate issue, which makes it hard to resolve.</a:t>
            </a:r>
          </a:p>
          <a:p>
            <a:pPr fontAlgn="base"/>
            <a:endParaRPr lang="en-US" sz="1200" b="0" i="0" kern="1200" baseline="0" dirty="0" smtClean="0">
              <a:solidFill>
                <a:schemeClr val="tx1"/>
              </a:solidFill>
              <a:effectLst/>
              <a:latin typeface="+mn-lt"/>
              <a:ea typeface="+mn-ea"/>
              <a:cs typeface="+mn-cs"/>
            </a:endParaRPr>
          </a:p>
          <a:p>
            <a:pPr fontAlgn="base"/>
            <a:r>
              <a:rPr lang="en-US" sz="1200" b="0" i="0" kern="1200" baseline="0" dirty="0" smtClean="0">
                <a:solidFill>
                  <a:schemeClr val="tx1"/>
                </a:solidFill>
                <a:effectLst/>
                <a:latin typeface="+mn-lt"/>
                <a:ea typeface="+mn-ea"/>
                <a:cs typeface="+mn-cs"/>
              </a:rPr>
              <a:t>Blowing up or getting angry damages the relationship. Blowing up may involve crying, screaming, shouting, stomping feet or other exhibitions of anger. Angry outbursts can result in hurt feelings and grudges. Often, thoughtless words are said that are not meant but are hard for the other person to forget.</a:t>
            </a:r>
          </a:p>
          <a:p>
            <a:pPr fontAlgn="base"/>
            <a:endParaRPr lang="en-US" sz="1200" b="0" i="0"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Deceiving is much like lying. The person practicing deception tries to gain an advantage by misrepresenting the truth in his or her favor. Eventually, others begin to doubt that person’s honesty and the accuracy of any information.</a:t>
            </a:r>
            <a:endParaRPr lang="en-US" sz="1200" b="0" i="0" kern="1200" dirty="0" smtClean="0">
              <a:solidFill>
                <a:schemeClr val="tx1"/>
              </a:solidFill>
              <a:effectLst/>
              <a:latin typeface="+mn-lt"/>
              <a:ea typeface="+mn-ea"/>
              <a:cs typeface="+mn-cs"/>
            </a:endParaRPr>
          </a:p>
          <a:p>
            <a:pPr fontAlgn="base"/>
            <a:endParaRPr lang="en-US" sz="1200" b="0" i="0"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Lying damages trust and causes relationships to suffer greatly. Lying sometimes seems like a quick way to get out of a conflict but conflicts can never really be resolved without honesty. Lying will eventually weaken and destroy the very foundation of relationships.</a:t>
            </a:r>
          </a:p>
          <a:p>
            <a:pPr fontAlgn="base"/>
            <a:endParaRPr lang="en-US" sz="1200" b="0" i="0" kern="1200" baseline="0" dirty="0" smtClean="0">
              <a:solidFill>
                <a:schemeClr val="tx1"/>
              </a:solidFill>
              <a:effectLst/>
              <a:latin typeface="+mn-lt"/>
              <a:ea typeface="+mn-ea"/>
              <a:cs typeface="+mn-cs"/>
            </a:endParaRPr>
          </a:p>
          <a:p>
            <a:pPr fontAlgn="base"/>
            <a:r>
              <a:rPr lang="en-US" sz="1200" b="0" i="0" kern="1200" baseline="0" dirty="0" smtClean="0">
                <a:solidFill>
                  <a:schemeClr val="tx1"/>
                </a:solidFill>
                <a:effectLst/>
                <a:latin typeface="+mn-lt"/>
                <a:ea typeface="+mn-ea"/>
                <a:cs typeface="+mn-cs"/>
              </a:rPr>
              <a:t>Personal attacking is another behavior that damages relationships. When a person ridicules or belittles someone else, the real issue is not addressed. Problem solving becomes difficult, and trust is destroyed.</a:t>
            </a:r>
          </a:p>
          <a:p>
            <a:pPr fontAlgn="base"/>
            <a:endParaRPr lang="en-US" sz="1200" b="0" i="0" kern="1200" baseline="0" dirty="0" smtClean="0">
              <a:solidFill>
                <a:schemeClr val="tx1"/>
              </a:solidFill>
              <a:effectLst/>
              <a:latin typeface="+mn-lt"/>
              <a:ea typeface="+mn-ea"/>
              <a:cs typeface="+mn-cs"/>
            </a:endParaRPr>
          </a:p>
          <a:p>
            <a:pPr fontAlgn="base"/>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C0730A-D9D0-4B64-B15A-CC5DED520116}" type="slidenum">
              <a:rPr lang="en-US" smtClean="0"/>
              <a:pPr/>
              <a:t>23</a:t>
            </a:fld>
            <a:endParaRPr lang="en-US"/>
          </a:p>
        </p:txBody>
      </p:sp>
    </p:spTree>
    <p:extLst>
      <p:ext uri="{BB962C8B-B14F-4D97-AF65-F5344CB8AC3E}">
        <p14:creationId xmlns:p14="http://schemas.microsoft.com/office/powerpoint/2010/main" val="33635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smtClean="0">
                <a:solidFill>
                  <a:schemeClr val="tx1"/>
                </a:solidFill>
                <a:effectLst/>
                <a:latin typeface="+mn-lt"/>
                <a:ea typeface="+mn-ea"/>
                <a:cs typeface="+mn-cs"/>
              </a:rPr>
              <a:t>Peer Mediation, Problem Solving, and Negotiation</a:t>
            </a:r>
          </a:p>
          <a:p>
            <a:pPr fontAlgn="base"/>
            <a:endParaRPr lang="en-US" sz="1200" b="0" i="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Peer mediation is a process to resolve disputes between two people or small groups by a person or people of the same age group of people to facilitate the resolution. This process has proven effective for years in all age groups, particularly in younger groups. Benefits of using peer mediation among the young have been used throughout the United States. Changes include improved self-esteem</a:t>
            </a:r>
            <a:r>
              <a:rPr lang="en-US" sz="1200" kern="1200" baseline="0" dirty="0" smtClean="0">
                <a:solidFill>
                  <a:schemeClr val="tx1"/>
                </a:solidFill>
                <a:effectLst/>
                <a:latin typeface="+mn-lt"/>
                <a:ea typeface="+mn-ea"/>
                <a:cs typeface="+mn-cs"/>
              </a:rPr>
              <a:t> and the</a:t>
            </a:r>
            <a:r>
              <a:rPr lang="en-US" sz="1200" kern="1200" dirty="0" smtClean="0">
                <a:solidFill>
                  <a:schemeClr val="tx1"/>
                </a:solidFill>
                <a:effectLst/>
                <a:latin typeface="+mn-lt"/>
                <a:ea typeface="+mn-ea"/>
                <a:cs typeface="+mn-cs"/>
              </a:rPr>
              <a:t> building of listening and critical thinking skills. Peer mediators do not place blame but rather they look for solutions for all those involved. This type of problem-solving method uses many skills to bring parties “to the table” in a calm, voluntary and cooperative manner. Negotiations are a common method used in mediation and decision-making.</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Have you</a:t>
            </a:r>
            <a:r>
              <a:rPr lang="en-US" sz="1200" b="0" i="0" kern="1200" baseline="0" dirty="0" smtClean="0">
                <a:solidFill>
                  <a:schemeClr val="tx1"/>
                </a:solidFill>
                <a:effectLst/>
                <a:latin typeface="+mn-lt"/>
                <a:ea typeface="+mn-ea"/>
                <a:cs typeface="+mn-cs"/>
              </a:rPr>
              <a:t> ever been part of a mediation process? If so, what happened?</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C0730A-D9D0-4B64-B15A-CC5DED520116}" type="slidenum">
              <a:rPr lang="en-US" smtClean="0"/>
              <a:pPr/>
              <a:t>24</a:t>
            </a:fld>
            <a:endParaRPr lang="en-US"/>
          </a:p>
        </p:txBody>
      </p:sp>
    </p:spTree>
    <p:extLst>
      <p:ext uri="{BB962C8B-B14F-4D97-AF65-F5344CB8AC3E}">
        <p14:creationId xmlns:p14="http://schemas.microsoft.com/office/powerpoint/2010/main" val="42645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the Mix: Peer Mediation -- A Process of Respect (Excerpt)</a:t>
            </a:r>
          </a:p>
          <a:p>
            <a:pPr fontAlgn="base"/>
            <a:r>
              <a:rPr lang="en-US" sz="1200" b="0" i="0" kern="1200" dirty="0" smtClean="0">
                <a:solidFill>
                  <a:schemeClr val="tx1"/>
                </a:solidFill>
                <a:effectLst/>
                <a:latin typeface="+mn-lt"/>
                <a:ea typeface="+mn-ea"/>
                <a:cs typeface="+mn-cs"/>
              </a:rPr>
              <a:t>We visit a diverse small city school that has a variety of pro-active student centered programs in place. When a fight breaks out in the cafeteria, two boys choose to participate in peer mediation rather than face the administration.</a:t>
            </a:r>
          </a:p>
          <a:p>
            <a:pPr fontAlgn="base"/>
            <a:r>
              <a:rPr lang="en-US" sz="1200" b="0" i="0" kern="1200" dirty="0" smtClean="0">
                <a:solidFill>
                  <a:schemeClr val="tx1"/>
                </a:solidFill>
                <a:effectLst/>
                <a:latin typeface="+mn-lt"/>
                <a:ea typeface="+mn-ea"/>
                <a:cs typeface="+mn-cs"/>
              </a:rPr>
              <a:t>http://youtu.be/4gQ0ZLdHlHM</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C0730A-D9D0-4B64-B15A-CC5DED520116}" type="slidenum">
              <a:rPr lang="en-US" smtClean="0"/>
              <a:pPr/>
              <a:t>25</a:t>
            </a:fld>
            <a:endParaRPr lang="en-US"/>
          </a:p>
        </p:txBody>
      </p:sp>
    </p:spTree>
    <p:extLst>
      <p:ext uri="{BB962C8B-B14F-4D97-AF65-F5344CB8AC3E}">
        <p14:creationId xmlns:p14="http://schemas.microsoft.com/office/powerpoint/2010/main" val="3902664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C0730A-D9D0-4B64-B15A-CC5DED520116}" type="slidenum">
              <a:rPr lang="en-US" smtClean="0"/>
              <a:pPr/>
              <a:t>26</a:t>
            </a:fld>
            <a:endParaRPr lang="en-US"/>
          </a:p>
        </p:txBody>
      </p:sp>
    </p:spTree>
    <p:extLst>
      <p:ext uri="{BB962C8B-B14F-4D97-AF65-F5344CB8AC3E}">
        <p14:creationId xmlns:p14="http://schemas.microsoft.com/office/powerpoint/2010/main" val="1324479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C0730A-D9D0-4B64-B15A-CC5DED520116}" type="slidenum">
              <a:rPr lang="en-US" smtClean="0"/>
              <a:pPr/>
              <a:t>27</a:t>
            </a:fld>
            <a:endParaRPr lang="en-US"/>
          </a:p>
        </p:txBody>
      </p:sp>
    </p:spTree>
    <p:extLst>
      <p:ext uri="{BB962C8B-B14F-4D97-AF65-F5344CB8AC3E}">
        <p14:creationId xmlns:p14="http://schemas.microsoft.com/office/powerpoint/2010/main" val="3606509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a:t>
            </a:r>
            <a:r>
              <a:rPr lang="en-US" baseline="0" dirty="0" smtClean="0"/>
              <a:t> many different types of conflicts we experience in our lives:</a:t>
            </a:r>
          </a:p>
          <a:p>
            <a:endParaRPr lang="en-US" baseline="0" dirty="0" smtClean="0"/>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community conflict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economic conflict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emotional conflict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family conflict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group conflict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interpersonal conflict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intrastate conflict (for example: civil wars, election campaigns)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military conflict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racial conflict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relationship conflict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workplace conflict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
            </a:r>
            <a:br>
              <a:rPr lang="en-US" dirty="0" smtClean="0"/>
            </a:br>
            <a:r>
              <a:rPr lang="en-US" sz="1200" b="0" i="0" kern="1200" dirty="0" smtClean="0">
                <a:solidFill>
                  <a:schemeClr val="tx1"/>
                </a:solidFill>
                <a:effectLst/>
                <a:latin typeface="+mn-lt"/>
                <a:ea typeface="+mn-ea"/>
                <a:cs typeface="+mn-cs"/>
              </a:rPr>
              <a:t> Communication</a:t>
            </a:r>
            <a:r>
              <a:rPr lang="en-US" sz="1200" b="0" i="0" kern="1200" baseline="0" dirty="0" smtClean="0">
                <a:solidFill>
                  <a:schemeClr val="tx1"/>
                </a:solidFill>
                <a:effectLst/>
                <a:latin typeface="+mn-lt"/>
                <a:ea typeface="+mn-ea"/>
                <a:cs typeface="+mn-cs"/>
              </a:rPr>
              <a:t> skills, the lack of, often contribute to various types of conflicts.</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
            </a:r>
            <a:br>
              <a:rPr lang="en-US" dirty="0" smtClean="0"/>
            </a:br>
            <a:r>
              <a:rPr lang="en-US" sz="1200" b="0" i="0" kern="1200" dirty="0" smtClean="0">
                <a:solidFill>
                  <a:schemeClr val="tx1"/>
                </a:solidFill>
                <a:effectLst/>
                <a:latin typeface="+mn-lt"/>
                <a:ea typeface="+mn-ea"/>
                <a:cs typeface="+mn-cs"/>
              </a:rPr>
              <a:t> As a mental health employee, </a:t>
            </a:r>
            <a:r>
              <a:rPr lang="en-US" sz="1200" b="0" i="0" kern="1200" baseline="0" dirty="0" smtClean="0">
                <a:solidFill>
                  <a:schemeClr val="tx1"/>
                </a:solidFill>
                <a:effectLst/>
                <a:latin typeface="+mn-lt"/>
                <a:ea typeface="+mn-ea"/>
                <a:cs typeface="+mn-cs"/>
              </a:rPr>
              <a:t>w</a:t>
            </a:r>
            <a:r>
              <a:rPr lang="en-US" baseline="0" dirty="0" smtClean="0"/>
              <a:t>hy is it important to understand and practice strategies on dealing with conflicts?</a:t>
            </a:r>
            <a:endParaRPr lang="en-US" dirty="0" smtClean="0"/>
          </a:p>
          <a:p>
            <a:pPr marL="0" indent="0">
              <a:buFont typeface="Arial" panose="020B0604020202020204" pitchFamily="34" charset="0"/>
              <a:buNone/>
            </a:pPr>
            <a:r>
              <a:rPr lang="en-US" dirty="0" smtClean="0"/>
              <a:t/>
            </a:r>
            <a:br>
              <a:rPr lang="en-US" dirty="0" smtClean="0"/>
            </a:br>
            <a:r>
              <a:rPr lang="en-US" sz="1200" b="0" i="0" kern="1200" dirty="0" smtClean="0">
                <a:solidFill>
                  <a:schemeClr val="tx1"/>
                </a:solidFill>
                <a:effectLst/>
                <a:latin typeface="+mn-lt"/>
                <a:ea typeface="+mn-ea"/>
                <a:cs typeface="+mn-cs"/>
              </a:rPr>
              <a:t> </a:t>
            </a:r>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11A1B2D-07F2-48A8-A026-767410E6DD9C}" type="slidenum">
              <a:rPr lang="en-US" smtClean="0"/>
              <a:t>3</a:t>
            </a:fld>
            <a:endParaRPr lang="en-US"/>
          </a:p>
        </p:txBody>
      </p:sp>
    </p:spTree>
    <p:extLst>
      <p:ext uri="{BB962C8B-B14F-4D97-AF65-F5344CB8AC3E}">
        <p14:creationId xmlns:p14="http://schemas.microsoft.com/office/powerpoint/2010/main" val="1393911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a:t>
            </a:r>
            <a:r>
              <a:rPr lang="en-US" baseline="0" dirty="0" smtClean="0"/>
              <a:t> students this question and proceed with a discussion.</a:t>
            </a:r>
          </a:p>
          <a:p>
            <a:endParaRPr lang="en-US" baseline="0" dirty="0" smtClean="0"/>
          </a:p>
          <a:p>
            <a:r>
              <a:rPr lang="en-US" baseline="0" dirty="0" smtClean="0"/>
              <a:t>What does effective communication look like? Sound like?</a:t>
            </a:r>
            <a:endParaRPr lang="en-US" dirty="0" smtClean="0"/>
          </a:p>
          <a:p>
            <a:endParaRPr lang="en-US" dirty="0" smtClean="0"/>
          </a:p>
          <a:p>
            <a:r>
              <a:rPr lang="en-US" dirty="0" smtClean="0"/>
              <a:t>How</a:t>
            </a:r>
            <a:r>
              <a:rPr lang="en-US" baseline="0" dirty="0" smtClean="0"/>
              <a:t> can effective communication help resolve conflicts?</a:t>
            </a:r>
          </a:p>
          <a:p>
            <a:endParaRPr lang="en-US" baseline="0" dirty="0" smtClean="0"/>
          </a:p>
          <a:p>
            <a:r>
              <a:rPr lang="en-US" baseline="0" dirty="0" smtClean="0"/>
              <a:t>Why is it important to practice effective communication in the mental health field?</a:t>
            </a:r>
            <a:endParaRPr lang="en-US" dirty="0"/>
          </a:p>
        </p:txBody>
      </p:sp>
      <p:sp>
        <p:nvSpPr>
          <p:cNvPr id="4" name="Slide Number Placeholder 3"/>
          <p:cNvSpPr>
            <a:spLocks noGrp="1"/>
          </p:cNvSpPr>
          <p:nvPr>
            <p:ph type="sldNum" sz="quarter" idx="10"/>
          </p:nvPr>
        </p:nvSpPr>
        <p:spPr/>
        <p:txBody>
          <a:bodyPr/>
          <a:lstStyle/>
          <a:p>
            <a:fld id="{111A1B2D-07F2-48A8-A026-767410E6DD9C}" type="slidenum">
              <a:rPr lang="en-US" smtClean="0"/>
              <a:t>4</a:t>
            </a:fld>
            <a:endParaRPr lang="en-US"/>
          </a:p>
        </p:txBody>
      </p:sp>
    </p:spTree>
    <p:extLst>
      <p:ext uri="{BB962C8B-B14F-4D97-AF65-F5344CB8AC3E}">
        <p14:creationId xmlns:p14="http://schemas.microsoft.com/office/powerpoint/2010/main" val="1431717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Who is responsible for effective communication?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Both the sender and receiver share equal responsibility: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sender must transmit or communicate a clear and understandable message</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communication loop is complete when the receiver understands, feels or behaves according to message of the sender</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receivers must provide senders with enough feedback to ensure that an accurate message is passed through all the filters that might alter 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11A1B2D-07F2-48A8-A026-767410E6DD9C}" type="slidenum">
              <a:rPr lang="en-US" smtClean="0"/>
              <a:t>5</a:t>
            </a:fld>
            <a:endParaRPr lang="en-US"/>
          </a:p>
        </p:txBody>
      </p:sp>
    </p:spTree>
    <p:extLst>
      <p:ext uri="{BB962C8B-B14F-4D97-AF65-F5344CB8AC3E}">
        <p14:creationId xmlns:p14="http://schemas.microsoft.com/office/powerpoint/2010/main" val="1165039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Sender is</a:t>
            </a:r>
            <a:r>
              <a:rPr lang="en-US" baseline="0" dirty="0" smtClean="0"/>
              <a:t> the </a:t>
            </a:r>
            <a:r>
              <a:rPr lang="en-US" dirty="0" smtClean="0"/>
              <a:t>person</a:t>
            </a:r>
            <a:r>
              <a:rPr lang="en-US" baseline="0" dirty="0" smtClean="0"/>
              <a:t> who initiates the communication. The sender must, in some verbal or nonverbal manner, pass the message along to another.</a:t>
            </a:r>
          </a:p>
          <a:p>
            <a:endParaRPr lang="en-US" baseline="0" dirty="0" smtClean="0"/>
          </a:p>
          <a:p>
            <a:r>
              <a:rPr lang="en-US" baseline="0" dirty="0" smtClean="0"/>
              <a:t>Encoding is the means by which the sender makes the message understandable to the receiver. Encoding is accomplished through language or some other method.</a:t>
            </a:r>
          </a:p>
          <a:p>
            <a:endParaRPr lang="en-US" baseline="0" dirty="0" smtClean="0"/>
          </a:p>
          <a:p>
            <a:r>
              <a:rPr lang="en-US" baseline="0" dirty="0" smtClean="0"/>
              <a:t>Message is what is being communicated. The message is the part of the communication that must be recognized and understood.</a:t>
            </a:r>
          </a:p>
          <a:p>
            <a:endParaRPr lang="en-US" baseline="0" dirty="0" smtClean="0"/>
          </a:p>
          <a:p>
            <a:r>
              <a:rPr lang="en-US" baseline="0" dirty="0" smtClean="0"/>
              <a:t>Decoding is the process of recognizing the message being sent. The receiver must use his or her skills (verbal and nonverbal) to try to determine the message being sent.</a:t>
            </a:r>
          </a:p>
          <a:p>
            <a:endParaRPr lang="en-US" baseline="0" dirty="0" smtClean="0"/>
          </a:p>
          <a:p>
            <a:r>
              <a:rPr lang="en-US" baseline="0" dirty="0" smtClean="0"/>
              <a:t>Receiver is the person to whom the communication is directed. The receiver intercepts the message and hopefully interprets it correctly.</a:t>
            </a:r>
            <a:endParaRPr lang="en-US" dirty="0"/>
          </a:p>
        </p:txBody>
      </p:sp>
      <p:sp>
        <p:nvSpPr>
          <p:cNvPr id="4" name="Slide Number Placeholder 3"/>
          <p:cNvSpPr>
            <a:spLocks noGrp="1"/>
          </p:cNvSpPr>
          <p:nvPr>
            <p:ph type="sldNum" sz="quarter" idx="10"/>
          </p:nvPr>
        </p:nvSpPr>
        <p:spPr/>
        <p:txBody>
          <a:bodyPr/>
          <a:lstStyle/>
          <a:p>
            <a:fld id="{14493A9D-1EFC-43C3-80A8-14D4CF60592E}" type="slidenum">
              <a:rPr lang="en-US" smtClean="0"/>
              <a:t>6</a:t>
            </a:fld>
            <a:endParaRPr lang="en-US"/>
          </a:p>
        </p:txBody>
      </p:sp>
    </p:spTree>
    <p:extLst>
      <p:ext uri="{BB962C8B-B14F-4D97-AF65-F5344CB8AC3E}">
        <p14:creationId xmlns:p14="http://schemas.microsoft.com/office/powerpoint/2010/main" val="1419139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Interpersonal Communication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 occurs when people involved talk and listen (dialogue)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 for true communication to take place: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message must be understood by person receiving information in same way the sender intended</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feedback is the way to make sure message has been understood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limitations of interpersonal communication: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takes more time than impersonal type</a:t>
            </a:r>
          </a:p>
          <a:p>
            <a:endParaRPr lang="en-US" dirty="0" smtClean="0"/>
          </a:p>
          <a:p>
            <a:r>
              <a:rPr lang="en-US" dirty="0" smtClean="0"/>
              <a:t>Are you able to convey</a:t>
            </a:r>
            <a:r>
              <a:rPr lang="en-US" baseline="0" dirty="0" smtClean="0"/>
              <a:t> your message(s) to the person receiving it? If not, has it resulted in a conflict?</a:t>
            </a:r>
            <a:endParaRPr lang="en-US" dirty="0"/>
          </a:p>
        </p:txBody>
      </p:sp>
      <p:sp>
        <p:nvSpPr>
          <p:cNvPr id="4" name="Slide Number Placeholder 3"/>
          <p:cNvSpPr>
            <a:spLocks noGrp="1"/>
          </p:cNvSpPr>
          <p:nvPr>
            <p:ph type="sldNum" sz="quarter" idx="10"/>
          </p:nvPr>
        </p:nvSpPr>
        <p:spPr/>
        <p:txBody>
          <a:bodyPr/>
          <a:lstStyle/>
          <a:p>
            <a:fld id="{111A1B2D-07F2-48A8-A026-767410E6DD9C}" type="slidenum">
              <a:rPr lang="en-US" smtClean="0"/>
              <a:t>7</a:t>
            </a:fld>
            <a:endParaRPr lang="en-US"/>
          </a:p>
        </p:txBody>
      </p:sp>
    </p:spTree>
    <p:extLst>
      <p:ext uri="{BB962C8B-B14F-4D97-AF65-F5344CB8AC3E}">
        <p14:creationId xmlns:p14="http://schemas.microsoft.com/office/powerpoint/2010/main" val="2130703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Improve Interpersonal Skills</a:t>
            </a:r>
          </a:p>
          <a:p>
            <a:r>
              <a:rPr lang="en-US" dirty="0" smtClean="0"/>
              <a:t>This </a:t>
            </a:r>
            <a:r>
              <a:rPr lang="en-US" dirty="0" err="1" smtClean="0"/>
              <a:t>VideoJug</a:t>
            </a:r>
            <a:r>
              <a:rPr lang="en-US" dirty="0" smtClean="0"/>
              <a:t> presentation shows you how to improve your interpersonal skills with the aid of some simple coaching techniques.</a:t>
            </a:r>
          </a:p>
          <a:p>
            <a:r>
              <a:rPr lang="en-US" dirty="0" smtClean="0"/>
              <a:t>http://youtu.be/w97dR3OJB1k</a:t>
            </a:r>
            <a:endParaRPr lang="en-US" dirty="0"/>
          </a:p>
        </p:txBody>
      </p:sp>
      <p:sp>
        <p:nvSpPr>
          <p:cNvPr id="4" name="Slide Number Placeholder 3"/>
          <p:cNvSpPr>
            <a:spLocks noGrp="1"/>
          </p:cNvSpPr>
          <p:nvPr>
            <p:ph type="sldNum" sz="quarter" idx="10"/>
          </p:nvPr>
        </p:nvSpPr>
        <p:spPr/>
        <p:txBody>
          <a:bodyPr/>
          <a:lstStyle/>
          <a:p>
            <a:fld id="{14493A9D-1EFC-43C3-80A8-14D4CF60592E}" type="slidenum">
              <a:rPr lang="en-US" smtClean="0"/>
              <a:t>8</a:t>
            </a:fld>
            <a:endParaRPr lang="en-US"/>
          </a:p>
        </p:txBody>
      </p:sp>
    </p:spTree>
    <p:extLst>
      <p:ext uri="{BB962C8B-B14F-4D97-AF65-F5344CB8AC3E}">
        <p14:creationId xmlns:p14="http://schemas.microsoft.com/office/powerpoint/2010/main" val="1947962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Improving Personal Communication</a:t>
            </a:r>
          </a:p>
          <a:p>
            <a:pPr marL="171450" indent="-171450">
              <a:buFont typeface="Arial" panose="020B0604020202020204" pitchFamily="34" charset="0"/>
              <a:buChar char="•"/>
            </a:pPr>
            <a:r>
              <a:rPr lang="en-US" dirty="0" smtClean="0"/>
              <a:t>develop listening skills</a:t>
            </a:r>
          </a:p>
          <a:p>
            <a:pPr marL="628650" lvl="1" indent="-171450">
              <a:buFont typeface="Arial" panose="020B0604020202020204" pitchFamily="34" charset="0"/>
              <a:buChar char="•"/>
            </a:pPr>
            <a:r>
              <a:rPr lang="en-US" dirty="0" smtClean="0"/>
              <a:t>people listen at a 25% efficiency rate in typical situations</a:t>
            </a:r>
          </a:p>
          <a:p>
            <a:pPr marL="628650" lvl="1" indent="-171450">
              <a:buFont typeface="Arial" panose="020B0604020202020204" pitchFamily="34" charset="0"/>
              <a:buChar char="•"/>
            </a:pPr>
            <a:r>
              <a:rPr lang="en-US" dirty="0" smtClean="0"/>
              <a:t>discrepancy between rate of speaking and rate of hearing—</a:t>
            </a:r>
          </a:p>
          <a:p>
            <a:pPr lvl="1"/>
            <a:r>
              <a:rPr lang="en-US" dirty="0" smtClean="0"/>
              <a:t>         a)   people speak approximately 150 words per minute</a:t>
            </a:r>
          </a:p>
          <a:p>
            <a:pPr lvl="1"/>
            <a:r>
              <a:rPr lang="en-US" dirty="0" smtClean="0"/>
              <a:t>         b)   listening capacity is about 450 words per minute</a:t>
            </a:r>
          </a:p>
          <a:p>
            <a:pPr lvl="1"/>
            <a:r>
              <a:rPr lang="en-US" dirty="0" smtClean="0"/>
              <a:t>         c)   because message is usually much slower than our capacity to listen, we have </a:t>
            </a:r>
          </a:p>
          <a:p>
            <a:pPr lvl="1"/>
            <a:r>
              <a:rPr lang="en-US" dirty="0" smtClean="0"/>
              <a:t>               plenty of time to let minds roam, think ahead and plan what to say next</a:t>
            </a:r>
          </a:p>
          <a:p>
            <a:pPr marL="171450" indent="-171450">
              <a:buFont typeface="Arial" panose="020B0604020202020204" pitchFamily="34" charset="0"/>
              <a:buChar char="•"/>
            </a:pPr>
            <a:r>
              <a:rPr lang="en-US" dirty="0" smtClean="0"/>
              <a:t>send clear messages</a:t>
            </a:r>
          </a:p>
          <a:p>
            <a:pPr marL="628650" lvl="1" indent="-171450">
              <a:buFont typeface="Arial" panose="020B0604020202020204" pitchFamily="34" charset="0"/>
              <a:buChar char="•"/>
            </a:pPr>
            <a:r>
              <a:rPr lang="en-US" dirty="0" smtClean="0"/>
              <a:t>don’t talk too fast</a:t>
            </a:r>
          </a:p>
          <a:p>
            <a:pPr marL="628650" lvl="1" indent="-171450">
              <a:buFont typeface="Arial" panose="020B0604020202020204" pitchFamily="34" charset="0"/>
              <a:buChar char="•"/>
            </a:pPr>
            <a:r>
              <a:rPr lang="en-US" dirty="0" smtClean="0"/>
              <a:t>don’t be too verbose</a:t>
            </a:r>
          </a:p>
          <a:p>
            <a:pPr marL="628650" lvl="1" indent="-171450">
              <a:buFont typeface="Arial" panose="020B0604020202020204" pitchFamily="34" charset="0"/>
              <a:buChar char="•"/>
            </a:pPr>
            <a:r>
              <a:rPr lang="en-US" dirty="0" smtClean="0"/>
              <a:t>be aware of communication filters</a:t>
            </a:r>
          </a:p>
          <a:p>
            <a:pPr marL="628650" lvl="1" indent="-171450">
              <a:buFont typeface="Arial" panose="020B0604020202020204" pitchFamily="34" charset="0"/>
              <a:buChar char="•"/>
            </a:pPr>
            <a:r>
              <a:rPr lang="en-US" dirty="0" smtClean="0"/>
              <a:t>ask purposeful questions to make sure you were understood</a:t>
            </a:r>
          </a:p>
          <a:p>
            <a:pPr marL="171450" lvl="0" indent="-171450">
              <a:buFont typeface="Arial" panose="020B0604020202020204" pitchFamily="34" charset="0"/>
              <a:buChar char="•"/>
            </a:pPr>
            <a:r>
              <a:rPr lang="en-US" dirty="0" smtClean="0"/>
              <a:t>use appropriate timing</a:t>
            </a:r>
          </a:p>
          <a:p>
            <a:pPr marL="628650" lvl="1" indent="-171450">
              <a:buFont typeface="Arial" panose="020B0604020202020204" pitchFamily="34" charset="0"/>
              <a:buChar char="•"/>
            </a:pPr>
            <a:r>
              <a:rPr lang="en-US" dirty="0" smtClean="0"/>
              <a:t>not wise to communicate when receiver is extremely busy, angry</a:t>
            </a:r>
            <a:r>
              <a:rPr lang="en-US" baseline="0" dirty="0" smtClean="0"/>
              <a:t> and so forth</a:t>
            </a:r>
            <a:endParaRPr lang="en-US" dirty="0" smtClean="0"/>
          </a:p>
          <a:p>
            <a:pPr marL="171450" lvl="0" indent="-171450">
              <a:buFont typeface="Arial" panose="020B0604020202020204" pitchFamily="34" charset="0"/>
              <a:buChar char="•"/>
            </a:pPr>
            <a:r>
              <a:rPr lang="en-US" dirty="0" smtClean="0"/>
              <a:t>use repetition</a:t>
            </a:r>
          </a:p>
          <a:p>
            <a:pPr marL="628650" lvl="1" indent="-171450">
              <a:buFont typeface="Arial" panose="020B0604020202020204" pitchFamily="34" charset="0"/>
              <a:buChar char="•"/>
            </a:pPr>
            <a:r>
              <a:rPr lang="en-US" dirty="0" smtClean="0"/>
              <a:t>studies show that repetition is an important element in ensuring communication accuracy</a:t>
            </a:r>
          </a:p>
          <a:p>
            <a:pPr marL="628650" lvl="1" indent="-171450">
              <a:buFont typeface="Arial" panose="020B0604020202020204" pitchFamily="34" charset="0"/>
              <a:buChar char="•"/>
            </a:pPr>
            <a:r>
              <a:rPr lang="en-US" dirty="0" smtClean="0"/>
              <a:t>use parallel channels of communication: verbal instructions followed by memo</a:t>
            </a:r>
          </a:p>
          <a:p>
            <a:pPr marL="171450" indent="-171450">
              <a:buFont typeface="Arial" panose="020B0604020202020204" pitchFamily="34" charset="0"/>
              <a:buChar char="•"/>
            </a:pPr>
            <a:r>
              <a:rPr lang="en-US" dirty="0" smtClean="0"/>
              <a:t> use words carefully</a:t>
            </a:r>
          </a:p>
          <a:p>
            <a:pPr marL="628650" lvl="1" indent="-171450">
              <a:buFont typeface="Arial" panose="020B0604020202020204" pitchFamily="34" charset="0"/>
              <a:buChar char="•"/>
            </a:pPr>
            <a:r>
              <a:rPr lang="en-US" dirty="0" smtClean="0"/>
              <a:t>use simple and precise language</a:t>
            </a:r>
          </a:p>
          <a:p>
            <a:pPr marL="628650" lvl="1" indent="-171450">
              <a:buFont typeface="Arial" panose="020B0604020202020204" pitchFamily="34" charset="0"/>
              <a:buChar char="•"/>
            </a:pPr>
            <a:r>
              <a:rPr lang="en-US" dirty="0" smtClean="0"/>
              <a:t>avoid words that might be vague</a:t>
            </a:r>
          </a:p>
          <a:p>
            <a:pPr marL="628650" lvl="1" indent="-171450">
              <a:buFont typeface="Arial" panose="020B0604020202020204" pitchFamily="34" charset="0"/>
              <a:buChar char="•"/>
            </a:pPr>
            <a:r>
              <a:rPr lang="en-US" dirty="0" smtClean="0"/>
              <a:t>avoid technical language and trendy jargon</a:t>
            </a:r>
          </a:p>
          <a:p>
            <a:pPr marL="171450" lvl="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111A1B2D-07F2-48A8-A026-767410E6DD9C}" type="slidenum">
              <a:rPr lang="en-US" smtClean="0"/>
              <a:t>9</a:t>
            </a:fld>
            <a:endParaRPr lang="en-US"/>
          </a:p>
        </p:txBody>
      </p:sp>
    </p:spTree>
    <p:extLst>
      <p:ext uri="{BB962C8B-B14F-4D97-AF65-F5344CB8AC3E}">
        <p14:creationId xmlns:p14="http://schemas.microsoft.com/office/powerpoint/2010/main" val="1186825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7419" y="1824010"/>
            <a:ext cx="990599" cy="240258"/>
          </a:xfrm>
        </p:spPr>
        <p:txBody>
          <a:bodyPr/>
          <a:lstStyle>
            <a:lvl1pPr algn="l">
              <a:defRPr sz="900" b="0" i="0">
                <a:solidFill>
                  <a:schemeClr val="bg1"/>
                </a:solidFill>
              </a:defRPr>
            </a:lvl1pPr>
          </a:lstStyle>
          <a:p>
            <a:fld id="{CDC2BE19-87D2-4304-B778-EF0D5D548F72}" type="datetime1">
              <a:rPr lang="en-US" smtClean="0"/>
              <a:t>7/22/2014</a:t>
            </a:fld>
            <a:endParaRPr lang="en-US"/>
          </a:p>
        </p:txBody>
      </p:sp>
      <p:sp>
        <p:nvSpPr>
          <p:cNvPr id="5" name="Footer Placeholder 4"/>
          <p:cNvSpPr>
            <a:spLocks noGrp="1"/>
          </p:cNvSpPr>
          <p:nvPr>
            <p:ph type="ftr" sz="quarter" idx="11"/>
          </p:nvPr>
        </p:nvSpPr>
        <p:spPr bwMode="gray">
          <a:xfrm rot="5400000">
            <a:off x="6246568" y="3264407"/>
            <a:ext cx="3859795" cy="228659"/>
          </a:xfrm>
        </p:spPr>
        <p:txBody>
          <a:bodyPr/>
          <a:lstStyle>
            <a:lvl1pPr>
              <a:defRPr sz="900" b="0" i="0">
                <a:solidFill>
                  <a:schemeClr val="bg1"/>
                </a:solidFill>
              </a:defRPr>
            </a:lvl1p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4024F9E6-8BD1-4849-86DE-3CD23B63DC4B}" type="slidenum">
              <a:rPr lang="en-US" smtClean="0"/>
              <a:pPr/>
              <a:t>‹#›</a:t>
            </a:fld>
            <a:endParaRPr lang="en-US"/>
          </a:p>
        </p:txBody>
      </p:sp>
    </p:spTree>
    <p:extLst>
      <p:ext uri="{BB962C8B-B14F-4D97-AF65-F5344CB8AC3E}">
        <p14:creationId xmlns:p14="http://schemas.microsoft.com/office/powerpoint/2010/main" val="217097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CD3EB-DE32-4BA7-BF92-F8E1C994EAAA}" type="datetime1">
              <a:rPr lang="en-US" smtClean="0"/>
              <a:t>7/22/2014</a:t>
            </a:fld>
            <a:endParaRPr lang="en-US"/>
          </a:p>
        </p:txBody>
      </p:sp>
      <p:sp>
        <p:nvSpPr>
          <p:cNvPr id="6" name="Footer Placeholder 5"/>
          <p:cNvSpPr>
            <a:spLocks noGrp="1"/>
          </p:cNvSpPr>
          <p:nvPr>
            <p:ph type="ftr" sz="quarter" idx="11"/>
          </p:nvPr>
        </p:nvSpPr>
        <p:spPr/>
        <p:txBody>
          <a:bodyPr/>
          <a:lstStyle/>
          <a:p>
            <a:endParaRPr lang="en-US"/>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4024F9E6-8BD1-4849-86DE-3CD23B63DC4B}" type="slidenum">
              <a:rPr lang="en-US" smtClean="0"/>
              <a:pPr/>
              <a:t>‹#›</a:t>
            </a:fld>
            <a:endParaRPr lang="en-US"/>
          </a:p>
        </p:txBody>
      </p:sp>
    </p:spTree>
    <p:extLst>
      <p:ext uri="{BB962C8B-B14F-4D97-AF65-F5344CB8AC3E}">
        <p14:creationId xmlns:p14="http://schemas.microsoft.com/office/powerpoint/2010/main" val="1709164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smtClean="0"/>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2AA40-F5D8-4CC5-BC03-FF5965F55061}" type="datetime1">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4024F9E6-8BD1-4849-86DE-3CD23B63DC4B}" type="slidenum">
              <a:rPr lang="en-US" smtClean="0"/>
              <a:pPr/>
              <a:t>‹#›</a:t>
            </a:fld>
            <a:endParaRPr lang="en-US"/>
          </a:p>
        </p:txBody>
      </p:sp>
    </p:spTree>
    <p:extLst>
      <p:ext uri="{BB962C8B-B14F-4D97-AF65-F5344CB8AC3E}">
        <p14:creationId xmlns:p14="http://schemas.microsoft.com/office/powerpoint/2010/main" val="3095750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E41D90-E42C-41B1-BB6D-F17D90CAA956}" type="datetime1">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4024F9E6-8BD1-4849-86DE-3CD23B63DC4B}" type="slidenum">
              <a:rPr lang="en-US" smtClean="0"/>
              <a:pPr/>
              <a:t>‹#›</a:t>
            </a:fld>
            <a:endParaRPr lang="en-US"/>
          </a:p>
        </p:txBody>
      </p:sp>
    </p:spTree>
    <p:extLst>
      <p:ext uri="{BB962C8B-B14F-4D97-AF65-F5344CB8AC3E}">
        <p14:creationId xmlns:p14="http://schemas.microsoft.com/office/powerpoint/2010/main" val="1862216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7DC876-0C96-4225-ADC7-C8C023A71B54}" type="datetime1">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4024F9E6-8BD1-4849-86DE-3CD23B63DC4B}" type="slidenum">
              <a:rPr lang="en-US" smtClean="0"/>
              <a:pPr/>
              <a:t>‹#›</a:t>
            </a:fld>
            <a:endParaRPr lang="en-US"/>
          </a:p>
        </p:txBody>
      </p:sp>
    </p:spTree>
    <p:extLst>
      <p:ext uri="{BB962C8B-B14F-4D97-AF65-F5344CB8AC3E}">
        <p14:creationId xmlns:p14="http://schemas.microsoft.com/office/powerpoint/2010/main" val="1007153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FC690C2-CA95-499D-9505-B12B32DE43DD}" type="datetime1">
              <a:rPr lang="en-US" smtClean="0"/>
              <a:t>7/22/2014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4024F9E6-8BD1-4849-86DE-3CD23B63DC4B}" type="slidenum">
              <a:rPr lang="en-US" smtClean="0"/>
              <a:pPr/>
              <a:t>‹#›</a:t>
            </a:fld>
            <a:endParaRPr lang="en-US"/>
          </a:p>
        </p:txBody>
      </p:sp>
    </p:spTree>
    <p:extLst>
      <p:ext uri="{BB962C8B-B14F-4D97-AF65-F5344CB8AC3E}">
        <p14:creationId xmlns:p14="http://schemas.microsoft.com/office/powerpoint/2010/main" val="1120196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6878D89-9508-4F78-B15D-AAB7912816DB}" type="datetime1">
              <a:rPr lang="en-US" smtClean="0"/>
              <a:t>7/22/2014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4024F9E6-8BD1-4849-86DE-3CD23B63DC4B}" type="slidenum">
              <a:rPr lang="en-US" smtClean="0"/>
              <a:pPr/>
              <a:t>‹#›</a:t>
            </a:fld>
            <a:endParaRPr lang="en-US"/>
          </a:p>
        </p:txBody>
      </p:sp>
    </p:spTree>
    <p:extLst>
      <p:ext uri="{BB962C8B-B14F-4D97-AF65-F5344CB8AC3E}">
        <p14:creationId xmlns:p14="http://schemas.microsoft.com/office/powerpoint/2010/main" val="3925140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C6BC9E-3E19-47A6-A7BA-F2D8B41C58DB}" type="datetime1">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4024F9E6-8BD1-4849-86DE-3CD23B63DC4B}" type="slidenum">
              <a:rPr lang="en-US" smtClean="0"/>
              <a:pPr/>
              <a:t>‹#›</a:t>
            </a:fld>
            <a:endParaRPr lang="en-US"/>
          </a:p>
        </p:txBody>
      </p:sp>
    </p:spTree>
    <p:extLst>
      <p:ext uri="{BB962C8B-B14F-4D97-AF65-F5344CB8AC3E}">
        <p14:creationId xmlns:p14="http://schemas.microsoft.com/office/powerpoint/2010/main" val="2016043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DF2E98-5A38-465B-9535-3DE118E3E357}" type="datetime1">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4024F9E6-8BD1-4849-86DE-3CD23B63DC4B}" type="slidenum">
              <a:rPr lang="en-US" smtClean="0"/>
              <a:pPr/>
              <a:t>‹#›</a:t>
            </a:fld>
            <a:endParaRPr lang="en-US"/>
          </a:p>
        </p:txBody>
      </p:sp>
    </p:spTree>
    <p:extLst>
      <p:ext uri="{BB962C8B-B14F-4D97-AF65-F5344CB8AC3E}">
        <p14:creationId xmlns:p14="http://schemas.microsoft.com/office/powerpoint/2010/main" val="196693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0E8AA1-64F1-4FD7-BB37-53097E2706BD}" type="datetime1">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4024F9E6-8BD1-4849-86DE-3CD23B63DC4B}" type="slidenum">
              <a:rPr lang="en-US" smtClean="0"/>
              <a:pPr/>
              <a:t>‹#›</a:t>
            </a:fld>
            <a:endParaRPr lang="en-US"/>
          </a:p>
        </p:txBody>
      </p:sp>
    </p:spTree>
    <p:extLst>
      <p:ext uri="{BB962C8B-B14F-4D97-AF65-F5344CB8AC3E}">
        <p14:creationId xmlns:p14="http://schemas.microsoft.com/office/powerpoint/2010/main" val="3560269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CB2A34-ACDB-4824-AFC5-82D2C3472C89}" type="datetime1">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4024F9E6-8BD1-4849-86DE-3CD23B63DC4B}" type="slidenum">
              <a:rPr lang="en-US" smtClean="0"/>
              <a:pPr/>
              <a:t>‹#›</a:t>
            </a:fld>
            <a:endParaRPr lang="en-US"/>
          </a:p>
        </p:txBody>
      </p:sp>
    </p:spTree>
    <p:extLst>
      <p:ext uri="{BB962C8B-B14F-4D97-AF65-F5344CB8AC3E}">
        <p14:creationId xmlns:p14="http://schemas.microsoft.com/office/powerpoint/2010/main" val="1180156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2FC86C-3F76-4FE0-977E-19C6E03F8D52}" type="datetime1">
              <a:rPr lang="en-US" smtClean="0"/>
              <a:t>7/22/2014</a:t>
            </a:fld>
            <a:endParaRPr lang="en-US"/>
          </a:p>
        </p:txBody>
      </p:sp>
      <p:sp>
        <p:nvSpPr>
          <p:cNvPr id="6" name="Footer Placeholder 5"/>
          <p:cNvSpPr>
            <a:spLocks noGrp="1"/>
          </p:cNvSpPr>
          <p:nvPr>
            <p:ph type="ftr" sz="quarter" idx="11"/>
          </p:nvPr>
        </p:nvSpPr>
        <p:spPr/>
        <p:txBody>
          <a:bodyPr/>
          <a:lstStyle/>
          <a:p>
            <a:endParaRPr lang="en-US"/>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4024F9E6-8BD1-4849-86DE-3CD23B63DC4B}" type="slidenum">
              <a:rPr lang="en-US" smtClean="0"/>
              <a:pPr/>
              <a:t>‹#›</a:t>
            </a:fld>
            <a:endParaRPr lang="en-US"/>
          </a:p>
        </p:txBody>
      </p:sp>
    </p:spTree>
    <p:extLst>
      <p:ext uri="{BB962C8B-B14F-4D97-AF65-F5344CB8AC3E}">
        <p14:creationId xmlns:p14="http://schemas.microsoft.com/office/powerpoint/2010/main" val="2257473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5AF06E-033F-438A-870B-B5956F04A460}" type="datetime1">
              <a:rPr lang="en-US" smtClean="0"/>
              <a:t>7/22/2014</a:t>
            </a:fld>
            <a:endParaRPr lang="en-US"/>
          </a:p>
        </p:txBody>
      </p:sp>
      <p:sp>
        <p:nvSpPr>
          <p:cNvPr id="8" name="Footer Placeholder 7"/>
          <p:cNvSpPr>
            <a:spLocks noGrp="1"/>
          </p:cNvSpPr>
          <p:nvPr>
            <p:ph type="ftr" sz="quarter" idx="11"/>
          </p:nvPr>
        </p:nvSpPr>
        <p:spPr/>
        <p:txBody>
          <a:bodyPr/>
          <a:lstStyle/>
          <a:p>
            <a:endParaRPr lang="en-US"/>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4024F9E6-8BD1-4849-86DE-3CD23B63DC4B}" type="slidenum">
              <a:rPr lang="en-US" smtClean="0"/>
              <a:pPr/>
              <a:t>‹#›</a:t>
            </a:fld>
            <a:endParaRPr lang="en-US"/>
          </a:p>
        </p:txBody>
      </p:sp>
    </p:spTree>
    <p:extLst>
      <p:ext uri="{BB962C8B-B14F-4D97-AF65-F5344CB8AC3E}">
        <p14:creationId xmlns:p14="http://schemas.microsoft.com/office/powerpoint/2010/main" val="3102998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F9455D8-2C6C-47CA-A422-BBB2D92320BC}" type="datetime1">
              <a:rPr lang="en-US" smtClean="0"/>
              <a:t>7/22/2014</a:t>
            </a:fld>
            <a:endParaRPr lang="en-US"/>
          </a:p>
        </p:txBody>
      </p:sp>
      <p:sp>
        <p:nvSpPr>
          <p:cNvPr id="4" name="Footer Placeholder 3"/>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4024F9E6-8BD1-4849-86DE-3CD23B63DC4B}" type="slidenum">
              <a:rPr lang="en-US" smtClean="0"/>
              <a:pPr/>
              <a:t>‹#›</a:t>
            </a:fld>
            <a:endParaRPr lang="en-US"/>
          </a:p>
        </p:txBody>
      </p:sp>
    </p:spTree>
    <p:extLst>
      <p:ext uri="{BB962C8B-B14F-4D97-AF65-F5344CB8AC3E}">
        <p14:creationId xmlns:p14="http://schemas.microsoft.com/office/powerpoint/2010/main" val="2612658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8C2BE-D6BF-4D97-983B-79941A8E7684}" type="datetime1">
              <a:rPr lang="en-US" smtClean="0"/>
              <a:t>7/22/2014</a:t>
            </a:fld>
            <a:endParaRPr lang="en-US"/>
          </a:p>
        </p:txBody>
      </p:sp>
      <p:sp>
        <p:nvSpPr>
          <p:cNvPr id="3" name="Footer Placeholder 2"/>
          <p:cNvSpPr>
            <a:spLocks noGrp="1"/>
          </p:cNvSpPr>
          <p:nvPr>
            <p:ph type="ftr" sz="quarter" idx="11"/>
          </p:nvPr>
        </p:nvSpPr>
        <p:spPr/>
        <p:txBody>
          <a:bodyPr/>
          <a:lstStyle/>
          <a:p>
            <a:endParaRPr lang="en-US"/>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4024F9E6-8BD1-4849-86DE-3CD23B63DC4B}" type="slidenum">
              <a:rPr lang="en-US" smtClean="0"/>
              <a:pPr/>
              <a:t>‹#›</a:t>
            </a:fld>
            <a:endParaRPr lang="en-US"/>
          </a:p>
        </p:txBody>
      </p:sp>
    </p:spTree>
    <p:extLst>
      <p:ext uri="{BB962C8B-B14F-4D97-AF65-F5344CB8AC3E}">
        <p14:creationId xmlns:p14="http://schemas.microsoft.com/office/powerpoint/2010/main" val="3602227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9389B9-7127-4C62-8AE7-43BAC93A7BF3}" type="datetime1">
              <a:rPr lang="en-US" smtClean="0"/>
              <a:t>7/22/2014</a:t>
            </a:fld>
            <a:endParaRPr lang="en-US"/>
          </a:p>
        </p:txBody>
      </p:sp>
      <p:sp>
        <p:nvSpPr>
          <p:cNvPr id="6" name="Footer Placeholder 5"/>
          <p:cNvSpPr>
            <a:spLocks noGrp="1"/>
          </p:cNvSpPr>
          <p:nvPr>
            <p:ph type="ftr" sz="quarter" idx="11"/>
          </p:nvPr>
        </p:nvSpPr>
        <p:spPr/>
        <p:txBody>
          <a:bodyPr/>
          <a:lstStyle/>
          <a:p>
            <a:endParaRPr lang="en-US"/>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4024F9E6-8BD1-4849-86DE-3CD23B63DC4B}" type="slidenum">
              <a:rPr lang="en-US" smtClean="0"/>
              <a:pPr/>
              <a:t>‹#›</a:t>
            </a:fld>
            <a:endParaRPr lang="en-US"/>
          </a:p>
        </p:txBody>
      </p:sp>
    </p:spTree>
    <p:extLst>
      <p:ext uri="{BB962C8B-B14F-4D97-AF65-F5344CB8AC3E}">
        <p14:creationId xmlns:p14="http://schemas.microsoft.com/office/powerpoint/2010/main" val="2481376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BF032-2470-4AF1-8FAE-BB23683C643F}" type="datetime1">
              <a:rPr lang="en-US" smtClean="0"/>
              <a:t>7/22/2014</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4024F9E6-8BD1-4849-86DE-3CD23B63DC4B}" type="slidenum">
              <a:rPr lang="en-US" smtClean="0"/>
              <a:pPr/>
              <a:t>‹#›</a:t>
            </a:fld>
            <a:endParaRPr lang="en-US"/>
          </a:p>
        </p:txBody>
      </p:sp>
    </p:spTree>
    <p:extLst>
      <p:ext uri="{BB962C8B-B14F-4D97-AF65-F5344CB8AC3E}">
        <p14:creationId xmlns:p14="http://schemas.microsoft.com/office/powerpoint/2010/main" val="2161373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60111" y="6377097"/>
            <a:ext cx="990599" cy="228659"/>
          </a:xfrm>
          <a:prstGeom prst="rect">
            <a:avLst/>
          </a:prstGeom>
        </p:spPr>
        <p:txBody>
          <a:bodyPr vert="horz" lIns="91440" tIns="45720" rIns="91440" bIns="45720" rtlCol="0" anchor="t" anchorCtr="0"/>
          <a:lstStyle>
            <a:lvl1pPr algn="r">
              <a:defRPr sz="900" b="1" i="0">
                <a:solidFill>
                  <a:schemeClr val="accent1"/>
                </a:solidFill>
              </a:defRPr>
            </a:lvl1pPr>
          </a:lstStyle>
          <a:p>
            <a:fld id="{32F6F822-420F-4B9B-9D56-D5B6334D8853}" type="datetime1">
              <a:rPr lang="en-US" smtClean="0"/>
              <a:t>7/22/2014</a:t>
            </a:fld>
            <a:endParaRPr lang="en-US"/>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4024F9E6-8BD1-4849-86DE-3CD23B63DC4B}" type="slidenum">
              <a:rPr lang="en-US" smtClean="0"/>
              <a:pPr/>
              <a:t>‹#›</a:t>
            </a:fld>
            <a:endParaRPr lang="en-US"/>
          </a:p>
        </p:txBody>
      </p:sp>
    </p:spTree>
    <p:extLst>
      <p:ext uri="{BB962C8B-B14F-4D97-AF65-F5344CB8AC3E}">
        <p14:creationId xmlns:p14="http://schemas.microsoft.com/office/powerpoint/2010/main" val="128929797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youtu.be/mqkm788-Jk8"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youtu.be/4gQ0ZLdHlH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tress.about.com/od/relationships/ht/healthycomm.ht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youtu.be/mqkm788-Jk8" TargetMode="External"/><Relationship Id="rId5" Type="http://schemas.openxmlformats.org/officeDocument/2006/relationships/hyperlink" Target="http://youtu.be/4gQ0ZLdHlHM" TargetMode="External"/><Relationship Id="rId4" Type="http://schemas.openxmlformats.org/officeDocument/2006/relationships/hyperlink" Target="http://stress.about.com/od/relationships/qt/unresolved.ht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youtu.be/w97dR3OJB1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971800"/>
            <a:ext cx="7467600" cy="1066800"/>
          </a:xfrm>
        </p:spPr>
        <p:txBody>
          <a:bodyPr>
            <a:noAutofit/>
          </a:bodyPr>
          <a:lstStyle/>
          <a:p>
            <a:pPr algn="ctr"/>
            <a:r>
              <a:rPr lang="en-US" sz="4000" b="1" dirty="0" smtClean="0">
                <a:solidFill>
                  <a:schemeClr val="tx1"/>
                </a:solidFill>
              </a:rPr>
              <a:t>Can’t We All Just Get Along? Conflict Resolution Strategies</a:t>
            </a:r>
            <a:endParaRPr lang="en-US" sz="4000" b="1" dirty="0">
              <a:solidFill>
                <a:schemeClr val="tx1"/>
              </a:solidFill>
            </a:endParaRPr>
          </a:p>
        </p:txBody>
      </p:sp>
      <p:sp>
        <p:nvSpPr>
          <p:cNvPr id="3" name="Subtitle 2"/>
          <p:cNvSpPr>
            <a:spLocks noGrp="1"/>
          </p:cNvSpPr>
          <p:nvPr>
            <p:ph type="subTitle" idx="1"/>
          </p:nvPr>
        </p:nvSpPr>
        <p:spPr>
          <a:xfrm>
            <a:off x="838200" y="4191000"/>
            <a:ext cx="7467600" cy="738554"/>
          </a:xfrm>
        </p:spPr>
        <p:txBody>
          <a:bodyPr>
            <a:normAutofit/>
          </a:bodyPr>
          <a:lstStyle/>
          <a:p>
            <a:pPr algn="ctr"/>
            <a:r>
              <a:rPr lang="en-US" sz="2800" cap="none" dirty="0" smtClean="0"/>
              <a:t>Counseling and Mental Health</a:t>
            </a:r>
            <a:endParaRPr lang="en-US" sz="2800" cap="non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402" y="925194"/>
            <a:ext cx="7411120" cy="709865"/>
          </a:xfrm>
        </p:spPr>
        <p:txBody>
          <a:bodyPr>
            <a:normAutofit fontScale="90000"/>
          </a:bodyPr>
          <a:lstStyle/>
          <a:p>
            <a:pPr algn="ctr"/>
            <a:r>
              <a:rPr lang="en-US" dirty="0" smtClean="0"/>
              <a:t>Influences on Effective Communication</a:t>
            </a:r>
            <a:endParaRPr lang="en-US" dirty="0"/>
          </a:p>
        </p:txBody>
      </p:sp>
      <p:sp>
        <p:nvSpPr>
          <p:cNvPr id="3" name="Content Placeholder 2"/>
          <p:cNvSpPr>
            <a:spLocks noGrp="1"/>
          </p:cNvSpPr>
          <p:nvPr>
            <p:ph sz="half" idx="1"/>
          </p:nvPr>
        </p:nvSpPr>
        <p:spPr/>
        <p:txBody>
          <a:bodyPr/>
          <a:lstStyle/>
          <a:p>
            <a:pPr marL="0" indent="0" algn="ctr">
              <a:buNone/>
            </a:pPr>
            <a:endParaRPr lang="en-US" dirty="0"/>
          </a:p>
          <a:p>
            <a:pPr marL="0" indent="0" algn="ctr">
              <a:buNone/>
            </a:pPr>
            <a:endParaRPr lang="en-US" dirty="0"/>
          </a:p>
          <a:p>
            <a:endParaRPr lang="en-US" dirty="0"/>
          </a:p>
        </p:txBody>
      </p:sp>
      <p:sp>
        <p:nvSpPr>
          <p:cNvPr id="6" name="Content Placeholder 5"/>
          <p:cNvSpPr>
            <a:spLocks noGrp="1"/>
          </p:cNvSpPr>
          <p:nvPr>
            <p:ph sz="half" idx="2"/>
          </p:nvPr>
        </p:nvSpPr>
        <p:spPr/>
        <p:txBody>
          <a:bodyPr/>
          <a:lstStyle/>
          <a:p>
            <a:r>
              <a:rPr lang="en-US" dirty="0" smtClean="0"/>
              <a:t>Body language</a:t>
            </a:r>
          </a:p>
          <a:p>
            <a:r>
              <a:rPr lang="en-US" dirty="0" smtClean="0"/>
              <a:t>Culture</a:t>
            </a:r>
          </a:p>
          <a:p>
            <a:r>
              <a:rPr lang="en-US" dirty="0" smtClean="0"/>
              <a:t>Environment</a:t>
            </a:r>
          </a:p>
          <a:p>
            <a:r>
              <a:rPr lang="en-US" dirty="0" smtClean="0"/>
              <a:t>Feelings</a:t>
            </a:r>
          </a:p>
          <a:p>
            <a:r>
              <a:rPr lang="en-US" dirty="0" smtClean="0"/>
              <a:t>Location</a:t>
            </a:r>
          </a:p>
          <a:p>
            <a:r>
              <a:rPr lang="en-US" dirty="0" smtClean="0"/>
              <a:t>Past experiences</a:t>
            </a:r>
          </a:p>
          <a:p>
            <a:r>
              <a:rPr lang="en-US" dirty="0" smtClean="0"/>
              <a:t>Perception</a:t>
            </a:r>
          </a:p>
          <a:p>
            <a:r>
              <a:rPr lang="en-US" dirty="0" smtClean="0"/>
              <a:t>Situations</a:t>
            </a:r>
          </a:p>
          <a:p>
            <a:endParaRPr lang="en-US" dirty="0"/>
          </a:p>
        </p:txBody>
      </p:sp>
      <p:sp>
        <p:nvSpPr>
          <p:cNvPr id="5" name="Slide Number Placeholder 4"/>
          <p:cNvSpPr>
            <a:spLocks noGrp="1"/>
          </p:cNvSpPr>
          <p:nvPr>
            <p:ph type="sldNum" sz="quarter" idx="12"/>
          </p:nvPr>
        </p:nvSpPr>
        <p:spPr>
          <a:xfrm>
            <a:off x="6983278" y="5470236"/>
            <a:ext cx="2133600" cy="273844"/>
          </a:xfrm>
        </p:spPr>
        <p:txBody>
          <a:bodyPr/>
          <a:lstStyle/>
          <a:p>
            <a:fld id="{C22150D1-F9F4-4BA1-9404-779A35382010}" type="slidenum">
              <a:rPr lang="en-US" smtClean="0"/>
              <a:t>10</a:t>
            </a:fld>
            <a:endParaRPr lang="en-US" dirty="0"/>
          </a:p>
        </p:txBody>
      </p:sp>
      <p:sp>
        <p:nvSpPr>
          <p:cNvPr id="4" name="Rectangle 3"/>
          <p:cNvSpPr/>
          <p:nvPr/>
        </p:nvSpPr>
        <p:spPr>
          <a:xfrm>
            <a:off x="3758726" y="6477000"/>
            <a:ext cx="2262159" cy="178960"/>
          </a:xfrm>
          <a:prstGeom prst="rect">
            <a:avLst/>
          </a:prstGeom>
        </p:spPr>
        <p:txBody>
          <a:bodyPr wrap="none">
            <a:spAutoFit/>
          </a:bodyPr>
          <a:lstStyle/>
          <a:p>
            <a:pPr algn="ctr" defTabSz="514350"/>
            <a:r>
              <a:rPr lang="en-US" sz="563" dirty="0">
                <a:solidFill>
                  <a:prstClr val="black"/>
                </a:solidFill>
                <a:latin typeface="Arial" pitchFamily="34" charset="0"/>
                <a:cs typeface="Arial" pitchFamily="34" charset="0"/>
              </a:rPr>
              <a:t>Copyright © Texas Education Agency, 2014.  All rights reserved.</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6489" y="2679772"/>
            <a:ext cx="2344774" cy="2454296"/>
          </a:xfrm>
          <a:prstGeom prst="rect">
            <a:avLst/>
          </a:prstGeom>
        </p:spPr>
      </p:pic>
      <p:sp>
        <p:nvSpPr>
          <p:cNvPr id="7" name="Rectangle 6"/>
          <p:cNvSpPr/>
          <p:nvPr/>
        </p:nvSpPr>
        <p:spPr>
          <a:xfrm>
            <a:off x="8534400" y="6381814"/>
            <a:ext cx="441146" cy="369332"/>
          </a:xfrm>
          <a:prstGeom prst="rect">
            <a:avLst/>
          </a:prstGeom>
        </p:spPr>
        <p:txBody>
          <a:bodyPr wrap="none">
            <a:spAutoFit/>
          </a:bodyPr>
          <a:lstStyle/>
          <a:p>
            <a:r>
              <a:rPr lang="en-US" dirty="0"/>
              <a:t>10</a:t>
            </a:r>
          </a:p>
        </p:txBody>
      </p:sp>
    </p:spTree>
    <p:extLst>
      <p:ext uri="{BB962C8B-B14F-4D97-AF65-F5344CB8AC3E}">
        <p14:creationId xmlns:p14="http://schemas.microsoft.com/office/powerpoint/2010/main" val="4089367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49" y="812235"/>
            <a:ext cx="8229600" cy="857250"/>
          </a:xfrm>
        </p:spPr>
        <p:txBody>
          <a:bodyPr/>
          <a:lstStyle/>
          <a:p>
            <a:r>
              <a:rPr lang="en-US" dirty="0" smtClean="0"/>
              <a:t>I-Statements versus You-Statements</a:t>
            </a:r>
            <a:endParaRPr lang="en-US" dirty="0"/>
          </a:p>
        </p:txBody>
      </p:sp>
      <p:sp>
        <p:nvSpPr>
          <p:cNvPr id="9" name="Text Placeholder 8"/>
          <p:cNvSpPr>
            <a:spLocks noGrp="1"/>
          </p:cNvSpPr>
          <p:nvPr>
            <p:ph type="body" idx="1"/>
          </p:nvPr>
        </p:nvSpPr>
        <p:spPr>
          <a:xfrm>
            <a:off x="154300" y="2525716"/>
            <a:ext cx="4040188" cy="457199"/>
          </a:xfrm>
        </p:spPr>
        <p:txBody>
          <a:bodyPr/>
          <a:lstStyle/>
          <a:p>
            <a:pPr algn="ctr">
              <a:spcBef>
                <a:spcPts val="0"/>
              </a:spcBef>
            </a:pPr>
            <a:r>
              <a:rPr lang="en-US" sz="2700" dirty="0"/>
              <a:t>I-Statements </a:t>
            </a:r>
          </a:p>
          <a:p>
            <a:pPr algn="ctr">
              <a:spcBef>
                <a:spcPts val="0"/>
              </a:spcBef>
            </a:pPr>
            <a:r>
              <a:rPr lang="en-US" sz="2000" dirty="0"/>
              <a:t>Focus on your point of view</a:t>
            </a:r>
          </a:p>
        </p:txBody>
      </p:sp>
      <p:sp>
        <p:nvSpPr>
          <p:cNvPr id="10" name="Content Placeholder 9"/>
          <p:cNvSpPr>
            <a:spLocks noGrp="1"/>
          </p:cNvSpPr>
          <p:nvPr>
            <p:ph sz="half" idx="2"/>
          </p:nvPr>
        </p:nvSpPr>
        <p:spPr>
          <a:xfrm>
            <a:off x="383354" y="2943070"/>
            <a:ext cx="4040188" cy="2963466"/>
          </a:xfrm>
        </p:spPr>
        <p:txBody>
          <a:bodyPr>
            <a:normAutofit fontScale="85000" lnSpcReduction="10000"/>
          </a:bodyPr>
          <a:lstStyle/>
          <a:p>
            <a:r>
              <a:rPr lang="en-US" dirty="0" smtClean="0">
                <a:solidFill>
                  <a:schemeClr val="tx1"/>
                </a:solidFill>
              </a:rPr>
              <a:t>I see…</a:t>
            </a:r>
          </a:p>
          <a:p>
            <a:r>
              <a:rPr lang="en-US" dirty="0" smtClean="0">
                <a:solidFill>
                  <a:schemeClr val="tx1"/>
                </a:solidFill>
              </a:rPr>
              <a:t>I feel …</a:t>
            </a:r>
          </a:p>
          <a:p>
            <a:r>
              <a:rPr lang="en-US" dirty="0" smtClean="0">
                <a:solidFill>
                  <a:schemeClr val="tx1"/>
                </a:solidFill>
              </a:rPr>
              <a:t>I think …</a:t>
            </a:r>
          </a:p>
          <a:p>
            <a:r>
              <a:rPr lang="en-US" dirty="0" smtClean="0">
                <a:solidFill>
                  <a:schemeClr val="tx1"/>
                </a:solidFill>
              </a:rPr>
              <a:t>I wonder …</a:t>
            </a:r>
          </a:p>
          <a:p>
            <a:r>
              <a:rPr lang="en-US" dirty="0" smtClean="0">
                <a:solidFill>
                  <a:schemeClr val="tx1"/>
                </a:solidFill>
              </a:rPr>
              <a:t>I wish …</a:t>
            </a:r>
          </a:p>
          <a:p>
            <a:r>
              <a:rPr lang="en-US" dirty="0" smtClean="0">
                <a:solidFill>
                  <a:schemeClr val="tx1"/>
                </a:solidFill>
              </a:rPr>
              <a:t>I plan …</a:t>
            </a:r>
          </a:p>
          <a:p>
            <a:r>
              <a:rPr lang="en-US" dirty="0" smtClean="0">
                <a:solidFill>
                  <a:schemeClr val="tx1"/>
                </a:solidFill>
              </a:rPr>
              <a:t>I believe …</a:t>
            </a:r>
          </a:p>
          <a:p>
            <a:r>
              <a:rPr lang="en-US" dirty="0" smtClean="0">
                <a:solidFill>
                  <a:schemeClr val="tx1"/>
                </a:solidFill>
              </a:rPr>
              <a:t>I can …</a:t>
            </a:r>
          </a:p>
          <a:p>
            <a:r>
              <a:rPr lang="en-US" dirty="0" smtClean="0">
                <a:solidFill>
                  <a:schemeClr val="tx1"/>
                </a:solidFill>
              </a:rPr>
              <a:t>I want …</a:t>
            </a:r>
          </a:p>
          <a:p>
            <a:endParaRPr lang="en-US" dirty="0"/>
          </a:p>
        </p:txBody>
      </p:sp>
      <p:sp>
        <p:nvSpPr>
          <p:cNvPr id="11" name="Text Placeholder 10"/>
          <p:cNvSpPr>
            <a:spLocks noGrp="1"/>
          </p:cNvSpPr>
          <p:nvPr>
            <p:ph type="body" sz="quarter" idx="3"/>
          </p:nvPr>
        </p:nvSpPr>
        <p:spPr>
          <a:xfrm>
            <a:off x="4283970" y="2190374"/>
            <a:ext cx="4041775" cy="479822"/>
          </a:xfrm>
        </p:spPr>
        <p:txBody>
          <a:bodyPr/>
          <a:lstStyle/>
          <a:p>
            <a:pPr algn="ctr"/>
            <a:r>
              <a:rPr lang="en-US" sz="2700" dirty="0"/>
              <a:t>AVOID You-Statements</a:t>
            </a:r>
          </a:p>
        </p:txBody>
      </p:sp>
      <p:sp>
        <p:nvSpPr>
          <p:cNvPr id="12" name="Content Placeholder 11"/>
          <p:cNvSpPr>
            <a:spLocks noGrp="1"/>
          </p:cNvSpPr>
          <p:nvPr>
            <p:ph sz="quarter" idx="4"/>
          </p:nvPr>
        </p:nvSpPr>
        <p:spPr>
          <a:xfrm>
            <a:off x="4287043" y="3023055"/>
            <a:ext cx="3697288" cy="2963466"/>
          </a:xfrm>
        </p:spPr>
        <p:txBody>
          <a:bodyPr>
            <a:normAutofit fontScale="77500" lnSpcReduction="20000"/>
          </a:bodyPr>
          <a:lstStyle/>
          <a:p>
            <a:r>
              <a:rPr lang="en-US" dirty="0" smtClean="0">
                <a:solidFill>
                  <a:schemeClr val="tx1"/>
                </a:solidFill>
              </a:rPr>
              <a:t>You shouldn’t say that…</a:t>
            </a:r>
          </a:p>
          <a:p>
            <a:r>
              <a:rPr lang="en-US" dirty="0" smtClean="0">
                <a:solidFill>
                  <a:schemeClr val="tx1"/>
                </a:solidFill>
              </a:rPr>
              <a:t>You just need to get over that…</a:t>
            </a:r>
          </a:p>
          <a:p>
            <a:r>
              <a:rPr lang="en-US" dirty="0" smtClean="0">
                <a:solidFill>
                  <a:schemeClr val="tx1"/>
                </a:solidFill>
              </a:rPr>
              <a:t>You never do anything right…</a:t>
            </a:r>
          </a:p>
          <a:p>
            <a:r>
              <a:rPr lang="en-US" dirty="0" smtClean="0">
                <a:solidFill>
                  <a:schemeClr val="tx1"/>
                </a:solidFill>
              </a:rPr>
              <a:t>You are so gullible…</a:t>
            </a:r>
          </a:p>
          <a:p>
            <a:r>
              <a:rPr lang="en-US" dirty="0" smtClean="0">
                <a:solidFill>
                  <a:schemeClr val="tx1"/>
                </a:solidFill>
              </a:rPr>
              <a:t>You always bring up old issues…</a:t>
            </a:r>
          </a:p>
          <a:p>
            <a:r>
              <a:rPr lang="en-US" dirty="0" smtClean="0">
                <a:solidFill>
                  <a:schemeClr val="tx1"/>
                </a:solidFill>
              </a:rPr>
              <a:t>You need to be more responsible…</a:t>
            </a:r>
          </a:p>
          <a:p>
            <a:r>
              <a:rPr lang="en-US" dirty="0" smtClean="0">
                <a:solidFill>
                  <a:schemeClr val="tx1"/>
                </a:solidFill>
              </a:rPr>
              <a:t>You just need to forget what happened…</a:t>
            </a:r>
          </a:p>
          <a:p>
            <a:r>
              <a:rPr lang="en-US" dirty="0" smtClean="0">
                <a:solidFill>
                  <a:schemeClr val="tx1"/>
                </a:solidFill>
              </a:rPr>
              <a:t>You don’t know what you are saying…</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C22150D1-F9F4-4BA1-9404-779A35382010}" type="slidenum">
              <a:rPr lang="en-US" smtClean="0"/>
              <a:t>11</a:t>
            </a:fld>
            <a:endParaRPr lang="en-US" dirty="0"/>
          </a:p>
        </p:txBody>
      </p:sp>
      <p:sp>
        <p:nvSpPr>
          <p:cNvPr id="4" name="Rectangle 3"/>
          <p:cNvSpPr/>
          <p:nvPr/>
        </p:nvSpPr>
        <p:spPr>
          <a:xfrm>
            <a:off x="3498070" y="6477000"/>
            <a:ext cx="2262159" cy="178960"/>
          </a:xfrm>
          <a:prstGeom prst="rect">
            <a:avLst/>
          </a:prstGeom>
        </p:spPr>
        <p:txBody>
          <a:bodyPr wrap="none">
            <a:spAutoFit/>
          </a:bodyPr>
          <a:lstStyle/>
          <a:p>
            <a:pPr algn="ctr" defTabSz="514350"/>
            <a:r>
              <a:rPr lang="en-US" sz="563" dirty="0">
                <a:solidFill>
                  <a:prstClr val="black"/>
                </a:solidFill>
                <a:latin typeface="Arial" pitchFamily="34" charset="0"/>
                <a:cs typeface="Arial" pitchFamily="34" charset="0"/>
              </a:rPr>
              <a:t>Copyright © Texas Education Agency, 2014.  All rights reserved.</a:t>
            </a:r>
          </a:p>
        </p:txBody>
      </p:sp>
      <p:pic>
        <p:nvPicPr>
          <p:cNvPr id="1026" name="Picture 2" descr="C:\Users\Sandra Delgado\AppData\Local\Microsoft\Windows\Temporary Internet Files\Content.IE5\JZGEVYCH\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394" y="3352800"/>
            <a:ext cx="1834342" cy="183434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andra Delgado\AppData\Local\Microsoft\Windows\Temporary Internet Files\Content.IE5\XEFNN4EF\MC90043254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5660" y="3251655"/>
            <a:ext cx="1360170" cy="13601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589647" y="6381814"/>
            <a:ext cx="441146" cy="369332"/>
          </a:xfrm>
          <a:prstGeom prst="rect">
            <a:avLst/>
          </a:prstGeom>
        </p:spPr>
        <p:txBody>
          <a:bodyPr wrap="none">
            <a:spAutoFit/>
          </a:bodyPr>
          <a:lstStyle/>
          <a:p>
            <a:r>
              <a:rPr lang="en-US" dirty="0" smtClean="0"/>
              <a:t>11</a:t>
            </a:r>
            <a:endParaRPr lang="en-US" dirty="0"/>
          </a:p>
        </p:txBody>
      </p:sp>
    </p:spTree>
    <p:extLst>
      <p:ext uri="{BB962C8B-B14F-4D97-AF65-F5344CB8AC3E}">
        <p14:creationId xmlns:p14="http://schemas.microsoft.com/office/powerpoint/2010/main" val="367308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592" y="801885"/>
            <a:ext cx="8001000" cy="838200"/>
          </a:xfrm>
        </p:spPr>
        <p:txBody>
          <a:bodyPr>
            <a:normAutofit/>
          </a:bodyPr>
          <a:lstStyle/>
          <a:p>
            <a:pPr algn="ctr"/>
            <a:r>
              <a:rPr lang="en-US" sz="3600" dirty="0" smtClean="0"/>
              <a:t>Develop Listening Skills</a:t>
            </a:r>
            <a:endParaRPr lang="en-US" sz="3600" dirty="0"/>
          </a:p>
        </p:txBody>
      </p:sp>
      <p:sp>
        <p:nvSpPr>
          <p:cNvPr id="3" name="Content Placeholder 2"/>
          <p:cNvSpPr>
            <a:spLocks noGrp="1"/>
          </p:cNvSpPr>
          <p:nvPr>
            <p:ph idx="1"/>
          </p:nvPr>
        </p:nvSpPr>
        <p:spPr>
          <a:xfrm>
            <a:off x="762000" y="2209800"/>
            <a:ext cx="8004048" cy="3962400"/>
          </a:xfrm>
        </p:spPr>
        <p:txBody>
          <a:bodyPr/>
          <a:lstStyle/>
          <a:p>
            <a:pPr marL="0" indent="0">
              <a:buNone/>
            </a:pPr>
            <a:r>
              <a:rPr lang="en-US" dirty="0">
                <a:solidFill>
                  <a:schemeClr val="tx1"/>
                </a:solidFill>
              </a:rPr>
              <a:t>The amount of time people spend on </a:t>
            </a:r>
            <a:r>
              <a:rPr lang="en-US" dirty="0" smtClean="0">
                <a:solidFill>
                  <a:schemeClr val="tx1"/>
                </a:solidFill>
              </a:rPr>
              <a:t>the different </a:t>
            </a:r>
            <a:r>
              <a:rPr lang="en-US" dirty="0">
                <a:solidFill>
                  <a:schemeClr val="tx1"/>
                </a:solidFill>
              </a:rPr>
              <a:t>parts of communication process:  </a:t>
            </a:r>
          </a:p>
          <a:p>
            <a:pPr marL="628650" lvl="1" indent="-171450">
              <a:buFont typeface="Arial" panose="020B0604020202020204" pitchFamily="34" charset="0"/>
              <a:buChar char="•"/>
            </a:pPr>
            <a:r>
              <a:rPr lang="en-US" dirty="0" smtClean="0">
                <a:solidFill>
                  <a:schemeClr val="tx1"/>
                </a:solidFill>
              </a:rPr>
              <a:t>listening—45%</a:t>
            </a:r>
          </a:p>
          <a:p>
            <a:pPr marL="628650" lvl="1" indent="-171450">
              <a:buFont typeface="Arial" panose="020B0604020202020204" pitchFamily="34" charset="0"/>
              <a:buChar char="•"/>
            </a:pPr>
            <a:r>
              <a:rPr lang="en-US" dirty="0" smtClean="0">
                <a:solidFill>
                  <a:schemeClr val="tx1"/>
                </a:solidFill>
              </a:rPr>
              <a:t>speaking—30%</a:t>
            </a:r>
          </a:p>
          <a:p>
            <a:pPr marL="628650" lvl="1" indent="-171450">
              <a:buFont typeface="Arial" panose="020B0604020202020204" pitchFamily="34" charset="0"/>
              <a:buChar char="•"/>
            </a:pPr>
            <a:r>
              <a:rPr lang="en-US" dirty="0" smtClean="0">
                <a:solidFill>
                  <a:schemeClr val="tx1"/>
                </a:solidFill>
              </a:rPr>
              <a:t>reading—16%</a:t>
            </a:r>
          </a:p>
          <a:p>
            <a:pPr marL="628650" lvl="1" indent="-171450">
              <a:buFont typeface="Arial" panose="020B0604020202020204" pitchFamily="34" charset="0"/>
              <a:buChar char="•"/>
            </a:pPr>
            <a:r>
              <a:rPr lang="en-US" dirty="0" smtClean="0">
                <a:solidFill>
                  <a:schemeClr val="tx1"/>
                </a:solidFill>
              </a:rPr>
              <a:t>writing—9</a:t>
            </a:r>
            <a:r>
              <a:rPr lang="en-US" dirty="0">
                <a:solidFill>
                  <a:schemeClr val="tx1"/>
                </a:solidFill>
              </a:rPr>
              <a:t>%</a:t>
            </a:r>
          </a:p>
        </p:txBody>
      </p:sp>
      <p:sp>
        <p:nvSpPr>
          <p:cNvPr id="4" name="Rectangle 3"/>
          <p:cNvSpPr/>
          <p:nvPr/>
        </p:nvSpPr>
        <p:spPr>
          <a:xfrm>
            <a:off x="2851560" y="6463099"/>
            <a:ext cx="3821880" cy="246221"/>
          </a:xfrm>
          <a:prstGeom prst="rect">
            <a:avLst/>
          </a:prstGeom>
        </p:spPr>
        <p:txBody>
          <a:bodyPr wrap="none">
            <a:spAutoFit/>
          </a:bodyPr>
          <a:lstStyle/>
          <a:p>
            <a:pPr lvl="0" algn="ctr" defTabSz="685800"/>
            <a:r>
              <a:rPr lang="en-US" sz="1000" dirty="0">
                <a:solidFill>
                  <a:prstClr val="black"/>
                </a:solidFill>
                <a:latin typeface="Arial" pitchFamily="34" charset="0"/>
                <a:cs typeface="Arial" pitchFamily="34" charset="0"/>
              </a:rPr>
              <a:t>Copyright © Texas Education Agency, 2014.  All rights reserved.</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9868" y="2895600"/>
            <a:ext cx="3450451" cy="2057400"/>
          </a:xfrm>
          <a:prstGeom prst="rect">
            <a:avLst/>
          </a:prstGeom>
        </p:spPr>
      </p:pic>
      <p:sp>
        <p:nvSpPr>
          <p:cNvPr id="6" name="Rectangle 5"/>
          <p:cNvSpPr/>
          <p:nvPr/>
        </p:nvSpPr>
        <p:spPr>
          <a:xfrm>
            <a:off x="8518919" y="6372583"/>
            <a:ext cx="625081" cy="369332"/>
          </a:xfrm>
          <a:prstGeom prst="rect">
            <a:avLst/>
          </a:prstGeom>
        </p:spPr>
        <p:txBody>
          <a:bodyPr wrap="square">
            <a:spAutoFit/>
          </a:bodyPr>
          <a:lstStyle/>
          <a:p>
            <a:r>
              <a:rPr lang="en-US" dirty="0" smtClean="0"/>
              <a:t>12</a:t>
            </a:r>
            <a:endParaRPr lang="en-US" dirty="0"/>
          </a:p>
        </p:txBody>
      </p:sp>
    </p:spTree>
    <p:extLst>
      <p:ext uri="{BB962C8B-B14F-4D97-AF65-F5344CB8AC3E}">
        <p14:creationId xmlns:p14="http://schemas.microsoft.com/office/powerpoint/2010/main" val="961216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0" y="914400"/>
            <a:ext cx="6345260" cy="709865"/>
          </a:xfrm>
        </p:spPr>
        <p:txBody>
          <a:bodyPr>
            <a:normAutofit/>
          </a:bodyPr>
          <a:lstStyle/>
          <a:p>
            <a:pPr algn="ctr"/>
            <a:r>
              <a:rPr lang="en-US" dirty="0" smtClean="0"/>
              <a:t>What is conflict resolution?</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36497" y="2557792"/>
            <a:ext cx="3047619" cy="3380952"/>
          </a:xfrm>
        </p:spPr>
      </p:pic>
      <p:sp>
        <p:nvSpPr>
          <p:cNvPr id="8" name="Slide Number Placeholder 7"/>
          <p:cNvSpPr>
            <a:spLocks noGrp="1"/>
          </p:cNvSpPr>
          <p:nvPr>
            <p:ph type="sldNum" sz="quarter" idx="12"/>
          </p:nvPr>
        </p:nvSpPr>
        <p:spPr>
          <a:xfrm>
            <a:off x="8534400" y="6324600"/>
            <a:ext cx="486508" cy="398621"/>
          </a:xfrm>
        </p:spPr>
        <p:txBody>
          <a:bodyPr/>
          <a:lstStyle/>
          <a:p>
            <a:r>
              <a:rPr lang="en-US" sz="1800" dirty="0" smtClean="0">
                <a:solidFill>
                  <a:schemeClr val="tx1"/>
                </a:solidFill>
              </a:rPr>
              <a:t>13</a:t>
            </a:r>
            <a:endParaRPr lang="en-US" sz="1800" dirty="0">
              <a:solidFill>
                <a:schemeClr val="tx1"/>
              </a:solidFill>
            </a:endParaRPr>
          </a:p>
        </p:txBody>
      </p:sp>
      <p:sp>
        <p:nvSpPr>
          <p:cNvPr id="4" name="Rectangle 3"/>
          <p:cNvSpPr/>
          <p:nvPr/>
        </p:nvSpPr>
        <p:spPr>
          <a:xfrm>
            <a:off x="2667000" y="6460210"/>
            <a:ext cx="3786614" cy="246221"/>
          </a:xfrm>
          <a:prstGeom prst="rect">
            <a:avLst/>
          </a:prstGeom>
        </p:spPr>
        <p:txBody>
          <a:bodyPr wrap="none">
            <a:spAutoFit/>
          </a:bodyPr>
          <a:lstStyle/>
          <a:p>
            <a:pPr lvl="0" algn="ctr" fontAlgn="base">
              <a:spcBef>
                <a:spcPct val="0"/>
              </a:spcBef>
              <a:spcAft>
                <a:spcPct val="0"/>
              </a:spcAft>
            </a:pPr>
            <a:r>
              <a:rPr lang="en-US" sz="1000" dirty="0">
                <a:solidFill>
                  <a:srgbClr val="000000"/>
                </a:solidFill>
                <a:latin typeface="Arial" charset="0"/>
              </a:rPr>
              <a:t>Copyright © Texas Education Agency, 2014. All rights reserved.</a:t>
            </a:r>
            <a:endParaRPr lang="en-MY" sz="1000" dirty="0">
              <a:solidFill>
                <a:srgbClr val="000000"/>
              </a:solidFill>
              <a:latin typeface="Arial" charset="0"/>
            </a:endParaRPr>
          </a:p>
        </p:txBody>
      </p:sp>
    </p:spTree>
    <p:extLst>
      <p:ext uri="{BB962C8B-B14F-4D97-AF65-F5344CB8AC3E}">
        <p14:creationId xmlns:p14="http://schemas.microsoft.com/office/powerpoint/2010/main" val="4250101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5300" y="2590800"/>
            <a:ext cx="8534400" cy="1143000"/>
          </a:xfrm>
        </p:spPr>
        <p:txBody>
          <a:bodyPr>
            <a:normAutofit/>
          </a:bodyPr>
          <a:lstStyle/>
          <a:p>
            <a:pPr algn="ctr"/>
            <a:r>
              <a:rPr lang="en-US" dirty="0" smtClean="0">
                <a:solidFill>
                  <a:schemeClr val="tx1"/>
                </a:solidFill>
              </a:rPr>
              <a:t>What are some positive </a:t>
            </a:r>
            <a:r>
              <a:rPr lang="en-US" dirty="0">
                <a:solidFill>
                  <a:schemeClr val="tx1"/>
                </a:solidFill>
              </a:rPr>
              <a:t>c</a:t>
            </a:r>
            <a:r>
              <a:rPr lang="en-US" dirty="0" smtClean="0">
                <a:solidFill>
                  <a:schemeClr val="tx1"/>
                </a:solidFill>
              </a:rPr>
              <a:t>onstructive </a:t>
            </a:r>
            <a:r>
              <a:rPr lang="en-US" dirty="0">
                <a:solidFill>
                  <a:schemeClr val="tx1"/>
                </a:solidFill>
              </a:rPr>
              <a:t>m</a:t>
            </a:r>
            <a:r>
              <a:rPr lang="en-US" dirty="0" smtClean="0">
                <a:solidFill>
                  <a:schemeClr val="tx1"/>
                </a:solidFill>
              </a:rPr>
              <a:t>ethods to resolve conflict?</a:t>
            </a:r>
            <a:endParaRPr lang="en-US" dirty="0">
              <a:solidFill>
                <a:schemeClr val="tx1"/>
              </a:solidFill>
            </a:endParaRPr>
          </a:p>
        </p:txBody>
      </p:sp>
      <p:sp>
        <p:nvSpPr>
          <p:cNvPr id="2" name="Slide Number Placeholder 1"/>
          <p:cNvSpPr>
            <a:spLocks noGrp="1"/>
          </p:cNvSpPr>
          <p:nvPr>
            <p:ph type="sldNum" sz="quarter" idx="12"/>
          </p:nvPr>
        </p:nvSpPr>
        <p:spPr>
          <a:xfrm>
            <a:off x="8458200" y="5955534"/>
            <a:ext cx="571500" cy="767687"/>
          </a:xfrm>
        </p:spPr>
        <p:txBody>
          <a:bodyPr/>
          <a:lstStyle/>
          <a:p>
            <a:fld id="{4024F9E6-8BD1-4849-86DE-3CD23B63DC4B}" type="slidenum">
              <a:rPr lang="en-US" sz="1800" smtClean="0">
                <a:solidFill>
                  <a:schemeClr val="tx1"/>
                </a:solidFill>
              </a:rPr>
              <a:pPr/>
              <a:t>14</a:t>
            </a:fld>
            <a:endParaRPr lang="en-US" sz="1800" dirty="0">
              <a:solidFill>
                <a:schemeClr val="tx1"/>
              </a:solidFill>
            </a:endParaRPr>
          </a:p>
        </p:txBody>
      </p:sp>
      <p:sp>
        <p:nvSpPr>
          <p:cNvPr id="4" name="Rectangle 3"/>
          <p:cNvSpPr/>
          <p:nvPr/>
        </p:nvSpPr>
        <p:spPr>
          <a:xfrm>
            <a:off x="2869193" y="6477000"/>
            <a:ext cx="3786614" cy="246221"/>
          </a:xfrm>
          <a:prstGeom prst="rect">
            <a:avLst/>
          </a:prstGeom>
        </p:spPr>
        <p:txBody>
          <a:bodyPr wrap="none">
            <a:spAutoFit/>
          </a:bodyPr>
          <a:lstStyle/>
          <a:p>
            <a:pPr lvl="0" algn="ctr" fontAlgn="base">
              <a:spcBef>
                <a:spcPct val="0"/>
              </a:spcBef>
              <a:spcAft>
                <a:spcPct val="0"/>
              </a:spcAft>
            </a:pPr>
            <a:r>
              <a:rPr lang="en-US" sz="1000" dirty="0">
                <a:solidFill>
                  <a:srgbClr val="000000"/>
                </a:solidFill>
                <a:latin typeface="Arial" charset="0"/>
              </a:rPr>
              <a:t>Copyright © Texas Education Agency, 2014. All rights reserved.</a:t>
            </a:r>
            <a:endParaRPr lang="en-MY" sz="1000" dirty="0">
              <a:solidFill>
                <a:srgbClr val="000000"/>
              </a:solidFill>
              <a:latin typeface="Arial" charset="0"/>
            </a:endParaRPr>
          </a:p>
        </p:txBody>
      </p:sp>
    </p:spTree>
    <p:extLst>
      <p:ext uri="{BB962C8B-B14F-4D97-AF65-F5344CB8AC3E}">
        <p14:creationId xmlns:p14="http://schemas.microsoft.com/office/powerpoint/2010/main" val="112764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4626" y="517231"/>
            <a:ext cx="8001000" cy="1143000"/>
          </a:xfrm>
        </p:spPr>
        <p:txBody>
          <a:bodyPr>
            <a:normAutofit/>
          </a:bodyPr>
          <a:lstStyle/>
          <a:p>
            <a:pPr algn="ctr"/>
            <a:r>
              <a:rPr lang="en-US" dirty="0" smtClean="0"/>
              <a:t>Constructive Conflict Resolutions</a:t>
            </a:r>
            <a:endParaRPr lang="en-US" dirty="0"/>
          </a:p>
        </p:txBody>
      </p:sp>
      <p:sp>
        <p:nvSpPr>
          <p:cNvPr id="6" name="Content Placeholder 5"/>
          <p:cNvSpPr>
            <a:spLocks noGrp="1"/>
          </p:cNvSpPr>
          <p:nvPr>
            <p:ph sz="half" idx="1"/>
          </p:nvPr>
        </p:nvSpPr>
        <p:spPr>
          <a:xfrm>
            <a:off x="774915" y="2743200"/>
            <a:ext cx="3886200" cy="4572000"/>
          </a:xfrm>
        </p:spPr>
        <p:txBody>
          <a:bodyPr/>
          <a:lstStyle/>
          <a:p>
            <a:pPr>
              <a:buFont typeface="Arial" panose="020B0604020202020204" pitchFamily="34" charset="0"/>
              <a:buChar char="•"/>
            </a:pPr>
            <a:r>
              <a:rPr lang="en-US" dirty="0" smtClean="0">
                <a:solidFill>
                  <a:schemeClr val="tx1"/>
                </a:solidFill>
              </a:rPr>
              <a:t>Accommodation</a:t>
            </a:r>
          </a:p>
          <a:p>
            <a:pPr>
              <a:buFont typeface="Arial" panose="020B0604020202020204" pitchFamily="34" charset="0"/>
              <a:buChar char="•"/>
            </a:pPr>
            <a:r>
              <a:rPr lang="en-US" dirty="0" smtClean="0">
                <a:solidFill>
                  <a:schemeClr val="tx1"/>
                </a:solidFill>
              </a:rPr>
              <a:t>Compromise</a:t>
            </a:r>
            <a:endParaRPr lang="en-US" dirty="0">
              <a:solidFill>
                <a:schemeClr val="tx1"/>
              </a:solidFill>
            </a:endParaRPr>
          </a:p>
          <a:p>
            <a:pPr>
              <a:buFont typeface="Arial" panose="020B0604020202020204" pitchFamily="34" charset="0"/>
              <a:buChar char="•"/>
            </a:pPr>
            <a:r>
              <a:rPr lang="en-US" dirty="0" smtClean="0">
                <a:solidFill>
                  <a:schemeClr val="tx1"/>
                </a:solidFill>
              </a:rPr>
              <a:t>Concession</a:t>
            </a:r>
          </a:p>
          <a:p>
            <a:pPr>
              <a:buFont typeface="Arial" panose="020B0604020202020204" pitchFamily="34" charset="0"/>
              <a:buChar char="•"/>
            </a:pPr>
            <a:r>
              <a:rPr lang="en-US" dirty="0" smtClean="0">
                <a:solidFill>
                  <a:schemeClr val="tx1"/>
                </a:solidFill>
              </a:rPr>
              <a:t>Consensus</a:t>
            </a:r>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1654" y="2443465"/>
            <a:ext cx="3873345" cy="3274840"/>
          </a:xfrm>
        </p:spPr>
      </p:pic>
      <p:sp>
        <p:nvSpPr>
          <p:cNvPr id="2" name="Slide Number Placeholder 1"/>
          <p:cNvSpPr>
            <a:spLocks noGrp="1"/>
          </p:cNvSpPr>
          <p:nvPr>
            <p:ph type="sldNum" sz="quarter" idx="12"/>
          </p:nvPr>
        </p:nvSpPr>
        <p:spPr>
          <a:xfrm>
            <a:off x="8609241" y="6248400"/>
            <a:ext cx="469082" cy="474821"/>
          </a:xfrm>
        </p:spPr>
        <p:txBody>
          <a:bodyPr/>
          <a:lstStyle/>
          <a:p>
            <a:fld id="{4024F9E6-8BD1-4849-86DE-3CD23B63DC4B}" type="slidenum">
              <a:rPr lang="en-US" sz="1800" smtClean="0">
                <a:solidFill>
                  <a:schemeClr val="tx1"/>
                </a:solidFill>
              </a:rPr>
              <a:pPr/>
              <a:t>15</a:t>
            </a:fld>
            <a:endParaRPr lang="en-US" sz="1800" dirty="0">
              <a:solidFill>
                <a:schemeClr val="tx1"/>
              </a:solidFill>
            </a:endParaRPr>
          </a:p>
        </p:txBody>
      </p:sp>
      <p:sp>
        <p:nvSpPr>
          <p:cNvPr id="4" name="Rectangle 3"/>
          <p:cNvSpPr/>
          <p:nvPr/>
        </p:nvSpPr>
        <p:spPr>
          <a:xfrm>
            <a:off x="2869193" y="6477000"/>
            <a:ext cx="3786614" cy="246221"/>
          </a:xfrm>
          <a:prstGeom prst="rect">
            <a:avLst/>
          </a:prstGeom>
        </p:spPr>
        <p:txBody>
          <a:bodyPr wrap="none">
            <a:spAutoFit/>
          </a:bodyPr>
          <a:lstStyle/>
          <a:p>
            <a:pPr lvl="0" algn="ctr" fontAlgn="base">
              <a:spcBef>
                <a:spcPct val="0"/>
              </a:spcBef>
              <a:spcAft>
                <a:spcPct val="0"/>
              </a:spcAft>
            </a:pPr>
            <a:r>
              <a:rPr lang="en-US" sz="1000" dirty="0">
                <a:solidFill>
                  <a:srgbClr val="000000"/>
                </a:solidFill>
                <a:latin typeface="Arial" charset="0"/>
              </a:rPr>
              <a:t>Copyright © Texas Education Agency, 2014. All rights reserved.</a:t>
            </a:r>
            <a:endParaRPr lang="en-MY" sz="1000" dirty="0">
              <a:solidFill>
                <a:srgbClr val="000000"/>
              </a:solidFill>
              <a:latin typeface="Arial" charset="0"/>
            </a:endParaRPr>
          </a:p>
        </p:txBody>
      </p:sp>
    </p:spTree>
    <p:extLst>
      <p:ext uri="{BB962C8B-B14F-4D97-AF65-F5344CB8AC3E}">
        <p14:creationId xmlns:p14="http://schemas.microsoft.com/office/powerpoint/2010/main" val="2984674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838200"/>
            <a:ext cx="6345260" cy="709865"/>
          </a:xfrm>
        </p:spPr>
        <p:txBody>
          <a:bodyPr/>
          <a:lstStyle/>
          <a:p>
            <a:pPr algn="ctr"/>
            <a:r>
              <a:rPr lang="en-US" dirty="0" smtClean="0"/>
              <a:t>Steps in Conflict Resolution </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484243324"/>
              </p:ext>
            </p:extLst>
          </p:nvPr>
        </p:nvGraphicFramePr>
        <p:xfrm>
          <a:off x="866774" y="2209800"/>
          <a:ext cx="7743825"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a:xfrm>
            <a:off x="8686800" y="6324600"/>
            <a:ext cx="446868" cy="514027"/>
          </a:xfrm>
        </p:spPr>
        <p:txBody>
          <a:bodyPr/>
          <a:lstStyle/>
          <a:p>
            <a:fld id="{4024F9E6-8BD1-4849-86DE-3CD23B63DC4B}" type="slidenum">
              <a:rPr lang="en-US" sz="1800" smtClean="0">
                <a:solidFill>
                  <a:schemeClr val="tx1"/>
                </a:solidFill>
              </a:rPr>
              <a:pPr/>
              <a:t>16</a:t>
            </a:fld>
            <a:endParaRPr lang="en-US" sz="1800" dirty="0">
              <a:solidFill>
                <a:schemeClr val="tx1"/>
              </a:solidFill>
            </a:endParaRPr>
          </a:p>
        </p:txBody>
      </p:sp>
      <p:sp>
        <p:nvSpPr>
          <p:cNvPr id="4" name="Rectangle 3"/>
          <p:cNvSpPr/>
          <p:nvPr/>
        </p:nvSpPr>
        <p:spPr>
          <a:xfrm>
            <a:off x="2869193" y="6477000"/>
            <a:ext cx="3786614" cy="246221"/>
          </a:xfrm>
          <a:prstGeom prst="rect">
            <a:avLst/>
          </a:prstGeom>
        </p:spPr>
        <p:txBody>
          <a:bodyPr wrap="none">
            <a:spAutoFit/>
          </a:bodyPr>
          <a:lstStyle/>
          <a:p>
            <a:pPr lvl="0" algn="ctr" fontAlgn="base">
              <a:spcBef>
                <a:spcPct val="0"/>
              </a:spcBef>
              <a:spcAft>
                <a:spcPct val="0"/>
              </a:spcAft>
            </a:pPr>
            <a:r>
              <a:rPr lang="en-US" sz="1000" dirty="0">
                <a:solidFill>
                  <a:srgbClr val="000000"/>
                </a:solidFill>
                <a:latin typeface="Arial" charset="0"/>
              </a:rPr>
              <a:t>Copyright © Texas Education Agency, 2014. All rights reserved.</a:t>
            </a:r>
            <a:endParaRPr lang="en-MY" sz="1000" dirty="0">
              <a:solidFill>
                <a:srgbClr val="000000"/>
              </a:solidFill>
              <a:latin typeface="Arial" charset="0"/>
            </a:endParaRPr>
          </a:p>
        </p:txBody>
      </p:sp>
    </p:spTree>
    <p:extLst>
      <p:ext uri="{BB962C8B-B14F-4D97-AF65-F5344CB8AC3E}">
        <p14:creationId xmlns:p14="http://schemas.microsoft.com/office/powerpoint/2010/main" val="1195829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838200"/>
            <a:ext cx="6345260" cy="709865"/>
          </a:xfrm>
        </p:spPr>
        <p:txBody>
          <a:bodyPr/>
          <a:lstStyle/>
          <a:p>
            <a:pPr algn="ctr"/>
            <a:r>
              <a:rPr lang="en-US" dirty="0" smtClean="0"/>
              <a:t>Conflict Resolutions </a:t>
            </a:r>
            <a:endParaRPr lang="en-US" dirty="0"/>
          </a:p>
        </p:txBody>
      </p:sp>
      <p:sp>
        <p:nvSpPr>
          <p:cNvPr id="6" name="Content Placeholder 5"/>
          <p:cNvSpPr>
            <a:spLocks noGrp="1"/>
          </p:cNvSpPr>
          <p:nvPr>
            <p:ph sz="half" idx="1"/>
          </p:nvPr>
        </p:nvSpPr>
        <p:spPr>
          <a:xfrm>
            <a:off x="762000" y="2667000"/>
            <a:ext cx="3886200" cy="3494566"/>
          </a:xfrm>
        </p:spPr>
        <p:txBody>
          <a:bodyPr/>
          <a:lstStyle/>
          <a:p>
            <a:pPr>
              <a:buFont typeface="Arial" panose="020B0604020202020204" pitchFamily="34" charset="0"/>
              <a:buChar char="•"/>
            </a:pPr>
            <a:r>
              <a:rPr lang="en-US" dirty="0" smtClean="0">
                <a:solidFill>
                  <a:schemeClr val="tx1"/>
                </a:solidFill>
              </a:rPr>
              <a:t>Respect each other</a:t>
            </a:r>
          </a:p>
          <a:p>
            <a:pPr>
              <a:buFont typeface="Arial" panose="020B0604020202020204" pitchFamily="34" charset="0"/>
              <a:buChar char="•"/>
            </a:pPr>
            <a:r>
              <a:rPr lang="en-US" dirty="0" smtClean="0">
                <a:solidFill>
                  <a:schemeClr val="tx1"/>
                </a:solidFill>
              </a:rPr>
              <a:t>Listen to various points</a:t>
            </a:r>
          </a:p>
          <a:p>
            <a:pPr>
              <a:buFont typeface="Arial" panose="020B0604020202020204" pitchFamily="34" charset="0"/>
              <a:buChar char="•"/>
            </a:pPr>
            <a:r>
              <a:rPr lang="en-US" dirty="0" smtClean="0">
                <a:solidFill>
                  <a:schemeClr val="tx1"/>
                </a:solidFill>
              </a:rPr>
              <a:t>Work towards mutual decisions</a:t>
            </a:r>
            <a:endParaRPr lang="en-US" dirty="0">
              <a:solidFill>
                <a:schemeClr val="tx1"/>
              </a:solidFill>
            </a:endParaRPr>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16029" y="2567054"/>
            <a:ext cx="3886200" cy="3036381"/>
          </a:xfrm>
        </p:spPr>
      </p:pic>
      <p:sp>
        <p:nvSpPr>
          <p:cNvPr id="2" name="Slide Number Placeholder 1"/>
          <p:cNvSpPr>
            <a:spLocks noGrp="1"/>
          </p:cNvSpPr>
          <p:nvPr>
            <p:ph type="sldNum" sz="quarter" idx="12"/>
          </p:nvPr>
        </p:nvSpPr>
        <p:spPr>
          <a:xfrm>
            <a:off x="8610601" y="6324600"/>
            <a:ext cx="487282" cy="394746"/>
          </a:xfrm>
        </p:spPr>
        <p:txBody>
          <a:bodyPr/>
          <a:lstStyle/>
          <a:p>
            <a:fld id="{4024F9E6-8BD1-4849-86DE-3CD23B63DC4B}" type="slidenum">
              <a:rPr lang="en-US" sz="1800" smtClean="0">
                <a:solidFill>
                  <a:schemeClr val="tx1"/>
                </a:solidFill>
              </a:rPr>
              <a:pPr/>
              <a:t>17</a:t>
            </a:fld>
            <a:endParaRPr lang="en-US" sz="1800" dirty="0">
              <a:solidFill>
                <a:schemeClr val="tx1"/>
              </a:solidFill>
            </a:endParaRPr>
          </a:p>
        </p:txBody>
      </p:sp>
      <p:sp>
        <p:nvSpPr>
          <p:cNvPr id="4" name="Rectangle 3"/>
          <p:cNvSpPr/>
          <p:nvPr/>
        </p:nvSpPr>
        <p:spPr>
          <a:xfrm>
            <a:off x="2869193" y="6477000"/>
            <a:ext cx="3786614" cy="246221"/>
          </a:xfrm>
          <a:prstGeom prst="rect">
            <a:avLst/>
          </a:prstGeom>
        </p:spPr>
        <p:txBody>
          <a:bodyPr wrap="none">
            <a:spAutoFit/>
          </a:bodyPr>
          <a:lstStyle/>
          <a:p>
            <a:pPr lvl="0" algn="ctr" fontAlgn="base">
              <a:spcBef>
                <a:spcPct val="0"/>
              </a:spcBef>
              <a:spcAft>
                <a:spcPct val="0"/>
              </a:spcAft>
            </a:pPr>
            <a:r>
              <a:rPr lang="en-US" sz="1000" dirty="0">
                <a:solidFill>
                  <a:srgbClr val="000000"/>
                </a:solidFill>
                <a:latin typeface="Arial" charset="0"/>
              </a:rPr>
              <a:t>Copyright © Texas Education Agency, 2014. All rights reserved.</a:t>
            </a:r>
            <a:endParaRPr lang="en-MY" sz="1000" dirty="0">
              <a:solidFill>
                <a:srgbClr val="000000"/>
              </a:solidFill>
              <a:latin typeface="Arial" charset="0"/>
            </a:endParaRPr>
          </a:p>
        </p:txBody>
      </p:sp>
    </p:spTree>
    <p:extLst>
      <p:ext uri="{BB962C8B-B14F-4D97-AF65-F5344CB8AC3E}">
        <p14:creationId xmlns:p14="http://schemas.microsoft.com/office/powerpoint/2010/main" val="3898294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19" y="816897"/>
            <a:ext cx="8001000" cy="1143000"/>
          </a:xfrm>
        </p:spPr>
        <p:txBody>
          <a:bodyPr>
            <a:normAutofit/>
          </a:bodyPr>
          <a:lstStyle/>
          <a:p>
            <a:pPr algn="ctr"/>
            <a:r>
              <a:rPr lang="en-US" sz="3200" dirty="0" smtClean="0"/>
              <a:t>Practicing Constructive Conflict Resolution</a:t>
            </a:r>
            <a:endParaRPr lang="en-US" sz="3200" dirty="0"/>
          </a:p>
        </p:txBody>
      </p:sp>
      <p:sp>
        <p:nvSpPr>
          <p:cNvPr id="6" name="Content Placeholder 5"/>
          <p:cNvSpPr>
            <a:spLocks noGrp="1"/>
          </p:cNvSpPr>
          <p:nvPr>
            <p:ph sz="half" idx="1"/>
          </p:nvPr>
        </p:nvSpPr>
        <p:spPr>
          <a:xfrm>
            <a:off x="845776" y="2170627"/>
            <a:ext cx="3636979" cy="3530604"/>
          </a:xfrm>
        </p:spPr>
        <p:txBody>
          <a:bodyPr>
            <a:normAutofit fontScale="85000" lnSpcReduction="10000"/>
          </a:bodyPr>
          <a:lstStyle/>
          <a:p>
            <a:pPr marL="171450" indent="-171450" fontAlgn="base">
              <a:buFont typeface="Arial" panose="020B0604020202020204" pitchFamily="34" charset="0"/>
              <a:buChar char="•"/>
            </a:pPr>
            <a:r>
              <a:rPr lang="en-US" sz="2800" dirty="0">
                <a:solidFill>
                  <a:schemeClr val="tx1"/>
                </a:solidFill>
              </a:rPr>
              <a:t>Be accepting of </a:t>
            </a:r>
            <a:r>
              <a:rPr lang="en-US" sz="2800" dirty="0" smtClean="0">
                <a:solidFill>
                  <a:schemeClr val="tx1"/>
                </a:solidFill>
              </a:rPr>
              <a:t>compromise</a:t>
            </a:r>
            <a:endParaRPr lang="en-US" sz="2800" dirty="0">
              <a:solidFill>
                <a:schemeClr val="tx1"/>
              </a:solidFill>
            </a:endParaRPr>
          </a:p>
          <a:p>
            <a:pPr marL="171450" indent="-171450" fontAlgn="base">
              <a:buFont typeface="Arial" panose="020B0604020202020204" pitchFamily="34" charset="0"/>
              <a:buChar char="•"/>
            </a:pPr>
            <a:r>
              <a:rPr lang="en-US" sz="2800" dirty="0">
                <a:solidFill>
                  <a:schemeClr val="tx1"/>
                </a:solidFill>
              </a:rPr>
              <a:t>Be flexible and willing to </a:t>
            </a:r>
            <a:r>
              <a:rPr lang="en-US" sz="2800" dirty="0" smtClean="0">
                <a:solidFill>
                  <a:schemeClr val="tx1"/>
                </a:solidFill>
              </a:rPr>
              <a:t>bend</a:t>
            </a:r>
            <a:endParaRPr lang="en-US" sz="2800" dirty="0">
              <a:solidFill>
                <a:schemeClr val="tx1"/>
              </a:solidFill>
            </a:endParaRPr>
          </a:p>
          <a:p>
            <a:pPr marL="171450" indent="-171450" fontAlgn="base">
              <a:buFont typeface="Arial" panose="020B0604020202020204" pitchFamily="34" charset="0"/>
              <a:buChar char="•"/>
            </a:pPr>
            <a:r>
              <a:rPr lang="en-US" sz="2800" dirty="0">
                <a:solidFill>
                  <a:schemeClr val="tx1"/>
                </a:solidFill>
              </a:rPr>
              <a:t>Be honest about your needs and </a:t>
            </a:r>
            <a:r>
              <a:rPr lang="en-US" sz="2800" dirty="0" smtClean="0">
                <a:solidFill>
                  <a:schemeClr val="tx1"/>
                </a:solidFill>
              </a:rPr>
              <a:t>wants</a:t>
            </a:r>
            <a:endParaRPr lang="en-US" sz="2800" dirty="0">
              <a:solidFill>
                <a:schemeClr val="tx1"/>
              </a:solidFill>
            </a:endParaRPr>
          </a:p>
          <a:p>
            <a:pPr marL="171450" indent="-171450" fontAlgn="base">
              <a:buFont typeface="Arial" panose="020B0604020202020204" pitchFamily="34" charset="0"/>
              <a:buChar char="•"/>
            </a:pPr>
            <a:r>
              <a:rPr lang="en-US" sz="2800" dirty="0">
                <a:solidFill>
                  <a:schemeClr val="tx1"/>
                </a:solidFill>
              </a:rPr>
              <a:t>Cooperate by working together toward a solution</a:t>
            </a:r>
          </a:p>
          <a:p>
            <a:endParaRPr lang="en-US" sz="2800" dirty="0"/>
          </a:p>
        </p:txBody>
      </p:sp>
      <p:sp>
        <p:nvSpPr>
          <p:cNvPr id="7" name="Content Placeholder 6"/>
          <p:cNvSpPr>
            <a:spLocks noGrp="1"/>
          </p:cNvSpPr>
          <p:nvPr>
            <p:ph sz="half" idx="2"/>
          </p:nvPr>
        </p:nvSpPr>
        <p:spPr>
          <a:xfrm>
            <a:off x="4503419" y="2170627"/>
            <a:ext cx="3651013" cy="3524143"/>
          </a:xfrm>
        </p:spPr>
        <p:txBody>
          <a:bodyPr>
            <a:normAutofit fontScale="85000" lnSpcReduction="10000"/>
          </a:bodyPr>
          <a:lstStyle/>
          <a:p>
            <a:pPr marL="171450" indent="-171450" fontAlgn="base">
              <a:buFont typeface="Arial" panose="020B0604020202020204" pitchFamily="34" charset="0"/>
              <a:buChar char="•"/>
            </a:pPr>
            <a:r>
              <a:rPr lang="en-US" sz="2800" dirty="0">
                <a:solidFill>
                  <a:schemeClr val="tx1"/>
                </a:solidFill>
              </a:rPr>
              <a:t>Do not change the </a:t>
            </a:r>
            <a:r>
              <a:rPr lang="en-US" sz="2800" dirty="0" smtClean="0">
                <a:solidFill>
                  <a:schemeClr val="tx1"/>
                </a:solidFill>
              </a:rPr>
              <a:t>subject</a:t>
            </a:r>
            <a:endParaRPr lang="en-US" sz="2800" dirty="0">
              <a:solidFill>
                <a:schemeClr val="tx1"/>
              </a:solidFill>
            </a:endParaRPr>
          </a:p>
          <a:p>
            <a:pPr marL="171450" indent="-171450" fontAlgn="base">
              <a:buFont typeface="Arial" panose="020B0604020202020204" pitchFamily="34" charset="0"/>
              <a:buChar char="•"/>
            </a:pPr>
            <a:r>
              <a:rPr lang="en-US" sz="2800" dirty="0">
                <a:solidFill>
                  <a:schemeClr val="tx1"/>
                </a:solidFill>
              </a:rPr>
              <a:t>Face the conflict </a:t>
            </a:r>
            <a:r>
              <a:rPr lang="en-US" sz="2800" dirty="0" smtClean="0">
                <a:solidFill>
                  <a:schemeClr val="tx1"/>
                </a:solidFill>
              </a:rPr>
              <a:t>without fear </a:t>
            </a:r>
            <a:r>
              <a:rPr lang="en-US" sz="2800" dirty="0">
                <a:solidFill>
                  <a:schemeClr val="tx1"/>
                </a:solidFill>
              </a:rPr>
              <a:t>(Do not avoid it.)</a:t>
            </a:r>
          </a:p>
          <a:p>
            <a:pPr marL="171450" indent="-171450" fontAlgn="base">
              <a:buFont typeface="Arial" panose="020B0604020202020204" pitchFamily="34" charset="0"/>
              <a:buChar char="•"/>
            </a:pPr>
            <a:r>
              <a:rPr lang="en-US" sz="2800" dirty="0">
                <a:solidFill>
                  <a:schemeClr val="tx1"/>
                </a:solidFill>
              </a:rPr>
              <a:t>Put yourself in the other person’s </a:t>
            </a:r>
            <a:r>
              <a:rPr lang="en-US" sz="2800" dirty="0" smtClean="0">
                <a:solidFill>
                  <a:schemeClr val="tx1"/>
                </a:solidFill>
              </a:rPr>
              <a:t>shoes</a:t>
            </a:r>
            <a:endParaRPr lang="en-US" sz="2800" dirty="0">
              <a:solidFill>
                <a:schemeClr val="tx1"/>
              </a:solidFill>
            </a:endParaRPr>
          </a:p>
        </p:txBody>
      </p:sp>
      <p:sp>
        <p:nvSpPr>
          <p:cNvPr id="5" name="Slide Number Placeholder 4"/>
          <p:cNvSpPr>
            <a:spLocks noGrp="1"/>
          </p:cNvSpPr>
          <p:nvPr>
            <p:ph type="sldNum" sz="quarter" idx="12"/>
          </p:nvPr>
        </p:nvSpPr>
        <p:spPr>
          <a:xfrm>
            <a:off x="8503919" y="6345835"/>
            <a:ext cx="605210" cy="377386"/>
          </a:xfrm>
        </p:spPr>
        <p:txBody>
          <a:bodyPr/>
          <a:lstStyle/>
          <a:p>
            <a:fld id="{4024F9E6-8BD1-4849-86DE-3CD23B63DC4B}" type="slidenum">
              <a:rPr lang="en-US" sz="1800" smtClean="0">
                <a:solidFill>
                  <a:schemeClr val="tx1"/>
                </a:solidFill>
              </a:rPr>
              <a:pPr/>
              <a:t>18</a:t>
            </a:fld>
            <a:endParaRPr lang="en-US" sz="1800" dirty="0">
              <a:solidFill>
                <a:schemeClr val="tx1"/>
              </a:solidFill>
            </a:endParaRPr>
          </a:p>
        </p:txBody>
      </p:sp>
      <p:sp>
        <p:nvSpPr>
          <p:cNvPr id="4" name="Rectangle 3"/>
          <p:cNvSpPr/>
          <p:nvPr/>
        </p:nvSpPr>
        <p:spPr>
          <a:xfrm>
            <a:off x="2869193" y="6477000"/>
            <a:ext cx="3786614" cy="246221"/>
          </a:xfrm>
          <a:prstGeom prst="rect">
            <a:avLst/>
          </a:prstGeom>
        </p:spPr>
        <p:txBody>
          <a:bodyPr wrap="none">
            <a:spAutoFit/>
          </a:bodyPr>
          <a:lstStyle/>
          <a:p>
            <a:pPr lvl="0" algn="ctr" fontAlgn="base">
              <a:spcBef>
                <a:spcPct val="0"/>
              </a:spcBef>
              <a:spcAft>
                <a:spcPct val="0"/>
              </a:spcAft>
            </a:pPr>
            <a:r>
              <a:rPr lang="en-US" sz="1000" dirty="0">
                <a:solidFill>
                  <a:srgbClr val="000000"/>
                </a:solidFill>
                <a:latin typeface="Arial" charset="0"/>
              </a:rPr>
              <a:t>Copyright © Texas Education Agency, 2014. All rights reserved.</a:t>
            </a:r>
            <a:endParaRPr lang="en-MY" sz="1000" dirty="0">
              <a:solidFill>
                <a:srgbClr val="000000"/>
              </a:solidFill>
              <a:latin typeface="Arial"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450" y="4807121"/>
            <a:ext cx="1538714" cy="1538714"/>
          </a:xfrm>
          <a:prstGeom prst="rect">
            <a:avLst/>
          </a:prstGeom>
        </p:spPr>
      </p:pic>
    </p:spTree>
    <p:extLst>
      <p:ext uri="{BB962C8B-B14F-4D97-AF65-F5344CB8AC3E}">
        <p14:creationId xmlns:p14="http://schemas.microsoft.com/office/powerpoint/2010/main" val="3958181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668" y="815035"/>
            <a:ext cx="8001000" cy="914400"/>
          </a:xfrm>
        </p:spPr>
        <p:txBody>
          <a:bodyPr>
            <a:normAutofit fontScale="90000"/>
          </a:bodyPr>
          <a:lstStyle/>
          <a:p>
            <a:pPr algn="ctr"/>
            <a:r>
              <a:rPr lang="en-US" sz="3200" dirty="0" smtClean="0"/>
              <a:t>Practicing Constructive Conflict Resolution</a:t>
            </a:r>
            <a:endParaRPr lang="en-US" sz="3200" dirty="0"/>
          </a:p>
        </p:txBody>
      </p:sp>
      <p:pic>
        <p:nvPicPr>
          <p:cNvPr id="9" name="Content Placeholder 8">
            <a:hlinkClick r:id="rId3"/>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590800" y="2286000"/>
            <a:ext cx="4624644" cy="1706270"/>
          </a:xfrm>
        </p:spPr>
      </p:pic>
      <p:sp>
        <p:nvSpPr>
          <p:cNvPr id="5" name="Slide Number Placeholder 4"/>
          <p:cNvSpPr>
            <a:spLocks noGrp="1"/>
          </p:cNvSpPr>
          <p:nvPr>
            <p:ph type="sldNum" sz="quarter" idx="12"/>
          </p:nvPr>
        </p:nvSpPr>
        <p:spPr>
          <a:xfrm>
            <a:off x="8534400" y="6324600"/>
            <a:ext cx="486508" cy="410245"/>
          </a:xfrm>
        </p:spPr>
        <p:txBody>
          <a:bodyPr/>
          <a:lstStyle/>
          <a:p>
            <a:fld id="{4024F9E6-8BD1-4849-86DE-3CD23B63DC4B}" type="slidenum">
              <a:rPr lang="en-US" sz="1800" smtClean="0">
                <a:solidFill>
                  <a:schemeClr val="tx1"/>
                </a:solidFill>
              </a:rPr>
              <a:pPr/>
              <a:t>19</a:t>
            </a:fld>
            <a:endParaRPr lang="en-US" sz="1800" dirty="0">
              <a:solidFill>
                <a:schemeClr val="tx1"/>
              </a:solidFill>
            </a:endParaRPr>
          </a:p>
        </p:txBody>
      </p:sp>
      <p:sp>
        <p:nvSpPr>
          <p:cNvPr id="4" name="Rectangle 3"/>
          <p:cNvSpPr/>
          <p:nvPr/>
        </p:nvSpPr>
        <p:spPr>
          <a:xfrm>
            <a:off x="2869193" y="6477000"/>
            <a:ext cx="3786614" cy="246221"/>
          </a:xfrm>
          <a:prstGeom prst="rect">
            <a:avLst/>
          </a:prstGeom>
        </p:spPr>
        <p:txBody>
          <a:bodyPr wrap="none">
            <a:spAutoFit/>
          </a:bodyPr>
          <a:lstStyle/>
          <a:p>
            <a:pPr lvl="0" algn="ctr" fontAlgn="base">
              <a:spcBef>
                <a:spcPct val="0"/>
              </a:spcBef>
              <a:spcAft>
                <a:spcPct val="0"/>
              </a:spcAft>
            </a:pPr>
            <a:r>
              <a:rPr lang="en-US" sz="1000" dirty="0">
                <a:solidFill>
                  <a:srgbClr val="000000"/>
                </a:solidFill>
                <a:latin typeface="Arial" charset="0"/>
              </a:rPr>
              <a:t>Copyright © Texas Education Agency, 2014. All rights reserved.</a:t>
            </a:r>
            <a:endParaRPr lang="en-MY" sz="1000" dirty="0">
              <a:solidFill>
                <a:srgbClr val="000000"/>
              </a:solidFill>
              <a:latin typeface="Arial" charset="0"/>
            </a:endParaRPr>
          </a:p>
        </p:txBody>
      </p:sp>
      <p:sp>
        <p:nvSpPr>
          <p:cNvPr id="10" name="TextBox 9"/>
          <p:cNvSpPr txBox="1"/>
          <p:nvPr/>
        </p:nvSpPr>
        <p:spPr>
          <a:xfrm>
            <a:off x="4038600" y="4191000"/>
            <a:ext cx="2362200" cy="369332"/>
          </a:xfrm>
          <a:prstGeom prst="rect">
            <a:avLst/>
          </a:prstGeom>
          <a:noFill/>
          <a:ln>
            <a:noFill/>
          </a:ln>
        </p:spPr>
        <p:txBody>
          <a:bodyPr wrap="square" rtlCol="0">
            <a:spAutoFit/>
          </a:bodyPr>
          <a:lstStyle/>
          <a:p>
            <a:pPr algn="ctr"/>
            <a:r>
              <a:rPr lang="en-US" dirty="0" smtClean="0"/>
              <a:t>(click on picture)</a:t>
            </a:r>
            <a:endParaRPr lang="en-US" dirty="0"/>
          </a:p>
        </p:txBody>
      </p:sp>
    </p:spTree>
    <p:extLst>
      <p:ext uri="{BB962C8B-B14F-4D97-AF65-F5344CB8AC3E}">
        <p14:creationId xmlns:p14="http://schemas.microsoft.com/office/powerpoint/2010/main" val="569529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74431"/>
            <a:ext cx="8001000" cy="914400"/>
          </a:xfrm>
        </p:spPr>
        <p:txBody>
          <a:bodyPr/>
          <a:lstStyle/>
          <a:p>
            <a:pPr algn="ctr"/>
            <a:r>
              <a:rPr lang="en-US" dirty="0" smtClean="0"/>
              <a:t>Copyright</a:t>
            </a:r>
            <a:endParaRPr lang="en-US" dirty="0"/>
          </a:p>
        </p:txBody>
      </p:sp>
      <p:sp>
        <p:nvSpPr>
          <p:cNvPr id="3" name="Content Placeholder 2"/>
          <p:cNvSpPr>
            <a:spLocks noGrp="1"/>
          </p:cNvSpPr>
          <p:nvPr>
            <p:ph idx="1"/>
          </p:nvPr>
        </p:nvSpPr>
        <p:spPr>
          <a:xfrm>
            <a:off x="758952" y="2133600"/>
            <a:ext cx="8004048" cy="4316506"/>
          </a:xfrm>
        </p:spPr>
        <p:txBody>
          <a:bodyPr>
            <a:normAutofit/>
          </a:bodyPr>
          <a:lstStyle/>
          <a:p>
            <a:pPr marL="0" lvl="0" indent="0" fontAlgn="base">
              <a:spcBef>
                <a:spcPts val="0"/>
              </a:spcBef>
              <a:buClrTx/>
              <a:buSzTx/>
              <a:buNone/>
            </a:pPr>
            <a:r>
              <a:rPr lang="en-US" sz="1300" dirty="0">
                <a:solidFill>
                  <a:srgbClr val="000000"/>
                </a:solidFill>
                <a:latin typeface="Arial" charset="0"/>
              </a:rPr>
              <a:t>Copyright and Terms of Service</a:t>
            </a:r>
          </a:p>
          <a:p>
            <a:pPr marL="0" lvl="0" indent="0" fontAlgn="base">
              <a:spcBef>
                <a:spcPts val="0"/>
              </a:spcBef>
              <a:buClrTx/>
              <a:buSzTx/>
              <a:buNone/>
            </a:pPr>
            <a:r>
              <a:rPr lang="en-US" sz="1300" dirty="0">
                <a:solidFill>
                  <a:srgbClr val="000000"/>
                </a:solidFill>
                <a:latin typeface="Arial" charset="0"/>
              </a:rPr>
              <a:t>Copyright © Texas Education Agency, 2014. These materials are copyrighted © and trademarked ™ as the property of the Texas Education Agency (TEA) and may not be reproduced without the express written permission of tea, except under the following conditions:</a:t>
            </a:r>
          </a:p>
          <a:p>
            <a:pPr marL="0" lvl="0" indent="0" fontAlgn="base">
              <a:spcBef>
                <a:spcPts val="0"/>
              </a:spcBef>
              <a:buClrTx/>
              <a:buSzTx/>
              <a:buNone/>
            </a:pPr>
            <a:endParaRPr lang="en-US" sz="1300" dirty="0">
              <a:solidFill>
                <a:srgbClr val="000000"/>
              </a:solidFill>
              <a:latin typeface="Arial" charset="0"/>
            </a:endParaRPr>
          </a:p>
          <a:p>
            <a:pPr marL="0" lvl="0" indent="0" fontAlgn="base">
              <a:spcBef>
                <a:spcPts val="0"/>
              </a:spcBef>
              <a:buClrTx/>
              <a:buSzTx/>
              <a:buNone/>
            </a:pPr>
            <a:r>
              <a:rPr lang="en-US" sz="1300" dirty="0">
                <a:solidFill>
                  <a:srgbClr val="000000"/>
                </a:solidFill>
                <a:latin typeface="Arial" charset="0"/>
              </a:rPr>
              <a:t>1)  Texas public school districts, charter schools, and education service centers may reproduce and use copies of the materials and related materials for the districts’ and schools’ educational use without obtaining permission from TEA.</a:t>
            </a:r>
          </a:p>
          <a:p>
            <a:pPr marL="0" lvl="0" indent="0" fontAlgn="base">
              <a:spcBef>
                <a:spcPts val="0"/>
              </a:spcBef>
              <a:buClrTx/>
              <a:buSzTx/>
              <a:buNone/>
            </a:pPr>
            <a:r>
              <a:rPr lang="en-US" sz="1300" dirty="0">
                <a:solidFill>
                  <a:srgbClr val="000000"/>
                </a:solidFill>
                <a:latin typeface="Arial" charset="0"/>
              </a:rPr>
              <a:t>2)  Residents of the state of Texas may reproduce and use copies of the materials and related materials for individual personal use only, without obtaining written permission of TEA.</a:t>
            </a:r>
          </a:p>
          <a:p>
            <a:pPr marL="0" lvl="0" indent="0" fontAlgn="base">
              <a:spcBef>
                <a:spcPts val="0"/>
              </a:spcBef>
              <a:buClrTx/>
              <a:buSzTx/>
              <a:buNone/>
            </a:pPr>
            <a:r>
              <a:rPr lang="en-US" sz="1300" dirty="0">
                <a:solidFill>
                  <a:srgbClr val="000000"/>
                </a:solidFill>
                <a:latin typeface="Arial" charset="0"/>
              </a:rPr>
              <a:t>3)  Any portion reproduced must be reproduced in its entirety and remain unedited, unaltered and unchanged in any way.</a:t>
            </a:r>
          </a:p>
          <a:p>
            <a:pPr marL="0" lvl="0" indent="0" fontAlgn="base">
              <a:spcBef>
                <a:spcPts val="0"/>
              </a:spcBef>
              <a:buClrTx/>
              <a:buSzTx/>
              <a:buNone/>
            </a:pPr>
            <a:r>
              <a:rPr lang="en-US" sz="1300" dirty="0">
                <a:solidFill>
                  <a:srgbClr val="000000"/>
                </a:solidFill>
                <a:latin typeface="Arial" charset="0"/>
              </a:rPr>
              <a:t>4)  No monetary charge can be made for the reproduced materials or any document containing them; however, a reasonable charge to cover only the cost of reproduction and distribution may be charged.</a:t>
            </a:r>
          </a:p>
          <a:p>
            <a:pPr marL="0" lvl="0" indent="0" fontAlgn="base">
              <a:spcBef>
                <a:spcPts val="0"/>
              </a:spcBef>
              <a:buClrTx/>
              <a:buSzTx/>
              <a:buNone/>
            </a:pPr>
            <a:endParaRPr lang="en-US" sz="1300" dirty="0">
              <a:solidFill>
                <a:srgbClr val="000000"/>
              </a:solidFill>
              <a:latin typeface="Arial" charset="0"/>
            </a:endParaRPr>
          </a:p>
          <a:p>
            <a:pPr marL="0" lvl="0" indent="0" fontAlgn="base">
              <a:spcBef>
                <a:spcPts val="0"/>
              </a:spcBef>
              <a:buClrTx/>
              <a:buSzTx/>
              <a:buNone/>
            </a:pPr>
            <a:r>
              <a:rPr lang="en-US" sz="1300" dirty="0">
                <a:solidFill>
                  <a:srgbClr val="000000"/>
                </a:solidFill>
                <a:latin typeface="Arial" charset="0"/>
              </a:rPr>
              <a:t>Private entities or persons located in Texas that are not Texas public school districts, Texas education service centers, or Texas charter schools or any entity, whether public or private, educational or non-educational, located outside the state of Texas must obtain written approval from tea and will be required to enter into a license agreement that may involve the payment of a licensing fee or a royalty.</a:t>
            </a:r>
          </a:p>
          <a:p>
            <a:pPr marL="0" lvl="0" indent="0" fontAlgn="base">
              <a:spcBef>
                <a:spcPts val="0"/>
              </a:spcBef>
              <a:buClrTx/>
              <a:buSzTx/>
              <a:buNone/>
            </a:pPr>
            <a:endParaRPr lang="en-US" sz="1300" dirty="0">
              <a:solidFill>
                <a:srgbClr val="000000"/>
              </a:solidFill>
              <a:latin typeface="Arial" charset="0"/>
            </a:endParaRPr>
          </a:p>
          <a:p>
            <a:pPr marL="0" lvl="0" indent="0" fontAlgn="base">
              <a:spcBef>
                <a:spcPts val="0"/>
              </a:spcBef>
              <a:buClrTx/>
              <a:buSzTx/>
              <a:buNone/>
            </a:pPr>
            <a:r>
              <a:rPr lang="en-US" sz="1300" dirty="0">
                <a:solidFill>
                  <a:srgbClr val="000000"/>
                </a:solidFill>
                <a:latin typeface="Arial" charset="0"/>
              </a:rPr>
              <a:t>Contact TEA copyrights with any questions you may have.</a:t>
            </a:r>
            <a:endParaRPr lang="en-US" sz="1300" dirty="0"/>
          </a:p>
        </p:txBody>
      </p:sp>
      <p:sp>
        <p:nvSpPr>
          <p:cNvPr id="5" name="Slide Number Placeholder 4"/>
          <p:cNvSpPr>
            <a:spLocks noGrp="1"/>
          </p:cNvSpPr>
          <p:nvPr>
            <p:ph type="sldNum" sz="quarter" idx="12"/>
          </p:nvPr>
        </p:nvSpPr>
        <p:spPr>
          <a:xfrm>
            <a:off x="8229600" y="6066262"/>
            <a:ext cx="791308" cy="767687"/>
          </a:xfrm>
        </p:spPr>
        <p:txBody>
          <a:bodyPr/>
          <a:lstStyle/>
          <a:p>
            <a:r>
              <a:rPr lang="en-US" sz="1800" dirty="0" smtClean="0">
                <a:solidFill>
                  <a:schemeClr val="tx1"/>
                </a:solidFill>
              </a:rPr>
              <a:t>2</a:t>
            </a:r>
            <a:endParaRPr lang="en-US" sz="1800" dirty="0">
              <a:solidFill>
                <a:schemeClr val="tx1"/>
              </a:solidFill>
            </a:endParaRPr>
          </a:p>
        </p:txBody>
      </p:sp>
      <p:sp>
        <p:nvSpPr>
          <p:cNvPr id="4" name="Rectangle 3"/>
          <p:cNvSpPr/>
          <p:nvPr/>
        </p:nvSpPr>
        <p:spPr>
          <a:xfrm>
            <a:off x="2869193" y="6477000"/>
            <a:ext cx="3786614" cy="246221"/>
          </a:xfrm>
          <a:prstGeom prst="rect">
            <a:avLst/>
          </a:prstGeom>
        </p:spPr>
        <p:txBody>
          <a:bodyPr wrap="none">
            <a:spAutoFit/>
          </a:bodyPr>
          <a:lstStyle/>
          <a:p>
            <a:pPr lvl="0" algn="ctr" fontAlgn="base">
              <a:spcBef>
                <a:spcPct val="0"/>
              </a:spcBef>
              <a:spcAft>
                <a:spcPct val="0"/>
              </a:spcAft>
            </a:pPr>
            <a:r>
              <a:rPr lang="en-US" sz="1000" dirty="0">
                <a:solidFill>
                  <a:srgbClr val="000000"/>
                </a:solidFill>
                <a:latin typeface="Arial" charset="0"/>
              </a:rPr>
              <a:t>Copyright © Texas Education Agency, 2014. All rights reserved.</a:t>
            </a:r>
            <a:endParaRPr lang="en-MY" sz="1000"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68"/>
            <a:ext cx="8001000" cy="914400"/>
          </a:xfrm>
        </p:spPr>
        <p:txBody>
          <a:bodyPr/>
          <a:lstStyle/>
          <a:p>
            <a:pPr algn="ctr"/>
            <a:r>
              <a:rPr lang="en-US" dirty="0" smtClean="0"/>
              <a:t>Conflict Resolution Strategies</a:t>
            </a:r>
            <a:endParaRPr lang="en-US" dirty="0"/>
          </a:p>
        </p:txBody>
      </p:sp>
      <p:sp>
        <p:nvSpPr>
          <p:cNvPr id="3" name="Content Placeholder 2"/>
          <p:cNvSpPr>
            <a:spLocks noGrp="1"/>
          </p:cNvSpPr>
          <p:nvPr>
            <p:ph idx="1"/>
          </p:nvPr>
        </p:nvSpPr>
        <p:spPr>
          <a:xfrm>
            <a:off x="304800" y="2133645"/>
            <a:ext cx="7696200" cy="4149378"/>
          </a:xfrm>
        </p:spPr>
        <p:txBody>
          <a:bodyPr>
            <a:normAutofit/>
          </a:bodyPr>
          <a:lstStyle/>
          <a:p>
            <a:pPr fontAlgn="base">
              <a:spcBef>
                <a:spcPts val="0"/>
              </a:spcBef>
              <a:buClrTx/>
              <a:buSzTx/>
              <a:buFont typeface="Arial" panose="020B0604020202020204" pitchFamily="34" charset="0"/>
              <a:buChar char="•"/>
            </a:pPr>
            <a:r>
              <a:rPr lang="en-US" sz="3200" dirty="0" smtClean="0">
                <a:solidFill>
                  <a:schemeClr val="tx1"/>
                </a:solidFill>
              </a:rPr>
              <a:t>Altering the group </a:t>
            </a:r>
            <a:r>
              <a:rPr lang="en-US" sz="3200" dirty="0">
                <a:solidFill>
                  <a:schemeClr val="tx1"/>
                </a:solidFill>
              </a:rPr>
              <a:t>s</a:t>
            </a:r>
            <a:r>
              <a:rPr lang="en-US" sz="3200" dirty="0" smtClean="0">
                <a:solidFill>
                  <a:schemeClr val="tx1"/>
                </a:solidFill>
              </a:rPr>
              <a:t>tructure</a:t>
            </a:r>
          </a:p>
          <a:p>
            <a:pPr fontAlgn="base">
              <a:spcBef>
                <a:spcPts val="0"/>
              </a:spcBef>
              <a:buClrTx/>
              <a:buSzTx/>
              <a:buFont typeface="Arial" panose="020B0604020202020204" pitchFamily="34" charset="0"/>
              <a:buChar char="•"/>
            </a:pPr>
            <a:r>
              <a:rPr lang="en-US" sz="3200" dirty="0">
                <a:solidFill>
                  <a:schemeClr val="tx1"/>
                </a:solidFill>
              </a:rPr>
              <a:t>Appealing to a </a:t>
            </a:r>
            <a:r>
              <a:rPr lang="en-US" sz="3200" dirty="0" smtClean="0">
                <a:solidFill>
                  <a:schemeClr val="tx1"/>
                </a:solidFill>
              </a:rPr>
              <a:t>higher belief </a:t>
            </a:r>
            <a:r>
              <a:rPr lang="en-US" sz="3200" dirty="0">
                <a:solidFill>
                  <a:schemeClr val="tx1"/>
                </a:solidFill>
              </a:rPr>
              <a:t>or </a:t>
            </a:r>
            <a:r>
              <a:rPr lang="en-US" sz="3200" dirty="0" smtClean="0">
                <a:solidFill>
                  <a:schemeClr val="tx1"/>
                </a:solidFill>
              </a:rPr>
              <a:t>value </a:t>
            </a:r>
          </a:p>
          <a:p>
            <a:pPr fontAlgn="base">
              <a:spcBef>
                <a:spcPts val="0"/>
              </a:spcBef>
              <a:buClrTx/>
              <a:buSzTx/>
              <a:buFont typeface="Arial" panose="020B0604020202020204" pitchFamily="34" charset="0"/>
              <a:buChar char="•"/>
            </a:pPr>
            <a:r>
              <a:rPr lang="en-US" sz="3200" dirty="0" smtClean="0">
                <a:solidFill>
                  <a:schemeClr val="tx1"/>
                </a:solidFill>
              </a:rPr>
              <a:t>Avoidance</a:t>
            </a:r>
          </a:p>
          <a:p>
            <a:pPr fontAlgn="base">
              <a:spcBef>
                <a:spcPts val="0"/>
              </a:spcBef>
              <a:buClrTx/>
              <a:buSzTx/>
              <a:buFont typeface="Arial" panose="020B0604020202020204" pitchFamily="34" charset="0"/>
              <a:buChar char="•"/>
            </a:pPr>
            <a:r>
              <a:rPr lang="en-US" sz="3200" dirty="0" smtClean="0">
                <a:solidFill>
                  <a:schemeClr val="tx1"/>
                </a:solidFill>
              </a:rPr>
              <a:t>Communication</a:t>
            </a:r>
          </a:p>
          <a:p>
            <a:pPr fontAlgn="base">
              <a:spcBef>
                <a:spcPts val="0"/>
              </a:spcBef>
              <a:buClrTx/>
              <a:buSzTx/>
              <a:buFont typeface="Arial" panose="020B0604020202020204" pitchFamily="34" charset="0"/>
              <a:buChar char="•"/>
            </a:pPr>
            <a:r>
              <a:rPr lang="en-US" sz="3200" dirty="0" smtClean="0">
                <a:solidFill>
                  <a:schemeClr val="tx1"/>
                </a:solidFill>
              </a:rPr>
              <a:t>Compromise</a:t>
            </a:r>
          </a:p>
          <a:p>
            <a:pPr fontAlgn="base">
              <a:spcBef>
                <a:spcPts val="0"/>
              </a:spcBef>
              <a:buClrTx/>
              <a:buSzTx/>
              <a:buFont typeface="Arial" panose="020B0604020202020204" pitchFamily="34" charset="0"/>
              <a:buChar char="•"/>
            </a:pPr>
            <a:r>
              <a:rPr lang="en-US" sz="3200" dirty="0" smtClean="0">
                <a:solidFill>
                  <a:schemeClr val="tx1"/>
                </a:solidFill>
              </a:rPr>
              <a:t>Democratic vote</a:t>
            </a:r>
          </a:p>
          <a:p>
            <a:pPr fontAlgn="base">
              <a:spcBef>
                <a:spcPts val="0"/>
              </a:spcBef>
              <a:buClrTx/>
              <a:buSzTx/>
            </a:pPr>
            <a:endParaRPr lang="en-US" sz="2000" dirty="0" smtClean="0">
              <a:solidFill>
                <a:srgbClr val="000000"/>
              </a:solidFill>
              <a:latin typeface="Arial" charset="0"/>
            </a:endParaRPr>
          </a:p>
          <a:p>
            <a:pPr fontAlgn="base">
              <a:spcBef>
                <a:spcPts val="0"/>
              </a:spcBef>
              <a:buClrTx/>
              <a:buSzTx/>
            </a:pPr>
            <a:endParaRPr lang="en-US" sz="2000" dirty="0">
              <a:solidFill>
                <a:srgbClr val="000000"/>
              </a:solidFill>
              <a:latin typeface="Arial" charset="0"/>
            </a:endParaRPr>
          </a:p>
        </p:txBody>
      </p:sp>
      <p:sp>
        <p:nvSpPr>
          <p:cNvPr id="5" name="Slide Number Placeholder 4"/>
          <p:cNvSpPr>
            <a:spLocks noGrp="1"/>
          </p:cNvSpPr>
          <p:nvPr>
            <p:ph type="sldNum" sz="quarter" idx="12"/>
          </p:nvPr>
        </p:nvSpPr>
        <p:spPr>
          <a:xfrm>
            <a:off x="8534400" y="6283023"/>
            <a:ext cx="486508" cy="440198"/>
          </a:xfrm>
        </p:spPr>
        <p:txBody>
          <a:bodyPr/>
          <a:lstStyle/>
          <a:p>
            <a:fld id="{4024F9E6-8BD1-4849-86DE-3CD23B63DC4B}" type="slidenum">
              <a:rPr lang="en-US" sz="1800" smtClean="0">
                <a:solidFill>
                  <a:schemeClr val="tx1"/>
                </a:solidFill>
              </a:rPr>
              <a:pPr/>
              <a:t>20</a:t>
            </a:fld>
            <a:endParaRPr lang="en-US" sz="1800" dirty="0">
              <a:solidFill>
                <a:schemeClr val="tx1"/>
              </a:solidFill>
            </a:endParaRPr>
          </a:p>
        </p:txBody>
      </p:sp>
      <p:sp>
        <p:nvSpPr>
          <p:cNvPr id="4" name="Rectangle 3"/>
          <p:cNvSpPr/>
          <p:nvPr/>
        </p:nvSpPr>
        <p:spPr>
          <a:xfrm>
            <a:off x="2869193" y="6477000"/>
            <a:ext cx="3786614" cy="246221"/>
          </a:xfrm>
          <a:prstGeom prst="rect">
            <a:avLst/>
          </a:prstGeom>
        </p:spPr>
        <p:txBody>
          <a:bodyPr wrap="none">
            <a:spAutoFit/>
          </a:bodyPr>
          <a:lstStyle/>
          <a:p>
            <a:pPr lvl="0" algn="ctr" fontAlgn="base">
              <a:spcBef>
                <a:spcPct val="0"/>
              </a:spcBef>
              <a:spcAft>
                <a:spcPct val="0"/>
              </a:spcAft>
            </a:pPr>
            <a:r>
              <a:rPr lang="en-US" sz="1000" dirty="0">
                <a:solidFill>
                  <a:srgbClr val="000000"/>
                </a:solidFill>
                <a:latin typeface="Arial" charset="0"/>
              </a:rPr>
              <a:t>Copyright © Texas Education Agency, 2014. All rights reserved.</a:t>
            </a:r>
            <a:endParaRPr lang="en-MY" sz="1000" dirty="0">
              <a:solidFill>
                <a:srgbClr val="000000"/>
              </a:solidFill>
              <a:latin typeface="Arial"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3352800"/>
            <a:ext cx="2244307" cy="2571010"/>
          </a:xfrm>
          <a:prstGeom prst="rect">
            <a:avLst/>
          </a:prstGeom>
        </p:spPr>
      </p:pic>
    </p:spTree>
    <p:extLst>
      <p:ext uri="{BB962C8B-B14F-4D97-AF65-F5344CB8AC3E}">
        <p14:creationId xmlns:p14="http://schemas.microsoft.com/office/powerpoint/2010/main" val="3660463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8693"/>
            <a:ext cx="8001000" cy="914400"/>
          </a:xfrm>
        </p:spPr>
        <p:txBody>
          <a:bodyPr/>
          <a:lstStyle/>
          <a:p>
            <a:pPr algn="ctr"/>
            <a:r>
              <a:rPr lang="en-US" dirty="0" smtClean="0"/>
              <a:t>Conflict Resolution Strategies</a:t>
            </a:r>
            <a:endParaRPr lang="en-US" dirty="0"/>
          </a:p>
        </p:txBody>
      </p:sp>
      <p:sp>
        <p:nvSpPr>
          <p:cNvPr id="3" name="Content Placeholder 2"/>
          <p:cNvSpPr>
            <a:spLocks noGrp="1"/>
          </p:cNvSpPr>
          <p:nvPr>
            <p:ph idx="1"/>
          </p:nvPr>
        </p:nvSpPr>
        <p:spPr>
          <a:xfrm>
            <a:off x="354823" y="2209800"/>
            <a:ext cx="7696200" cy="4785360"/>
          </a:xfrm>
        </p:spPr>
        <p:txBody>
          <a:bodyPr>
            <a:normAutofit/>
          </a:bodyPr>
          <a:lstStyle/>
          <a:p>
            <a:pPr fontAlgn="base">
              <a:spcBef>
                <a:spcPts val="0"/>
              </a:spcBef>
              <a:buClrTx/>
              <a:buSzTx/>
              <a:buFont typeface="Arial" panose="020B0604020202020204" pitchFamily="34" charset="0"/>
              <a:buChar char="•"/>
            </a:pPr>
            <a:r>
              <a:rPr lang="en-US" sz="3000" dirty="0" smtClean="0">
                <a:solidFill>
                  <a:srgbClr val="000000"/>
                </a:solidFill>
              </a:rPr>
              <a:t>Direct order</a:t>
            </a:r>
          </a:p>
          <a:p>
            <a:pPr fontAlgn="base">
              <a:spcBef>
                <a:spcPts val="0"/>
              </a:spcBef>
              <a:buClrTx/>
              <a:buSzTx/>
              <a:buFont typeface="Arial" panose="020B0604020202020204" pitchFamily="34" charset="0"/>
              <a:buChar char="•"/>
            </a:pPr>
            <a:r>
              <a:rPr lang="en-US" sz="3000" dirty="0" smtClean="0">
                <a:solidFill>
                  <a:srgbClr val="000000"/>
                </a:solidFill>
              </a:rPr>
              <a:t>Expanding or developing new resources</a:t>
            </a:r>
          </a:p>
          <a:p>
            <a:pPr fontAlgn="base">
              <a:spcBef>
                <a:spcPts val="0"/>
              </a:spcBef>
              <a:buClrTx/>
              <a:buSzTx/>
              <a:buFont typeface="Arial" panose="020B0604020202020204" pitchFamily="34" charset="0"/>
              <a:buChar char="•"/>
            </a:pPr>
            <a:r>
              <a:rPr lang="en-US" sz="3000" dirty="0">
                <a:solidFill>
                  <a:srgbClr val="000000"/>
                </a:solidFill>
              </a:rPr>
              <a:t>“I Need You and You Need Me” </a:t>
            </a:r>
            <a:endParaRPr lang="en-US" sz="3000" dirty="0" smtClean="0">
              <a:solidFill>
                <a:srgbClr val="000000"/>
              </a:solidFill>
            </a:endParaRPr>
          </a:p>
          <a:p>
            <a:pPr fontAlgn="base">
              <a:spcBef>
                <a:spcPts val="0"/>
              </a:spcBef>
              <a:buClrTx/>
              <a:buSzTx/>
              <a:buFont typeface="Arial" panose="020B0604020202020204" pitchFamily="34" charset="0"/>
              <a:buChar char="•"/>
            </a:pPr>
            <a:r>
              <a:rPr lang="en-US" sz="3000" dirty="0" smtClean="0">
                <a:solidFill>
                  <a:srgbClr val="000000"/>
                </a:solidFill>
              </a:rPr>
              <a:t>Outside intervention</a:t>
            </a:r>
          </a:p>
          <a:p>
            <a:pPr fontAlgn="base">
              <a:spcBef>
                <a:spcPts val="0"/>
              </a:spcBef>
              <a:buClrTx/>
              <a:buSzTx/>
              <a:buFont typeface="Arial" panose="020B0604020202020204" pitchFamily="34" charset="0"/>
              <a:buChar char="•"/>
            </a:pPr>
            <a:r>
              <a:rPr lang="en-US" sz="3000" dirty="0" smtClean="0">
                <a:solidFill>
                  <a:srgbClr val="000000"/>
                </a:solidFill>
              </a:rPr>
              <a:t>Seeking additional information</a:t>
            </a:r>
          </a:p>
          <a:p>
            <a:pPr fontAlgn="base">
              <a:spcBef>
                <a:spcPts val="0"/>
              </a:spcBef>
              <a:buClrTx/>
              <a:buSzTx/>
              <a:buFont typeface="Arial" panose="020B0604020202020204" pitchFamily="34" charset="0"/>
              <a:buChar char="•"/>
            </a:pPr>
            <a:r>
              <a:rPr lang="en-US" sz="3000" dirty="0">
                <a:solidFill>
                  <a:srgbClr val="000000"/>
                </a:solidFill>
              </a:rPr>
              <a:t>Using conciliatory gestures</a:t>
            </a:r>
            <a:endParaRPr lang="en-US" sz="3000" dirty="0" smtClean="0">
              <a:solidFill>
                <a:srgbClr val="000000"/>
              </a:solidFill>
            </a:endParaRPr>
          </a:p>
          <a:p>
            <a:pPr marL="0" indent="0" fontAlgn="base">
              <a:spcBef>
                <a:spcPts val="0"/>
              </a:spcBef>
              <a:buClrTx/>
              <a:buSzTx/>
              <a:buNone/>
            </a:pPr>
            <a:endParaRPr lang="en-US" sz="3000" dirty="0" smtClean="0">
              <a:solidFill>
                <a:srgbClr val="000000"/>
              </a:solidFill>
            </a:endParaRPr>
          </a:p>
          <a:p>
            <a:pPr fontAlgn="base">
              <a:spcBef>
                <a:spcPts val="0"/>
              </a:spcBef>
              <a:buClrTx/>
              <a:buSzTx/>
            </a:pPr>
            <a:endParaRPr lang="en-US" sz="3000" dirty="0" smtClean="0">
              <a:solidFill>
                <a:srgbClr val="000000"/>
              </a:solidFill>
            </a:endParaRPr>
          </a:p>
          <a:p>
            <a:pPr marL="0" lvl="0" indent="0" fontAlgn="base">
              <a:spcBef>
                <a:spcPts val="0"/>
              </a:spcBef>
              <a:buClrTx/>
              <a:buSzTx/>
              <a:buNone/>
            </a:pPr>
            <a:endParaRPr lang="en-US" sz="1300" dirty="0">
              <a:solidFill>
                <a:srgbClr val="000000"/>
              </a:solidFill>
              <a:latin typeface="Arial" charset="0"/>
            </a:endParaRPr>
          </a:p>
        </p:txBody>
      </p:sp>
      <p:sp>
        <p:nvSpPr>
          <p:cNvPr id="5" name="Slide Number Placeholder 4"/>
          <p:cNvSpPr>
            <a:spLocks noGrp="1"/>
          </p:cNvSpPr>
          <p:nvPr>
            <p:ph type="sldNum" sz="quarter" idx="12"/>
          </p:nvPr>
        </p:nvSpPr>
        <p:spPr>
          <a:xfrm>
            <a:off x="8534400" y="6324600"/>
            <a:ext cx="486508" cy="510679"/>
          </a:xfrm>
        </p:spPr>
        <p:txBody>
          <a:bodyPr/>
          <a:lstStyle/>
          <a:p>
            <a:fld id="{4024F9E6-8BD1-4849-86DE-3CD23B63DC4B}" type="slidenum">
              <a:rPr lang="en-US" sz="1800" smtClean="0">
                <a:solidFill>
                  <a:schemeClr val="tx1"/>
                </a:solidFill>
              </a:rPr>
              <a:pPr/>
              <a:t>21</a:t>
            </a:fld>
            <a:endParaRPr lang="en-US" sz="1800" dirty="0">
              <a:solidFill>
                <a:schemeClr val="tx1"/>
              </a:solidFill>
            </a:endParaRPr>
          </a:p>
        </p:txBody>
      </p:sp>
      <p:sp>
        <p:nvSpPr>
          <p:cNvPr id="4" name="Rectangle 3"/>
          <p:cNvSpPr/>
          <p:nvPr/>
        </p:nvSpPr>
        <p:spPr>
          <a:xfrm>
            <a:off x="2869193" y="6477000"/>
            <a:ext cx="3786614" cy="246221"/>
          </a:xfrm>
          <a:prstGeom prst="rect">
            <a:avLst/>
          </a:prstGeom>
        </p:spPr>
        <p:txBody>
          <a:bodyPr wrap="none">
            <a:spAutoFit/>
          </a:bodyPr>
          <a:lstStyle/>
          <a:p>
            <a:pPr lvl="0" algn="ctr" fontAlgn="base">
              <a:spcBef>
                <a:spcPct val="0"/>
              </a:spcBef>
              <a:spcAft>
                <a:spcPct val="0"/>
              </a:spcAft>
            </a:pPr>
            <a:r>
              <a:rPr lang="en-US" sz="1000" dirty="0">
                <a:solidFill>
                  <a:srgbClr val="000000"/>
                </a:solidFill>
                <a:latin typeface="Arial" charset="0"/>
              </a:rPr>
              <a:t>Copyright © Texas Education Agency, 2014. All rights reserved.</a:t>
            </a:r>
            <a:endParaRPr lang="en-MY" sz="1000" dirty="0">
              <a:solidFill>
                <a:srgbClr val="000000"/>
              </a:solidFill>
              <a:latin typeface="Arial"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807" y="4343400"/>
            <a:ext cx="2107193" cy="1603057"/>
          </a:xfrm>
          <a:prstGeom prst="rect">
            <a:avLst/>
          </a:prstGeom>
        </p:spPr>
      </p:pic>
    </p:spTree>
    <p:extLst>
      <p:ext uri="{BB962C8B-B14F-4D97-AF65-F5344CB8AC3E}">
        <p14:creationId xmlns:p14="http://schemas.microsoft.com/office/powerpoint/2010/main" val="3920844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590800"/>
            <a:ext cx="8534400" cy="1143000"/>
          </a:xfrm>
        </p:spPr>
        <p:txBody>
          <a:bodyPr>
            <a:normAutofit/>
          </a:bodyPr>
          <a:lstStyle/>
          <a:p>
            <a:pPr algn="ctr"/>
            <a:r>
              <a:rPr lang="en-US" dirty="0" smtClean="0">
                <a:solidFill>
                  <a:schemeClr val="tx1"/>
                </a:solidFill>
              </a:rPr>
              <a:t>What are some negative </a:t>
            </a:r>
            <a:r>
              <a:rPr lang="en-US" dirty="0">
                <a:solidFill>
                  <a:schemeClr val="tx1"/>
                </a:solidFill>
              </a:rPr>
              <a:t>m</a:t>
            </a:r>
            <a:r>
              <a:rPr lang="en-US" dirty="0" smtClean="0">
                <a:solidFill>
                  <a:schemeClr val="tx1"/>
                </a:solidFill>
              </a:rPr>
              <a:t>ethods to resolve conflict?</a:t>
            </a:r>
            <a:endParaRPr lang="en-US" dirty="0">
              <a:solidFill>
                <a:schemeClr val="tx1"/>
              </a:solidFill>
            </a:endParaRPr>
          </a:p>
        </p:txBody>
      </p:sp>
      <p:sp>
        <p:nvSpPr>
          <p:cNvPr id="2" name="Slide Number Placeholder 1"/>
          <p:cNvSpPr>
            <a:spLocks noGrp="1"/>
          </p:cNvSpPr>
          <p:nvPr>
            <p:ph type="sldNum" sz="quarter" idx="12"/>
          </p:nvPr>
        </p:nvSpPr>
        <p:spPr>
          <a:xfrm>
            <a:off x="8458199" y="6093156"/>
            <a:ext cx="676759" cy="767687"/>
          </a:xfrm>
        </p:spPr>
        <p:txBody>
          <a:bodyPr/>
          <a:lstStyle/>
          <a:p>
            <a:fld id="{4024F9E6-8BD1-4849-86DE-3CD23B63DC4B}" type="slidenum">
              <a:rPr lang="en-US" sz="1800" smtClean="0">
                <a:solidFill>
                  <a:schemeClr val="tx1"/>
                </a:solidFill>
              </a:rPr>
              <a:pPr/>
              <a:t>22</a:t>
            </a:fld>
            <a:endParaRPr lang="en-US" sz="1800" dirty="0">
              <a:solidFill>
                <a:schemeClr val="tx1"/>
              </a:solidFill>
            </a:endParaRPr>
          </a:p>
        </p:txBody>
      </p:sp>
      <p:sp>
        <p:nvSpPr>
          <p:cNvPr id="4" name="Rectangle 3"/>
          <p:cNvSpPr/>
          <p:nvPr/>
        </p:nvSpPr>
        <p:spPr>
          <a:xfrm>
            <a:off x="2869193" y="6477000"/>
            <a:ext cx="3786614" cy="246221"/>
          </a:xfrm>
          <a:prstGeom prst="rect">
            <a:avLst/>
          </a:prstGeom>
        </p:spPr>
        <p:txBody>
          <a:bodyPr wrap="none">
            <a:spAutoFit/>
          </a:bodyPr>
          <a:lstStyle/>
          <a:p>
            <a:pPr lvl="0" algn="ctr" fontAlgn="base">
              <a:spcBef>
                <a:spcPct val="0"/>
              </a:spcBef>
              <a:spcAft>
                <a:spcPct val="0"/>
              </a:spcAft>
            </a:pPr>
            <a:r>
              <a:rPr lang="en-US" sz="1000" dirty="0">
                <a:solidFill>
                  <a:srgbClr val="000000"/>
                </a:solidFill>
                <a:latin typeface="Arial" charset="0"/>
              </a:rPr>
              <a:t>Copyright © Texas Education Agency, 2014. All rights reserved.</a:t>
            </a:r>
            <a:endParaRPr lang="en-MY" sz="1000" dirty="0">
              <a:solidFill>
                <a:srgbClr val="000000"/>
              </a:solidFill>
              <a:latin typeface="Arial" charset="0"/>
            </a:endParaRPr>
          </a:p>
        </p:txBody>
      </p:sp>
    </p:spTree>
    <p:extLst>
      <p:ext uri="{BB962C8B-B14F-4D97-AF65-F5344CB8AC3E}">
        <p14:creationId xmlns:p14="http://schemas.microsoft.com/office/powerpoint/2010/main" val="37736967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7700" y="524796"/>
            <a:ext cx="8001000" cy="1143000"/>
          </a:xfrm>
        </p:spPr>
        <p:txBody>
          <a:bodyPr>
            <a:normAutofit/>
          </a:bodyPr>
          <a:lstStyle/>
          <a:p>
            <a:pPr algn="ctr"/>
            <a:r>
              <a:rPr lang="en-US" dirty="0" smtClean="0"/>
              <a:t>Destructive Conflict Resolution</a:t>
            </a:r>
            <a:endParaRPr lang="en-US" dirty="0"/>
          </a:p>
        </p:txBody>
      </p:sp>
      <p:sp>
        <p:nvSpPr>
          <p:cNvPr id="6" name="Content Placeholder 5"/>
          <p:cNvSpPr>
            <a:spLocks noGrp="1"/>
          </p:cNvSpPr>
          <p:nvPr>
            <p:ph sz="half" idx="1"/>
          </p:nvPr>
        </p:nvSpPr>
        <p:spPr/>
        <p:txBody>
          <a:bodyPr/>
          <a:lstStyle/>
          <a:p>
            <a:pPr>
              <a:buFont typeface="Arial" panose="020B0604020202020204" pitchFamily="34" charset="0"/>
              <a:buChar char="•"/>
            </a:pPr>
            <a:r>
              <a:rPr lang="en-US" dirty="0" smtClean="0">
                <a:solidFill>
                  <a:schemeClr val="tx1"/>
                </a:solidFill>
              </a:rPr>
              <a:t>Attempting to prove who is right</a:t>
            </a:r>
          </a:p>
          <a:p>
            <a:pPr>
              <a:buFont typeface="Arial" panose="020B0604020202020204" pitchFamily="34" charset="0"/>
              <a:buChar char="•"/>
            </a:pPr>
            <a:r>
              <a:rPr lang="en-US" dirty="0" smtClean="0">
                <a:solidFill>
                  <a:schemeClr val="tx1"/>
                </a:solidFill>
              </a:rPr>
              <a:t>Bagging</a:t>
            </a:r>
          </a:p>
          <a:p>
            <a:pPr>
              <a:buFont typeface="Arial" panose="020B0604020202020204" pitchFamily="34" charset="0"/>
              <a:buChar char="•"/>
            </a:pPr>
            <a:r>
              <a:rPr lang="en-US" dirty="0" smtClean="0">
                <a:solidFill>
                  <a:schemeClr val="tx1"/>
                </a:solidFill>
              </a:rPr>
              <a:t>Blowing up</a:t>
            </a:r>
          </a:p>
          <a:p>
            <a:pPr>
              <a:buFont typeface="Arial" panose="020B0604020202020204" pitchFamily="34" charset="0"/>
              <a:buChar char="•"/>
            </a:pPr>
            <a:r>
              <a:rPr lang="en-US" dirty="0" smtClean="0">
                <a:solidFill>
                  <a:schemeClr val="tx1"/>
                </a:solidFill>
              </a:rPr>
              <a:t>Deceiving</a:t>
            </a:r>
          </a:p>
          <a:p>
            <a:pPr>
              <a:buFont typeface="Arial" panose="020B0604020202020204" pitchFamily="34" charset="0"/>
              <a:buChar char="•"/>
            </a:pPr>
            <a:r>
              <a:rPr lang="en-US" dirty="0" smtClean="0">
                <a:solidFill>
                  <a:schemeClr val="tx1"/>
                </a:solidFill>
              </a:rPr>
              <a:t>Lying</a:t>
            </a:r>
          </a:p>
          <a:p>
            <a:pPr>
              <a:buFont typeface="Arial" panose="020B0604020202020204" pitchFamily="34" charset="0"/>
              <a:buChar char="•"/>
            </a:pPr>
            <a:r>
              <a:rPr lang="en-US" dirty="0" smtClean="0">
                <a:solidFill>
                  <a:schemeClr val="tx1"/>
                </a:solidFill>
              </a:rPr>
              <a:t>Personal attacking</a:t>
            </a:r>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91100" y="2362200"/>
            <a:ext cx="3657600" cy="2725992"/>
          </a:xfrm>
        </p:spPr>
      </p:pic>
      <p:sp>
        <p:nvSpPr>
          <p:cNvPr id="2" name="Slide Number Placeholder 1"/>
          <p:cNvSpPr>
            <a:spLocks noGrp="1"/>
          </p:cNvSpPr>
          <p:nvPr>
            <p:ph type="sldNum" sz="quarter" idx="12"/>
          </p:nvPr>
        </p:nvSpPr>
        <p:spPr>
          <a:xfrm>
            <a:off x="8534400" y="6062958"/>
            <a:ext cx="509954" cy="767687"/>
          </a:xfrm>
        </p:spPr>
        <p:txBody>
          <a:bodyPr/>
          <a:lstStyle/>
          <a:p>
            <a:fld id="{4024F9E6-8BD1-4849-86DE-3CD23B63DC4B}" type="slidenum">
              <a:rPr lang="en-US" sz="1800" smtClean="0">
                <a:solidFill>
                  <a:schemeClr val="tx1"/>
                </a:solidFill>
              </a:rPr>
              <a:pPr/>
              <a:t>23</a:t>
            </a:fld>
            <a:endParaRPr lang="en-US" sz="1800" dirty="0">
              <a:solidFill>
                <a:schemeClr val="tx1"/>
              </a:solidFill>
            </a:endParaRPr>
          </a:p>
        </p:txBody>
      </p:sp>
      <p:sp>
        <p:nvSpPr>
          <p:cNvPr id="4" name="Rectangle 3"/>
          <p:cNvSpPr/>
          <p:nvPr/>
        </p:nvSpPr>
        <p:spPr>
          <a:xfrm>
            <a:off x="2869193" y="6477000"/>
            <a:ext cx="3786614" cy="246221"/>
          </a:xfrm>
          <a:prstGeom prst="rect">
            <a:avLst/>
          </a:prstGeom>
        </p:spPr>
        <p:txBody>
          <a:bodyPr wrap="none">
            <a:spAutoFit/>
          </a:bodyPr>
          <a:lstStyle/>
          <a:p>
            <a:pPr lvl="0" algn="ctr" fontAlgn="base">
              <a:spcBef>
                <a:spcPct val="0"/>
              </a:spcBef>
              <a:spcAft>
                <a:spcPct val="0"/>
              </a:spcAft>
            </a:pPr>
            <a:r>
              <a:rPr lang="en-US" sz="1000" dirty="0">
                <a:solidFill>
                  <a:srgbClr val="000000"/>
                </a:solidFill>
                <a:latin typeface="Arial" charset="0"/>
              </a:rPr>
              <a:t>Copyright © Texas Education Agency, 2014. All rights reserved.</a:t>
            </a:r>
            <a:endParaRPr lang="en-MY" sz="1000" dirty="0">
              <a:solidFill>
                <a:srgbClr val="000000"/>
              </a:solidFill>
              <a:latin typeface="Arial" charset="0"/>
            </a:endParaRPr>
          </a:p>
        </p:txBody>
      </p:sp>
    </p:spTree>
    <p:extLst>
      <p:ext uri="{BB962C8B-B14F-4D97-AF65-F5344CB8AC3E}">
        <p14:creationId xmlns:p14="http://schemas.microsoft.com/office/powerpoint/2010/main" val="1029270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a:t>Peer Mediation, Problem </a:t>
            </a:r>
            <a:r>
              <a:rPr lang="en-US" dirty="0" smtClean="0"/>
              <a:t>Solving </a:t>
            </a:r>
            <a:r>
              <a:rPr lang="en-US" dirty="0"/>
              <a:t>and Negotiation</a:t>
            </a:r>
            <a:r>
              <a:rPr lang="en-US" dirty="0">
                <a:solidFill>
                  <a:schemeClr val="tx1"/>
                </a:solidFill>
              </a:rPr>
              <a:t/>
            </a:r>
            <a:br>
              <a:rPr lang="en-US" dirty="0">
                <a:solidFill>
                  <a:schemeClr val="tx1"/>
                </a:solidFill>
              </a:rPr>
            </a:br>
            <a:endParaRPr lang="en-US" dirty="0"/>
          </a:p>
        </p:txBody>
      </p:sp>
      <p:sp>
        <p:nvSpPr>
          <p:cNvPr id="6" name="Content Placeholder 5"/>
          <p:cNvSpPr>
            <a:spLocks noGrp="1"/>
          </p:cNvSpPr>
          <p:nvPr>
            <p:ph sz="half" idx="1"/>
          </p:nvPr>
        </p:nvSpPr>
        <p:spPr/>
        <p:txBody>
          <a:bodyPr>
            <a:normAutofit fontScale="85000" lnSpcReduction="10000"/>
          </a:bodyPr>
          <a:lstStyle/>
          <a:p>
            <a:pPr marL="0" indent="0">
              <a:buNone/>
            </a:pPr>
            <a:r>
              <a:rPr lang="en-US" sz="3200" dirty="0">
                <a:solidFill>
                  <a:schemeClr val="tx1"/>
                </a:solidFill>
              </a:rPr>
              <a:t>Peer mediation is a process to resolve disputes between two people or small </a:t>
            </a:r>
            <a:r>
              <a:rPr lang="en-US" sz="3200" dirty="0" smtClean="0">
                <a:solidFill>
                  <a:schemeClr val="tx1"/>
                </a:solidFill>
              </a:rPr>
              <a:t>groups of people </a:t>
            </a:r>
            <a:r>
              <a:rPr lang="en-US" sz="3200" dirty="0">
                <a:solidFill>
                  <a:schemeClr val="tx1"/>
                </a:solidFill>
              </a:rPr>
              <a:t>by </a:t>
            </a:r>
            <a:r>
              <a:rPr lang="en-US" sz="3200" dirty="0" smtClean="0">
                <a:solidFill>
                  <a:schemeClr val="tx1"/>
                </a:solidFill>
              </a:rPr>
              <a:t>a person </a:t>
            </a:r>
            <a:r>
              <a:rPr lang="en-US" sz="3200" dirty="0">
                <a:solidFill>
                  <a:schemeClr val="tx1"/>
                </a:solidFill>
              </a:rPr>
              <a:t>or </a:t>
            </a:r>
            <a:r>
              <a:rPr lang="en-US" sz="3200" dirty="0" smtClean="0">
                <a:solidFill>
                  <a:schemeClr val="tx1"/>
                </a:solidFill>
              </a:rPr>
              <a:t>people of </a:t>
            </a:r>
            <a:r>
              <a:rPr lang="en-US" sz="3200" dirty="0">
                <a:solidFill>
                  <a:schemeClr val="tx1"/>
                </a:solidFill>
              </a:rPr>
              <a:t>the same </a:t>
            </a:r>
            <a:r>
              <a:rPr lang="en-US" sz="3200" dirty="0" smtClean="0">
                <a:solidFill>
                  <a:schemeClr val="tx1"/>
                </a:solidFill>
              </a:rPr>
              <a:t>age group </a:t>
            </a:r>
            <a:r>
              <a:rPr lang="en-US" sz="3200" dirty="0">
                <a:solidFill>
                  <a:schemeClr val="tx1"/>
                </a:solidFill>
              </a:rPr>
              <a:t>to facilitate the resolution.</a:t>
            </a:r>
            <a:endParaRPr lang="en-US" dirty="0">
              <a:solidFill>
                <a:schemeClr val="tx1"/>
              </a:solidFill>
            </a:endParaRPr>
          </a:p>
        </p:txBody>
      </p:sp>
      <p:sp>
        <p:nvSpPr>
          <p:cNvPr id="2" name="Slide Number Placeholder 1"/>
          <p:cNvSpPr>
            <a:spLocks noGrp="1"/>
          </p:cNvSpPr>
          <p:nvPr>
            <p:ph type="sldNum" sz="quarter" idx="12"/>
          </p:nvPr>
        </p:nvSpPr>
        <p:spPr>
          <a:xfrm>
            <a:off x="8534400" y="6031427"/>
            <a:ext cx="486508" cy="767687"/>
          </a:xfrm>
        </p:spPr>
        <p:txBody>
          <a:bodyPr/>
          <a:lstStyle/>
          <a:p>
            <a:fld id="{4024F9E6-8BD1-4849-86DE-3CD23B63DC4B}" type="slidenum">
              <a:rPr lang="en-US" sz="1800" smtClean="0">
                <a:solidFill>
                  <a:schemeClr val="tx1"/>
                </a:solidFill>
              </a:rPr>
              <a:pPr/>
              <a:t>24</a:t>
            </a:fld>
            <a:endParaRPr lang="en-US" sz="1800" dirty="0">
              <a:solidFill>
                <a:schemeClr val="tx1"/>
              </a:solidFill>
            </a:endParaRPr>
          </a:p>
        </p:txBody>
      </p:sp>
      <p:sp>
        <p:nvSpPr>
          <p:cNvPr id="4" name="Rectangle 3"/>
          <p:cNvSpPr/>
          <p:nvPr/>
        </p:nvSpPr>
        <p:spPr>
          <a:xfrm>
            <a:off x="2869193" y="6477000"/>
            <a:ext cx="3786614" cy="246221"/>
          </a:xfrm>
          <a:prstGeom prst="rect">
            <a:avLst/>
          </a:prstGeom>
        </p:spPr>
        <p:txBody>
          <a:bodyPr wrap="none">
            <a:spAutoFit/>
          </a:bodyPr>
          <a:lstStyle/>
          <a:p>
            <a:pPr lvl="0" algn="ctr" fontAlgn="base">
              <a:spcBef>
                <a:spcPct val="0"/>
              </a:spcBef>
              <a:spcAft>
                <a:spcPct val="0"/>
              </a:spcAft>
            </a:pPr>
            <a:r>
              <a:rPr lang="en-US" sz="1000" dirty="0">
                <a:solidFill>
                  <a:srgbClr val="000000"/>
                </a:solidFill>
                <a:latin typeface="Arial" charset="0"/>
              </a:rPr>
              <a:t>Copyright © Texas Education Agency, 2014. All rights reserved.</a:t>
            </a:r>
            <a:endParaRPr lang="en-MY" sz="1000" dirty="0">
              <a:solidFill>
                <a:srgbClr val="000000"/>
              </a:solidFill>
              <a:latin typeface="Arial"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6769" y="2535750"/>
            <a:ext cx="3437501" cy="3437501"/>
          </a:xfrm>
          <a:prstGeom prst="rect">
            <a:avLst/>
          </a:prstGeom>
        </p:spPr>
      </p:pic>
    </p:spTree>
    <p:extLst>
      <p:ext uri="{BB962C8B-B14F-4D97-AF65-F5344CB8AC3E}">
        <p14:creationId xmlns:p14="http://schemas.microsoft.com/office/powerpoint/2010/main" val="3324852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847116"/>
            <a:ext cx="8001000" cy="1143000"/>
          </a:xfrm>
        </p:spPr>
        <p:txBody>
          <a:bodyPr>
            <a:normAutofit/>
          </a:bodyPr>
          <a:lstStyle/>
          <a:p>
            <a:pPr algn="ctr"/>
            <a:r>
              <a:rPr lang="en-US" dirty="0"/>
              <a:t>Peer </a:t>
            </a:r>
            <a:r>
              <a:rPr lang="en-US" dirty="0" smtClean="0"/>
              <a:t>Mediation</a:t>
            </a:r>
            <a:r>
              <a:rPr lang="en-US" dirty="0">
                <a:solidFill>
                  <a:schemeClr val="tx1"/>
                </a:solidFill>
              </a:rPr>
              <a:t/>
            </a:r>
            <a:br>
              <a:rPr lang="en-US" dirty="0">
                <a:solidFill>
                  <a:schemeClr val="tx1"/>
                </a:solidFill>
              </a:rPr>
            </a:br>
            <a:endParaRPr lang="en-US" dirty="0"/>
          </a:p>
        </p:txBody>
      </p:sp>
      <p:pic>
        <p:nvPicPr>
          <p:cNvPr id="7" name="Content Placeholder 6">
            <a:hlinkClick r:id="rId3"/>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950716" y="2417541"/>
            <a:ext cx="3555086" cy="3015892"/>
          </a:xfrm>
        </p:spPr>
      </p:pic>
      <p:sp>
        <p:nvSpPr>
          <p:cNvPr id="2" name="Slide Number Placeholder 1"/>
          <p:cNvSpPr>
            <a:spLocks noGrp="1"/>
          </p:cNvSpPr>
          <p:nvPr>
            <p:ph type="sldNum" sz="quarter" idx="12"/>
          </p:nvPr>
        </p:nvSpPr>
        <p:spPr>
          <a:xfrm>
            <a:off x="8458200" y="6157964"/>
            <a:ext cx="548054" cy="583021"/>
          </a:xfrm>
        </p:spPr>
        <p:txBody>
          <a:bodyPr/>
          <a:lstStyle/>
          <a:p>
            <a:fld id="{4024F9E6-8BD1-4849-86DE-3CD23B63DC4B}" type="slidenum">
              <a:rPr lang="en-US" sz="1800" smtClean="0">
                <a:solidFill>
                  <a:schemeClr val="tx1"/>
                </a:solidFill>
              </a:rPr>
              <a:pPr/>
              <a:t>25</a:t>
            </a:fld>
            <a:endParaRPr lang="en-US" sz="1800" dirty="0">
              <a:solidFill>
                <a:schemeClr val="tx1"/>
              </a:solidFill>
            </a:endParaRPr>
          </a:p>
        </p:txBody>
      </p:sp>
      <p:sp>
        <p:nvSpPr>
          <p:cNvPr id="4" name="Rectangle 3"/>
          <p:cNvSpPr/>
          <p:nvPr/>
        </p:nvSpPr>
        <p:spPr>
          <a:xfrm>
            <a:off x="2869193" y="6477000"/>
            <a:ext cx="3786614" cy="246221"/>
          </a:xfrm>
          <a:prstGeom prst="rect">
            <a:avLst/>
          </a:prstGeom>
        </p:spPr>
        <p:txBody>
          <a:bodyPr wrap="none">
            <a:spAutoFit/>
          </a:bodyPr>
          <a:lstStyle/>
          <a:p>
            <a:pPr lvl="0" algn="ctr" fontAlgn="base">
              <a:spcBef>
                <a:spcPct val="0"/>
              </a:spcBef>
              <a:spcAft>
                <a:spcPct val="0"/>
              </a:spcAft>
            </a:pPr>
            <a:r>
              <a:rPr lang="en-US" sz="1000" dirty="0">
                <a:solidFill>
                  <a:srgbClr val="000000"/>
                </a:solidFill>
                <a:latin typeface="Arial" charset="0"/>
              </a:rPr>
              <a:t>Copyright © Texas Education Agency, 2014. All rights reserved.</a:t>
            </a:r>
            <a:endParaRPr lang="en-MY" sz="1000" dirty="0">
              <a:solidFill>
                <a:srgbClr val="000000"/>
              </a:solidFill>
              <a:latin typeface="Arial" charset="0"/>
            </a:endParaRPr>
          </a:p>
        </p:txBody>
      </p:sp>
      <p:sp>
        <p:nvSpPr>
          <p:cNvPr id="8" name="TextBox 7"/>
          <p:cNvSpPr txBox="1"/>
          <p:nvPr/>
        </p:nvSpPr>
        <p:spPr>
          <a:xfrm>
            <a:off x="3581400" y="5788632"/>
            <a:ext cx="2667000" cy="369332"/>
          </a:xfrm>
          <a:prstGeom prst="rect">
            <a:avLst/>
          </a:prstGeom>
          <a:noFill/>
        </p:spPr>
        <p:txBody>
          <a:bodyPr wrap="square" rtlCol="0">
            <a:spAutoFit/>
          </a:bodyPr>
          <a:lstStyle/>
          <a:p>
            <a:pPr algn="ctr"/>
            <a:r>
              <a:rPr lang="en-US" dirty="0" smtClean="0"/>
              <a:t>(click on picture)</a:t>
            </a:r>
            <a:endParaRPr lang="en-US" dirty="0"/>
          </a:p>
        </p:txBody>
      </p:sp>
    </p:spTree>
    <p:extLst>
      <p:ext uri="{BB962C8B-B14F-4D97-AF65-F5344CB8AC3E}">
        <p14:creationId xmlns:p14="http://schemas.microsoft.com/office/powerpoint/2010/main" val="14939599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8576"/>
            <a:ext cx="8001000" cy="914400"/>
          </a:xfrm>
        </p:spPr>
        <p:txBody>
          <a:bodyPr/>
          <a:lstStyle/>
          <a:p>
            <a:pPr algn="ctr"/>
            <a:r>
              <a:rPr lang="en-US" dirty="0" smtClean="0"/>
              <a:t>Questions?</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47357" y="2514599"/>
            <a:ext cx="2830285" cy="3377609"/>
          </a:xfrm>
        </p:spPr>
      </p:pic>
      <p:sp>
        <p:nvSpPr>
          <p:cNvPr id="3" name="Slide Number Placeholder 2"/>
          <p:cNvSpPr>
            <a:spLocks noGrp="1"/>
          </p:cNvSpPr>
          <p:nvPr>
            <p:ph type="sldNum" sz="quarter" idx="12"/>
          </p:nvPr>
        </p:nvSpPr>
        <p:spPr>
          <a:xfrm>
            <a:off x="8458200" y="6172200"/>
            <a:ext cx="486508" cy="551021"/>
          </a:xfrm>
        </p:spPr>
        <p:txBody>
          <a:bodyPr/>
          <a:lstStyle/>
          <a:p>
            <a:fld id="{4024F9E6-8BD1-4849-86DE-3CD23B63DC4B}" type="slidenum">
              <a:rPr lang="en-US" sz="1800" smtClean="0">
                <a:solidFill>
                  <a:schemeClr val="tx1"/>
                </a:solidFill>
              </a:rPr>
              <a:pPr/>
              <a:t>26</a:t>
            </a:fld>
            <a:endParaRPr lang="en-US" sz="1800" dirty="0">
              <a:solidFill>
                <a:schemeClr val="tx1"/>
              </a:solidFill>
            </a:endParaRPr>
          </a:p>
        </p:txBody>
      </p:sp>
      <p:sp>
        <p:nvSpPr>
          <p:cNvPr id="4" name="Rectangle 3"/>
          <p:cNvSpPr/>
          <p:nvPr/>
        </p:nvSpPr>
        <p:spPr>
          <a:xfrm>
            <a:off x="2869193" y="6477000"/>
            <a:ext cx="3786614" cy="246221"/>
          </a:xfrm>
          <a:prstGeom prst="rect">
            <a:avLst/>
          </a:prstGeom>
        </p:spPr>
        <p:txBody>
          <a:bodyPr wrap="none">
            <a:spAutoFit/>
          </a:bodyPr>
          <a:lstStyle/>
          <a:p>
            <a:pPr lvl="0" algn="ctr" fontAlgn="base">
              <a:spcBef>
                <a:spcPct val="0"/>
              </a:spcBef>
              <a:spcAft>
                <a:spcPct val="0"/>
              </a:spcAft>
            </a:pPr>
            <a:r>
              <a:rPr lang="en-US" sz="1000" dirty="0">
                <a:solidFill>
                  <a:srgbClr val="000000"/>
                </a:solidFill>
                <a:latin typeface="Arial" charset="0"/>
              </a:rPr>
              <a:t>Copyright © Texas Education Agency, 2014. All rights reserved.</a:t>
            </a:r>
            <a:endParaRPr lang="en-MY" sz="1000" dirty="0">
              <a:solidFill>
                <a:srgbClr val="000000"/>
              </a:solidFill>
              <a:latin typeface="Arial" charset="0"/>
            </a:endParaRPr>
          </a:p>
        </p:txBody>
      </p:sp>
    </p:spTree>
    <p:extLst>
      <p:ext uri="{BB962C8B-B14F-4D97-AF65-F5344CB8AC3E}">
        <p14:creationId xmlns:p14="http://schemas.microsoft.com/office/powerpoint/2010/main" val="4450712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79573"/>
            <a:ext cx="8001000" cy="914400"/>
          </a:xfrm>
        </p:spPr>
        <p:txBody>
          <a:bodyPr/>
          <a:lstStyle/>
          <a:p>
            <a:pPr algn="ctr"/>
            <a:r>
              <a:rPr lang="en-US" dirty="0" smtClean="0"/>
              <a:t>References and Resources</a:t>
            </a:r>
            <a:endParaRPr lang="en-US" dirty="0"/>
          </a:p>
        </p:txBody>
      </p:sp>
      <p:sp>
        <p:nvSpPr>
          <p:cNvPr id="3" name="Content Placeholder 2"/>
          <p:cNvSpPr>
            <a:spLocks noGrp="1"/>
          </p:cNvSpPr>
          <p:nvPr>
            <p:ph idx="1"/>
          </p:nvPr>
        </p:nvSpPr>
        <p:spPr>
          <a:xfrm>
            <a:off x="468924" y="2281867"/>
            <a:ext cx="8001000" cy="4175760"/>
          </a:xfrm>
        </p:spPr>
        <p:txBody>
          <a:bodyPr>
            <a:normAutofit fontScale="92500" lnSpcReduction="20000"/>
          </a:bodyPr>
          <a:lstStyle/>
          <a:p>
            <a:pPr marL="0" lvl="0" indent="0" fontAlgn="base">
              <a:spcBef>
                <a:spcPts val="0"/>
              </a:spcBef>
              <a:buClrTx/>
              <a:buSzTx/>
              <a:buNone/>
            </a:pPr>
            <a:r>
              <a:rPr lang="en-US" sz="1600" dirty="0">
                <a:solidFill>
                  <a:prstClr val="black"/>
                </a:solidFill>
                <a:latin typeface="Calibri"/>
              </a:rPr>
              <a:t>Images:</a:t>
            </a:r>
          </a:p>
          <a:p>
            <a:pPr marL="0" lvl="0" indent="0" fontAlgn="base">
              <a:spcBef>
                <a:spcPts val="0"/>
              </a:spcBef>
              <a:buClrTx/>
              <a:buSzTx/>
              <a:buNone/>
            </a:pPr>
            <a:r>
              <a:rPr lang="en-US" sz="1600" dirty="0">
                <a:solidFill>
                  <a:prstClr val="black"/>
                </a:solidFill>
                <a:latin typeface="Calibri"/>
              </a:rPr>
              <a:t>Microsoft Clip Art: Used with permission from Microsoft.</a:t>
            </a:r>
          </a:p>
          <a:p>
            <a:pPr marL="0" lvl="0" indent="0" fontAlgn="base">
              <a:spcBef>
                <a:spcPts val="0"/>
              </a:spcBef>
              <a:buClrTx/>
              <a:buSzTx/>
              <a:buNone/>
            </a:pPr>
            <a:r>
              <a:rPr lang="en-US" sz="1600" dirty="0">
                <a:solidFill>
                  <a:prstClr val="black"/>
                </a:solidFill>
                <a:latin typeface="Calibri"/>
              </a:rPr>
              <a:t>Textbook:</a:t>
            </a:r>
          </a:p>
          <a:p>
            <a:pPr marL="0" lvl="0" indent="0" fontAlgn="base">
              <a:spcBef>
                <a:spcPts val="0"/>
              </a:spcBef>
              <a:buClrTx/>
              <a:buSzTx/>
              <a:buNone/>
            </a:pPr>
            <a:r>
              <a:rPr lang="en-US" sz="1600" dirty="0" err="1">
                <a:solidFill>
                  <a:prstClr val="black"/>
                </a:solidFill>
                <a:latin typeface="Calibri"/>
              </a:rPr>
              <a:t>Sasse</a:t>
            </a:r>
            <a:r>
              <a:rPr lang="en-US" sz="1600" dirty="0">
                <a:solidFill>
                  <a:prstClr val="black"/>
                </a:solidFill>
                <a:latin typeface="Calibri"/>
              </a:rPr>
              <a:t>, C.R. (2004). </a:t>
            </a:r>
            <a:r>
              <a:rPr lang="en-US" sz="1600" i="1" dirty="0">
                <a:solidFill>
                  <a:prstClr val="black"/>
                </a:solidFill>
                <a:latin typeface="Calibri"/>
              </a:rPr>
              <a:t>Families today</a:t>
            </a:r>
            <a:r>
              <a:rPr lang="en-US" sz="1600" dirty="0">
                <a:solidFill>
                  <a:prstClr val="black"/>
                </a:solidFill>
                <a:latin typeface="Calibri"/>
              </a:rPr>
              <a:t>. New York: Glencoe/McGraw Hill.</a:t>
            </a:r>
          </a:p>
          <a:p>
            <a:pPr marL="0" lvl="0" indent="0" fontAlgn="base">
              <a:spcBef>
                <a:spcPts val="0"/>
              </a:spcBef>
              <a:buClrTx/>
              <a:buSzTx/>
              <a:buNone/>
            </a:pPr>
            <a:r>
              <a:rPr lang="en-US" sz="1600" dirty="0">
                <a:solidFill>
                  <a:prstClr val="black"/>
                </a:solidFill>
                <a:latin typeface="Calibri"/>
              </a:rPr>
              <a:t>Websites:</a:t>
            </a:r>
          </a:p>
          <a:p>
            <a:pPr marL="0" lvl="0" indent="0" fontAlgn="base">
              <a:spcBef>
                <a:spcPts val="0"/>
              </a:spcBef>
              <a:buClrTx/>
              <a:buSzTx/>
              <a:buNone/>
            </a:pPr>
            <a:r>
              <a:rPr lang="en-US" sz="1600" dirty="0">
                <a:solidFill>
                  <a:prstClr val="black"/>
                </a:solidFill>
                <a:latin typeface="Calibri"/>
              </a:rPr>
              <a:t>About.com</a:t>
            </a:r>
            <a:br>
              <a:rPr lang="en-US" sz="1600" dirty="0">
                <a:solidFill>
                  <a:prstClr val="black"/>
                </a:solidFill>
                <a:latin typeface="Calibri"/>
              </a:rPr>
            </a:br>
            <a:r>
              <a:rPr lang="en-US" sz="1600" dirty="0">
                <a:solidFill>
                  <a:prstClr val="black"/>
                </a:solidFill>
                <a:latin typeface="Calibri"/>
              </a:rPr>
              <a:t>Communicate: Improve Your Relationships With Effective Communication Skills.</a:t>
            </a:r>
            <a:br>
              <a:rPr lang="en-US" sz="1600" dirty="0">
                <a:solidFill>
                  <a:prstClr val="black"/>
                </a:solidFill>
                <a:latin typeface="Calibri"/>
              </a:rPr>
            </a:br>
            <a:r>
              <a:rPr lang="en-US" sz="1600" dirty="0">
                <a:solidFill>
                  <a:prstClr val="black"/>
                </a:solidFill>
                <a:latin typeface="Calibri"/>
                <a:hlinkClick r:id="rId3"/>
              </a:rPr>
              <a:t>http://stress.about.com/od/relationships/ht/healthycomm.htm</a:t>
            </a:r>
            <a:endParaRPr lang="en-US" sz="1600" dirty="0">
              <a:solidFill>
                <a:prstClr val="black"/>
              </a:solidFill>
              <a:latin typeface="Calibri"/>
            </a:endParaRPr>
          </a:p>
          <a:p>
            <a:pPr marL="0" lvl="0" indent="0" fontAlgn="base">
              <a:spcBef>
                <a:spcPts val="0"/>
              </a:spcBef>
              <a:buClrTx/>
              <a:buSzTx/>
              <a:buNone/>
            </a:pPr>
            <a:r>
              <a:rPr lang="en-US" sz="1600" dirty="0">
                <a:solidFill>
                  <a:prstClr val="black"/>
                </a:solidFill>
                <a:latin typeface="Calibri"/>
              </a:rPr>
              <a:t>About.com</a:t>
            </a:r>
            <a:br>
              <a:rPr lang="en-US" sz="1600" dirty="0">
                <a:solidFill>
                  <a:prstClr val="black"/>
                </a:solidFill>
                <a:latin typeface="Calibri"/>
              </a:rPr>
            </a:br>
            <a:r>
              <a:rPr lang="en-US" sz="1600" dirty="0">
                <a:solidFill>
                  <a:prstClr val="black"/>
                </a:solidFill>
                <a:latin typeface="Calibri"/>
              </a:rPr>
              <a:t>How To Handle Unresolved Conflict in Your Family.</a:t>
            </a:r>
            <a:br>
              <a:rPr lang="en-US" sz="1600" dirty="0">
                <a:solidFill>
                  <a:prstClr val="black"/>
                </a:solidFill>
                <a:latin typeface="Calibri"/>
              </a:rPr>
            </a:br>
            <a:r>
              <a:rPr lang="en-US" sz="1600" dirty="0">
                <a:solidFill>
                  <a:prstClr val="black"/>
                </a:solidFill>
                <a:latin typeface="Calibri"/>
                <a:hlinkClick r:id="rId4"/>
              </a:rPr>
              <a:t>http://stress.about.com/od/relationships/qt/unresolved.htm</a:t>
            </a:r>
            <a:endParaRPr lang="en-US" sz="1600" dirty="0">
              <a:solidFill>
                <a:prstClr val="black"/>
              </a:solidFill>
              <a:latin typeface="Calibri"/>
            </a:endParaRPr>
          </a:p>
          <a:p>
            <a:pPr marL="0" lvl="0" indent="0" fontAlgn="base">
              <a:spcBef>
                <a:spcPts val="0"/>
              </a:spcBef>
              <a:buClrTx/>
              <a:buSzTx/>
              <a:buNone/>
            </a:pPr>
            <a:r>
              <a:rPr lang="en-US" sz="1600" dirty="0">
                <a:solidFill>
                  <a:prstClr val="black"/>
                </a:solidFill>
                <a:latin typeface="Calibri"/>
              </a:rPr>
              <a:t>YouTube™:</a:t>
            </a:r>
          </a:p>
          <a:p>
            <a:pPr marL="0" lvl="0" indent="0" fontAlgn="base">
              <a:spcBef>
                <a:spcPts val="0"/>
              </a:spcBef>
              <a:buClrTx/>
              <a:buSzTx/>
              <a:buNone/>
            </a:pPr>
            <a:r>
              <a:rPr lang="en-US" sz="1600" dirty="0">
                <a:solidFill>
                  <a:prstClr val="black"/>
                </a:solidFill>
                <a:latin typeface="Calibri"/>
              </a:rPr>
              <a:t>In the Mix: Peer Mediation — A Process of Respect (Excerpt)</a:t>
            </a:r>
            <a:br>
              <a:rPr lang="en-US" sz="1600" dirty="0">
                <a:solidFill>
                  <a:prstClr val="black"/>
                </a:solidFill>
                <a:latin typeface="Calibri"/>
              </a:rPr>
            </a:br>
            <a:r>
              <a:rPr lang="en-US" sz="1600" dirty="0">
                <a:solidFill>
                  <a:prstClr val="black"/>
                </a:solidFill>
                <a:latin typeface="Calibri"/>
              </a:rPr>
              <a:t>We visit a diverse small city school that has a variety of pro-active student centered programs in place. When a fight breaks out in the cafeteria, two boys choose to participate in peer mediation rather than face the administration.</a:t>
            </a:r>
            <a:br>
              <a:rPr lang="en-US" sz="1600" dirty="0">
                <a:solidFill>
                  <a:prstClr val="black"/>
                </a:solidFill>
                <a:latin typeface="Calibri"/>
              </a:rPr>
            </a:br>
            <a:r>
              <a:rPr lang="en-US" sz="1600" dirty="0">
                <a:solidFill>
                  <a:prstClr val="black"/>
                </a:solidFill>
                <a:latin typeface="Calibri"/>
                <a:hlinkClick r:id="rId5"/>
              </a:rPr>
              <a:t>http://youtu.be/4gQ0ZLdHlHM</a:t>
            </a:r>
            <a:endParaRPr lang="en-US" sz="1600" dirty="0">
              <a:solidFill>
                <a:prstClr val="black"/>
              </a:solidFill>
              <a:latin typeface="Calibri"/>
            </a:endParaRPr>
          </a:p>
          <a:p>
            <a:pPr marL="0" lvl="0" indent="0" fontAlgn="base">
              <a:spcBef>
                <a:spcPts val="0"/>
              </a:spcBef>
              <a:buClrTx/>
              <a:buSzTx/>
              <a:buNone/>
            </a:pPr>
            <a:r>
              <a:rPr lang="en-US" sz="1600" dirty="0">
                <a:solidFill>
                  <a:prstClr val="black"/>
                </a:solidFill>
                <a:latin typeface="Calibri"/>
              </a:rPr>
              <a:t>10 Hot Tips – Managing Conflict</a:t>
            </a:r>
            <a:br>
              <a:rPr lang="en-US" sz="1600" dirty="0">
                <a:solidFill>
                  <a:prstClr val="black"/>
                </a:solidFill>
                <a:latin typeface="Calibri"/>
              </a:rPr>
            </a:br>
            <a:r>
              <a:rPr lang="en-US" sz="1600" dirty="0">
                <a:solidFill>
                  <a:prstClr val="black"/>
                </a:solidFill>
                <a:latin typeface="Calibri"/>
              </a:rPr>
              <a:t>10 Hot Leadership Tips Series – Managing Conflict</a:t>
            </a:r>
            <a:br>
              <a:rPr lang="en-US" sz="1600" dirty="0">
                <a:solidFill>
                  <a:prstClr val="black"/>
                </a:solidFill>
                <a:latin typeface="Calibri"/>
              </a:rPr>
            </a:br>
            <a:r>
              <a:rPr lang="en-US" sz="1600" dirty="0">
                <a:solidFill>
                  <a:prstClr val="black"/>
                </a:solidFill>
                <a:latin typeface="Calibri"/>
                <a:hlinkClick r:id="rId6"/>
              </a:rPr>
              <a:t>http://youtu.be/mqkm788-Jk8</a:t>
            </a:r>
            <a:endParaRPr lang="en-US" sz="1600" dirty="0">
              <a:solidFill>
                <a:prstClr val="black"/>
              </a:solidFill>
              <a:latin typeface="Calibri"/>
            </a:endParaRPr>
          </a:p>
          <a:p>
            <a:pPr marL="0" lvl="0" indent="0" fontAlgn="base">
              <a:spcBef>
                <a:spcPts val="0"/>
              </a:spcBef>
              <a:buClrTx/>
              <a:buSzTx/>
              <a:buNone/>
            </a:pPr>
            <a:endParaRPr lang="en-US" sz="1200" dirty="0">
              <a:solidFill>
                <a:prstClr val="black"/>
              </a:solidFill>
              <a:latin typeface="Calibri"/>
            </a:endParaRPr>
          </a:p>
          <a:p>
            <a:pPr marL="0" lvl="0" indent="0" fontAlgn="base">
              <a:spcBef>
                <a:spcPts val="0"/>
              </a:spcBef>
              <a:buClrTx/>
              <a:buSzTx/>
              <a:buNone/>
            </a:pPr>
            <a:endParaRPr lang="en-US" sz="1300" dirty="0">
              <a:solidFill>
                <a:srgbClr val="000000"/>
              </a:solidFill>
              <a:latin typeface="Arial" charset="0"/>
            </a:endParaRPr>
          </a:p>
        </p:txBody>
      </p:sp>
      <p:sp>
        <p:nvSpPr>
          <p:cNvPr id="5" name="Slide Number Placeholder 4"/>
          <p:cNvSpPr>
            <a:spLocks noGrp="1"/>
          </p:cNvSpPr>
          <p:nvPr>
            <p:ph type="sldNum" sz="quarter" idx="12"/>
          </p:nvPr>
        </p:nvSpPr>
        <p:spPr>
          <a:xfrm>
            <a:off x="8469924" y="6172200"/>
            <a:ext cx="536330" cy="551021"/>
          </a:xfrm>
        </p:spPr>
        <p:txBody>
          <a:bodyPr/>
          <a:lstStyle/>
          <a:p>
            <a:fld id="{4024F9E6-8BD1-4849-86DE-3CD23B63DC4B}" type="slidenum">
              <a:rPr lang="en-US" sz="1800" smtClean="0">
                <a:solidFill>
                  <a:schemeClr val="tx1"/>
                </a:solidFill>
              </a:rPr>
              <a:pPr/>
              <a:t>27</a:t>
            </a:fld>
            <a:endParaRPr lang="en-US" sz="1800" dirty="0">
              <a:solidFill>
                <a:schemeClr val="tx1"/>
              </a:solidFill>
            </a:endParaRPr>
          </a:p>
        </p:txBody>
      </p:sp>
      <p:sp>
        <p:nvSpPr>
          <p:cNvPr id="4" name="Rectangle 3"/>
          <p:cNvSpPr/>
          <p:nvPr/>
        </p:nvSpPr>
        <p:spPr>
          <a:xfrm>
            <a:off x="2869193" y="6477000"/>
            <a:ext cx="3786614" cy="246221"/>
          </a:xfrm>
          <a:prstGeom prst="rect">
            <a:avLst/>
          </a:prstGeom>
        </p:spPr>
        <p:txBody>
          <a:bodyPr wrap="none">
            <a:spAutoFit/>
          </a:bodyPr>
          <a:lstStyle/>
          <a:p>
            <a:pPr lvl="0" algn="ctr" fontAlgn="base">
              <a:spcBef>
                <a:spcPct val="0"/>
              </a:spcBef>
              <a:spcAft>
                <a:spcPct val="0"/>
              </a:spcAft>
            </a:pPr>
            <a:r>
              <a:rPr lang="en-US" sz="1000" dirty="0">
                <a:solidFill>
                  <a:srgbClr val="000000"/>
                </a:solidFill>
                <a:latin typeface="Arial" charset="0"/>
              </a:rPr>
              <a:t>Copyright © Texas Education Agency, 2014. All rights reserved.</a:t>
            </a:r>
            <a:endParaRPr lang="en-MY" sz="1000" dirty="0">
              <a:solidFill>
                <a:srgbClr val="000000"/>
              </a:solidFill>
              <a:latin typeface="Arial" charset="0"/>
            </a:endParaRPr>
          </a:p>
        </p:txBody>
      </p:sp>
    </p:spTree>
    <p:extLst>
      <p:ext uri="{BB962C8B-B14F-4D97-AF65-F5344CB8AC3E}">
        <p14:creationId xmlns:p14="http://schemas.microsoft.com/office/powerpoint/2010/main" val="1354937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0800"/>
            <a:ext cx="9144000" cy="1056042"/>
          </a:xfrm>
        </p:spPr>
        <p:txBody>
          <a:bodyPr>
            <a:normAutofit/>
          </a:bodyPr>
          <a:lstStyle/>
          <a:p>
            <a:pPr algn="ctr"/>
            <a:r>
              <a:rPr lang="en-US" dirty="0" smtClean="0">
                <a:solidFill>
                  <a:schemeClr val="tx1"/>
                </a:solidFill>
              </a:rPr>
              <a:t>What are conflicts?</a:t>
            </a:r>
            <a:endParaRPr lang="en-US" dirty="0">
              <a:solidFill>
                <a:schemeClr val="tx1"/>
              </a:solidFill>
            </a:endParaRPr>
          </a:p>
        </p:txBody>
      </p:sp>
      <p:sp>
        <p:nvSpPr>
          <p:cNvPr id="4" name="Rectangle 3"/>
          <p:cNvSpPr/>
          <p:nvPr/>
        </p:nvSpPr>
        <p:spPr>
          <a:xfrm>
            <a:off x="2661060" y="6477000"/>
            <a:ext cx="3821880" cy="246221"/>
          </a:xfrm>
          <a:prstGeom prst="rect">
            <a:avLst/>
          </a:prstGeom>
        </p:spPr>
        <p:txBody>
          <a:bodyPr wrap="none">
            <a:spAutoFit/>
          </a:bodyPr>
          <a:lstStyle/>
          <a:p>
            <a:pPr lvl="0" algn="ctr" defTabSz="685800"/>
            <a:r>
              <a:rPr lang="en-US" sz="1000" dirty="0">
                <a:solidFill>
                  <a:prstClr val="black"/>
                </a:solidFill>
                <a:latin typeface="Arial" pitchFamily="34" charset="0"/>
                <a:cs typeface="Arial" pitchFamily="34" charset="0"/>
              </a:rPr>
              <a:t>Copyright © Texas Education Agency, 2014.  All rights reserved.</a:t>
            </a:r>
          </a:p>
        </p:txBody>
      </p:sp>
      <p:sp>
        <p:nvSpPr>
          <p:cNvPr id="3" name="Rectangle 2"/>
          <p:cNvSpPr/>
          <p:nvPr/>
        </p:nvSpPr>
        <p:spPr>
          <a:xfrm>
            <a:off x="8686800" y="6353889"/>
            <a:ext cx="312906" cy="369332"/>
          </a:xfrm>
          <a:prstGeom prst="rect">
            <a:avLst/>
          </a:prstGeom>
        </p:spPr>
        <p:txBody>
          <a:bodyPr wrap="none">
            <a:spAutoFit/>
          </a:bodyPr>
          <a:lstStyle/>
          <a:p>
            <a:r>
              <a:rPr lang="en-US" dirty="0"/>
              <a:t>3</a:t>
            </a:r>
          </a:p>
        </p:txBody>
      </p:sp>
    </p:spTree>
    <p:extLst>
      <p:ext uri="{BB962C8B-B14F-4D97-AF65-F5344CB8AC3E}">
        <p14:creationId xmlns:p14="http://schemas.microsoft.com/office/powerpoint/2010/main" val="3967051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0800"/>
            <a:ext cx="9144000" cy="1056042"/>
          </a:xfrm>
        </p:spPr>
        <p:txBody>
          <a:bodyPr>
            <a:normAutofit fontScale="90000"/>
          </a:bodyPr>
          <a:lstStyle/>
          <a:p>
            <a:pPr algn="ctr"/>
            <a:r>
              <a:rPr lang="en-US" dirty="0">
                <a:solidFill>
                  <a:schemeClr val="tx1"/>
                </a:solidFill>
              </a:rPr>
              <a:t>Who is </a:t>
            </a:r>
            <a:r>
              <a:rPr lang="en-US" dirty="0" smtClean="0">
                <a:solidFill>
                  <a:schemeClr val="tx1"/>
                </a:solidFill>
              </a:rPr>
              <a:t>responsible </a:t>
            </a:r>
            <a:r>
              <a:rPr lang="en-US" dirty="0">
                <a:solidFill>
                  <a:schemeClr val="tx1"/>
                </a:solidFill>
              </a:rPr>
              <a:t>for </a:t>
            </a:r>
            <a:r>
              <a:rPr lang="en-US" dirty="0" smtClean="0">
                <a:solidFill>
                  <a:schemeClr val="tx1"/>
                </a:solidFill>
              </a:rPr>
              <a:t>effective communication</a:t>
            </a:r>
            <a:r>
              <a:rPr lang="en-US" dirty="0">
                <a:solidFill>
                  <a:schemeClr val="tx1"/>
                </a:solidFill>
              </a:rPr>
              <a:t>?</a:t>
            </a:r>
          </a:p>
        </p:txBody>
      </p:sp>
      <p:sp>
        <p:nvSpPr>
          <p:cNvPr id="4" name="Rectangle 3"/>
          <p:cNvSpPr/>
          <p:nvPr/>
        </p:nvSpPr>
        <p:spPr>
          <a:xfrm>
            <a:off x="2895600" y="6446003"/>
            <a:ext cx="3821880" cy="246221"/>
          </a:xfrm>
          <a:prstGeom prst="rect">
            <a:avLst/>
          </a:prstGeom>
        </p:spPr>
        <p:txBody>
          <a:bodyPr wrap="none">
            <a:spAutoFit/>
          </a:bodyPr>
          <a:lstStyle/>
          <a:p>
            <a:pPr lvl="0" algn="ctr" defTabSz="685800"/>
            <a:r>
              <a:rPr lang="en-US" sz="1000" dirty="0">
                <a:solidFill>
                  <a:prstClr val="black"/>
                </a:solidFill>
                <a:latin typeface="Arial" pitchFamily="34" charset="0"/>
                <a:cs typeface="Arial" pitchFamily="34" charset="0"/>
              </a:rPr>
              <a:t>Copyright © Texas Education Agency, 2014.  All rights reserved.</a:t>
            </a:r>
          </a:p>
        </p:txBody>
      </p:sp>
      <p:sp>
        <p:nvSpPr>
          <p:cNvPr id="3" name="Rectangle 2"/>
          <p:cNvSpPr/>
          <p:nvPr/>
        </p:nvSpPr>
        <p:spPr>
          <a:xfrm>
            <a:off x="8817956" y="6419727"/>
            <a:ext cx="312906" cy="369332"/>
          </a:xfrm>
          <a:prstGeom prst="rect">
            <a:avLst/>
          </a:prstGeom>
        </p:spPr>
        <p:txBody>
          <a:bodyPr wrap="none">
            <a:spAutoFit/>
          </a:bodyPr>
          <a:lstStyle/>
          <a:p>
            <a:r>
              <a:rPr lang="en-US" dirty="0" smtClean="0"/>
              <a:t>4</a:t>
            </a:r>
            <a:endParaRPr lang="en-US" dirty="0"/>
          </a:p>
        </p:txBody>
      </p:sp>
    </p:spTree>
    <p:extLst>
      <p:ext uri="{BB962C8B-B14F-4D97-AF65-F5344CB8AC3E}">
        <p14:creationId xmlns:p14="http://schemas.microsoft.com/office/powerpoint/2010/main" val="308711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895" y="914400"/>
            <a:ext cx="8001000" cy="746760"/>
          </a:xfrm>
        </p:spPr>
        <p:txBody>
          <a:bodyPr>
            <a:normAutofit fontScale="90000"/>
          </a:bodyPr>
          <a:lstStyle/>
          <a:p>
            <a:pPr algn="ctr"/>
            <a:r>
              <a:rPr lang="en-US" sz="3600" dirty="0"/>
              <a:t>R</a:t>
            </a:r>
            <a:r>
              <a:rPr lang="en-US" sz="3600" dirty="0" smtClean="0"/>
              <a:t>esponsible Effective Communication</a:t>
            </a:r>
            <a:endParaRPr lang="en-US" sz="3600" dirty="0"/>
          </a:p>
        </p:txBody>
      </p:sp>
      <p:sp>
        <p:nvSpPr>
          <p:cNvPr id="6" name="Content Placeholder 5"/>
          <p:cNvSpPr>
            <a:spLocks noGrp="1"/>
          </p:cNvSpPr>
          <p:nvPr>
            <p:ph idx="1"/>
          </p:nvPr>
        </p:nvSpPr>
        <p:spPr>
          <a:xfrm>
            <a:off x="1143000" y="2540000"/>
            <a:ext cx="6345260" cy="3530599"/>
          </a:xfrm>
        </p:spPr>
        <p:txBody>
          <a:bodyPr/>
          <a:lstStyle/>
          <a:p>
            <a:pPr marL="0" indent="0" algn="ctr">
              <a:buNone/>
            </a:pPr>
            <a:r>
              <a:rPr lang="en-US" dirty="0" smtClean="0">
                <a:solidFill>
                  <a:schemeClr val="tx1"/>
                </a:solidFill>
              </a:rPr>
              <a:t>Both the sender </a:t>
            </a:r>
            <a:r>
              <a:rPr lang="en-US" dirty="0">
                <a:solidFill>
                  <a:schemeClr val="tx1"/>
                </a:solidFill>
              </a:rPr>
              <a:t>and receiver share equal </a:t>
            </a:r>
            <a:r>
              <a:rPr lang="en-US" dirty="0" smtClean="0">
                <a:solidFill>
                  <a:schemeClr val="tx1"/>
                </a:solidFill>
              </a:rPr>
              <a:t>responsibility.</a:t>
            </a:r>
            <a:endParaRPr lang="en-US" dirty="0">
              <a:solidFill>
                <a:schemeClr val="tx1"/>
              </a:solidFill>
            </a:endParaRPr>
          </a:p>
        </p:txBody>
      </p:sp>
      <p:sp>
        <p:nvSpPr>
          <p:cNvPr id="5" name="Slide Number Placeholder 4"/>
          <p:cNvSpPr>
            <a:spLocks noGrp="1"/>
          </p:cNvSpPr>
          <p:nvPr>
            <p:ph type="sldNum" sz="quarter" idx="12"/>
          </p:nvPr>
        </p:nvSpPr>
        <p:spPr>
          <a:xfrm>
            <a:off x="8580895" y="6325015"/>
            <a:ext cx="457200" cy="457199"/>
          </a:xfrm>
        </p:spPr>
        <p:txBody>
          <a:bodyPr/>
          <a:lstStyle/>
          <a:p>
            <a:fld id="{C22150D1-F9F4-4BA1-9404-779A35382010}" type="slidenum">
              <a:rPr lang="en-US" sz="1800" smtClean="0">
                <a:solidFill>
                  <a:schemeClr val="tx1"/>
                </a:solidFill>
              </a:rPr>
              <a:t>5</a:t>
            </a:fld>
            <a:endParaRPr lang="en-US" sz="1800" dirty="0">
              <a:solidFill>
                <a:schemeClr val="tx1"/>
              </a:solidFill>
            </a:endParaRPr>
          </a:p>
        </p:txBody>
      </p:sp>
      <p:sp>
        <p:nvSpPr>
          <p:cNvPr id="4" name="Rectangle 3"/>
          <p:cNvSpPr/>
          <p:nvPr/>
        </p:nvSpPr>
        <p:spPr>
          <a:xfrm>
            <a:off x="2596755" y="6430505"/>
            <a:ext cx="3821880" cy="246221"/>
          </a:xfrm>
          <a:prstGeom prst="rect">
            <a:avLst/>
          </a:prstGeom>
        </p:spPr>
        <p:txBody>
          <a:bodyPr wrap="none">
            <a:spAutoFit/>
          </a:bodyPr>
          <a:lstStyle/>
          <a:p>
            <a:pPr lvl="0" algn="ctr" defTabSz="685800"/>
            <a:r>
              <a:rPr lang="en-US" sz="1000" dirty="0">
                <a:solidFill>
                  <a:prstClr val="black"/>
                </a:solidFill>
                <a:latin typeface="Arial" pitchFamily="34" charset="0"/>
                <a:cs typeface="Arial" pitchFamily="34" charset="0"/>
              </a:rPr>
              <a:t>Copyright © Texas Education Agency, 2014.  All rights reserved.</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3048000"/>
            <a:ext cx="4051865" cy="2514600"/>
          </a:xfrm>
          <a:prstGeom prst="rect">
            <a:avLst/>
          </a:prstGeom>
        </p:spPr>
      </p:pic>
    </p:spTree>
    <p:extLst>
      <p:ext uri="{BB962C8B-B14F-4D97-AF65-F5344CB8AC3E}">
        <p14:creationId xmlns:p14="http://schemas.microsoft.com/office/powerpoint/2010/main" val="832072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1" y="971551"/>
            <a:ext cx="6057899" cy="678236"/>
          </a:xfrm>
        </p:spPr>
        <p:txBody>
          <a:bodyPr/>
          <a:lstStyle/>
          <a:p>
            <a:r>
              <a:rPr lang="en-US" dirty="0" smtClean="0"/>
              <a:t>The Communication Process</a:t>
            </a:r>
            <a:endParaRPr lang="en-US" dirty="0"/>
          </a:p>
        </p:txBody>
      </p:sp>
      <p:sp>
        <p:nvSpPr>
          <p:cNvPr id="5" name="Slide Number Placeholder 4"/>
          <p:cNvSpPr>
            <a:spLocks noGrp="1"/>
          </p:cNvSpPr>
          <p:nvPr>
            <p:ph type="sldNum" sz="quarter" idx="12"/>
          </p:nvPr>
        </p:nvSpPr>
        <p:spPr>
          <a:xfrm>
            <a:off x="7486650" y="5495970"/>
            <a:ext cx="1600200" cy="273844"/>
          </a:xfrm>
        </p:spPr>
        <p:txBody>
          <a:bodyPr/>
          <a:lstStyle/>
          <a:p>
            <a:fld id="{D57F1E4F-1CFF-5643-939E-217C01CDF565}" type="slidenum">
              <a:rPr lang="en-US" smtClean="0"/>
              <a:pPr/>
              <a:t>6</a:t>
            </a:fld>
            <a:endParaRPr lang="en-US" dirty="0"/>
          </a:p>
        </p:txBody>
      </p:sp>
      <p:sp>
        <p:nvSpPr>
          <p:cNvPr id="4" name="Rectangle 3"/>
          <p:cNvSpPr/>
          <p:nvPr/>
        </p:nvSpPr>
        <p:spPr>
          <a:xfrm>
            <a:off x="3674699" y="6400800"/>
            <a:ext cx="2262159" cy="178960"/>
          </a:xfrm>
          <a:prstGeom prst="rect">
            <a:avLst/>
          </a:prstGeom>
        </p:spPr>
        <p:txBody>
          <a:bodyPr wrap="none">
            <a:spAutoFit/>
          </a:bodyPr>
          <a:lstStyle/>
          <a:p>
            <a:pPr algn="ctr" defTabSz="514350"/>
            <a:r>
              <a:rPr lang="en-US" sz="563" dirty="0">
                <a:solidFill>
                  <a:prstClr val="black"/>
                </a:solidFill>
                <a:latin typeface="Arial" pitchFamily="34" charset="0"/>
                <a:cs typeface="Arial" pitchFamily="34" charset="0"/>
              </a:rPr>
              <a:t>Copyright © Texas Education Agency, 2014.  All rights reserved.</a:t>
            </a:r>
          </a:p>
        </p:txBody>
      </p:sp>
      <p:sp>
        <p:nvSpPr>
          <p:cNvPr id="6" name="Oval 5"/>
          <p:cNvSpPr/>
          <p:nvPr/>
        </p:nvSpPr>
        <p:spPr>
          <a:xfrm>
            <a:off x="3648679" y="2628900"/>
            <a:ext cx="2189542" cy="1771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3886200" y="3200401"/>
            <a:ext cx="1714500" cy="507831"/>
          </a:xfrm>
          <a:prstGeom prst="rect">
            <a:avLst/>
          </a:prstGeom>
          <a:noFill/>
        </p:spPr>
        <p:txBody>
          <a:bodyPr wrap="square" rtlCol="0">
            <a:spAutoFit/>
          </a:bodyPr>
          <a:lstStyle/>
          <a:p>
            <a:pPr algn="ctr"/>
            <a:r>
              <a:rPr lang="en-US" sz="2700" dirty="0"/>
              <a:t>Message</a:t>
            </a:r>
          </a:p>
        </p:txBody>
      </p:sp>
      <p:sp>
        <p:nvSpPr>
          <p:cNvPr id="8" name="Rectangle 7"/>
          <p:cNvSpPr/>
          <p:nvPr/>
        </p:nvSpPr>
        <p:spPr>
          <a:xfrm>
            <a:off x="5838220" y="3486150"/>
            <a:ext cx="1648430" cy="571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Rectangle 10"/>
          <p:cNvSpPr/>
          <p:nvPr/>
        </p:nvSpPr>
        <p:spPr>
          <a:xfrm>
            <a:off x="2000249" y="3486150"/>
            <a:ext cx="1648430" cy="571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2" name="TextBox 11"/>
          <p:cNvSpPr txBox="1"/>
          <p:nvPr/>
        </p:nvSpPr>
        <p:spPr>
          <a:xfrm>
            <a:off x="5838220" y="3057525"/>
            <a:ext cx="1819880" cy="415498"/>
          </a:xfrm>
          <a:prstGeom prst="rect">
            <a:avLst/>
          </a:prstGeom>
          <a:noFill/>
        </p:spPr>
        <p:txBody>
          <a:bodyPr wrap="square" rtlCol="0">
            <a:spAutoFit/>
          </a:bodyPr>
          <a:lstStyle/>
          <a:p>
            <a:r>
              <a:rPr lang="en-US" sz="2100" dirty="0"/>
              <a:t>Decoding</a:t>
            </a:r>
          </a:p>
        </p:txBody>
      </p:sp>
      <p:sp>
        <p:nvSpPr>
          <p:cNvPr id="13" name="TextBox 12"/>
          <p:cNvSpPr txBox="1"/>
          <p:nvPr/>
        </p:nvSpPr>
        <p:spPr>
          <a:xfrm>
            <a:off x="2171700" y="3036585"/>
            <a:ext cx="1476979" cy="415498"/>
          </a:xfrm>
          <a:prstGeom prst="rect">
            <a:avLst/>
          </a:prstGeom>
          <a:noFill/>
        </p:spPr>
        <p:txBody>
          <a:bodyPr wrap="square" rtlCol="0">
            <a:spAutoFit/>
          </a:bodyPr>
          <a:lstStyle/>
          <a:p>
            <a:r>
              <a:rPr lang="en-US" sz="2100" dirty="0"/>
              <a:t>Encoding</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238" y="2750952"/>
            <a:ext cx="1164561" cy="179400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658100" y="2601854"/>
            <a:ext cx="1085852" cy="1943100"/>
          </a:xfrm>
          <a:prstGeom prst="rect">
            <a:avLst/>
          </a:prstGeom>
        </p:spPr>
      </p:pic>
      <p:sp>
        <p:nvSpPr>
          <p:cNvPr id="16" name="TextBox 15"/>
          <p:cNvSpPr txBox="1"/>
          <p:nvPr/>
        </p:nvSpPr>
        <p:spPr>
          <a:xfrm>
            <a:off x="800101" y="2201818"/>
            <a:ext cx="1200148" cy="415498"/>
          </a:xfrm>
          <a:prstGeom prst="rect">
            <a:avLst/>
          </a:prstGeom>
          <a:noFill/>
        </p:spPr>
        <p:txBody>
          <a:bodyPr wrap="square" rtlCol="0">
            <a:spAutoFit/>
          </a:bodyPr>
          <a:lstStyle/>
          <a:p>
            <a:pPr algn="ctr"/>
            <a:r>
              <a:rPr lang="en-US" sz="2100" dirty="0"/>
              <a:t>Sender</a:t>
            </a:r>
          </a:p>
        </p:txBody>
      </p:sp>
      <p:sp>
        <p:nvSpPr>
          <p:cNvPr id="17" name="TextBox 16"/>
          <p:cNvSpPr txBox="1"/>
          <p:nvPr/>
        </p:nvSpPr>
        <p:spPr>
          <a:xfrm>
            <a:off x="7486650" y="2012288"/>
            <a:ext cx="1343026" cy="415498"/>
          </a:xfrm>
          <a:prstGeom prst="rect">
            <a:avLst/>
          </a:prstGeom>
          <a:noFill/>
        </p:spPr>
        <p:txBody>
          <a:bodyPr wrap="square" rtlCol="0">
            <a:spAutoFit/>
          </a:bodyPr>
          <a:lstStyle/>
          <a:p>
            <a:pPr algn="ctr"/>
            <a:r>
              <a:rPr lang="en-US" sz="2100" dirty="0"/>
              <a:t>Receiver</a:t>
            </a:r>
          </a:p>
        </p:txBody>
      </p:sp>
      <p:sp>
        <p:nvSpPr>
          <p:cNvPr id="3" name="Rectangle 2"/>
          <p:cNvSpPr/>
          <p:nvPr/>
        </p:nvSpPr>
        <p:spPr>
          <a:xfrm>
            <a:off x="8743952" y="6395094"/>
            <a:ext cx="312906" cy="369332"/>
          </a:xfrm>
          <a:prstGeom prst="rect">
            <a:avLst/>
          </a:prstGeom>
        </p:spPr>
        <p:txBody>
          <a:bodyPr wrap="none">
            <a:spAutoFit/>
          </a:bodyPr>
          <a:lstStyle/>
          <a:p>
            <a:r>
              <a:rPr lang="en-US" dirty="0" smtClean="0"/>
              <a:t>6</a:t>
            </a:r>
            <a:endParaRPr lang="en-US" dirty="0"/>
          </a:p>
        </p:txBody>
      </p:sp>
    </p:spTree>
    <p:extLst>
      <p:ext uri="{BB962C8B-B14F-4D97-AF65-F5344CB8AC3E}">
        <p14:creationId xmlns:p14="http://schemas.microsoft.com/office/powerpoint/2010/main" val="3925874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817" y="762000"/>
            <a:ext cx="8001000" cy="838200"/>
          </a:xfrm>
        </p:spPr>
        <p:txBody>
          <a:bodyPr>
            <a:normAutofit/>
          </a:bodyPr>
          <a:lstStyle/>
          <a:p>
            <a:pPr algn="ctr"/>
            <a:r>
              <a:rPr lang="en-US" sz="3600" dirty="0" smtClean="0"/>
              <a:t>Interpersonal Communication </a:t>
            </a:r>
            <a:endParaRPr lang="en-US" sz="36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solidFill>
                  <a:schemeClr val="tx1"/>
                </a:solidFill>
              </a:rPr>
              <a:t>Occurs when people involved talk and listen</a:t>
            </a:r>
          </a:p>
          <a:p>
            <a:pPr>
              <a:buFont typeface="Arial" panose="020B0604020202020204" pitchFamily="34" charset="0"/>
              <a:buChar char="•"/>
            </a:pPr>
            <a:r>
              <a:rPr lang="en-US" dirty="0" smtClean="0">
                <a:solidFill>
                  <a:schemeClr val="tx1"/>
                </a:solidFill>
              </a:rPr>
              <a:t>Message must be understood by both parties</a:t>
            </a:r>
          </a:p>
          <a:p>
            <a:pPr>
              <a:buFont typeface="Arial" panose="020B0604020202020204" pitchFamily="34" charset="0"/>
              <a:buChar char="•"/>
            </a:pPr>
            <a:r>
              <a:rPr lang="en-US" dirty="0" smtClean="0">
                <a:solidFill>
                  <a:schemeClr val="tx1"/>
                </a:solidFill>
              </a:rPr>
              <a:t>This type of communication takes more time than impersonal communication</a:t>
            </a:r>
          </a:p>
          <a:p>
            <a:pPr marL="0" indent="0">
              <a:buNone/>
            </a:pPr>
            <a:endParaRPr lang="en-US" dirty="0" smtClean="0"/>
          </a:p>
        </p:txBody>
      </p:sp>
      <p:sp>
        <p:nvSpPr>
          <p:cNvPr id="4" name="Rectangle 3"/>
          <p:cNvSpPr/>
          <p:nvPr/>
        </p:nvSpPr>
        <p:spPr>
          <a:xfrm>
            <a:off x="2437978" y="6512762"/>
            <a:ext cx="3821880" cy="246221"/>
          </a:xfrm>
          <a:prstGeom prst="rect">
            <a:avLst/>
          </a:prstGeom>
        </p:spPr>
        <p:txBody>
          <a:bodyPr wrap="none">
            <a:spAutoFit/>
          </a:bodyPr>
          <a:lstStyle/>
          <a:p>
            <a:pPr lvl="0" algn="ctr" defTabSz="685800"/>
            <a:r>
              <a:rPr lang="en-US" sz="1000" dirty="0">
                <a:solidFill>
                  <a:prstClr val="black"/>
                </a:solidFill>
                <a:latin typeface="Arial" pitchFamily="34" charset="0"/>
                <a:cs typeface="Arial" pitchFamily="34" charset="0"/>
              </a:rPr>
              <a:t>Copyright © Texas Education Agency, 2014.  All rights reserved.</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485" y="3992146"/>
            <a:ext cx="2752029" cy="2256254"/>
          </a:xfrm>
          <a:prstGeom prst="rect">
            <a:avLst/>
          </a:prstGeom>
        </p:spPr>
      </p:pic>
      <p:sp>
        <p:nvSpPr>
          <p:cNvPr id="5" name="Slide Number Placeholder 4"/>
          <p:cNvSpPr>
            <a:spLocks noGrp="1"/>
          </p:cNvSpPr>
          <p:nvPr>
            <p:ph type="sldNum" sz="quarter" idx="12"/>
          </p:nvPr>
        </p:nvSpPr>
        <p:spPr>
          <a:xfrm>
            <a:off x="8589816" y="5991296"/>
            <a:ext cx="585739" cy="767687"/>
          </a:xfrm>
        </p:spPr>
        <p:txBody>
          <a:bodyPr/>
          <a:lstStyle/>
          <a:p>
            <a:fld id="{4024F9E6-8BD1-4849-86DE-3CD23B63DC4B}" type="slidenum">
              <a:rPr lang="en-US" sz="1800" smtClean="0">
                <a:solidFill>
                  <a:schemeClr val="tx1"/>
                </a:solidFill>
              </a:rPr>
              <a:pPr/>
              <a:t>7</a:t>
            </a:fld>
            <a:endParaRPr lang="en-US" sz="1800" dirty="0">
              <a:solidFill>
                <a:schemeClr val="tx1"/>
              </a:solidFill>
            </a:endParaRPr>
          </a:p>
        </p:txBody>
      </p:sp>
    </p:spTree>
    <p:extLst>
      <p:ext uri="{BB962C8B-B14F-4D97-AF65-F5344CB8AC3E}">
        <p14:creationId xmlns:p14="http://schemas.microsoft.com/office/powerpoint/2010/main" val="396457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312" y="935893"/>
            <a:ext cx="6648449" cy="678236"/>
          </a:xfrm>
        </p:spPr>
        <p:txBody>
          <a:bodyPr/>
          <a:lstStyle/>
          <a:p>
            <a:r>
              <a:rPr lang="en-US" dirty="0" smtClean="0"/>
              <a:t>Interpersonal Communication</a:t>
            </a:r>
            <a:endParaRPr lang="en-US" dirty="0"/>
          </a:p>
        </p:txBody>
      </p:sp>
      <p:sp>
        <p:nvSpPr>
          <p:cNvPr id="5" name="Slide Number Placeholder 4"/>
          <p:cNvSpPr>
            <a:spLocks noGrp="1"/>
          </p:cNvSpPr>
          <p:nvPr>
            <p:ph type="sldNum" sz="quarter" idx="12"/>
          </p:nvPr>
        </p:nvSpPr>
        <p:spPr>
          <a:xfrm>
            <a:off x="7372350" y="5495970"/>
            <a:ext cx="1600200" cy="273844"/>
          </a:xfrm>
        </p:spPr>
        <p:txBody>
          <a:bodyPr/>
          <a:lstStyle/>
          <a:p>
            <a:fld id="{D57F1E4F-1CFF-5643-939E-217C01CDF565}" type="slidenum">
              <a:rPr lang="en-US" smtClean="0"/>
              <a:pPr/>
              <a:t>8</a:t>
            </a:fld>
            <a:endParaRPr lang="en-US" dirty="0"/>
          </a:p>
        </p:txBody>
      </p:sp>
      <p:sp>
        <p:nvSpPr>
          <p:cNvPr id="4" name="Rectangle 3"/>
          <p:cNvSpPr/>
          <p:nvPr/>
        </p:nvSpPr>
        <p:spPr>
          <a:xfrm>
            <a:off x="3436459" y="6400800"/>
            <a:ext cx="2262159" cy="178960"/>
          </a:xfrm>
          <a:prstGeom prst="rect">
            <a:avLst/>
          </a:prstGeom>
        </p:spPr>
        <p:txBody>
          <a:bodyPr wrap="none">
            <a:spAutoFit/>
          </a:bodyPr>
          <a:lstStyle/>
          <a:p>
            <a:pPr algn="ctr" defTabSz="514350"/>
            <a:r>
              <a:rPr lang="en-US" sz="563" dirty="0">
                <a:solidFill>
                  <a:prstClr val="black"/>
                </a:solidFill>
                <a:latin typeface="Arial" pitchFamily="34" charset="0"/>
                <a:cs typeface="Arial" pitchFamily="34" charset="0"/>
              </a:rPr>
              <a:t>Copyright © Texas Education Agency, 2014.  All rights reserved.</a:t>
            </a:r>
          </a:p>
        </p:txBody>
      </p:sp>
      <p:pic>
        <p:nvPicPr>
          <p:cNvPr id="9" name="Content Placeholder 8">
            <a:hlinkClick r:id="rId3"/>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938762" y="2424899"/>
            <a:ext cx="3257550" cy="3014011"/>
          </a:xfrm>
        </p:spPr>
      </p:pic>
      <p:sp>
        <p:nvSpPr>
          <p:cNvPr id="10" name="TextBox 9"/>
          <p:cNvSpPr txBox="1"/>
          <p:nvPr/>
        </p:nvSpPr>
        <p:spPr>
          <a:xfrm>
            <a:off x="3648677" y="5769814"/>
            <a:ext cx="1837721" cy="300082"/>
          </a:xfrm>
          <a:prstGeom prst="rect">
            <a:avLst/>
          </a:prstGeom>
          <a:noFill/>
        </p:spPr>
        <p:txBody>
          <a:bodyPr wrap="square" rtlCol="0">
            <a:spAutoFit/>
          </a:bodyPr>
          <a:lstStyle/>
          <a:p>
            <a:pPr algn="ctr"/>
            <a:r>
              <a:rPr lang="en-US" sz="1350" dirty="0"/>
              <a:t>(click on picture)</a:t>
            </a:r>
          </a:p>
        </p:txBody>
      </p:sp>
      <p:sp>
        <p:nvSpPr>
          <p:cNvPr id="3" name="Rectangle 2"/>
          <p:cNvSpPr/>
          <p:nvPr/>
        </p:nvSpPr>
        <p:spPr>
          <a:xfrm>
            <a:off x="8802191" y="6395094"/>
            <a:ext cx="312906" cy="369332"/>
          </a:xfrm>
          <a:prstGeom prst="rect">
            <a:avLst/>
          </a:prstGeom>
        </p:spPr>
        <p:txBody>
          <a:bodyPr wrap="none">
            <a:spAutoFit/>
          </a:bodyPr>
          <a:lstStyle/>
          <a:p>
            <a:r>
              <a:rPr lang="en-US" dirty="0" smtClean="0"/>
              <a:t>8</a:t>
            </a:r>
            <a:endParaRPr lang="en-US" dirty="0"/>
          </a:p>
        </p:txBody>
      </p:sp>
    </p:spTree>
    <p:extLst>
      <p:ext uri="{BB962C8B-B14F-4D97-AF65-F5344CB8AC3E}">
        <p14:creationId xmlns:p14="http://schemas.microsoft.com/office/powerpoint/2010/main" val="2271910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789" y="803553"/>
            <a:ext cx="8001000" cy="838200"/>
          </a:xfrm>
        </p:spPr>
        <p:txBody>
          <a:bodyPr>
            <a:normAutofit fontScale="90000"/>
          </a:bodyPr>
          <a:lstStyle/>
          <a:p>
            <a:pPr algn="ctr"/>
            <a:r>
              <a:rPr lang="en-US" sz="3600" dirty="0" smtClean="0"/>
              <a:t>Improving Personal Communication </a:t>
            </a:r>
            <a:endParaRPr lang="en-US" sz="36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chemeClr val="tx1"/>
                </a:solidFill>
              </a:rPr>
              <a:t>Develop listening </a:t>
            </a:r>
            <a:r>
              <a:rPr lang="en-US" dirty="0" smtClean="0">
                <a:solidFill>
                  <a:schemeClr val="tx1"/>
                </a:solidFill>
              </a:rPr>
              <a:t>skills</a:t>
            </a:r>
          </a:p>
          <a:p>
            <a:pPr>
              <a:buFont typeface="Arial" panose="020B0604020202020204" pitchFamily="34" charset="0"/>
              <a:buChar char="•"/>
            </a:pPr>
            <a:r>
              <a:rPr lang="en-US" dirty="0" smtClean="0">
                <a:solidFill>
                  <a:schemeClr val="tx1"/>
                </a:solidFill>
              </a:rPr>
              <a:t>Send clear messages</a:t>
            </a:r>
          </a:p>
          <a:p>
            <a:pPr>
              <a:buFont typeface="Arial" panose="020B0604020202020204" pitchFamily="34" charset="0"/>
              <a:buChar char="•"/>
            </a:pPr>
            <a:r>
              <a:rPr lang="en-US" dirty="0">
                <a:solidFill>
                  <a:schemeClr val="tx1"/>
                </a:solidFill>
              </a:rPr>
              <a:t>Use appropriate timing</a:t>
            </a:r>
          </a:p>
          <a:p>
            <a:pPr>
              <a:buFont typeface="Arial" panose="020B0604020202020204" pitchFamily="34" charset="0"/>
              <a:buChar char="•"/>
            </a:pPr>
            <a:r>
              <a:rPr lang="en-US" dirty="0">
                <a:solidFill>
                  <a:schemeClr val="tx1"/>
                </a:solidFill>
              </a:rPr>
              <a:t>Use </a:t>
            </a:r>
            <a:r>
              <a:rPr lang="en-US" dirty="0" smtClean="0">
                <a:solidFill>
                  <a:schemeClr val="tx1"/>
                </a:solidFill>
              </a:rPr>
              <a:t>repetition</a:t>
            </a:r>
          </a:p>
          <a:p>
            <a:pPr>
              <a:buFont typeface="Arial" panose="020B0604020202020204" pitchFamily="34" charset="0"/>
              <a:buChar char="•"/>
            </a:pPr>
            <a:r>
              <a:rPr lang="en-US" dirty="0" smtClean="0">
                <a:solidFill>
                  <a:schemeClr val="tx1"/>
                </a:solidFill>
              </a:rPr>
              <a:t>Use words carefully</a:t>
            </a:r>
          </a:p>
        </p:txBody>
      </p:sp>
      <p:sp>
        <p:nvSpPr>
          <p:cNvPr id="4" name="Rectangle 3"/>
          <p:cNvSpPr/>
          <p:nvPr/>
        </p:nvSpPr>
        <p:spPr>
          <a:xfrm>
            <a:off x="2672955" y="6450069"/>
            <a:ext cx="3821880" cy="246221"/>
          </a:xfrm>
          <a:prstGeom prst="rect">
            <a:avLst/>
          </a:prstGeom>
        </p:spPr>
        <p:txBody>
          <a:bodyPr wrap="none">
            <a:spAutoFit/>
          </a:bodyPr>
          <a:lstStyle/>
          <a:p>
            <a:pPr lvl="0" algn="ctr" defTabSz="685800"/>
            <a:r>
              <a:rPr lang="en-US" sz="1000" dirty="0">
                <a:solidFill>
                  <a:prstClr val="black"/>
                </a:solidFill>
                <a:latin typeface="Arial" pitchFamily="34" charset="0"/>
                <a:cs typeface="Arial" pitchFamily="34" charset="0"/>
              </a:rPr>
              <a:t>Copyright © Texas Education Agency, 2014.  All rights reserved.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4289" y="2652167"/>
            <a:ext cx="3657600" cy="2609088"/>
          </a:xfrm>
          <a:prstGeom prst="rect">
            <a:avLst/>
          </a:prstGeom>
        </p:spPr>
      </p:pic>
      <p:sp>
        <p:nvSpPr>
          <p:cNvPr id="5" name="Slide Number Placeholder 4"/>
          <p:cNvSpPr>
            <a:spLocks noGrp="1"/>
          </p:cNvSpPr>
          <p:nvPr>
            <p:ph type="sldNum" sz="quarter" idx="12"/>
          </p:nvPr>
        </p:nvSpPr>
        <p:spPr>
          <a:xfrm>
            <a:off x="8607957" y="6188024"/>
            <a:ext cx="536043" cy="524090"/>
          </a:xfrm>
        </p:spPr>
        <p:txBody>
          <a:bodyPr/>
          <a:lstStyle/>
          <a:p>
            <a:fld id="{4024F9E6-8BD1-4849-86DE-3CD23B63DC4B}" type="slidenum">
              <a:rPr lang="en-US" sz="1800" smtClean="0">
                <a:solidFill>
                  <a:schemeClr val="tx1"/>
                </a:solidFill>
              </a:rPr>
              <a:pPr/>
              <a:t>9</a:t>
            </a:fld>
            <a:endParaRPr lang="en-US" sz="1800" dirty="0">
              <a:solidFill>
                <a:schemeClr val="tx1"/>
              </a:solidFill>
            </a:endParaRPr>
          </a:p>
        </p:txBody>
      </p:sp>
    </p:spTree>
    <p:extLst>
      <p:ext uri="{BB962C8B-B14F-4D97-AF65-F5344CB8AC3E}">
        <p14:creationId xmlns:p14="http://schemas.microsoft.com/office/powerpoint/2010/main" val="197258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9E31AC6-CC33-4EA4-9EEC-63573E42B1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605</TotalTime>
  <Words>3954</Words>
  <Application>Microsoft Office PowerPoint</Application>
  <PresentationFormat>On-screen Show (4:3)</PresentationFormat>
  <Paragraphs>443</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Century Gothic</vt:lpstr>
      <vt:lpstr>Wingdings 3</vt:lpstr>
      <vt:lpstr>Ion Boardroom</vt:lpstr>
      <vt:lpstr>Can’t We All Just Get Along? Conflict Resolution Strategies</vt:lpstr>
      <vt:lpstr>Copyright</vt:lpstr>
      <vt:lpstr>What are conflicts?</vt:lpstr>
      <vt:lpstr>Who is responsible for effective communication?</vt:lpstr>
      <vt:lpstr>Responsible Effective Communication</vt:lpstr>
      <vt:lpstr>The Communication Process</vt:lpstr>
      <vt:lpstr>Interpersonal Communication </vt:lpstr>
      <vt:lpstr>Interpersonal Communication</vt:lpstr>
      <vt:lpstr>Improving Personal Communication </vt:lpstr>
      <vt:lpstr>Influences on Effective Communication</vt:lpstr>
      <vt:lpstr>I-Statements versus You-Statements</vt:lpstr>
      <vt:lpstr>Develop Listening Skills</vt:lpstr>
      <vt:lpstr>What is conflict resolution?</vt:lpstr>
      <vt:lpstr>What are some positive constructive methods to resolve conflict?</vt:lpstr>
      <vt:lpstr>Constructive Conflict Resolutions</vt:lpstr>
      <vt:lpstr>Steps in Conflict Resolution </vt:lpstr>
      <vt:lpstr>Conflict Resolutions </vt:lpstr>
      <vt:lpstr>Practicing Constructive Conflict Resolution</vt:lpstr>
      <vt:lpstr>Practicing Constructive Conflict Resolution</vt:lpstr>
      <vt:lpstr>Conflict Resolution Strategies</vt:lpstr>
      <vt:lpstr>Conflict Resolution Strategies</vt:lpstr>
      <vt:lpstr>What are some negative methods to resolve conflict?</vt:lpstr>
      <vt:lpstr>Destructive Conflict Resolution</vt:lpstr>
      <vt:lpstr>Peer Mediation, Problem Solving and Negotiation </vt:lpstr>
      <vt:lpstr>Peer Mediation </vt:lpstr>
      <vt:lpstr>Questions?</vt:lpstr>
      <vt:lpstr>References and Resources</vt:lpstr>
    </vt:vector>
  </TitlesOfParts>
  <Manager>Deborah Woodward</Manager>
  <Company>Stephen F. Austin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Can't We All Just Get Along Conflict Resolution Strategies PPT</dc:title>
  <dc:subject>Human Services</dc:subject>
  <dc:creator>Statewide Instructional Resources Development Center</dc:creator>
  <cp:keywords/>
  <dc:description>© Copyright TEA</dc:description>
  <cp:lastModifiedBy>Deborah Woodward</cp:lastModifiedBy>
  <cp:revision>127</cp:revision>
  <dcterms:created xsi:type="dcterms:W3CDTF">2014-05-10T15:33:01Z</dcterms:created>
  <dcterms:modified xsi:type="dcterms:W3CDTF">2014-07-22T18:06:22Z</dcterms:modified>
  <cp:category>Counseling and Mental Health</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TC102282709990</vt:lpwstr>
  </property>
</Properties>
</file>