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2"/>
  </p:sldMasterIdLst>
  <p:notesMasterIdLst>
    <p:notesMasterId r:id="rId26"/>
  </p:notesMasterIdLst>
  <p:sldIdLst>
    <p:sldId id="256" r:id="rId3"/>
    <p:sldId id="257" r:id="rId4"/>
    <p:sldId id="282" r:id="rId5"/>
    <p:sldId id="287" r:id="rId6"/>
    <p:sldId id="283" r:id="rId7"/>
    <p:sldId id="286" r:id="rId8"/>
    <p:sldId id="284" r:id="rId9"/>
    <p:sldId id="285" r:id="rId10"/>
    <p:sldId id="270" r:id="rId11"/>
    <p:sldId id="273" r:id="rId12"/>
    <p:sldId id="277" r:id="rId13"/>
    <p:sldId id="264" r:id="rId14"/>
    <p:sldId id="276" r:id="rId15"/>
    <p:sldId id="268" r:id="rId16"/>
    <p:sldId id="280" r:id="rId17"/>
    <p:sldId id="267" r:id="rId18"/>
    <p:sldId id="274" r:id="rId19"/>
    <p:sldId id="278" r:id="rId20"/>
    <p:sldId id="272" r:id="rId21"/>
    <p:sldId id="271" r:id="rId22"/>
    <p:sldId id="279" r:id="rId23"/>
    <p:sldId id="266" r:id="rId24"/>
    <p:sldId id="26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2804" autoAdjust="0"/>
  </p:normalViewPr>
  <p:slideViewPr>
    <p:cSldViewPr>
      <p:cViewPr varScale="1">
        <p:scale>
          <a:sx n="41" d="100"/>
          <a:sy n="41" d="100"/>
        </p:scale>
        <p:origin x="2166" y="48"/>
      </p:cViewPr>
      <p:guideLst>
        <p:guide orient="horz" pos="2160"/>
        <p:guide pos="2880"/>
      </p:guideLst>
    </p:cSldViewPr>
  </p:slideViewPr>
  <p:notesTextViewPr>
    <p:cViewPr>
      <p:scale>
        <a:sx n="100" d="100"/>
        <a:sy n="100" d="100"/>
      </p:scale>
      <p:origin x="0" y="-144"/>
    </p:cViewPr>
  </p:notesTextViewPr>
  <p:sorterViewPr>
    <p:cViewPr>
      <p:scale>
        <a:sx n="100" d="100"/>
        <a:sy n="100" d="100"/>
      </p:scale>
      <p:origin x="0" y="-52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751BF5-D792-4170-AC19-95502516013D}"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n-US"/>
        </a:p>
      </dgm:t>
    </dgm:pt>
    <dgm:pt modelId="{8F185709-F94B-4550-91EF-3277C8CADF61}">
      <dgm:prSet phldrT="[Text]"/>
      <dgm:spPr/>
      <dgm:t>
        <a:bodyPr/>
        <a:lstStyle/>
        <a:p>
          <a:r>
            <a:rPr lang="en-US" dirty="0" smtClean="0">
              <a:solidFill>
                <a:schemeClr val="accent2">
                  <a:lumMod val="50000"/>
                </a:schemeClr>
              </a:solidFill>
            </a:rPr>
            <a:t>Define the problem</a:t>
          </a:r>
          <a:endParaRPr lang="en-US" dirty="0">
            <a:solidFill>
              <a:schemeClr val="accent2">
                <a:lumMod val="50000"/>
              </a:schemeClr>
            </a:solidFill>
          </a:endParaRPr>
        </a:p>
      </dgm:t>
    </dgm:pt>
    <dgm:pt modelId="{9B4747BF-A499-40A6-AB10-30820B4732B1}" type="parTrans" cxnId="{EA36E1DC-088C-4EE1-916D-8490A442E566}">
      <dgm:prSet/>
      <dgm:spPr/>
      <dgm:t>
        <a:bodyPr/>
        <a:lstStyle/>
        <a:p>
          <a:endParaRPr lang="en-US"/>
        </a:p>
      </dgm:t>
    </dgm:pt>
    <dgm:pt modelId="{03D86FDE-BD81-47BD-BEDD-2612AE9C015A}" type="sibTrans" cxnId="{EA36E1DC-088C-4EE1-916D-8490A442E566}">
      <dgm:prSet/>
      <dgm:spPr/>
      <dgm:t>
        <a:bodyPr/>
        <a:lstStyle/>
        <a:p>
          <a:endParaRPr lang="en-US"/>
        </a:p>
      </dgm:t>
    </dgm:pt>
    <dgm:pt modelId="{DB2BE307-6D7C-442B-89A8-8E16CF8ADED9}">
      <dgm:prSet phldrT="[Text]"/>
      <dgm:spPr/>
      <dgm:t>
        <a:bodyPr/>
        <a:lstStyle/>
        <a:p>
          <a:r>
            <a:rPr lang="en-US" dirty="0" smtClean="0">
              <a:solidFill>
                <a:schemeClr val="accent2">
                  <a:lumMod val="50000"/>
                </a:schemeClr>
              </a:solidFill>
            </a:rPr>
            <a:t>Evaluate a solution</a:t>
          </a:r>
          <a:endParaRPr lang="en-US" dirty="0">
            <a:solidFill>
              <a:schemeClr val="accent2">
                <a:lumMod val="50000"/>
              </a:schemeClr>
            </a:solidFill>
          </a:endParaRPr>
        </a:p>
      </dgm:t>
    </dgm:pt>
    <dgm:pt modelId="{036A8F6A-14B0-451B-825D-92503343E5E5}" type="parTrans" cxnId="{8DEB534B-B098-4748-AEAE-E64AACCE9372}">
      <dgm:prSet/>
      <dgm:spPr/>
      <dgm:t>
        <a:bodyPr/>
        <a:lstStyle/>
        <a:p>
          <a:endParaRPr lang="en-US"/>
        </a:p>
      </dgm:t>
    </dgm:pt>
    <dgm:pt modelId="{113A31BB-2567-488E-BF4F-4F5F116C4F54}" type="sibTrans" cxnId="{8DEB534B-B098-4748-AEAE-E64AACCE9372}">
      <dgm:prSet/>
      <dgm:spPr/>
      <dgm:t>
        <a:bodyPr/>
        <a:lstStyle/>
        <a:p>
          <a:endParaRPr lang="en-US"/>
        </a:p>
      </dgm:t>
    </dgm:pt>
    <dgm:pt modelId="{E664766A-0254-463D-A2C4-BE5CA8EE0374}">
      <dgm:prSet phldrT="[Text]"/>
      <dgm:spPr/>
      <dgm:t>
        <a:bodyPr/>
        <a:lstStyle/>
        <a:p>
          <a:r>
            <a:rPr lang="en-US" dirty="0" smtClean="0">
              <a:solidFill>
                <a:schemeClr val="accent2">
                  <a:lumMod val="50000"/>
                </a:schemeClr>
              </a:solidFill>
            </a:rPr>
            <a:t>Compromise</a:t>
          </a:r>
          <a:endParaRPr lang="en-US" dirty="0">
            <a:solidFill>
              <a:schemeClr val="accent2">
                <a:lumMod val="50000"/>
              </a:schemeClr>
            </a:solidFill>
          </a:endParaRPr>
        </a:p>
      </dgm:t>
    </dgm:pt>
    <dgm:pt modelId="{D2940D26-8998-47A3-9CBB-AD6F23D59673}" type="parTrans" cxnId="{CE5C6E60-67A8-4A05-AB37-40C9E0DB7DF9}">
      <dgm:prSet/>
      <dgm:spPr/>
      <dgm:t>
        <a:bodyPr/>
        <a:lstStyle/>
        <a:p>
          <a:endParaRPr lang="en-US"/>
        </a:p>
      </dgm:t>
    </dgm:pt>
    <dgm:pt modelId="{56859A9B-35F2-4E7E-8CC6-28C7DE179EE8}" type="sibTrans" cxnId="{CE5C6E60-67A8-4A05-AB37-40C9E0DB7DF9}">
      <dgm:prSet/>
      <dgm:spPr/>
      <dgm:t>
        <a:bodyPr/>
        <a:lstStyle/>
        <a:p>
          <a:endParaRPr lang="en-US"/>
        </a:p>
      </dgm:t>
    </dgm:pt>
    <dgm:pt modelId="{257404B8-5FCD-4EC7-9744-8226E0443665}">
      <dgm:prSet/>
      <dgm:spPr/>
      <dgm:t>
        <a:bodyPr/>
        <a:lstStyle/>
        <a:p>
          <a:r>
            <a:rPr lang="en-US" dirty="0" smtClean="0">
              <a:solidFill>
                <a:schemeClr val="accent2">
                  <a:lumMod val="50000"/>
                </a:schemeClr>
              </a:solidFill>
            </a:rPr>
            <a:t>Suggest a solution</a:t>
          </a:r>
          <a:endParaRPr lang="en-US" dirty="0">
            <a:solidFill>
              <a:schemeClr val="accent2">
                <a:lumMod val="50000"/>
              </a:schemeClr>
            </a:solidFill>
          </a:endParaRPr>
        </a:p>
      </dgm:t>
    </dgm:pt>
    <dgm:pt modelId="{4AD5A368-728D-4A11-8748-1A9031CD731C}" type="parTrans" cxnId="{4EFAB2A3-60BD-4705-82BC-91910F81F7DB}">
      <dgm:prSet/>
      <dgm:spPr/>
      <dgm:t>
        <a:bodyPr/>
        <a:lstStyle/>
        <a:p>
          <a:endParaRPr lang="en-US"/>
        </a:p>
      </dgm:t>
    </dgm:pt>
    <dgm:pt modelId="{BD2C15C3-2660-436B-8444-F22FFC4DA044}" type="sibTrans" cxnId="{4EFAB2A3-60BD-4705-82BC-91910F81F7DB}">
      <dgm:prSet/>
      <dgm:spPr/>
      <dgm:t>
        <a:bodyPr/>
        <a:lstStyle/>
        <a:p>
          <a:endParaRPr lang="en-US"/>
        </a:p>
      </dgm:t>
    </dgm:pt>
    <dgm:pt modelId="{DF6B43C6-4357-478F-9BF5-EE5BAAE8EB2A}">
      <dgm:prSet/>
      <dgm:spPr/>
      <dgm:t>
        <a:bodyPr/>
        <a:lstStyle/>
        <a:p>
          <a:r>
            <a:rPr lang="en-US" dirty="0" smtClean="0">
              <a:solidFill>
                <a:schemeClr val="accent2">
                  <a:lumMod val="50000"/>
                </a:schemeClr>
              </a:solidFill>
            </a:rPr>
            <a:t>Brainstorm</a:t>
          </a:r>
          <a:endParaRPr lang="en-US" dirty="0">
            <a:solidFill>
              <a:schemeClr val="accent2">
                <a:lumMod val="50000"/>
              </a:schemeClr>
            </a:solidFill>
          </a:endParaRPr>
        </a:p>
      </dgm:t>
    </dgm:pt>
    <dgm:pt modelId="{441F203D-9870-4A20-B618-FF292E927264}" type="parTrans" cxnId="{F9E57529-624F-4CC7-B4C8-BCEFE7651EB5}">
      <dgm:prSet/>
      <dgm:spPr/>
      <dgm:t>
        <a:bodyPr/>
        <a:lstStyle/>
        <a:p>
          <a:endParaRPr lang="en-US"/>
        </a:p>
      </dgm:t>
    </dgm:pt>
    <dgm:pt modelId="{838C1B05-310C-48B3-868F-1D26537AEDE0}" type="sibTrans" cxnId="{F9E57529-624F-4CC7-B4C8-BCEFE7651EB5}">
      <dgm:prSet/>
      <dgm:spPr/>
      <dgm:t>
        <a:bodyPr/>
        <a:lstStyle/>
        <a:p>
          <a:endParaRPr lang="en-US"/>
        </a:p>
      </dgm:t>
    </dgm:pt>
    <dgm:pt modelId="{CB5211DA-C3CA-4D1C-8F37-FDD438765ABE}">
      <dgm:prSet/>
      <dgm:spPr/>
      <dgm:t>
        <a:bodyPr/>
        <a:lstStyle/>
        <a:p>
          <a:r>
            <a:rPr lang="en-US" dirty="0" smtClean="0">
              <a:solidFill>
                <a:schemeClr val="accent2">
                  <a:lumMod val="50000"/>
                </a:schemeClr>
              </a:solidFill>
            </a:rPr>
            <a:t>Seek mediation</a:t>
          </a:r>
          <a:endParaRPr lang="en-US" dirty="0">
            <a:solidFill>
              <a:schemeClr val="accent2">
                <a:lumMod val="50000"/>
              </a:schemeClr>
            </a:solidFill>
          </a:endParaRPr>
        </a:p>
      </dgm:t>
    </dgm:pt>
    <dgm:pt modelId="{19540E34-3917-4B4A-B962-EA85E8F51736}" type="parTrans" cxnId="{D7242C16-E1D2-4A80-A361-A861E0A707D9}">
      <dgm:prSet/>
      <dgm:spPr/>
      <dgm:t>
        <a:bodyPr/>
        <a:lstStyle/>
        <a:p>
          <a:endParaRPr lang="en-US"/>
        </a:p>
      </dgm:t>
    </dgm:pt>
    <dgm:pt modelId="{05D18261-8630-40C6-A66A-37579A2D6A96}" type="sibTrans" cxnId="{D7242C16-E1D2-4A80-A361-A861E0A707D9}">
      <dgm:prSet/>
      <dgm:spPr/>
      <dgm:t>
        <a:bodyPr/>
        <a:lstStyle/>
        <a:p>
          <a:endParaRPr lang="en-US"/>
        </a:p>
      </dgm:t>
    </dgm:pt>
    <dgm:pt modelId="{52AC2539-48CE-42D5-844C-02E7F81EFEE5}" type="pres">
      <dgm:prSet presAssocID="{67751BF5-D792-4170-AC19-95502516013D}" presName="rootnode" presStyleCnt="0">
        <dgm:presLayoutVars>
          <dgm:chMax/>
          <dgm:chPref/>
          <dgm:dir/>
          <dgm:animLvl val="lvl"/>
        </dgm:presLayoutVars>
      </dgm:prSet>
      <dgm:spPr/>
      <dgm:t>
        <a:bodyPr/>
        <a:lstStyle/>
        <a:p>
          <a:endParaRPr lang="en-US"/>
        </a:p>
      </dgm:t>
    </dgm:pt>
    <dgm:pt modelId="{D85ECA4B-85CC-4CBF-A97E-FC67849DFB0B}" type="pres">
      <dgm:prSet presAssocID="{8F185709-F94B-4550-91EF-3277C8CADF61}" presName="composite" presStyleCnt="0"/>
      <dgm:spPr/>
    </dgm:pt>
    <dgm:pt modelId="{921DBD80-2B5C-4329-BD09-EC5BAC22E458}" type="pres">
      <dgm:prSet presAssocID="{8F185709-F94B-4550-91EF-3277C8CADF61}" presName="LShape" presStyleLbl="alignNode1" presStyleIdx="0" presStyleCnt="11"/>
      <dgm:spPr/>
    </dgm:pt>
    <dgm:pt modelId="{439C7ECC-8AE2-42AF-9E7F-4AB0DD7A9F8A}" type="pres">
      <dgm:prSet presAssocID="{8F185709-F94B-4550-91EF-3277C8CADF61}" presName="ParentText" presStyleLbl="revTx" presStyleIdx="0" presStyleCnt="6">
        <dgm:presLayoutVars>
          <dgm:chMax val="0"/>
          <dgm:chPref val="0"/>
          <dgm:bulletEnabled val="1"/>
        </dgm:presLayoutVars>
      </dgm:prSet>
      <dgm:spPr/>
      <dgm:t>
        <a:bodyPr/>
        <a:lstStyle/>
        <a:p>
          <a:endParaRPr lang="en-US"/>
        </a:p>
      </dgm:t>
    </dgm:pt>
    <dgm:pt modelId="{EC3D3E18-79DC-476D-82DF-D7822CF96A2F}" type="pres">
      <dgm:prSet presAssocID="{8F185709-F94B-4550-91EF-3277C8CADF61}" presName="Triangle" presStyleLbl="alignNode1" presStyleIdx="1" presStyleCnt="11"/>
      <dgm:spPr/>
    </dgm:pt>
    <dgm:pt modelId="{72912F06-387B-4777-A179-8C022BE78D06}" type="pres">
      <dgm:prSet presAssocID="{03D86FDE-BD81-47BD-BEDD-2612AE9C015A}" presName="sibTrans" presStyleCnt="0"/>
      <dgm:spPr/>
    </dgm:pt>
    <dgm:pt modelId="{0495E4B7-99D8-47A1-A242-7DD930382A32}" type="pres">
      <dgm:prSet presAssocID="{03D86FDE-BD81-47BD-BEDD-2612AE9C015A}" presName="space" presStyleCnt="0"/>
      <dgm:spPr/>
    </dgm:pt>
    <dgm:pt modelId="{28A1C541-8A16-4F23-9203-F5047815C1AF}" type="pres">
      <dgm:prSet presAssocID="{257404B8-5FCD-4EC7-9744-8226E0443665}" presName="composite" presStyleCnt="0"/>
      <dgm:spPr/>
    </dgm:pt>
    <dgm:pt modelId="{7E929A72-70B7-43CE-9432-D12BAB3776C2}" type="pres">
      <dgm:prSet presAssocID="{257404B8-5FCD-4EC7-9744-8226E0443665}" presName="LShape" presStyleLbl="alignNode1" presStyleIdx="2" presStyleCnt="11"/>
      <dgm:spPr/>
    </dgm:pt>
    <dgm:pt modelId="{13F046EF-9840-46A9-A039-72A3E0C71842}" type="pres">
      <dgm:prSet presAssocID="{257404B8-5FCD-4EC7-9744-8226E0443665}" presName="ParentText" presStyleLbl="revTx" presStyleIdx="1" presStyleCnt="6">
        <dgm:presLayoutVars>
          <dgm:chMax val="0"/>
          <dgm:chPref val="0"/>
          <dgm:bulletEnabled val="1"/>
        </dgm:presLayoutVars>
      </dgm:prSet>
      <dgm:spPr/>
      <dgm:t>
        <a:bodyPr/>
        <a:lstStyle/>
        <a:p>
          <a:endParaRPr lang="en-US"/>
        </a:p>
      </dgm:t>
    </dgm:pt>
    <dgm:pt modelId="{DB2AD084-3C0D-4961-9065-0EE710681F60}" type="pres">
      <dgm:prSet presAssocID="{257404B8-5FCD-4EC7-9744-8226E0443665}" presName="Triangle" presStyleLbl="alignNode1" presStyleIdx="3" presStyleCnt="11"/>
      <dgm:spPr/>
    </dgm:pt>
    <dgm:pt modelId="{246669FB-FB3B-40E6-982C-C1D251EDCEB1}" type="pres">
      <dgm:prSet presAssocID="{BD2C15C3-2660-436B-8444-F22FFC4DA044}" presName="sibTrans" presStyleCnt="0"/>
      <dgm:spPr/>
    </dgm:pt>
    <dgm:pt modelId="{F1BC7231-C26D-4020-AE1D-32DA813BCEC4}" type="pres">
      <dgm:prSet presAssocID="{BD2C15C3-2660-436B-8444-F22FFC4DA044}" presName="space" presStyleCnt="0"/>
      <dgm:spPr/>
    </dgm:pt>
    <dgm:pt modelId="{C58855D2-59AA-41B9-B7A7-66DC9F9CED1A}" type="pres">
      <dgm:prSet presAssocID="{DB2BE307-6D7C-442B-89A8-8E16CF8ADED9}" presName="composite" presStyleCnt="0"/>
      <dgm:spPr/>
    </dgm:pt>
    <dgm:pt modelId="{251761D4-3B0C-42E1-8A44-2E0BC3FD181D}" type="pres">
      <dgm:prSet presAssocID="{DB2BE307-6D7C-442B-89A8-8E16CF8ADED9}" presName="LShape" presStyleLbl="alignNode1" presStyleIdx="4" presStyleCnt="11"/>
      <dgm:spPr/>
    </dgm:pt>
    <dgm:pt modelId="{59773F60-A23E-4E78-8D51-CAECFB5D7968}" type="pres">
      <dgm:prSet presAssocID="{DB2BE307-6D7C-442B-89A8-8E16CF8ADED9}" presName="ParentText" presStyleLbl="revTx" presStyleIdx="2" presStyleCnt="6">
        <dgm:presLayoutVars>
          <dgm:chMax val="0"/>
          <dgm:chPref val="0"/>
          <dgm:bulletEnabled val="1"/>
        </dgm:presLayoutVars>
      </dgm:prSet>
      <dgm:spPr/>
      <dgm:t>
        <a:bodyPr/>
        <a:lstStyle/>
        <a:p>
          <a:endParaRPr lang="en-US"/>
        </a:p>
      </dgm:t>
    </dgm:pt>
    <dgm:pt modelId="{91236E84-ADC1-4F5D-91E7-84828E3F7594}" type="pres">
      <dgm:prSet presAssocID="{DB2BE307-6D7C-442B-89A8-8E16CF8ADED9}" presName="Triangle" presStyleLbl="alignNode1" presStyleIdx="5" presStyleCnt="11"/>
      <dgm:spPr/>
    </dgm:pt>
    <dgm:pt modelId="{D99924E9-4C61-44EF-B7DC-217718203533}" type="pres">
      <dgm:prSet presAssocID="{113A31BB-2567-488E-BF4F-4F5F116C4F54}" presName="sibTrans" presStyleCnt="0"/>
      <dgm:spPr/>
    </dgm:pt>
    <dgm:pt modelId="{7885B72D-2E4D-473C-8576-CCA94B883608}" type="pres">
      <dgm:prSet presAssocID="{113A31BB-2567-488E-BF4F-4F5F116C4F54}" presName="space" presStyleCnt="0"/>
      <dgm:spPr/>
    </dgm:pt>
    <dgm:pt modelId="{E7ACC9DE-5D6C-4683-A18F-4ED0F583BB8F}" type="pres">
      <dgm:prSet presAssocID="{E664766A-0254-463D-A2C4-BE5CA8EE0374}" presName="composite" presStyleCnt="0"/>
      <dgm:spPr/>
    </dgm:pt>
    <dgm:pt modelId="{3BE06A90-CE91-4C67-AD69-E88A0F3B4F6D}" type="pres">
      <dgm:prSet presAssocID="{E664766A-0254-463D-A2C4-BE5CA8EE0374}" presName="LShape" presStyleLbl="alignNode1" presStyleIdx="6" presStyleCnt="11"/>
      <dgm:spPr/>
    </dgm:pt>
    <dgm:pt modelId="{10856F32-A750-438D-B90F-BA5D755184AF}" type="pres">
      <dgm:prSet presAssocID="{E664766A-0254-463D-A2C4-BE5CA8EE0374}" presName="ParentText" presStyleLbl="revTx" presStyleIdx="3" presStyleCnt="6">
        <dgm:presLayoutVars>
          <dgm:chMax val="0"/>
          <dgm:chPref val="0"/>
          <dgm:bulletEnabled val="1"/>
        </dgm:presLayoutVars>
      </dgm:prSet>
      <dgm:spPr/>
      <dgm:t>
        <a:bodyPr/>
        <a:lstStyle/>
        <a:p>
          <a:endParaRPr lang="en-US"/>
        </a:p>
      </dgm:t>
    </dgm:pt>
    <dgm:pt modelId="{321FAF91-080B-4C50-81A6-64F55BED4146}" type="pres">
      <dgm:prSet presAssocID="{E664766A-0254-463D-A2C4-BE5CA8EE0374}" presName="Triangle" presStyleLbl="alignNode1" presStyleIdx="7" presStyleCnt="11"/>
      <dgm:spPr/>
    </dgm:pt>
    <dgm:pt modelId="{2177AD84-0C4F-40ED-9F6D-6649E3245FAB}" type="pres">
      <dgm:prSet presAssocID="{56859A9B-35F2-4E7E-8CC6-28C7DE179EE8}" presName="sibTrans" presStyleCnt="0"/>
      <dgm:spPr/>
    </dgm:pt>
    <dgm:pt modelId="{53ACDD12-6BCB-417E-B944-5ACBE433A016}" type="pres">
      <dgm:prSet presAssocID="{56859A9B-35F2-4E7E-8CC6-28C7DE179EE8}" presName="space" presStyleCnt="0"/>
      <dgm:spPr/>
    </dgm:pt>
    <dgm:pt modelId="{8912129B-6939-4C5B-B1FE-8C3C3D064B3A}" type="pres">
      <dgm:prSet presAssocID="{DF6B43C6-4357-478F-9BF5-EE5BAAE8EB2A}" presName="composite" presStyleCnt="0"/>
      <dgm:spPr/>
    </dgm:pt>
    <dgm:pt modelId="{FD7D7407-DDE7-4EDF-AE8F-E1DF02DDD3B2}" type="pres">
      <dgm:prSet presAssocID="{DF6B43C6-4357-478F-9BF5-EE5BAAE8EB2A}" presName="LShape" presStyleLbl="alignNode1" presStyleIdx="8" presStyleCnt="11"/>
      <dgm:spPr/>
    </dgm:pt>
    <dgm:pt modelId="{4193852B-DA72-4003-B746-000BB714F98E}" type="pres">
      <dgm:prSet presAssocID="{DF6B43C6-4357-478F-9BF5-EE5BAAE8EB2A}" presName="ParentText" presStyleLbl="revTx" presStyleIdx="4" presStyleCnt="6">
        <dgm:presLayoutVars>
          <dgm:chMax val="0"/>
          <dgm:chPref val="0"/>
          <dgm:bulletEnabled val="1"/>
        </dgm:presLayoutVars>
      </dgm:prSet>
      <dgm:spPr/>
      <dgm:t>
        <a:bodyPr/>
        <a:lstStyle/>
        <a:p>
          <a:endParaRPr lang="en-US"/>
        </a:p>
      </dgm:t>
    </dgm:pt>
    <dgm:pt modelId="{B527FAC6-2265-4640-AF71-AB6AD661E822}" type="pres">
      <dgm:prSet presAssocID="{DF6B43C6-4357-478F-9BF5-EE5BAAE8EB2A}" presName="Triangle" presStyleLbl="alignNode1" presStyleIdx="9" presStyleCnt="11"/>
      <dgm:spPr/>
    </dgm:pt>
    <dgm:pt modelId="{10D32541-DDBF-48AB-9127-C9EB1F10A538}" type="pres">
      <dgm:prSet presAssocID="{838C1B05-310C-48B3-868F-1D26537AEDE0}" presName="sibTrans" presStyleCnt="0"/>
      <dgm:spPr/>
    </dgm:pt>
    <dgm:pt modelId="{F73E7656-B48F-4584-9D40-18BAD9442141}" type="pres">
      <dgm:prSet presAssocID="{838C1B05-310C-48B3-868F-1D26537AEDE0}" presName="space" presStyleCnt="0"/>
      <dgm:spPr/>
    </dgm:pt>
    <dgm:pt modelId="{5C3E2547-F94F-4E25-A2EC-1269538B0EB2}" type="pres">
      <dgm:prSet presAssocID="{CB5211DA-C3CA-4D1C-8F37-FDD438765ABE}" presName="composite" presStyleCnt="0"/>
      <dgm:spPr/>
    </dgm:pt>
    <dgm:pt modelId="{D81F6265-33E4-49A1-8E73-1642033903E0}" type="pres">
      <dgm:prSet presAssocID="{CB5211DA-C3CA-4D1C-8F37-FDD438765ABE}" presName="LShape" presStyleLbl="alignNode1" presStyleIdx="10" presStyleCnt="11"/>
      <dgm:spPr/>
    </dgm:pt>
    <dgm:pt modelId="{8F08B5F6-F23B-40E5-91A9-E3560D793D3D}" type="pres">
      <dgm:prSet presAssocID="{CB5211DA-C3CA-4D1C-8F37-FDD438765ABE}" presName="ParentText" presStyleLbl="revTx" presStyleIdx="5" presStyleCnt="6">
        <dgm:presLayoutVars>
          <dgm:chMax val="0"/>
          <dgm:chPref val="0"/>
          <dgm:bulletEnabled val="1"/>
        </dgm:presLayoutVars>
      </dgm:prSet>
      <dgm:spPr/>
      <dgm:t>
        <a:bodyPr/>
        <a:lstStyle/>
        <a:p>
          <a:endParaRPr lang="en-US"/>
        </a:p>
      </dgm:t>
    </dgm:pt>
  </dgm:ptLst>
  <dgm:cxnLst>
    <dgm:cxn modelId="{5B3864FD-A519-4D2D-A366-0544A0056BB8}" type="presOf" srcId="{8F185709-F94B-4550-91EF-3277C8CADF61}" destId="{439C7ECC-8AE2-42AF-9E7F-4AB0DD7A9F8A}" srcOrd="0" destOrd="0" presId="urn:microsoft.com/office/officeart/2009/3/layout/StepUpProcess"/>
    <dgm:cxn modelId="{88B0C894-548B-40A3-9478-861791889349}" type="presOf" srcId="{CB5211DA-C3CA-4D1C-8F37-FDD438765ABE}" destId="{8F08B5F6-F23B-40E5-91A9-E3560D793D3D}" srcOrd="0" destOrd="0" presId="urn:microsoft.com/office/officeart/2009/3/layout/StepUpProcess"/>
    <dgm:cxn modelId="{EA36E1DC-088C-4EE1-916D-8490A442E566}" srcId="{67751BF5-D792-4170-AC19-95502516013D}" destId="{8F185709-F94B-4550-91EF-3277C8CADF61}" srcOrd="0" destOrd="0" parTransId="{9B4747BF-A499-40A6-AB10-30820B4732B1}" sibTransId="{03D86FDE-BD81-47BD-BEDD-2612AE9C015A}"/>
    <dgm:cxn modelId="{892902D2-DAEA-4786-B908-10750FD2A386}" type="presOf" srcId="{257404B8-5FCD-4EC7-9744-8226E0443665}" destId="{13F046EF-9840-46A9-A039-72A3E0C71842}" srcOrd="0" destOrd="0" presId="urn:microsoft.com/office/officeart/2009/3/layout/StepUpProcess"/>
    <dgm:cxn modelId="{D7242C16-E1D2-4A80-A361-A861E0A707D9}" srcId="{67751BF5-D792-4170-AC19-95502516013D}" destId="{CB5211DA-C3CA-4D1C-8F37-FDD438765ABE}" srcOrd="5" destOrd="0" parTransId="{19540E34-3917-4B4A-B962-EA85E8F51736}" sibTransId="{05D18261-8630-40C6-A66A-37579A2D6A96}"/>
    <dgm:cxn modelId="{4EFAB2A3-60BD-4705-82BC-91910F81F7DB}" srcId="{67751BF5-D792-4170-AC19-95502516013D}" destId="{257404B8-5FCD-4EC7-9744-8226E0443665}" srcOrd="1" destOrd="0" parTransId="{4AD5A368-728D-4A11-8748-1A9031CD731C}" sibTransId="{BD2C15C3-2660-436B-8444-F22FFC4DA044}"/>
    <dgm:cxn modelId="{E2DAADDD-0C71-4702-A5A9-C0A3BEB429F1}" type="presOf" srcId="{67751BF5-D792-4170-AC19-95502516013D}" destId="{52AC2539-48CE-42D5-844C-02E7F81EFEE5}" srcOrd="0" destOrd="0" presId="urn:microsoft.com/office/officeart/2009/3/layout/StepUpProcess"/>
    <dgm:cxn modelId="{CE5C6E60-67A8-4A05-AB37-40C9E0DB7DF9}" srcId="{67751BF5-D792-4170-AC19-95502516013D}" destId="{E664766A-0254-463D-A2C4-BE5CA8EE0374}" srcOrd="3" destOrd="0" parTransId="{D2940D26-8998-47A3-9CBB-AD6F23D59673}" sibTransId="{56859A9B-35F2-4E7E-8CC6-28C7DE179EE8}"/>
    <dgm:cxn modelId="{9886CFBF-4082-4B33-9B58-52FFD669B8CD}" type="presOf" srcId="{DF6B43C6-4357-478F-9BF5-EE5BAAE8EB2A}" destId="{4193852B-DA72-4003-B746-000BB714F98E}" srcOrd="0" destOrd="0" presId="urn:microsoft.com/office/officeart/2009/3/layout/StepUpProcess"/>
    <dgm:cxn modelId="{8DEB534B-B098-4748-AEAE-E64AACCE9372}" srcId="{67751BF5-D792-4170-AC19-95502516013D}" destId="{DB2BE307-6D7C-442B-89A8-8E16CF8ADED9}" srcOrd="2" destOrd="0" parTransId="{036A8F6A-14B0-451B-825D-92503343E5E5}" sibTransId="{113A31BB-2567-488E-BF4F-4F5F116C4F54}"/>
    <dgm:cxn modelId="{5DF6F514-5AEA-4C9E-9683-E742F0E82E93}" type="presOf" srcId="{DB2BE307-6D7C-442B-89A8-8E16CF8ADED9}" destId="{59773F60-A23E-4E78-8D51-CAECFB5D7968}" srcOrd="0" destOrd="0" presId="urn:microsoft.com/office/officeart/2009/3/layout/StepUpProcess"/>
    <dgm:cxn modelId="{581974BF-81CD-42EF-BCB2-6888DF33B470}" type="presOf" srcId="{E664766A-0254-463D-A2C4-BE5CA8EE0374}" destId="{10856F32-A750-438D-B90F-BA5D755184AF}" srcOrd="0" destOrd="0" presId="urn:microsoft.com/office/officeart/2009/3/layout/StepUpProcess"/>
    <dgm:cxn modelId="{F9E57529-624F-4CC7-B4C8-BCEFE7651EB5}" srcId="{67751BF5-D792-4170-AC19-95502516013D}" destId="{DF6B43C6-4357-478F-9BF5-EE5BAAE8EB2A}" srcOrd="4" destOrd="0" parTransId="{441F203D-9870-4A20-B618-FF292E927264}" sibTransId="{838C1B05-310C-48B3-868F-1D26537AEDE0}"/>
    <dgm:cxn modelId="{79A4F617-54BC-4590-A0A2-D556160F8947}" type="presParOf" srcId="{52AC2539-48CE-42D5-844C-02E7F81EFEE5}" destId="{D85ECA4B-85CC-4CBF-A97E-FC67849DFB0B}" srcOrd="0" destOrd="0" presId="urn:microsoft.com/office/officeart/2009/3/layout/StepUpProcess"/>
    <dgm:cxn modelId="{3D4BDEED-4F62-4150-B668-2874509D867E}" type="presParOf" srcId="{D85ECA4B-85CC-4CBF-A97E-FC67849DFB0B}" destId="{921DBD80-2B5C-4329-BD09-EC5BAC22E458}" srcOrd="0" destOrd="0" presId="urn:microsoft.com/office/officeart/2009/3/layout/StepUpProcess"/>
    <dgm:cxn modelId="{1E6DF2DC-84AE-4C45-BA3F-ECAAD14E4CAC}" type="presParOf" srcId="{D85ECA4B-85CC-4CBF-A97E-FC67849DFB0B}" destId="{439C7ECC-8AE2-42AF-9E7F-4AB0DD7A9F8A}" srcOrd="1" destOrd="0" presId="urn:microsoft.com/office/officeart/2009/3/layout/StepUpProcess"/>
    <dgm:cxn modelId="{4CD37E51-0A66-4103-875A-87AD8D814E55}" type="presParOf" srcId="{D85ECA4B-85CC-4CBF-A97E-FC67849DFB0B}" destId="{EC3D3E18-79DC-476D-82DF-D7822CF96A2F}" srcOrd="2" destOrd="0" presId="urn:microsoft.com/office/officeart/2009/3/layout/StepUpProcess"/>
    <dgm:cxn modelId="{61602A80-5911-4AF9-9988-8B2599E53B5A}" type="presParOf" srcId="{52AC2539-48CE-42D5-844C-02E7F81EFEE5}" destId="{72912F06-387B-4777-A179-8C022BE78D06}" srcOrd="1" destOrd="0" presId="urn:microsoft.com/office/officeart/2009/3/layout/StepUpProcess"/>
    <dgm:cxn modelId="{5613C329-A4CA-4004-BF46-CC131BAFEB98}" type="presParOf" srcId="{72912F06-387B-4777-A179-8C022BE78D06}" destId="{0495E4B7-99D8-47A1-A242-7DD930382A32}" srcOrd="0" destOrd="0" presId="urn:microsoft.com/office/officeart/2009/3/layout/StepUpProcess"/>
    <dgm:cxn modelId="{85628B51-651A-4350-9FC2-35F25731D22D}" type="presParOf" srcId="{52AC2539-48CE-42D5-844C-02E7F81EFEE5}" destId="{28A1C541-8A16-4F23-9203-F5047815C1AF}" srcOrd="2" destOrd="0" presId="urn:microsoft.com/office/officeart/2009/3/layout/StepUpProcess"/>
    <dgm:cxn modelId="{6D5B2DE4-822B-4CFE-BBCB-81296209C537}" type="presParOf" srcId="{28A1C541-8A16-4F23-9203-F5047815C1AF}" destId="{7E929A72-70B7-43CE-9432-D12BAB3776C2}" srcOrd="0" destOrd="0" presId="urn:microsoft.com/office/officeart/2009/3/layout/StepUpProcess"/>
    <dgm:cxn modelId="{17AD093C-BF96-4D8F-B555-9AE6ABEA2AEE}" type="presParOf" srcId="{28A1C541-8A16-4F23-9203-F5047815C1AF}" destId="{13F046EF-9840-46A9-A039-72A3E0C71842}" srcOrd="1" destOrd="0" presId="urn:microsoft.com/office/officeart/2009/3/layout/StepUpProcess"/>
    <dgm:cxn modelId="{5EA426D0-0BCD-4B47-9639-F4B792A91C3F}" type="presParOf" srcId="{28A1C541-8A16-4F23-9203-F5047815C1AF}" destId="{DB2AD084-3C0D-4961-9065-0EE710681F60}" srcOrd="2" destOrd="0" presId="urn:microsoft.com/office/officeart/2009/3/layout/StepUpProcess"/>
    <dgm:cxn modelId="{290ACFA3-5637-4EA8-A271-E35EF5AB0122}" type="presParOf" srcId="{52AC2539-48CE-42D5-844C-02E7F81EFEE5}" destId="{246669FB-FB3B-40E6-982C-C1D251EDCEB1}" srcOrd="3" destOrd="0" presId="urn:microsoft.com/office/officeart/2009/3/layout/StepUpProcess"/>
    <dgm:cxn modelId="{5915033A-9EC1-4EC7-936D-7B3B528A47FF}" type="presParOf" srcId="{246669FB-FB3B-40E6-982C-C1D251EDCEB1}" destId="{F1BC7231-C26D-4020-AE1D-32DA813BCEC4}" srcOrd="0" destOrd="0" presId="urn:microsoft.com/office/officeart/2009/3/layout/StepUpProcess"/>
    <dgm:cxn modelId="{6FB5CFFB-D4A7-4A60-B45B-D797AEB0344E}" type="presParOf" srcId="{52AC2539-48CE-42D5-844C-02E7F81EFEE5}" destId="{C58855D2-59AA-41B9-B7A7-66DC9F9CED1A}" srcOrd="4" destOrd="0" presId="urn:microsoft.com/office/officeart/2009/3/layout/StepUpProcess"/>
    <dgm:cxn modelId="{F8E151C8-7B6B-4E31-B740-7F3C592DB87A}" type="presParOf" srcId="{C58855D2-59AA-41B9-B7A7-66DC9F9CED1A}" destId="{251761D4-3B0C-42E1-8A44-2E0BC3FD181D}" srcOrd="0" destOrd="0" presId="urn:microsoft.com/office/officeart/2009/3/layout/StepUpProcess"/>
    <dgm:cxn modelId="{B8B91AE9-C9B9-42BB-9109-6C2E1D6D6BD5}" type="presParOf" srcId="{C58855D2-59AA-41B9-B7A7-66DC9F9CED1A}" destId="{59773F60-A23E-4E78-8D51-CAECFB5D7968}" srcOrd="1" destOrd="0" presId="urn:microsoft.com/office/officeart/2009/3/layout/StepUpProcess"/>
    <dgm:cxn modelId="{1655274B-5D5F-4725-8A2D-577A2E138590}" type="presParOf" srcId="{C58855D2-59AA-41B9-B7A7-66DC9F9CED1A}" destId="{91236E84-ADC1-4F5D-91E7-84828E3F7594}" srcOrd="2" destOrd="0" presId="urn:microsoft.com/office/officeart/2009/3/layout/StepUpProcess"/>
    <dgm:cxn modelId="{3C650DF7-F881-4256-AA4A-D5EE0BA6619E}" type="presParOf" srcId="{52AC2539-48CE-42D5-844C-02E7F81EFEE5}" destId="{D99924E9-4C61-44EF-B7DC-217718203533}" srcOrd="5" destOrd="0" presId="urn:microsoft.com/office/officeart/2009/3/layout/StepUpProcess"/>
    <dgm:cxn modelId="{2049C4C3-13A3-4F15-AB65-8ACEDC49C875}" type="presParOf" srcId="{D99924E9-4C61-44EF-B7DC-217718203533}" destId="{7885B72D-2E4D-473C-8576-CCA94B883608}" srcOrd="0" destOrd="0" presId="urn:microsoft.com/office/officeart/2009/3/layout/StepUpProcess"/>
    <dgm:cxn modelId="{C6E5CB6C-F862-4256-84A4-CFA9A07ACB53}" type="presParOf" srcId="{52AC2539-48CE-42D5-844C-02E7F81EFEE5}" destId="{E7ACC9DE-5D6C-4683-A18F-4ED0F583BB8F}" srcOrd="6" destOrd="0" presId="urn:microsoft.com/office/officeart/2009/3/layout/StepUpProcess"/>
    <dgm:cxn modelId="{F0CF5E9D-03DB-47DE-920B-A1E4A9FF4C53}" type="presParOf" srcId="{E7ACC9DE-5D6C-4683-A18F-4ED0F583BB8F}" destId="{3BE06A90-CE91-4C67-AD69-E88A0F3B4F6D}" srcOrd="0" destOrd="0" presId="urn:microsoft.com/office/officeart/2009/3/layout/StepUpProcess"/>
    <dgm:cxn modelId="{5795092F-E941-474D-B327-51CEDC5FEA59}" type="presParOf" srcId="{E7ACC9DE-5D6C-4683-A18F-4ED0F583BB8F}" destId="{10856F32-A750-438D-B90F-BA5D755184AF}" srcOrd="1" destOrd="0" presId="urn:microsoft.com/office/officeart/2009/3/layout/StepUpProcess"/>
    <dgm:cxn modelId="{2622DD01-160D-4C52-9B09-590A3562A7E7}" type="presParOf" srcId="{E7ACC9DE-5D6C-4683-A18F-4ED0F583BB8F}" destId="{321FAF91-080B-4C50-81A6-64F55BED4146}" srcOrd="2" destOrd="0" presId="urn:microsoft.com/office/officeart/2009/3/layout/StepUpProcess"/>
    <dgm:cxn modelId="{AC85C404-A2CA-4B97-8BC3-55400D048007}" type="presParOf" srcId="{52AC2539-48CE-42D5-844C-02E7F81EFEE5}" destId="{2177AD84-0C4F-40ED-9F6D-6649E3245FAB}" srcOrd="7" destOrd="0" presId="urn:microsoft.com/office/officeart/2009/3/layout/StepUpProcess"/>
    <dgm:cxn modelId="{9410FCB2-8648-42B4-8CE2-8BC05F069E7A}" type="presParOf" srcId="{2177AD84-0C4F-40ED-9F6D-6649E3245FAB}" destId="{53ACDD12-6BCB-417E-B944-5ACBE433A016}" srcOrd="0" destOrd="0" presId="urn:microsoft.com/office/officeart/2009/3/layout/StepUpProcess"/>
    <dgm:cxn modelId="{BE007F4D-7DCF-4261-BDD1-A8D5A6D1DBED}" type="presParOf" srcId="{52AC2539-48CE-42D5-844C-02E7F81EFEE5}" destId="{8912129B-6939-4C5B-B1FE-8C3C3D064B3A}" srcOrd="8" destOrd="0" presId="urn:microsoft.com/office/officeart/2009/3/layout/StepUpProcess"/>
    <dgm:cxn modelId="{D24821AD-4165-4470-BAC7-306B3DED69AB}" type="presParOf" srcId="{8912129B-6939-4C5B-B1FE-8C3C3D064B3A}" destId="{FD7D7407-DDE7-4EDF-AE8F-E1DF02DDD3B2}" srcOrd="0" destOrd="0" presId="urn:microsoft.com/office/officeart/2009/3/layout/StepUpProcess"/>
    <dgm:cxn modelId="{390C923B-9ACE-4A66-A0A1-19F892A4E943}" type="presParOf" srcId="{8912129B-6939-4C5B-B1FE-8C3C3D064B3A}" destId="{4193852B-DA72-4003-B746-000BB714F98E}" srcOrd="1" destOrd="0" presId="urn:microsoft.com/office/officeart/2009/3/layout/StepUpProcess"/>
    <dgm:cxn modelId="{6100C553-D999-4FAF-B6DA-E8AAF7FC006F}" type="presParOf" srcId="{8912129B-6939-4C5B-B1FE-8C3C3D064B3A}" destId="{B527FAC6-2265-4640-AF71-AB6AD661E822}" srcOrd="2" destOrd="0" presId="urn:microsoft.com/office/officeart/2009/3/layout/StepUpProcess"/>
    <dgm:cxn modelId="{74DAAD83-DEF1-46DD-B826-21A11A8E21EF}" type="presParOf" srcId="{52AC2539-48CE-42D5-844C-02E7F81EFEE5}" destId="{10D32541-DDBF-48AB-9127-C9EB1F10A538}" srcOrd="9" destOrd="0" presId="urn:microsoft.com/office/officeart/2009/3/layout/StepUpProcess"/>
    <dgm:cxn modelId="{68B4D8EB-9641-448E-A374-1340F1D77CD5}" type="presParOf" srcId="{10D32541-DDBF-48AB-9127-C9EB1F10A538}" destId="{F73E7656-B48F-4584-9D40-18BAD9442141}" srcOrd="0" destOrd="0" presId="urn:microsoft.com/office/officeart/2009/3/layout/StepUpProcess"/>
    <dgm:cxn modelId="{2A4AAB23-E48E-4171-8379-F660A70B85B7}" type="presParOf" srcId="{52AC2539-48CE-42D5-844C-02E7F81EFEE5}" destId="{5C3E2547-F94F-4E25-A2EC-1269538B0EB2}" srcOrd="10" destOrd="0" presId="urn:microsoft.com/office/officeart/2009/3/layout/StepUpProcess"/>
    <dgm:cxn modelId="{8506883B-9FAC-48FB-A4A0-B49A728CCD19}" type="presParOf" srcId="{5C3E2547-F94F-4E25-A2EC-1269538B0EB2}" destId="{D81F6265-33E4-49A1-8E73-1642033903E0}" srcOrd="0" destOrd="0" presId="urn:microsoft.com/office/officeart/2009/3/layout/StepUpProcess"/>
    <dgm:cxn modelId="{239E8D78-4340-4411-B007-CDD822D818B9}" type="presParOf" srcId="{5C3E2547-F94F-4E25-A2EC-1269538B0EB2}" destId="{8F08B5F6-F23B-40E5-91A9-E3560D793D3D}"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1DBD80-2B5C-4329-BD09-EC5BAC22E458}">
      <dsp:nvSpPr>
        <dsp:cNvPr id="0" name=""/>
        <dsp:cNvSpPr/>
      </dsp:nvSpPr>
      <dsp:spPr>
        <a:xfrm rot="5400000">
          <a:off x="250353" y="2143565"/>
          <a:ext cx="742898" cy="1236166"/>
        </a:xfrm>
        <a:prstGeom prst="corner">
          <a:avLst>
            <a:gd name="adj1" fmla="val 16120"/>
            <a:gd name="adj2" fmla="val 1611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9C7ECC-8AE2-42AF-9E7F-4AB0DD7A9F8A}">
      <dsp:nvSpPr>
        <dsp:cNvPr id="0" name=""/>
        <dsp:cNvSpPr/>
      </dsp:nvSpPr>
      <dsp:spPr>
        <a:xfrm>
          <a:off x="126344" y="2512913"/>
          <a:ext cx="1116017" cy="9782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smtClean="0">
              <a:solidFill>
                <a:schemeClr val="accent2">
                  <a:lumMod val="50000"/>
                </a:schemeClr>
              </a:solidFill>
            </a:rPr>
            <a:t>Define the problem</a:t>
          </a:r>
          <a:endParaRPr lang="en-US" sz="1400" kern="1200" dirty="0">
            <a:solidFill>
              <a:schemeClr val="accent2">
                <a:lumMod val="50000"/>
              </a:schemeClr>
            </a:solidFill>
          </a:endParaRPr>
        </a:p>
      </dsp:txBody>
      <dsp:txXfrm>
        <a:off x="126344" y="2512913"/>
        <a:ext cx="1116017" cy="978254"/>
      </dsp:txXfrm>
    </dsp:sp>
    <dsp:sp modelId="{EC3D3E18-79DC-476D-82DF-D7822CF96A2F}">
      <dsp:nvSpPr>
        <dsp:cNvPr id="0" name=""/>
        <dsp:cNvSpPr/>
      </dsp:nvSpPr>
      <dsp:spPr>
        <a:xfrm>
          <a:off x="1031793" y="2052557"/>
          <a:ext cx="210569" cy="210569"/>
        </a:xfrm>
        <a:prstGeom prst="triangle">
          <a:avLst>
            <a:gd name="adj" fmla="val 10000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929A72-70B7-43CE-9432-D12BAB3776C2}">
      <dsp:nvSpPr>
        <dsp:cNvPr id="0" name=""/>
        <dsp:cNvSpPr/>
      </dsp:nvSpPr>
      <dsp:spPr>
        <a:xfrm rot="5400000">
          <a:off x="1616576" y="1805492"/>
          <a:ext cx="742898" cy="1236166"/>
        </a:xfrm>
        <a:prstGeom prst="corner">
          <a:avLst>
            <a:gd name="adj1" fmla="val 16120"/>
            <a:gd name="adj2" fmla="val 1611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F046EF-9840-46A9-A039-72A3E0C71842}">
      <dsp:nvSpPr>
        <dsp:cNvPr id="0" name=""/>
        <dsp:cNvSpPr/>
      </dsp:nvSpPr>
      <dsp:spPr>
        <a:xfrm>
          <a:off x="1492568" y="2174839"/>
          <a:ext cx="1116017" cy="9782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smtClean="0">
              <a:solidFill>
                <a:schemeClr val="accent2">
                  <a:lumMod val="50000"/>
                </a:schemeClr>
              </a:solidFill>
            </a:rPr>
            <a:t>Suggest a solution</a:t>
          </a:r>
          <a:endParaRPr lang="en-US" sz="1400" kern="1200" dirty="0">
            <a:solidFill>
              <a:schemeClr val="accent2">
                <a:lumMod val="50000"/>
              </a:schemeClr>
            </a:solidFill>
          </a:endParaRPr>
        </a:p>
      </dsp:txBody>
      <dsp:txXfrm>
        <a:off x="1492568" y="2174839"/>
        <a:ext cx="1116017" cy="978254"/>
      </dsp:txXfrm>
    </dsp:sp>
    <dsp:sp modelId="{DB2AD084-3C0D-4961-9065-0EE710681F60}">
      <dsp:nvSpPr>
        <dsp:cNvPr id="0" name=""/>
        <dsp:cNvSpPr/>
      </dsp:nvSpPr>
      <dsp:spPr>
        <a:xfrm>
          <a:off x="2398016" y="1714484"/>
          <a:ext cx="210569" cy="210569"/>
        </a:xfrm>
        <a:prstGeom prst="triangle">
          <a:avLst>
            <a:gd name="adj" fmla="val 10000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1761D4-3B0C-42E1-8A44-2E0BC3FD181D}">
      <dsp:nvSpPr>
        <dsp:cNvPr id="0" name=""/>
        <dsp:cNvSpPr/>
      </dsp:nvSpPr>
      <dsp:spPr>
        <a:xfrm rot="5400000">
          <a:off x="2982800" y="1467419"/>
          <a:ext cx="742898" cy="1236166"/>
        </a:xfrm>
        <a:prstGeom prst="corner">
          <a:avLst>
            <a:gd name="adj1" fmla="val 16120"/>
            <a:gd name="adj2" fmla="val 1611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773F60-A23E-4E78-8D51-CAECFB5D7968}">
      <dsp:nvSpPr>
        <dsp:cNvPr id="0" name=""/>
        <dsp:cNvSpPr/>
      </dsp:nvSpPr>
      <dsp:spPr>
        <a:xfrm>
          <a:off x="2858792" y="1836766"/>
          <a:ext cx="1116017" cy="9782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smtClean="0">
              <a:solidFill>
                <a:schemeClr val="accent2">
                  <a:lumMod val="50000"/>
                </a:schemeClr>
              </a:solidFill>
            </a:rPr>
            <a:t>Evaluate a solution</a:t>
          </a:r>
          <a:endParaRPr lang="en-US" sz="1400" kern="1200" dirty="0">
            <a:solidFill>
              <a:schemeClr val="accent2">
                <a:lumMod val="50000"/>
              </a:schemeClr>
            </a:solidFill>
          </a:endParaRPr>
        </a:p>
      </dsp:txBody>
      <dsp:txXfrm>
        <a:off x="2858792" y="1836766"/>
        <a:ext cx="1116017" cy="978254"/>
      </dsp:txXfrm>
    </dsp:sp>
    <dsp:sp modelId="{91236E84-ADC1-4F5D-91E7-84828E3F7594}">
      <dsp:nvSpPr>
        <dsp:cNvPr id="0" name=""/>
        <dsp:cNvSpPr/>
      </dsp:nvSpPr>
      <dsp:spPr>
        <a:xfrm>
          <a:off x="3764240" y="1376411"/>
          <a:ext cx="210569" cy="210569"/>
        </a:xfrm>
        <a:prstGeom prst="triangle">
          <a:avLst>
            <a:gd name="adj" fmla="val 10000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E06A90-CE91-4C67-AD69-E88A0F3B4F6D}">
      <dsp:nvSpPr>
        <dsp:cNvPr id="0" name=""/>
        <dsp:cNvSpPr/>
      </dsp:nvSpPr>
      <dsp:spPr>
        <a:xfrm rot="5400000">
          <a:off x="4349024" y="1129345"/>
          <a:ext cx="742898" cy="1236166"/>
        </a:xfrm>
        <a:prstGeom prst="corner">
          <a:avLst>
            <a:gd name="adj1" fmla="val 16120"/>
            <a:gd name="adj2" fmla="val 1611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856F32-A750-438D-B90F-BA5D755184AF}">
      <dsp:nvSpPr>
        <dsp:cNvPr id="0" name=""/>
        <dsp:cNvSpPr/>
      </dsp:nvSpPr>
      <dsp:spPr>
        <a:xfrm>
          <a:off x="4225015" y="1498693"/>
          <a:ext cx="1116017" cy="9782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smtClean="0">
              <a:solidFill>
                <a:schemeClr val="accent2">
                  <a:lumMod val="50000"/>
                </a:schemeClr>
              </a:solidFill>
            </a:rPr>
            <a:t>Compromise</a:t>
          </a:r>
          <a:endParaRPr lang="en-US" sz="1400" kern="1200" dirty="0">
            <a:solidFill>
              <a:schemeClr val="accent2">
                <a:lumMod val="50000"/>
              </a:schemeClr>
            </a:solidFill>
          </a:endParaRPr>
        </a:p>
      </dsp:txBody>
      <dsp:txXfrm>
        <a:off x="4225015" y="1498693"/>
        <a:ext cx="1116017" cy="978254"/>
      </dsp:txXfrm>
    </dsp:sp>
    <dsp:sp modelId="{321FAF91-080B-4C50-81A6-64F55BED4146}">
      <dsp:nvSpPr>
        <dsp:cNvPr id="0" name=""/>
        <dsp:cNvSpPr/>
      </dsp:nvSpPr>
      <dsp:spPr>
        <a:xfrm>
          <a:off x="5130464" y="1038337"/>
          <a:ext cx="210569" cy="210569"/>
        </a:xfrm>
        <a:prstGeom prst="triangle">
          <a:avLst>
            <a:gd name="adj" fmla="val 10000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7D7407-DDE7-4EDF-AE8F-E1DF02DDD3B2}">
      <dsp:nvSpPr>
        <dsp:cNvPr id="0" name=""/>
        <dsp:cNvSpPr/>
      </dsp:nvSpPr>
      <dsp:spPr>
        <a:xfrm rot="5400000">
          <a:off x="5715247" y="791272"/>
          <a:ext cx="742898" cy="1236166"/>
        </a:xfrm>
        <a:prstGeom prst="corner">
          <a:avLst>
            <a:gd name="adj1" fmla="val 16120"/>
            <a:gd name="adj2" fmla="val 1611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93852B-DA72-4003-B746-000BB714F98E}">
      <dsp:nvSpPr>
        <dsp:cNvPr id="0" name=""/>
        <dsp:cNvSpPr/>
      </dsp:nvSpPr>
      <dsp:spPr>
        <a:xfrm>
          <a:off x="5591239" y="1160619"/>
          <a:ext cx="1116017" cy="9782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smtClean="0">
              <a:solidFill>
                <a:schemeClr val="accent2">
                  <a:lumMod val="50000"/>
                </a:schemeClr>
              </a:solidFill>
            </a:rPr>
            <a:t>Brainstorm</a:t>
          </a:r>
          <a:endParaRPr lang="en-US" sz="1400" kern="1200" dirty="0">
            <a:solidFill>
              <a:schemeClr val="accent2">
                <a:lumMod val="50000"/>
              </a:schemeClr>
            </a:solidFill>
          </a:endParaRPr>
        </a:p>
      </dsp:txBody>
      <dsp:txXfrm>
        <a:off x="5591239" y="1160619"/>
        <a:ext cx="1116017" cy="978254"/>
      </dsp:txXfrm>
    </dsp:sp>
    <dsp:sp modelId="{B527FAC6-2265-4640-AF71-AB6AD661E822}">
      <dsp:nvSpPr>
        <dsp:cNvPr id="0" name=""/>
        <dsp:cNvSpPr/>
      </dsp:nvSpPr>
      <dsp:spPr>
        <a:xfrm>
          <a:off x="6496687" y="700264"/>
          <a:ext cx="210569" cy="210569"/>
        </a:xfrm>
        <a:prstGeom prst="triangle">
          <a:avLst>
            <a:gd name="adj" fmla="val 10000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1F6265-33E4-49A1-8E73-1642033903E0}">
      <dsp:nvSpPr>
        <dsp:cNvPr id="0" name=""/>
        <dsp:cNvSpPr/>
      </dsp:nvSpPr>
      <dsp:spPr>
        <a:xfrm rot="5400000">
          <a:off x="7081471" y="453198"/>
          <a:ext cx="742898" cy="1236166"/>
        </a:xfrm>
        <a:prstGeom prst="corner">
          <a:avLst>
            <a:gd name="adj1" fmla="val 16120"/>
            <a:gd name="adj2" fmla="val 16110"/>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08B5F6-F23B-40E5-91A9-E3560D793D3D}">
      <dsp:nvSpPr>
        <dsp:cNvPr id="0" name=""/>
        <dsp:cNvSpPr/>
      </dsp:nvSpPr>
      <dsp:spPr>
        <a:xfrm>
          <a:off x="6957463" y="822546"/>
          <a:ext cx="1116017" cy="9782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smtClean="0">
              <a:solidFill>
                <a:schemeClr val="accent2">
                  <a:lumMod val="50000"/>
                </a:schemeClr>
              </a:solidFill>
            </a:rPr>
            <a:t>Seek mediation</a:t>
          </a:r>
          <a:endParaRPr lang="en-US" sz="1400" kern="1200" dirty="0">
            <a:solidFill>
              <a:schemeClr val="accent2">
                <a:lumMod val="50000"/>
              </a:schemeClr>
            </a:solidFill>
          </a:endParaRPr>
        </a:p>
      </dsp:txBody>
      <dsp:txXfrm>
        <a:off x="6957463" y="822546"/>
        <a:ext cx="1116017" cy="978254"/>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8DB960-2B76-49A4-B4DC-4E752D1B98C4}" type="datetimeFigureOut">
              <a:rPr lang="en-US" smtClean="0"/>
              <a:pPr/>
              <a:t>6/27/2014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0730A-D9D0-4B64-B15A-CC5DED520116}" type="slidenum">
              <a:rPr lang="en-US" smtClean="0"/>
              <a:pPr/>
              <a:t>‹#›</a:t>
            </a:fld>
            <a:endParaRPr lang="en-US"/>
          </a:p>
        </p:txBody>
      </p:sp>
    </p:spTree>
    <p:extLst>
      <p:ext uri="{BB962C8B-B14F-4D97-AF65-F5344CB8AC3E}">
        <p14:creationId xmlns:p14="http://schemas.microsoft.com/office/powerpoint/2010/main" val="1663291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This lesson will focus on listening skills, the art of compromise, mediation, controlling emotional responses and ethical professional reactions. Role playing scenarios are an excellent way to have you interact and practice appropriate responses to conflict. During these scenes, specific conflict resolution skills should be reinforced and reviewed. Let’s get started to learn about conflict resolution skills.</a:t>
            </a:r>
          </a:p>
          <a:p>
            <a:r>
              <a:rPr lang="en-US" sz="1200" kern="1200" dirty="0" smtClean="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FC0730A-D9D0-4B64-B15A-CC5DED520116}" type="slidenum">
              <a:rPr lang="en-US" smtClean="0"/>
              <a:pPr/>
              <a:t>1</a:t>
            </a:fld>
            <a:endParaRPr lang="en-US"/>
          </a:p>
        </p:txBody>
      </p:sp>
    </p:spTree>
    <p:extLst>
      <p:ext uri="{BB962C8B-B14F-4D97-AF65-F5344CB8AC3E}">
        <p14:creationId xmlns:p14="http://schemas.microsoft.com/office/powerpoint/2010/main" val="26198484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smtClean="0">
                <a:solidFill>
                  <a:schemeClr val="tx1"/>
                </a:solidFill>
                <a:effectLst/>
                <a:latin typeface="+mn-lt"/>
                <a:ea typeface="+mn-ea"/>
                <a:cs typeface="+mn-cs"/>
              </a:rPr>
              <a:t>Ask the students this </a:t>
            </a:r>
            <a:r>
              <a:rPr lang="en-US" sz="1200" b="0" i="0" kern="1200" dirty="0" smtClean="0">
                <a:solidFill>
                  <a:schemeClr val="tx1"/>
                </a:solidFill>
                <a:effectLst/>
                <a:latin typeface="+mn-lt"/>
                <a:ea typeface="+mn-ea"/>
                <a:cs typeface="+mn-cs"/>
              </a:rPr>
              <a:t>question </a:t>
            </a:r>
            <a:r>
              <a:rPr lang="en-US" sz="1200" b="0" i="0" kern="1200" dirty="0" smtClean="0">
                <a:solidFill>
                  <a:schemeClr val="tx1"/>
                </a:solidFill>
                <a:effectLst/>
                <a:latin typeface="+mn-lt"/>
                <a:ea typeface="+mn-ea"/>
                <a:cs typeface="+mn-cs"/>
              </a:rPr>
              <a:t>and discuss their answers.</a:t>
            </a:r>
          </a:p>
        </p:txBody>
      </p:sp>
      <p:sp>
        <p:nvSpPr>
          <p:cNvPr id="4" name="Slide Number Placeholder 3"/>
          <p:cNvSpPr>
            <a:spLocks noGrp="1"/>
          </p:cNvSpPr>
          <p:nvPr>
            <p:ph type="sldNum" sz="quarter" idx="10"/>
          </p:nvPr>
        </p:nvSpPr>
        <p:spPr/>
        <p:txBody>
          <a:bodyPr/>
          <a:lstStyle/>
          <a:p>
            <a:fld id="{BFC0730A-D9D0-4B64-B15A-CC5DED520116}" type="slidenum">
              <a:rPr lang="en-US" smtClean="0"/>
              <a:pPr/>
              <a:t>10</a:t>
            </a:fld>
            <a:endParaRPr lang="en-US"/>
          </a:p>
        </p:txBody>
      </p:sp>
    </p:spTree>
    <p:extLst>
      <p:ext uri="{BB962C8B-B14F-4D97-AF65-F5344CB8AC3E}">
        <p14:creationId xmlns:p14="http://schemas.microsoft.com/office/powerpoint/2010/main" val="22077604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smtClean="0">
                <a:solidFill>
                  <a:schemeClr val="tx1"/>
                </a:solidFill>
                <a:effectLst/>
                <a:latin typeface="+mn-lt"/>
                <a:ea typeface="+mn-ea"/>
                <a:cs typeface="+mn-cs"/>
              </a:rPr>
              <a:t>The following list describes four constructive ways to resolve conflicts:</a:t>
            </a:r>
          </a:p>
          <a:p>
            <a:pPr fontAlgn="base"/>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Accommodation </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Both individuals “agree to disagree.” They accept differences and agree not to let these differences grow into major problems.</a:t>
            </a:r>
          </a:p>
          <a:p>
            <a:pPr fontAlgn="base"/>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Compromise </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Both individuals give in and find an agreement they can both live with. The result is based on a combination of their views.</a:t>
            </a:r>
          </a:p>
          <a:p>
            <a:pPr fontAlgn="base"/>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Concession </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One individual agrees to give in to the other.</a:t>
            </a:r>
          </a:p>
          <a:p>
            <a:pPr fontAlgn="base"/>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Consensus - Both individuals are able to see each other’s point of view and choose a solution good for both of them.</a:t>
            </a:r>
          </a:p>
          <a:p>
            <a:pPr fontAlgn="base"/>
            <a:endParaRPr lang="en-US" sz="1200" b="0" i="0" kern="1200" dirty="0" smtClean="0">
              <a:solidFill>
                <a:schemeClr val="tx1"/>
              </a:solidFill>
              <a:effectLst/>
              <a:latin typeface="+mn-lt"/>
              <a:ea typeface="+mn-ea"/>
              <a:cs typeface="+mn-cs"/>
            </a:endParaRPr>
          </a:p>
          <a:p>
            <a:pPr fontAlgn="base"/>
            <a:endParaRPr lang="en-US" sz="1200" b="0" i="0" kern="1200" baseline="0" dirty="0" smtClean="0">
              <a:solidFill>
                <a:schemeClr val="tx1"/>
              </a:solidFill>
              <a:effectLst/>
              <a:latin typeface="+mn-lt"/>
              <a:ea typeface="+mn-ea"/>
              <a:cs typeface="+mn-cs"/>
            </a:endParaRPr>
          </a:p>
          <a:p>
            <a:pPr fontAlgn="base"/>
            <a:endParaRPr lang="en-US" sz="1200" b="0" i="0" kern="1200" baseline="0" dirty="0" smtClean="0">
              <a:solidFill>
                <a:schemeClr val="tx1"/>
              </a:solidFill>
              <a:effectLst/>
              <a:latin typeface="+mn-lt"/>
              <a:ea typeface="+mn-ea"/>
              <a:cs typeface="+mn-cs"/>
            </a:endParaRPr>
          </a:p>
          <a:p>
            <a:pPr fontAlgn="base"/>
            <a:endParaRPr lang="en-US" sz="1200" b="0" i="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FC0730A-D9D0-4B64-B15A-CC5DED520116}" type="slidenum">
              <a:rPr lang="en-US" smtClean="0"/>
              <a:pPr/>
              <a:t>11</a:t>
            </a:fld>
            <a:endParaRPr lang="en-US"/>
          </a:p>
        </p:txBody>
      </p:sp>
    </p:spTree>
    <p:extLst>
      <p:ext uri="{BB962C8B-B14F-4D97-AF65-F5344CB8AC3E}">
        <p14:creationId xmlns:p14="http://schemas.microsoft.com/office/powerpoint/2010/main" val="15918225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smtClean="0">
                <a:solidFill>
                  <a:schemeClr val="tx1"/>
                </a:solidFill>
                <a:effectLst/>
                <a:latin typeface="+mn-lt"/>
                <a:ea typeface="+mn-ea"/>
                <a:cs typeface="+mn-cs"/>
              </a:rPr>
              <a:t>Define the problem - Each party</a:t>
            </a:r>
            <a:r>
              <a:rPr lang="en-US" sz="1200" b="0" i="0" kern="1200" baseline="0" dirty="0" smtClean="0">
                <a:solidFill>
                  <a:schemeClr val="tx1"/>
                </a:solidFill>
                <a:effectLst/>
                <a:latin typeface="+mn-lt"/>
                <a:ea typeface="+mn-ea"/>
                <a:cs typeface="+mn-cs"/>
              </a:rPr>
              <a:t> takes a turn describing the problem from his or her point of view. Participants should show respect for each other.</a:t>
            </a:r>
          </a:p>
          <a:p>
            <a:pPr fontAlgn="base"/>
            <a:endParaRPr lang="en-US" sz="1200" b="0" i="0" kern="1200" baseline="0" dirty="0" smtClean="0">
              <a:solidFill>
                <a:schemeClr val="tx1"/>
              </a:solidFill>
              <a:effectLst/>
              <a:latin typeface="+mn-lt"/>
              <a:ea typeface="+mn-ea"/>
              <a:cs typeface="+mn-cs"/>
            </a:endParaRPr>
          </a:p>
          <a:p>
            <a:pPr fontAlgn="base"/>
            <a:r>
              <a:rPr lang="en-US" sz="1200" b="0" i="0" kern="1200" baseline="0" dirty="0" smtClean="0">
                <a:solidFill>
                  <a:schemeClr val="tx1"/>
                </a:solidFill>
                <a:effectLst/>
                <a:latin typeface="+mn-lt"/>
                <a:ea typeface="+mn-ea"/>
                <a:cs typeface="+mn-cs"/>
              </a:rPr>
              <a:t>Suggest a solution </a:t>
            </a:r>
            <a:r>
              <a:rPr lang="en-US" sz="1200" b="0" i="0" kern="1200" baseline="0" dirty="0" smtClean="0">
                <a:solidFill>
                  <a:schemeClr val="tx1"/>
                </a:solidFill>
                <a:effectLst/>
                <a:latin typeface="+mn-lt"/>
                <a:ea typeface="+mn-ea"/>
                <a:cs typeface="+mn-cs"/>
              </a:rPr>
              <a:t>- </a:t>
            </a:r>
            <a:r>
              <a:rPr lang="en-US" sz="1200" b="0" i="0" kern="1200" baseline="0" dirty="0" smtClean="0">
                <a:solidFill>
                  <a:schemeClr val="tx1"/>
                </a:solidFill>
                <a:effectLst/>
                <a:latin typeface="+mn-lt"/>
                <a:ea typeface="+mn-ea"/>
                <a:cs typeface="+mn-cs"/>
              </a:rPr>
              <a:t>Each party suggests a solution.</a:t>
            </a:r>
          </a:p>
          <a:p>
            <a:pPr fontAlgn="base"/>
            <a:endParaRPr lang="en-US" sz="1200" b="0" i="0" kern="1200" baseline="0" dirty="0" smtClean="0">
              <a:solidFill>
                <a:schemeClr val="tx1"/>
              </a:solidFill>
              <a:effectLst/>
              <a:latin typeface="+mn-lt"/>
              <a:ea typeface="+mn-ea"/>
              <a:cs typeface="+mn-cs"/>
            </a:endParaRPr>
          </a:p>
          <a:p>
            <a:pPr fontAlgn="base"/>
            <a:r>
              <a:rPr lang="en-US" sz="1200" b="0" i="0" kern="1200" baseline="0" dirty="0" smtClean="0">
                <a:solidFill>
                  <a:schemeClr val="tx1"/>
                </a:solidFill>
                <a:effectLst/>
                <a:latin typeface="+mn-lt"/>
                <a:ea typeface="+mn-ea"/>
                <a:cs typeface="+mn-cs"/>
              </a:rPr>
              <a:t>Evaluate a solution </a:t>
            </a:r>
            <a:r>
              <a:rPr lang="en-US" sz="1200" b="0" i="0" kern="1200" baseline="0" dirty="0" smtClean="0">
                <a:solidFill>
                  <a:schemeClr val="tx1"/>
                </a:solidFill>
                <a:effectLst/>
                <a:latin typeface="+mn-lt"/>
                <a:ea typeface="+mn-ea"/>
                <a:cs typeface="+mn-cs"/>
              </a:rPr>
              <a:t>- </a:t>
            </a:r>
            <a:r>
              <a:rPr lang="en-US" sz="1200" b="0" i="0" kern="1200" baseline="0" dirty="0" smtClean="0">
                <a:solidFill>
                  <a:schemeClr val="tx1"/>
                </a:solidFill>
                <a:effectLst/>
                <a:latin typeface="+mn-lt"/>
                <a:ea typeface="+mn-ea"/>
                <a:cs typeface="+mn-cs"/>
              </a:rPr>
              <a:t>The solutions are discussed. Each party explains the part of a suggestion that (1) they agree with, and (2) they cannot accept.</a:t>
            </a:r>
          </a:p>
          <a:p>
            <a:pPr fontAlgn="base"/>
            <a:endParaRPr lang="en-US" sz="1200" b="0" i="0" kern="1200" baseline="0" dirty="0" smtClean="0">
              <a:solidFill>
                <a:schemeClr val="tx1"/>
              </a:solidFill>
              <a:effectLst/>
              <a:latin typeface="+mn-lt"/>
              <a:ea typeface="+mn-ea"/>
              <a:cs typeface="+mn-cs"/>
            </a:endParaRPr>
          </a:p>
          <a:p>
            <a:pPr fontAlgn="base"/>
            <a:r>
              <a:rPr lang="en-US" sz="1200" b="0" i="0" kern="1200" baseline="0" dirty="0" smtClean="0">
                <a:solidFill>
                  <a:schemeClr val="tx1"/>
                </a:solidFill>
                <a:effectLst/>
                <a:latin typeface="+mn-lt"/>
                <a:ea typeface="+mn-ea"/>
                <a:cs typeface="+mn-cs"/>
              </a:rPr>
              <a:t>Compromise </a:t>
            </a:r>
            <a:r>
              <a:rPr lang="en-US" sz="1200" b="0" i="0" kern="1200" baseline="0" dirty="0" smtClean="0">
                <a:solidFill>
                  <a:schemeClr val="tx1"/>
                </a:solidFill>
                <a:effectLst/>
                <a:latin typeface="+mn-lt"/>
                <a:ea typeface="+mn-ea"/>
                <a:cs typeface="+mn-cs"/>
              </a:rPr>
              <a:t>- </a:t>
            </a:r>
            <a:r>
              <a:rPr lang="en-US" sz="1200" b="0" i="0" kern="1200" baseline="0" dirty="0" smtClean="0">
                <a:solidFill>
                  <a:schemeClr val="tx1"/>
                </a:solidFill>
                <a:effectLst/>
                <a:latin typeface="+mn-lt"/>
                <a:ea typeface="+mn-ea"/>
                <a:cs typeface="+mn-cs"/>
              </a:rPr>
              <a:t>If the parties are fairly close to agreeing, they may compromise or settle the dispute by each agreeing to give up something.</a:t>
            </a:r>
          </a:p>
          <a:p>
            <a:pPr fontAlgn="base"/>
            <a:endParaRPr lang="en-US" sz="1200" b="0" i="0" kern="1200" baseline="0" dirty="0" smtClean="0">
              <a:solidFill>
                <a:schemeClr val="tx1"/>
              </a:solidFill>
              <a:effectLst/>
              <a:latin typeface="+mn-lt"/>
              <a:ea typeface="+mn-ea"/>
              <a:cs typeface="+mn-cs"/>
            </a:endParaRPr>
          </a:p>
          <a:p>
            <a:pPr fontAlgn="base"/>
            <a:r>
              <a:rPr lang="en-US" sz="1200" b="0" i="0" kern="1200" baseline="0" dirty="0" smtClean="0">
                <a:solidFill>
                  <a:schemeClr val="tx1"/>
                </a:solidFill>
                <a:effectLst/>
                <a:latin typeface="+mn-lt"/>
                <a:ea typeface="+mn-ea"/>
                <a:cs typeface="+mn-cs"/>
              </a:rPr>
              <a:t>Brainstorm - </a:t>
            </a:r>
            <a:r>
              <a:rPr lang="en-US" sz="1200" b="0" i="0" kern="1200" baseline="0" dirty="0" smtClean="0">
                <a:solidFill>
                  <a:schemeClr val="tx1"/>
                </a:solidFill>
                <a:effectLst/>
                <a:latin typeface="+mn-lt"/>
                <a:ea typeface="+mn-ea"/>
                <a:cs typeface="+mn-cs"/>
              </a:rPr>
              <a:t>If the parties cannot compromise, they brainstorm different ways to approach the problem and try again to reach a compromise.</a:t>
            </a:r>
          </a:p>
          <a:p>
            <a:pPr fontAlgn="base"/>
            <a:endParaRPr lang="en-US" sz="1200" b="0" i="0" kern="1200" baseline="0" dirty="0" smtClean="0">
              <a:solidFill>
                <a:schemeClr val="tx1"/>
              </a:solidFill>
              <a:effectLst/>
              <a:latin typeface="+mn-lt"/>
              <a:ea typeface="+mn-ea"/>
              <a:cs typeface="+mn-cs"/>
            </a:endParaRPr>
          </a:p>
          <a:p>
            <a:pPr fontAlgn="base"/>
            <a:r>
              <a:rPr lang="en-US" sz="1200" b="0" i="0" kern="1200" baseline="0" dirty="0" smtClean="0">
                <a:solidFill>
                  <a:schemeClr val="tx1"/>
                </a:solidFill>
                <a:effectLst/>
                <a:latin typeface="+mn-lt"/>
                <a:ea typeface="+mn-ea"/>
                <a:cs typeface="+mn-cs"/>
              </a:rPr>
              <a:t>Seek </a:t>
            </a:r>
            <a:r>
              <a:rPr lang="en-US" sz="1200" b="0" i="0" kern="1200" baseline="0" smtClean="0">
                <a:solidFill>
                  <a:schemeClr val="tx1"/>
                </a:solidFill>
                <a:effectLst/>
                <a:latin typeface="+mn-lt"/>
                <a:ea typeface="+mn-ea"/>
                <a:cs typeface="+mn-cs"/>
              </a:rPr>
              <a:t>mediation </a:t>
            </a:r>
            <a:r>
              <a:rPr lang="en-US" sz="1200" b="0" i="0" kern="1200" baseline="0" smtClean="0">
                <a:solidFill>
                  <a:schemeClr val="tx1"/>
                </a:solidFill>
                <a:effectLst/>
                <a:latin typeface="+mn-lt"/>
                <a:ea typeface="+mn-ea"/>
                <a:cs typeface="+mn-cs"/>
              </a:rPr>
              <a:t>- </a:t>
            </a:r>
            <a:r>
              <a:rPr lang="en-US" sz="1200" b="0" i="0" kern="1200" baseline="0" dirty="0" smtClean="0">
                <a:solidFill>
                  <a:schemeClr val="tx1"/>
                </a:solidFill>
                <a:effectLst/>
                <a:latin typeface="+mn-lt"/>
                <a:ea typeface="+mn-ea"/>
                <a:cs typeface="+mn-cs"/>
              </a:rPr>
              <a:t>If no solution is reached, the parties invite a third party to listen and make suggestions.</a:t>
            </a:r>
          </a:p>
          <a:p>
            <a:pPr fontAlgn="base"/>
            <a:endParaRPr lang="en-US" sz="1200" b="0" i="0" kern="1200" baseline="0" dirty="0" smtClean="0">
              <a:solidFill>
                <a:schemeClr val="tx1"/>
              </a:solidFill>
              <a:effectLst/>
              <a:latin typeface="+mn-lt"/>
              <a:ea typeface="+mn-ea"/>
              <a:cs typeface="+mn-cs"/>
            </a:endParaRPr>
          </a:p>
          <a:p>
            <a:pPr fontAlgn="base"/>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FC0730A-D9D0-4B64-B15A-CC5DED520116}" type="slidenum">
              <a:rPr lang="en-US" smtClean="0"/>
              <a:pPr/>
              <a:t>12</a:t>
            </a:fld>
            <a:endParaRPr lang="en-US"/>
          </a:p>
        </p:txBody>
      </p:sp>
    </p:spTree>
    <p:extLst>
      <p:ext uri="{BB962C8B-B14F-4D97-AF65-F5344CB8AC3E}">
        <p14:creationId xmlns:p14="http://schemas.microsoft.com/office/powerpoint/2010/main" val="5503286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Conflict resolution or management requires that everyone involved respects each</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other, listens to various views, and works toward mutual decisions. Some steps to reach an agreement are:</a:t>
            </a:r>
          </a:p>
          <a:p>
            <a:r>
              <a:rPr lang="en-US" sz="1200" kern="1200" dirty="0" smtClean="0">
                <a:solidFill>
                  <a:schemeClr val="tx1"/>
                </a:solidFill>
                <a:effectLst/>
                <a:latin typeface="+mn-lt"/>
                <a:ea typeface="+mn-ea"/>
                <a:cs typeface="+mn-cs"/>
              </a:rPr>
              <a:t>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Each person stating his or her side while others listen respectfully with no interruptions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Using I-messages to verify understanding. For example: “I</a:t>
            </a:r>
            <a:r>
              <a:rPr lang="en-US" sz="1200" kern="1200" baseline="0" dirty="0" smtClean="0">
                <a:solidFill>
                  <a:schemeClr val="tx1"/>
                </a:solidFill>
                <a:effectLst/>
                <a:latin typeface="+mn-lt"/>
                <a:ea typeface="+mn-ea"/>
                <a:cs typeface="+mn-cs"/>
              </a:rPr>
              <a:t> hear you say ________________.</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Trying to see the other’s opinions or side</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Brainstorming to find solutions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Participants volunteering what they can do to solve the conflict or problem</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Listening, negotiating and working toward a mutual agreement or decision</a:t>
            </a:r>
          </a:p>
          <a:p>
            <a:pPr marL="171450" indent="-171450">
              <a:buFont typeface="Arial" panose="020B0604020202020204" pitchFamily="34" charset="0"/>
              <a:buChar cha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FC0730A-D9D0-4B64-B15A-CC5DED520116}" type="slidenum">
              <a:rPr lang="en-US" smtClean="0"/>
              <a:pPr/>
              <a:t>13</a:t>
            </a:fld>
            <a:endParaRPr lang="en-US"/>
          </a:p>
        </p:txBody>
      </p:sp>
    </p:spTree>
    <p:extLst>
      <p:ext uri="{BB962C8B-B14F-4D97-AF65-F5344CB8AC3E}">
        <p14:creationId xmlns:p14="http://schemas.microsoft.com/office/powerpoint/2010/main" val="3856702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fontAlgn="base">
              <a:buFont typeface="Arial" panose="020B0604020202020204" pitchFamily="34" charset="0"/>
              <a:buChar char="•"/>
            </a:pPr>
            <a:r>
              <a:rPr lang="en-US" sz="1200" b="0" i="0" kern="1200" dirty="0" smtClean="0">
                <a:solidFill>
                  <a:schemeClr val="tx1"/>
                </a:solidFill>
                <a:effectLst/>
                <a:latin typeface="+mn-lt"/>
                <a:ea typeface="+mn-ea"/>
                <a:cs typeface="+mn-cs"/>
              </a:rPr>
              <a:t>Be</a:t>
            </a:r>
            <a:r>
              <a:rPr lang="en-US" sz="1200" b="0" i="0" kern="1200" baseline="0" dirty="0" smtClean="0">
                <a:solidFill>
                  <a:schemeClr val="tx1"/>
                </a:solidFill>
                <a:effectLst/>
                <a:latin typeface="+mn-lt"/>
                <a:ea typeface="+mn-ea"/>
                <a:cs typeface="+mn-cs"/>
              </a:rPr>
              <a:t> accepting of compromise</a:t>
            </a:r>
          </a:p>
          <a:p>
            <a:pPr marL="171450" indent="-171450" fontAlgn="base">
              <a:buFont typeface="Arial" panose="020B0604020202020204" pitchFamily="34" charset="0"/>
              <a:buChar char="•"/>
            </a:pPr>
            <a:r>
              <a:rPr lang="en-US" sz="1200" b="0" i="0" kern="1200" baseline="0" dirty="0" smtClean="0">
                <a:solidFill>
                  <a:schemeClr val="tx1"/>
                </a:solidFill>
                <a:effectLst/>
                <a:latin typeface="+mn-lt"/>
                <a:ea typeface="+mn-ea"/>
                <a:cs typeface="+mn-cs"/>
              </a:rPr>
              <a:t>Be flexible and willing to bend</a:t>
            </a:r>
          </a:p>
          <a:p>
            <a:pPr marL="171450" indent="-171450" fontAlgn="base">
              <a:buFont typeface="Arial" panose="020B0604020202020204" pitchFamily="34" charset="0"/>
              <a:buChar char="•"/>
            </a:pPr>
            <a:r>
              <a:rPr lang="en-US" sz="1200" b="0" i="0" kern="1200" baseline="0" dirty="0" smtClean="0">
                <a:solidFill>
                  <a:schemeClr val="tx1"/>
                </a:solidFill>
                <a:effectLst/>
                <a:latin typeface="+mn-lt"/>
                <a:ea typeface="+mn-ea"/>
                <a:cs typeface="+mn-cs"/>
              </a:rPr>
              <a:t>Be honest about your needs and wants</a:t>
            </a:r>
          </a:p>
          <a:p>
            <a:pPr marL="171450" indent="-171450" fontAlgn="base">
              <a:buFont typeface="Arial" panose="020B0604020202020204" pitchFamily="34" charset="0"/>
              <a:buChar char="•"/>
            </a:pPr>
            <a:r>
              <a:rPr lang="en-US" sz="1200" b="0" i="0" kern="1200" baseline="0" dirty="0" smtClean="0">
                <a:solidFill>
                  <a:schemeClr val="tx1"/>
                </a:solidFill>
                <a:effectLst/>
                <a:latin typeface="+mn-lt"/>
                <a:ea typeface="+mn-ea"/>
                <a:cs typeface="+mn-cs"/>
              </a:rPr>
              <a:t>Cooperate by working together toward a solution</a:t>
            </a:r>
          </a:p>
          <a:p>
            <a:pPr marL="171450" indent="-171450" fontAlgn="base">
              <a:buFont typeface="Arial" panose="020B0604020202020204" pitchFamily="34" charset="0"/>
              <a:buChar char="•"/>
            </a:pPr>
            <a:r>
              <a:rPr lang="en-US" sz="1200" b="0" i="0" kern="1200" baseline="0" dirty="0" smtClean="0">
                <a:solidFill>
                  <a:schemeClr val="tx1"/>
                </a:solidFill>
                <a:effectLst/>
                <a:latin typeface="+mn-lt"/>
                <a:ea typeface="+mn-ea"/>
                <a:cs typeface="+mn-cs"/>
              </a:rPr>
              <a:t>Do not change the subject</a:t>
            </a:r>
          </a:p>
          <a:p>
            <a:pPr marL="171450" indent="-171450" fontAlgn="base">
              <a:buFont typeface="Arial" panose="020B0604020202020204" pitchFamily="34" charset="0"/>
              <a:buChar char="•"/>
            </a:pPr>
            <a:r>
              <a:rPr lang="en-US" sz="1200" b="0" i="0" kern="1200" baseline="0" dirty="0" smtClean="0">
                <a:solidFill>
                  <a:schemeClr val="tx1"/>
                </a:solidFill>
                <a:effectLst/>
                <a:latin typeface="+mn-lt"/>
                <a:ea typeface="+mn-ea"/>
                <a:cs typeface="+mn-cs"/>
              </a:rPr>
              <a:t>Face the conflict without fear (Do not avoid it.)</a:t>
            </a:r>
          </a:p>
          <a:p>
            <a:pPr marL="171450" indent="-171450" fontAlgn="base">
              <a:buFont typeface="Arial" panose="020B0604020202020204" pitchFamily="34" charset="0"/>
              <a:buChar char="•"/>
            </a:pPr>
            <a:r>
              <a:rPr lang="en-US" sz="1200" b="0" i="0" kern="1200" baseline="0" dirty="0" smtClean="0">
                <a:solidFill>
                  <a:schemeClr val="tx1"/>
                </a:solidFill>
                <a:effectLst/>
                <a:latin typeface="+mn-lt"/>
                <a:ea typeface="+mn-ea"/>
                <a:cs typeface="+mn-cs"/>
              </a:rPr>
              <a:t>Put yourself in the other person’s shoes</a:t>
            </a:r>
          </a:p>
          <a:p>
            <a:pPr fontAlgn="base"/>
            <a:endParaRPr lang="en-US" sz="1200" b="0" i="0" kern="1200" baseline="0" dirty="0" smtClean="0">
              <a:solidFill>
                <a:schemeClr val="tx1"/>
              </a:solidFill>
              <a:effectLst/>
              <a:latin typeface="+mn-lt"/>
              <a:ea typeface="+mn-ea"/>
              <a:cs typeface="+mn-cs"/>
            </a:endParaRPr>
          </a:p>
          <a:p>
            <a:pPr fontAlgn="base"/>
            <a:r>
              <a:rPr lang="en-US" sz="1200" b="0" i="0" kern="1200" baseline="0" dirty="0" smtClean="0">
                <a:solidFill>
                  <a:schemeClr val="tx1"/>
                </a:solidFill>
                <a:effectLst/>
                <a:latin typeface="+mn-lt"/>
                <a:ea typeface="+mn-ea"/>
                <a:cs typeface="+mn-cs"/>
              </a:rPr>
              <a:t>What are some other ways to practice constructive conflict resolution?</a:t>
            </a:r>
          </a:p>
        </p:txBody>
      </p:sp>
      <p:sp>
        <p:nvSpPr>
          <p:cNvPr id="4" name="Slide Number Placeholder 3"/>
          <p:cNvSpPr>
            <a:spLocks noGrp="1"/>
          </p:cNvSpPr>
          <p:nvPr>
            <p:ph type="sldNum" sz="quarter" idx="10"/>
          </p:nvPr>
        </p:nvSpPr>
        <p:spPr/>
        <p:txBody>
          <a:bodyPr/>
          <a:lstStyle/>
          <a:p>
            <a:fld id="{BFC0730A-D9D0-4B64-B15A-CC5DED520116}" type="slidenum">
              <a:rPr lang="en-US" smtClean="0"/>
              <a:pPr/>
              <a:t>14</a:t>
            </a:fld>
            <a:endParaRPr lang="en-US"/>
          </a:p>
        </p:txBody>
      </p:sp>
    </p:spTree>
    <p:extLst>
      <p:ext uri="{BB962C8B-B14F-4D97-AF65-F5344CB8AC3E}">
        <p14:creationId xmlns:p14="http://schemas.microsoft.com/office/powerpoint/2010/main" val="4101714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10 Hot Tips - Managing Conflict</a:t>
            </a:r>
          </a:p>
          <a:p>
            <a:r>
              <a:rPr lang="en-US" sz="1200" b="0" i="0" kern="1200" dirty="0" smtClean="0">
                <a:solidFill>
                  <a:schemeClr val="tx1"/>
                </a:solidFill>
                <a:effectLst/>
                <a:latin typeface="+mn-lt"/>
                <a:ea typeface="+mn-ea"/>
                <a:cs typeface="+mn-cs"/>
              </a:rPr>
              <a:t>10 Hot Leadership Tips Series - Managing Conflict</a:t>
            </a:r>
          </a:p>
          <a:p>
            <a:pPr fontAlgn="base"/>
            <a:r>
              <a:rPr lang="en-US" sz="1200" b="0" i="0" kern="1200" dirty="0" smtClean="0">
                <a:solidFill>
                  <a:schemeClr val="tx1"/>
                </a:solidFill>
                <a:effectLst/>
                <a:latin typeface="+mn-lt"/>
                <a:ea typeface="+mn-ea"/>
                <a:cs typeface="+mn-cs"/>
              </a:rPr>
              <a:t>http://youtu.be/mqkm788-Jk8</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FC0730A-D9D0-4B64-B15A-CC5DED520116}" type="slidenum">
              <a:rPr lang="en-US" smtClean="0"/>
              <a:pPr/>
              <a:t>15</a:t>
            </a:fld>
            <a:endParaRPr lang="en-US"/>
          </a:p>
        </p:txBody>
      </p:sp>
    </p:spTree>
    <p:extLst>
      <p:ext uri="{BB962C8B-B14F-4D97-AF65-F5344CB8AC3E}">
        <p14:creationId xmlns:p14="http://schemas.microsoft.com/office/powerpoint/2010/main" val="33196707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fontAlgn="base"/>
            <a:r>
              <a:rPr lang="en-US" sz="1200" b="0" i="0" kern="1200" baseline="0" dirty="0" smtClean="0">
                <a:solidFill>
                  <a:schemeClr val="tx1"/>
                </a:solidFill>
                <a:effectLst/>
                <a:latin typeface="+mn-lt"/>
                <a:ea typeface="+mn-ea"/>
                <a:cs typeface="+mn-cs"/>
              </a:rPr>
              <a:t>Altering the Group Structure – In a classroom or group setting, altering the group structure may mean changing the physical space in order to separate two conflicting individuals, changing a student’s schedule or even changing a teacher’s job responsibilities. Like the strategy of avoidance, this strategy may sometimes just push the conflict out of sight temporarily, only to have it return with increased intensity.</a:t>
            </a:r>
          </a:p>
          <a:p>
            <a:pPr fontAlgn="base"/>
            <a:endParaRPr lang="en-US" sz="1200" b="0" i="0" kern="1200" baseline="0" dirty="0" smtClean="0">
              <a:solidFill>
                <a:schemeClr val="tx1"/>
              </a:solidFill>
              <a:effectLst/>
              <a:latin typeface="+mn-lt"/>
              <a:ea typeface="+mn-ea"/>
              <a:cs typeface="+mn-cs"/>
            </a:endParaRPr>
          </a:p>
          <a:p>
            <a:pPr fontAlgn="base"/>
            <a:r>
              <a:rPr lang="en-US" sz="1200" b="0" i="0" kern="1200" baseline="0" dirty="0" smtClean="0">
                <a:solidFill>
                  <a:schemeClr val="tx1"/>
                </a:solidFill>
                <a:effectLst/>
                <a:latin typeface="+mn-lt"/>
                <a:ea typeface="+mn-ea"/>
                <a:cs typeface="+mn-cs"/>
              </a:rPr>
              <a:t>Appealing to a Higher Belief or Value – When conflict seems irresolvable, sometimes focusing on an overarching goal or belief will help resolve conflict. For example, two siblings involved in a personal conflict may decide to put their differences aside in order to do what is best for the family. Developmental levels have a great deal to do with how effective this strategy may be with individuals. A very young child may not be able to use this strategy, whereas a parent may appeal to an older sibling for the greater good of all.</a:t>
            </a:r>
          </a:p>
          <a:p>
            <a:pPr fontAlgn="base"/>
            <a:endParaRPr lang="en-US" sz="1200" b="0" i="0" kern="1200" baseline="0" dirty="0" smtClean="0">
              <a:solidFill>
                <a:schemeClr val="tx1"/>
              </a:solidFill>
              <a:effectLst/>
              <a:latin typeface="+mn-lt"/>
              <a:ea typeface="+mn-ea"/>
              <a:cs typeface="+mn-cs"/>
            </a:endParaRPr>
          </a:p>
          <a:p>
            <a:pPr fontAlgn="base"/>
            <a:r>
              <a:rPr lang="en-US" sz="1200" b="0" i="0" kern="1200" baseline="0" dirty="0" smtClean="0">
                <a:solidFill>
                  <a:schemeClr val="tx1"/>
                </a:solidFill>
                <a:effectLst/>
                <a:latin typeface="+mn-lt"/>
                <a:ea typeface="+mn-ea"/>
                <a:cs typeface="+mn-cs"/>
              </a:rPr>
              <a:t>Avoidance – Avoidance is a conflict resolution strategy that is overused not only by students but by adults as well. It can be helpful, however, in some situations. For instance, if two students in a classroom are having real difficulties getting along, teaching them the technique of “just don’t go there” or helping them maintain a greater distance may help the overall classroom environment. Be aware that ignored conflict often mushrooms into deeper conflict, so this strategy should be used with caution when the situation seems to warrant it.</a:t>
            </a:r>
          </a:p>
          <a:p>
            <a:pPr fontAlgn="base"/>
            <a:endParaRPr lang="en-US" sz="1200" b="0" i="0" kern="1200" baseline="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effectLst/>
                <a:latin typeface="+mn-lt"/>
                <a:ea typeface="+mn-ea"/>
                <a:cs typeface="+mn-cs"/>
              </a:rPr>
              <a:t>Communication – It may be obvious to say that communication is needed to prevent and resolve conflict. However, many conflicts occur because of poor communication. To be effective, a communicated message must be sent in a clear and concise manner. Individuals must determine the best way to communicate their intended messages, and then obtain feedback from the receivers to determine if it was received and interpreted in the manner intended.</a:t>
            </a:r>
          </a:p>
          <a:p>
            <a:pPr marL="0" marR="0" indent="0" algn="l" defTabSz="914400" rtl="0" eaLnBrk="1" fontAlgn="base" latinLnBrk="0" hangingPunct="1">
              <a:lnSpc>
                <a:spcPct val="100000"/>
              </a:lnSpc>
              <a:spcBef>
                <a:spcPts val="0"/>
              </a:spcBef>
              <a:spcAft>
                <a:spcPts val="0"/>
              </a:spcAft>
              <a:buClrTx/>
              <a:buSzTx/>
              <a:buFontTx/>
              <a:buNone/>
              <a:tabLst/>
              <a:defRPr/>
            </a:pPr>
            <a:endParaRPr lang="en-US" sz="1200" b="0" i="0" kern="1200" baseline="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Compromise</a:t>
            </a:r>
            <a:r>
              <a:rPr lang="en-US" sz="1200" b="0" i="0" kern="1200" baseline="0" dirty="0" smtClean="0">
                <a:solidFill>
                  <a:schemeClr val="tx1"/>
                </a:solidFill>
                <a:effectLst/>
                <a:latin typeface="+mn-lt"/>
                <a:ea typeface="+mn-ea"/>
                <a:cs typeface="+mn-cs"/>
              </a:rPr>
              <a:t> – Compromise is a strategy that allows the conflicting individuals or group of individuals to meet halfway. In other words, each side gives up part of what he or she wants in order to resolve the issue. In a compromise, it is important that both parties give equally or resentment and further conflict will result. </a:t>
            </a:r>
          </a:p>
          <a:p>
            <a:pPr fontAlgn="base"/>
            <a:endParaRPr lang="en-US" sz="1200" b="0" i="0" kern="1200" baseline="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Democratic vote – Imagine your CTSO is planning a fall festival, and each class is asked to host an activity in their classroom. In order to choose an activity, the teachers ask for suggestions and then allow the class to vote on its favorite. This is an example of resolving conflict through democratic vote. It is a “majority-rules” strategy, in which a vote is taken of all the students or members of the conflict. The vote can be written, hand-raised or verbal. The group with the most votes wins.</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FC0730A-D9D0-4B64-B15A-CC5DED520116}" type="slidenum">
              <a:rPr lang="en-US" smtClean="0"/>
              <a:pPr/>
              <a:t>16</a:t>
            </a:fld>
            <a:endParaRPr lang="en-US"/>
          </a:p>
        </p:txBody>
      </p:sp>
    </p:spTree>
    <p:extLst>
      <p:ext uri="{BB962C8B-B14F-4D97-AF65-F5344CB8AC3E}">
        <p14:creationId xmlns:p14="http://schemas.microsoft.com/office/powerpoint/2010/main" val="23487549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indent="0" algn="l" defTabSz="914400" rtl="0" eaLnBrk="1" fontAlgn="base"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effectLst/>
                <a:latin typeface="+mn-lt"/>
                <a:ea typeface="+mn-ea"/>
                <a:cs typeface="+mn-cs"/>
              </a:rPr>
              <a:t>Direct order – A direct order is a conflict resolution strategy that is often overused by parents, guardians, or teachers. With a direct order, there is no input sought from the conflicting individuals. Without input, most conflicts will not be completely resolved and will reappear. However, the direct order is useful when resolution is needed immediately, such as with a physical fight, and when the person making the order is accepted as an authority figure by conflicting individuals.</a:t>
            </a:r>
            <a:endParaRPr lang="en-US" sz="1200" b="0" i="0" kern="1200" dirty="0" smtClean="0">
              <a:solidFill>
                <a:schemeClr val="tx1"/>
              </a:solidFill>
              <a:effectLst/>
              <a:latin typeface="+mn-lt"/>
              <a:ea typeface="+mn-ea"/>
              <a:cs typeface="+mn-cs"/>
            </a:endParaRPr>
          </a:p>
          <a:p>
            <a:pPr fontAlgn="base"/>
            <a:endParaRPr lang="en-US" sz="1200" b="0" i="0" kern="1200" baseline="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effectLst/>
                <a:latin typeface="+mn-lt"/>
                <a:ea typeface="+mn-ea"/>
                <a:cs typeface="+mn-cs"/>
              </a:rPr>
              <a:t>Expanding or developing new resources – Conflict often occurs when resources are scarce. When scarcity occurs, individuals begin to scramble to get their fair share. When they come up empty-handed, conflict occurs. This issue can be resolved by expanding the current resources or by developing new resources. </a:t>
            </a:r>
          </a:p>
          <a:p>
            <a:pPr fontAlgn="base"/>
            <a:endParaRPr lang="en-US" sz="1200" b="0" i="0" kern="1200" baseline="0" dirty="0" smtClean="0">
              <a:solidFill>
                <a:schemeClr val="tx1"/>
              </a:solidFill>
              <a:effectLst/>
              <a:latin typeface="+mn-lt"/>
              <a:ea typeface="+mn-ea"/>
              <a:cs typeface="+mn-cs"/>
            </a:endParaRPr>
          </a:p>
          <a:p>
            <a:pPr fontAlgn="base"/>
            <a:r>
              <a:rPr lang="en-US" sz="1200" b="0" i="0" kern="1200" baseline="0" dirty="0" smtClean="0">
                <a:solidFill>
                  <a:schemeClr val="tx1"/>
                </a:solidFill>
                <a:effectLst/>
                <a:latin typeface="+mn-lt"/>
                <a:ea typeface="+mn-ea"/>
                <a:cs typeface="+mn-cs"/>
              </a:rPr>
              <a:t>“I Need You and You Need Me” – This strategy helps individuals understand how two conflicting individuals or groups of individuals may have resources that, when shared, will help each side achieve its own goals and interests. This strategy helps individuals realize the value of others. For instance, a student who is strong in math can tutor a fellow classmate in return for help with English.</a:t>
            </a:r>
          </a:p>
          <a:p>
            <a:pPr fontAlgn="base"/>
            <a:endParaRPr lang="en-US" sz="1200" b="0" i="0" kern="1200" baseline="0" dirty="0" smtClean="0">
              <a:solidFill>
                <a:schemeClr val="tx1"/>
              </a:solidFill>
              <a:effectLst/>
              <a:latin typeface="+mn-lt"/>
              <a:ea typeface="+mn-ea"/>
              <a:cs typeface="+mn-cs"/>
            </a:endParaRPr>
          </a:p>
          <a:p>
            <a:pPr fontAlgn="base"/>
            <a:r>
              <a:rPr lang="en-US" sz="1200" b="0" i="0" kern="1200" baseline="0" dirty="0" smtClean="0">
                <a:solidFill>
                  <a:schemeClr val="tx1"/>
                </a:solidFill>
                <a:effectLst/>
                <a:latin typeface="+mn-lt"/>
                <a:ea typeface="+mn-ea"/>
                <a:cs typeface="+mn-cs"/>
              </a:rPr>
              <a:t>Outside intervention – Sometimes conflict becomes so intense that an outside perspective is needed. Outside intervention means involving a third party who can help negotiate, arbitrate or just offer wise counsel with regard to the conflict. When teachers are involved in conflict or conflict is occurring in the classroom, their school administrators or counselors may be good resources to contact. Teachers whom students trust may find themselves providing a third-party perspective.</a:t>
            </a:r>
          </a:p>
          <a:p>
            <a:pPr fontAlgn="base"/>
            <a:endParaRPr lang="en-US" sz="1200" b="0" i="0" kern="1200" baseline="0" dirty="0" smtClean="0">
              <a:solidFill>
                <a:schemeClr val="tx1"/>
              </a:solidFill>
              <a:effectLst/>
              <a:latin typeface="+mn-lt"/>
              <a:ea typeface="+mn-ea"/>
              <a:cs typeface="+mn-cs"/>
            </a:endParaRPr>
          </a:p>
          <a:p>
            <a:pPr fontAlgn="base"/>
            <a:r>
              <a:rPr lang="en-US" sz="1200" b="0" i="0" kern="1200" baseline="0" dirty="0" smtClean="0">
                <a:solidFill>
                  <a:schemeClr val="tx1"/>
                </a:solidFill>
                <a:effectLst/>
                <a:latin typeface="+mn-lt"/>
                <a:ea typeface="+mn-ea"/>
                <a:cs typeface="+mn-cs"/>
              </a:rPr>
              <a:t>Seeking additional information – Seeking additional information is a good way to keep from overreacting to misinformation. Misinformation and rumors are everywhere. Many individuals have become angry or upset over something that they thought was said or done. When the truth was known, the perceived event never occurred or occurred under conditions that were acceptable. Many individual conflicts can be resolved through this strategy. When individuals encounter the “He said, she said” conflict, they should immediately seek the facts.</a:t>
            </a:r>
          </a:p>
          <a:p>
            <a:pPr fontAlgn="base"/>
            <a:endParaRPr lang="en-US" sz="1200" b="0" i="0" kern="1200" baseline="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Using conciliatory</a:t>
            </a:r>
            <a:r>
              <a:rPr lang="en-US" sz="1200" b="0" i="0" kern="1200" baseline="0" dirty="0" smtClean="0">
                <a:solidFill>
                  <a:schemeClr val="tx1"/>
                </a:solidFill>
                <a:effectLst/>
                <a:latin typeface="+mn-lt"/>
                <a:ea typeface="+mn-ea"/>
                <a:cs typeface="+mn-cs"/>
              </a:rPr>
              <a:t> gestures – Often two conflicting students or student groups will come to an impasse. When communication ceases, conflict cannot be resolved. At this point in the conflict, a conciliatory gesture can be of tremendous value. A conciliatory gesture can be as simple as a smile or kind word, or it can be as complex as a concession. Conciliation is the process whereby one side of the conflict initiates a gesture of good faith in the hope that the other party will reciprocate with a similar type of gesture. The intent is to move both conflicting parties toward decreased tension and increased communication and, eventually, cooperation and conflict resolution.</a:t>
            </a:r>
          </a:p>
          <a:p>
            <a:pPr fontAlgn="base"/>
            <a:endParaRPr lang="en-US" sz="1200" b="0" i="0" kern="1200" dirty="0" smtClean="0">
              <a:solidFill>
                <a:schemeClr val="tx1"/>
              </a:solidFill>
              <a:effectLst/>
              <a:latin typeface="+mn-lt"/>
              <a:ea typeface="+mn-ea"/>
              <a:cs typeface="+mn-cs"/>
            </a:endParaRPr>
          </a:p>
          <a:p>
            <a:pPr fontAlgn="base"/>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FC0730A-D9D0-4B64-B15A-CC5DED520116}" type="slidenum">
              <a:rPr lang="en-US" smtClean="0"/>
              <a:pPr/>
              <a:t>17</a:t>
            </a:fld>
            <a:endParaRPr lang="en-US"/>
          </a:p>
        </p:txBody>
      </p:sp>
    </p:spTree>
    <p:extLst>
      <p:ext uri="{BB962C8B-B14F-4D97-AF65-F5344CB8AC3E}">
        <p14:creationId xmlns:p14="http://schemas.microsoft.com/office/powerpoint/2010/main" val="19279531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smtClean="0">
                <a:solidFill>
                  <a:schemeClr val="tx1"/>
                </a:solidFill>
                <a:effectLst/>
                <a:latin typeface="+mn-lt"/>
                <a:ea typeface="+mn-ea"/>
                <a:cs typeface="+mn-cs"/>
              </a:rPr>
              <a:t>Ask the students this question and discuss their answers.</a:t>
            </a:r>
          </a:p>
        </p:txBody>
      </p:sp>
      <p:sp>
        <p:nvSpPr>
          <p:cNvPr id="4" name="Slide Number Placeholder 3"/>
          <p:cNvSpPr>
            <a:spLocks noGrp="1"/>
          </p:cNvSpPr>
          <p:nvPr>
            <p:ph type="sldNum" sz="quarter" idx="10"/>
          </p:nvPr>
        </p:nvSpPr>
        <p:spPr/>
        <p:txBody>
          <a:bodyPr/>
          <a:lstStyle/>
          <a:p>
            <a:fld id="{BFC0730A-D9D0-4B64-B15A-CC5DED520116}" type="slidenum">
              <a:rPr lang="en-US" smtClean="0"/>
              <a:pPr/>
              <a:t>18</a:t>
            </a:fld>
            <a:endParaRPr lang="en-US"/>
          </a:p>
        </p:txBody>
      </p:sp>
    </p:spTree>
    <p:extLst>
      <p:ext uri="{BB962C8B-B14F-4D97-AF65-F5344CB8AC3E}">
        <p14:creationId xmlns:p14="http://schemas.microsoft.com/office/powerpoint/2010/main" val="24641799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fontAlgn="base"/>
            <a:r>
              <a:rPr lang="en-US" sz="1200" b="0" i="0" kern="1200" dirty="0" smtClean="0">
                <a:solidFill>
                  <a:schemeClr val="tx1"/>
                </a:solidFill>
                <a:effectLst/>
                <a:latin typeface="+mn-lt"/>
                <a:ea typeface="+mn-ea"/>
                <a:cs typeface="+mn-cs"/>
              </a:rPr>
              <a:t>When differences arise between people, negative reactions can damage or destroy relationships.</a:t>
            </a:r>
            <a:r>
              <a:rPr lang="en-US" sz="1200" b="0" i="0" kern="1200" baseline="0" dirty="0" smtClean="0">
                <a:solidFill>
                  <a:schemeClr val="tx1"/>
                </a:solidFill>
                <a:effectLst/>
                <a:latin typeface="+mn-lt"/>
                <a:ea typeface="+mn-ea"/>
                <a:cs typeface="+mn-cs"/>
              </a:rPr>
              <a:t> The following list is a sample of some destructive behaviors that are often used in resolving conflicts.</a:t>
            </a:r>
          </a:p>
          <a:p>
            <a:pPr fontAlgn="base"/>
            <a:endParaRPr lang="en-US" sz="1200" b="0" i="0" kern="1200" baseline="0" dirty="0" smtClean="0">
              <a:solidFill>
                <a:schemeClr val="tx1"/>
              </a:solidFill>
              <a:effectLst/>
              <a:latin typeface="+mn-lt"/>
              <a:ea typeface="+mn-ea"/>
              <a:cs typeface="+mn-cs"/>
            </a:endParaRPr>
          </a:p>
          <a:p>
            <a:pPr fontAlgn="base"/>
            <a:r>
              <a:rPr lang="en-US" sz="1200" b="0" i="0" kern="1200" baseline="0" dirty="0" smtClean="0">
                <a:solidFill>
                  <a:schemeClr val="tx1"/>
                </a:solidFill>
                <a:effectLst/>
                <a:latin typeface="+mn-lt"/>
                <a:ea typeface="+mn-ea"/>
                <a:cs typeface="+mn-cs"/>
              </a:rPr>
              <a:t>Attempting to prove who is right makes the conflict worse. Personal feelings get involved and parties are unable to focus on resolving the issue.</a:t>
            </a:r>
          </a:p>
          <a:p>
            <a:pPr fontAlgn="base"/>
            <a:endParaRPr lang="en-US" sz="1200" b="0" i="0" kern="1200" baseline="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effectLst/>
                <a:latin typeface="+mn-lt"/>
                <a:ea typeface="+mn-ea"/>
                <a:cs typeface="+mn-cs"/>
              </a:rPr>
              <a:t>Bagging occurs when a person saves up irritations, hurts and anger instead of confronting issues as they develop. Bagging causes anger and resentment to build. Individuals with “baggage” find it hard to focus on the immediate issue, which makes it hard to resolve.</a:t>
            </a:r>
          </a:p>
          <a:p>
            <a:pPr fontAlgn="base"/>
            <a:endParaRPr lang="en-US" sz="1200" b="0" i="0" kern="1200" baseline="0" dirty="0" smtClean="0">
              <a:solidFill>
                <a:schemeClr val="tx1"/>
              </a:solidFill>
              <a:effectLst/>
              <a:latin typeface="+mn-lt"/>
              <a:ea typeface="+mn-ea"/>
              <a:cs typeface="+mn-cs"/>
            </a:endParaRPr>
          </a:p>
          <a:p>
            <a:pPr fontAlgn="base"/>
            <a:r>
              <a:rPr lang="en-US" sz="1200" b="0" i="0" kern="1200" baseline="0" dirty="0" smtClean="0">
                <a:solidFill>
                  <a:schemeClr val="tx1"/>
                </a:solidFill>
                <a:effectLst/>
                <a:latin typeface="+mn-lt"/>
                <a:ea typeface="+mn-ea"/>
                <a:cs typeface="+mn-cs"/>
              </a:rPr>
              <a:t>Blowing up or getting angry damages the relationship. Blowing up may involve crying, screaming, shouting, stomping feet or other exhibitions of anger. Angry outbursts can result in hurt feelings and grudges. Often, thoughtless words are said that are not meant but are hard for the other person to forget.</a:t>
            </a:r>
          </a:p>
          <a:p>
            <a:pPr fontAlgn="base"/>
            <a:endParaRPr lang="en-US" sz="1200" b="0" i="0" kern="1200" baseline="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effectLst/>
                <a:latin typeface="+mn-lt"/>
                <a:ea typeface="+mn-ea"/>
                <a:cs typeface="+mn-cs"/>
              </a:rPr>
              <a:t>Deceiving is much like lying. The person practicing deception tries to gain an advantage by misrepresenting the truth in his or her favor. Eventually, others begin to doubt that person’s honesty and the accuracy of any information.</a:t>
            </a:r>
            <a:endParaRPr lang="en-US" sz="1200" b="0" i="0" kern="1200" dirty="0" smtClean="0">
              <a:solidFill>
                <a:schemeClr val="tx1"/>
              </a:solidFill>
              <a:effectLst/>
              <a:latin typeface="+mn-lt"/>
              <a:ea typeface="+mn-ea"/>
              <a:cs typeface="+mn-cs"/>
            </a:endParaRPr>
          </a:p>
          <a:p>
            <a:pPr fontAlgn="base"/>
            <a:endParaRPr lang="en-US" sz="1200" b="0" i="0" kern="1200" baseline="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effectLst/>
                <a:latin typeface="+mn-lt"/>
                <a:ea typeface="+mn-ea"/>
                <a:cs typeface="+mn-cs"/>
              </a:rPr>
              <a:t>Lying damages trust and causes relationships to suffer greatly. Lying sometimes seems like a quick way to get out of a conflict but conflicts can never really be resolved without honesty. Lying will eventually weaken and destroy the very foundation of relationships.</a:t>
            </a:r>
          </a:p>
          <a:p>
            <a:pPr fontAlgn="base"/>
            <a:endParaRPr lang="en-US" sz="1200" b="0" i="0" kern="1200" baseline="0" dirty="0" smtClean="0">
              <a:solidFill>
                <a:schemeClr val="tx1"/>
              </a:solidFill>
              <a:effectLst/>
              <a:latin typeface="+mn-lt"/>
              <a:ea typeface="+mn-ea"/>
              <a:cs typeface="+mn-cs"/>
            </a:endParaRPr>
          </a:p>
          <a:p>
            <a:pPr fontAlgn="base"/>
            <a:r>
              <a:rPr lang="en-US" sz="1200" b="0" i="0" kern="1200" baseline="0" dirty="0" smtClean="0">
                <a:solidFill>
                  <a:schemeClr val="tx1"/>
                </a:solidFill>
                <a:effectLst/>
                <a:latin typeface="+mn-lt"/>
                <a:ea typeface="+mn-ea"/>
                <a:cs typeface="+mn-cs"/>
              </a:rPr>
              <a:t>Personal attacking is another behavior that damages relationships. When a person ridicules or belittles someone else, the real issue is not addressed. Problem solving becomes difficult, and trust is destroyed.</a:t>
            </a:r>
          </a:p>
          <a:p>
            <a:pPr fontAlgn="base"/>
            <a:endParaRPr lang="en-US" sz="1200" b="0" i="0" kern="1200" baseline="0" dirty="0" smtClean="0">
              <a:solidFill>
                <a:schemeClr val="tx1"/>
              </a:solidFill>
              <a:effectLst/>
              <a:latin typeface="+mn-lt"/>
              <a:ea typeface="+mn-ea"/>
              <a:cs typeface="+mn-cs"/>
            </a:endParaRPr>
          </a:p>
          <a:p>
            <a:pPr fontAlgn="base"/>
            <a:endParaRPr lang="en-US" sz="1200" b="0" i="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FC0730A-D9D0-4B64-B15A-CC5DED520116}" type="slidenum">
              <a:rPr lang="en-US" smtClean="0"/>
              <a:pPr/>
              <a:t>19</a:t>
            </a:fld>
            <a:endParaRPr lang="en-US"/>
          </a:p>
        </p:txBody>
      </p:sp>
    </p:spTree>
    <p:extLst>
      <p:ext uri="{BB962C8B-B14F-4D97-AF65-F5344CB8AC3E}">
        <p14:creationId xmlns:p14="http://schemas.microsoft.com/office/powerpoint/2010/main" val="33635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FC0730A-D9D0-4B64-B15A-CC5DED520116}" type="slidenum">
              <a:rPr lang="en-US" smtClean="0"/>
              <a:pPr/>
              <a:t>2</a:t>
            </a:fld>
            <a:endParaRPr lang="en-US"/>
          </a:p>
        </p:txBody>
      </p:sp>
    </p:spTree>
    <p:extLst>
      <p:ext uri="{BB962C8B-B14F-4D97-AF65-F5344CB8AC3E}">
        <p14:creationId xmlns:p14="http://schemas.microsoft.com/office/powerpoint/2010/main" val="17047981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1" i="0" kern="1200" dirty="0" smtClean="0">
                <a:solidFill>
                  <a:schemeClr val="tx1"/>
                </a:solidFill>
                <a:effectLst/>
                <a:latin typeface="+mn-lt"/>
                <a:ea typeface="+mn-ea"/>
                <a:cs typeface="+mn-cs"/>
              </a:rPr>
              <a:t>Peer Mediation, Problem Solving, and Negotiation</a:t>
            </a:r>
          </a:p>
          <a:p>
            <a:pPr fontAlgn="base"/>
            <a:endParaRPr lang="en-US" sz="1200" b="0" i="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Peer mediation is a process to resolve disputes between two people or small groups by a person or people of the same age group of people to facilitate the resolution. This process has proven effective for years in all age groups, particularly in younger groups. Benefits of using peer mediation among the young have been used throughout the United States. Changes include improved self-esteem</a:t>
            </a:r>
            <a:r>
              <a:rPr lang="en-US" sz="1200" kern="1200" baseline="0" dirty="0" smtClean="0">
                <a:solidFill>
                  <a:schemeClr val="tx1"/>
                </a:solidFill>
                <a:effectLst/>
                <a:latin typeface="+mn-lt"/>
                <a:ea typeface="+mn-ea"/>
                <a:cs typeface="+mn-cs"/>
              </a:rPr>
              <a:t> and the</a:t>
            </a:r>
            <a:r>
              <a:rPr lang="en-US" sz="1200" kern="1200" dirty="0" smtClean="0">
                <a:solidFill>
                  <a:schemeClr val="tx1"/>
                </a:solidFill>
                <a:effectLst/>
                <a:latin typeface="+mn-lt"/>
                <a:ea typeface="+mn-ea"/>
                <a:cs typeface="+mn-cs"/>
              </a:rPr>
              <a:t> building of listening and critical thinking skills. Peer mediators do not place blame but rather they look for solutions for all those involved. This type of problem-solving method uses many skills to bring parties “to the table” in a calm, voluntary and cooperative manner. Negotiations are a common method used in mediation and decision-making.</a:t>
            </a:r>
          </a:p>
          <a:p>
            <a:pPr fontAlgn="base"/>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Have you</a:t>
            </a:r>
            <a:r>
              <a:rPr lang="en-US" sz="1200" b="0" i="0" kern="1200" baseline="0" dirty="0" smtClean="0">
                <a:solidFill>
                  <a:schemeClr val="tx1"/>
                </a:solidFill>
                <a:effectLst/>
                <a:latin typeface="+mn-lt"/>
                <a:ea typeface="+mn-ea"/>
                <a:cs typeface="+mn-cs"/>
              </a:rPr>
              <a:t> ever been part of a mediation process? If so, what happened?</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FC0730A-D9D0-4B64-B15A-CC5DED520116}" type="slidenum">
              <a:rPr lang="en-US" smtClean="0"/>
              <a:pPr/>
              <a:t>20</a:t>
            </a:fld>
            <a:endParaRPr lang="en-US"/>
          </a:p>
        </p:txBody>
      </p:sp>
    </p:spTree>
    <p:extLst>
      <p:ext uri="{BB962C8B-B14F-4D97-AF65-F5344CB8AC3E}">
        <p14:creationId xmlns:p14="http://schemas.microsoft.com/office/powerpoint/2010/main" val="426455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In the Mix: Peer Mediation -- A Process of Respect (Excerpt)</a:t>
            </a:r>
          </a:p>
          <a:p>
            <a:pPr fontAlgn="base"/>
            <a:r>
              <a:rPr lang="en-US" sz="1200" b="0" i="0" kern="1200" dirty="0" smtClean="0">
                <a:solidFill>
                  <a:schemeClr val="tx1"/>
                </a:solidFill>
                <a:effectLst/>
                <a:latin typeface="+mn-lt"/>
                <a:ea typeface="+mn-ea"/>
                <a:cs typeface="+mn-cs"/>
              </a:rPr>
              <a:t>We visit a diverse small city school that has a variety of pro-active student centered programs in place. When a fight breaks out in the cafeteria, two boys choose to participate in peer mediation rather than face the administration.</a:t>
            </a:r>
          </a:p>
          <a:p>
            <a:pPr fontAlgn="base"/>
            <a:r>
              <a:rPr lang="en-US" sz="1200" b="0" i="0" kern="1200" dirty="0" smtClean="0">
                <a:solidFill>
                  <a:schemeClr val="tx1"/>
                </a:solidFill>
                <a:effectLst/>
                <a:latin typeface="+mn-lt"/>
                <a:ea typeface="+mn-ea"/>
                <a:cs typeface="+mn-cs"/>
              </a:rPr>
              <a:t>http://youtu.be/4gQ0ZLdHlHM</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FC0730A-D9D0-4B64-B15A-CC5DED520116}" type="slidenum">
              <a:rPr lang="en-US" smtClean="0"/>
              <a:pPr/>
              <a:t>21</a:t>
            </a:fld>
            <a:endParaRPr lang="en-US"/>
          </a:p>
        </p:txBody>
      </p:sp>
    </p:spTree>
    <p:extLst>
      <p:ext uri="{BB962C8B-B14F-4D97-AF65-F5344CB8AC3E}">
        <p14:creationId xmlns:p14="http://schemas.microsoft.com/office/powerpoint/2010/main" val="39026646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FC0730A-D9D0-4B64-B15A-CC5DED520116}" type="slidenum">
              <a:rPr lang="en-US" smtClean="0"/>
              <a:pPr/>
              <a:t>22</a:t>
            </a:fld>
            <a:endParaRPr lang="en-US"/>
          </a:p>
        </p:txBody>
      </p:sp>
    </p:spTree>
    <p:extLst>
      <p:ext uri="{BB962C8B-B14F-4D97-AF65-F5344CB8AC3E}">
        <p14:creationId xmlns:p14="http://schemas.microsoft.com/office/powerpoint/2010/main" val="13244799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FC0730A-D9D0-4B64-B15A-CC5DED520116}" type="slidenum">
              <a:rPr lang="en-US" smtClean="0"/>
              <a:pPr/>
              <a:t>23</a:t>
            </a:fld>
            <a:endParaRPr lang="en-US"/>
          </a:p>
        </p:txBody>
      </p:sp>
    </p:spTree>
    <p:extLst>
      <p:ext uri="{BB962C8B-B14F-4D97-AF65-F5344CB8AC3E}">
        <p14:creationId xmlns:p14="http://schemas.microsoft.com/office/powerpoint/2010/main" val="3606509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a:t>
            </a:r>
            <a:r>
              <a:rPr lang="en-US" baseline="0" dirty="0" smtClean="0"/>
              <a:t> many different types of conflicts we experience in our lives:</a:t>
            </a:r>
          </a:p>
          <a:p>
            <a:endParaRPr lang="en-US" baseline="0" dirty="0" smtClean="0"/>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community conflict </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economic conflict </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emotional conflict </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family conflict</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group conflict </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interpersonal conflict </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intrastate conflict (for example: civil wars, election campaigns) </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military conflict </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racial conflict</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relationship conflict</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workplace conflict  </a:t>
            </a:r>
            <a:r>
              <a:rPr lang="en-US" dirty="0" smtClean="0"/>
              <a:t/>
            </a:r>
            <a:br>
              <a:rPr lang="en-US" dirty="0" smtClean="0"/>
            </a:br>
            <a:r>
              <a:rPr lang="en-US" sz="1200" b="0" i="0" kern="1200" dirty="0" smtClean="0">
                <a:solidFill>
                  <a:schemeClr val="tx1"/>
                </a:solidFill>
                <a:effectLst/>
                <a:latin typeface="+mn-lt"/>
                <a:ea typeface="+mn-ea"/>
                <a:cs typeface="+mn-cs"/>
              </a:rPr>
              <a:t> </a:t>
            </a:r>
            <a:r>
              <a:rPr lang="en-US" dirty="0" smtClean="0"/>
              <a:t/>
            </a:r>
            <a:br>
              <a:rPr lang="en-US" dirty="0" smtClean="0"/>
            </a:br>
            <a:r>
              <a:rPr lang="en-US" sz="1200" b="0" i="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111A1B2D-07F2-48A8-A026-767410E6DD9C}" type="slidenum">
              <a:rPr lang="en-US" smtClean="0"/>
              <a:t>3</a:t>
            </a:fld>
            <a:endParaRPr lang="en-US"/>
          </a:p>
        </p:txBody>
      </p:sp>
    </p:spTree>
    <p:extLst>
      <p:ext uri="{BB962C8B-B14F-4D97-AF65-F5344CB8AC3E}">
        <p14:creationId xmlns:p14="http://schemas.microsoft.com/office/powerpoint/2010/main" val="139391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the</a:t>
            </a:r>
            <a:r>
              <a:rPr lang="en-US" baseline="0" dirty="0" smtClean="0"/>
              <a:t> students this question and proceed with a discussion.</a:t>
            </a:r>
          </a:p>
          <a:p>
            <a:endParaRPr lang="en-US" baseline="0" dirty="0" smtClean="0"/>
          </a:p>
          <a:p>
            <a:r>
              <a:rPr lang="en-US" baseline="0" dirty="0" smtClean="0"/>
              <a:t>What does effective communication look like? Sound like?</a:t>
            </a:r>
            <a:endParaRPr lang="en-US" dirty="0" smtClean="0"/>
          </a:p>
          <a:p>
            <a:endParaRPr lang="en-US" dirty="0" smtClean="0"/>
          </a:p>
          <a:p>
            <a:r>
              <a:rPr lang="en-US" dirty="0" smtClean="0"/>
              <a:t>How</a:t>
            </a:r>
            <a:r>
              <a:rPr lang="en-US" baseline="0" dirty="0" smtClean="0"/>
              <a:t> can effective communication help resolve conflicts?</a:t>
            </a:r>
            <a:endParaRPr lang="en-US" dirty="0"/>
          </a:p>
        </p:txBody>
      </p:sp>
      <p:sp>
        <p:nvSpPr>
          <p:cNvPr id="4" name="Slide Number Placeholder 3"/>
          <p:cNvSpPr>
            <a:spLocks noGrp="1"/>
          </p:cNvSpPr>
          <p:nvPr>
            <p:ph type="sldNum" sz="quarter" idx="10"/>
          </p:nvPr>
        </p:nvSpPr>
        <p:spPr/>
        <p:txBody>
          <a:bodyPr/>
          <a:lstStyle/>
          <a:p>
            <a:fld id="{111A1B2D-07F2-48A8-A026-767410E6DD9C}" type="slidenum">
              <a:rPr lang="en-US" smtClean="0"/>
              <a:t>4</a:t>
            </a:fld>
            <a:endParaRPr lang="en-US"/>
          </a:p>
        </p:txBody>
      </p:sp>
    </p:spTree>
    <p:extLst>
      <p:ext uri="{BB962C8B-B14F-4D97-AF65-F5344CB8AC3E}">
        <p14:creationId xmlns:p14="http://schemas.microsoft.com/office/powerpoint/2010/main" val="1431717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Who is responsible for effective communication?</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Both the sender and receiver share equal responsibility</a:t>
            </a:r>
            <a:r>
              <a:rPr lang="en-US" sz="1200" kern="1200" dirty="0" smtClean="0">
                <a:solidFill>
                  <a:schemeClr val="tx1"/>
                </a:solidFill>
                <a:effectLst/>
                <a:latin typeface="+mn-lt"/>
                <a:ea typeface="+mn-ea"/>
                <a:cs typeface="+mn-cs"/>
              </a:rPr>
              <a:t>:</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the</a:t>
            </a:r>
            <a:r>
              <a:rPr lang="en-US" sz="1200" kern="1200" baseline="0" dirty="0" smtClean="0">
                <a:solidFill>
                  <a:schemeClr val="tx1"/>
                </a:solidFill>
                <a:effectLst/>
                <a:latin typeface="+mn-lt"/>
                <a:ea typeface="+mn-ea"/>
                <a:cs typeface="+mn-cs"/>
              </a:rPr>
              <a:t> sender sends a clear and understandable message</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communication loop is complete when the receiver understands, feels or behaves according to message of the sender</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receivers must provide senders with enough feedback to ensure that an accurate message is passed through all the filters that might alter it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11A1B2D-07F2-48A8-A026-767410E6DD9C}" type="slidenum">
              <a:rPr lang="en-US" smtClean="0"/>
              <a:t>5</a:t>
            </a:fld>
            <a:endParaRPr lang="en-US"/>
          </a:p>
        </p:txBody>
      </p:sp>
    </p:spTree>
    <p:extLst>
      <p:ext uri="{BB962C8B-B14F-4D97-AF65-F5344CB8AC3E}">
        <p14:creationId xmlns:p14="http://schemas.microsoft.com/office/powerpoint/2010/main" val="1165039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effectLst/>
                <a:latin typeface="+mn-lt"/>
                <a:ea typeface="+mn-ea"/>
                <a:cs typeface="+mn-cs"/>
              </a:rPr>
              <a:t>Interpersonal Communication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 occurs when people involved talk and listen (dialogue)</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 for true communication to take place:</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message must be understood by person receiving information in same way the sender intended</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feedback is the way to make sure message has been understood</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limitations of interpersonal communication:</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takes more time than impersonal type</a:t>
            </a:r>
          </a:p>
          <a:p>
            <a:endParaRPr lang="en-US" dirty="0" smtClean="0"/>
          </a:p>
          <a:p>
            <a:r>
              <a:rPr lang="en-US" dirty="0" smtClean="0"/>
              <a:t>Are you able to convey</a:t>
            </a:r>
            <a:r>
              <a:rPr lang="en-US" baseline="0" dirty="0" smtClean="0"/>
              <a:t> your message(s) to the person receiving it? If not, has it resulted in a conflict?</a:t>
            </a:r>
            <a:endParaRPr lang="en-US" dirty="0"/>
          </a:p>
        </p:txBody>
      </p:sp>
      <p:sp>
        <p:nvSpPr>
          <p:cNvPr id="4" name="Slide Number Placeholder 3"/>
          <p:cNvSpPr>
            <a:spLocks noGrp="1"/>
          </p:cNvSpPr>
          <p:nvPr>
            <p:ph type="sldNum" sz="quarter" idx="10"/>
          </p:nvPr>
        </p:nvSpPr>
        <p:spPr/>
        <p:txBody>
          <a:bodyPr/>
          <a:lstStyle/>
          <a:p>
            <a:fld id="{111A1B2D-07F2-48A8-A026-767410E6DD9C}" type="slidenum">
              <a:rPr lang="en-US" smtClean="0"/>
              <a:t>6</a:t>
            </a:fld>
            <a:endParaRPr lang="en-US"/>
          </a:p>
        </p:txBody>
      </p:sp>
    </p:spTree>
    <p:extLst>
      <p:ext uri="{BB962C8B-B14F-4D97-AF65-F5344CB8AC3E}">
        <p14:creationId xmlns:p14="http://schemas.microsoft.com/office/powerpoint/2010/main" val="2130703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smtClean="0"/>
              <a:t>Improving Personal Communication</a:t>
            </a:r>
          </a:p>
          <a:p>
            <a:pPr marL="171450" indent="-171450">
              <a:buFont typeface="Arial" panose="020B0604020202020204" pitchFamily="34" charset="0"/>
              <a:buChar char="•"/>
            </a:pPr>
            <a:r>
              <a:rPr lang="en-US" dirty="0" smtClean="0"/>
              <a:t>develop listening skills</a:t>
            </a:r>
          </a:p>
          <a:p>
            <a:pPr marL="628650" lvl="1" indent="-171450">
              <a:buFont typeface="Arial" panose="020B0604020202020204" pitchFamily="34" charset="0"/>
              <a:buChar char="•"/>
            </a:pPr>
            <a:r>
              <a:rPr lang="en-US" dirty="0" smtClean="0"/>
              <a:t>people listen at a 25% efficiency rate in typical situations</a:t>
            </a:r>
          </a:p>
          <a:p>
            <a:pPr marL="628650" lvl="1" indent="-171450">
              <a:buFont typeface="Arial" panose="020B0604020202020204" pitchFamily="34" charset="0"/>
              <a:buChar char="•"/>
            </a:pPr>
            <a:r>
              <a:rPr lang="en-US" dirty="0" smtClean="0"/>
              <a:t>discrepancy between rate of speaking and rate of hearing—</a:t>
            </a:r>
          </a:p>
          <a:p>
            <a:pPr lvl="1"/>
            <a:r>
              <a:rPr lang="en-US" dirty="0" smtClean="0"/>
              <a:t>         a)   people speak approximately 150 words per minute</a:t>
            </a:r>
          </a:p>
          <a:p>
            <a:pPr lvl="1"/>
            <a:r>
              <a:rPr lang="en-US" dirty="0" smtClean="0"/>
              <a:t>         b)   listening capacity is about 450 words per minute</a:t>
            </a:r>
          </a:p>
          <a:p>
            <a:pPr lvl="1"/>
            <a:r>
              <a:rPr lang="en-US" dirty="0" smtClean="0"/>
              <a:t>         c)   because message is usually much slower than our capacity to listen, we have </a:t>
            </a:r>
          </a:p>
          <a:p>
            <a:pPr lvl="1"/>
            <a:r>
              <a:rPr lang="en-US" dirty="0" smtClean="0"/>
              <a:t>               plenty of time to let minds roam, think ahead and plan what to say </a:t>
            </a:r>
            <a:r>
              <a:rPr lang="en-US" dirty="0" smtClean="0"/>
              <a:t>next</a:t>
            </a:r>
            <a:endParaRPr lang="en-US" dirty="0" smtClean="0"/>
          </a:p>
          <a:p>
            <a:pPr marL="171450" indent="-171450">
              <a:buFont typeface="Arial" panose="020B0604020202020204" pitchFamily="34" charset="0"/>
              <a:buChar char="•"/>
            </a:pPr>
            <a:r>
              <a:rPr lang="en-US" dirty="0" smtClean="0"/>
              <a:t>send clear messages</a:t>
            </a:r>
          </a:p>
          <a:p>
            <a:pPr marL="628650" lvl="1" indent="-171450">
              <a:buFont typeface="Arial" panose="020B0604020202020204" pitchFamily="34" charset="0"/>
              <a:buChar char="•"/>
            </a:pPr>
            <a:r>
              <a:rPr lang="en-US" dirty="0" smtClean="0"/>
              <a:t>don’t talk too fast</a:t>
            </a:r>
          </a:p>
          <a:p>
            <a:pPr marL="628650" lvl="1" indent="-171450">
              <a:buFont typeface="Arial" panose="020B0604020202020204" pitchFamily="34" charset="0"/>
              <a:buChar char="•"/>
            </a:pPr>
            <a:r>
              <a:rPr lang="en-US" dirty="0" smtClean="0"/>
              <a:t>don’t be too verbose</a:t>
            </a:r>
          </a:p>
          <a:p>
            <a:pPr marL="628650" lvl="1" indent="-171450">
              <a:buFont typeface="Arial" panose="020B0604020202020204" pitchFamily="34" charset="0"/>
              <a:buChar char="•"/>
            </a:pPr>
            <a:r>
              <a:rPr lang="en-US" dirty="0" smtClean="0"/>
              <a:t>be aware of communication filters</a:t>
            </a:r>
          </a:p>
          <a:p>
            <a:pPr marL="628650" lvl="1" indent="-171450">
              <a:buFont typeface="Arial" panose="020B0604020202020204" pitchFamily="34" charset="0"/>
              <a:buChar char="•"/>
            </a:pPr>
            <a:r>
              <a:rPr lang="en-US" dirty="0" smtClean="0"/>
              <a:t>ask purposeful questions to make sure you were understood</a:t>
            </a:r>
          </a:p>
          <a:p>
            <a:pPr marL="171450" lvl="0" indent="-171450">
              <a:buFont typeface="Arial" panose="020B0604020202020204" pitchFamily="34" charset="0"/>
              <a:buChar char="•"/>
            </a:pPr>
            <a:r>
              <a:rPr lang="en-US" dirty="0" smtClean="0"/>
              <a:t>use appropriate timing</a:t>
            </a:r>
          </a:p>
          <a:p>
            <a:pPr marL="628650" lvl="1" indent="-171450">
              <a:buFont typeface="Arial" panose="020B0604020202020204" pitchFamily="34" charset="0"/>
              <a:buChar char="•"/>
            </a:pPr>
            <a:r>
              <a:rPr lang="en-US" dirty="0" smtClean="0"/>
              <a:t>not wise to communicate when receiver is extremely busy, angry</a:t>
            </a:r>
            <a:r>
              <a:rPr lang="en-US" baseline="0" dirty="0" smtClean="0"/>
              <a:t> and so forth</a:t>
            </a:r>
            <a:endParaRPr lang="en-US" dirty="0" smtClean="0"/>
          </a:p>
          <a:p>
            <a:pPr marL="171450" lvl="0" indent="-171450">
              <a:buFont typeface="Arial" panose="020B0604020202020204" pitchFamily="34" charset="0"/>
              <a:buChar char="•"/>
            </a:pPr>
            <a:r>
              <a:rPr lang="en-US" dirty="0" smtClean="0"/>
              <a:t>use repetition</a:t>
            </a:r>
          </a:p>
          <a:p>
            <a:pPr marL="628650" lvl="1" indent="-171450">
              <a:buFont typeface="Arial" panose="020B0604020202020204" pitchFamily="34" charset="0"/>
              <a:buChar char="•"/>
            </a:pPr>
            <a:r>
              <a:rPr lang="en-US" dirty="0" smtClean="0"/>
              <a:t>studies show that repetition is an important element in ensuring communication accuracy</a:t>
            </a:r>
          </a:p>
          <a:p>
            <a:pPr marL="628650" lvl="1" indent="-171450">
              <a:buFont typeface="Arial" panose="020B0604020202020204" pitchFamily="34" charset="0"/>
              <a:buChar char="•"/>
            </a:pPr>
            <a:r>
              <a:rPr lang="en-US" dirty="0" smtClean="0"/>
              <a:t>use parallel channels of communication: verbal instructions followed by memo</a:t>
            </a:r>
          </a:p>
          <a:p>
            <a:pPr marL="171450" indent="-171450">
              <a:buFont typeface="Arial" panose="020B0604020202020204" pitchFamily="34" charset="0"/>
              <a:buChar char="•"/>
            </a:pPr>
            <a:r>
              <a:rPr lang="en-US" dirty="0" smtClean="0"/>
              <a:t> use words carefully</a:t>
            </a:r>
          </a:p>
          <a:p>
            <a:pPr marL="628650" lvl="1" indent="-171450">
              <a:buFont typeface="Arial" panose="020B0604020202020204" pitchFamily="34" charset="0"/>
              <a:buChar char="•"/>
            </a:pPr>
            <a:r>
              <a:rPr lang="en-US" dirty="0" smtClean="0"/>
              <a:t>use simple and precise language</a:t>
            </a:r>
          </a:p>
          <a:p>
            <a:pPr marL="628650" lvl="1" indent="-171450">
              <a:buFont typeface="Arial" panose="020B0604020202020204" pitchFamily="34" charset="0"/>
              <a:buChar char="•"/>
            </a:pPr>
            <a:r>
              <a:rPr lang="en-US" dirty="0" smtClean="0"/>
              <a:t>avoid words that might be vague</a:t>
            </a:r>
          </a:p>
          <a:p>
            <a:pPr marL="628650" lvl="1" indent="-171450">
              <a:buFont typeface="Arial" panose="020B0604020202020204" pitchFamily="34" charset="0"/>
              <a:buChar char="•"/>
            </a:pPr>
            <a:r>
              <a:rPr lang="en-US" dirty="0" smtClean="0"/>
              <a:t>avoid technical language and trendy jargon</a:t>
            </a:r>
          </a:p>
          <a:p>
            <a:pPr marL="171450" lvl="0" indent="-171450">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111A1B2D-07F2-48A8-A026-767410E6DD9C}" type="slidenum">
              <a:rPr lang="en-US" smtClean="0"/>
              <a:t>7</a:t>
            </a:fld>
            <a:endParaRPr lang="en-US"/>
          </a:p>
        </p:txBody>
      </p:sp>
    </p:spTree>
    <p:extLst>
      <p:ext uri="{BB962C8B-B14F-4D97-AF65-F5344CB8AC3E}">
        <p14:creationId xmlns:p14="http://schemas.microsoft.com/office/powerpoint/2010/main" val="1186825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a:buFont typeface="Arial" panose="020B0604020202020204" pitchFamily="34" charset="0"/>
              <a:buNone/>
            </a:pPr>
            <a:r>
              <a:rPr lang="en-US" dirty="0" smtClean="0"/>
              <a:t>Research from Ohio State University</a:t>
            </a:r>
            <a:r>
              <a:rPr lang="en-US" baseline="0" dirty="0" smtClean="0"/>
              <a:t> shows the following information:</a:t>
            </a:r>
            <a:endParaRPr lang="en-US" dirty="0" smtClean="0"/>
          </a:p>
          <a:p>
            <a:pPr marL="0" lvl="0" indent="0">
              <a:buFont typeface="Arial" panose="020B0604020202020204" pitchFamily="34" charset="0"/>
              <a:buNone/>
            </a:pPr>
            <a:endParaRPr lang="en-US" dirty="0" smtClean="0"/>
          </a:p>
          <a:p>
            <a:pPr marL="171450" indent="-171450">
              <a:buFont typeface="Arial" panose="020B0604020202020204" pitchFamily="34" charset="0"/>
              <a:buChar char="•"/>
            </a:pPr>
            <a:r>
              <a:rPr lang="en-US" dirty="0" smtClean="0"/>
              <a:t>The amount of time people spend on different parts of communication process:  </a:t>
            </a:r>
          </a:p>
          <a:p>
            <a:pPr marL="628650" lvl="1" indent="-171450">
              <a:buFont typeface="Arial" panose="020B0604020202020204" pitchFamily="34" charset="0"/>
              <a:buChar char="•"/>
            </a:pPr>
            <a:r>
              <a:rPr lang="en-US" dirty="0" smtClean="0"/>
              <a:t>listening—45%, speaking—30%, reading—16%, writing—9%</a:t>
            </a:r>
          </a:p>
          <a:p>
            <a:pPr marL="0" lvl="0" indent="0">
              <a:buFont typeface="Arial" panose="020B0604020202020204" pitchFamily="34" charset="0"/>
              <a:buNone/>
            </a:pPr>
            <a:endParaRPr lang="en-US" dirty="0" smtClean="0"/>
          </a:p>
          <a:p>
            <a:pPr marL="0" lvl="0" indent="0">
              <a:buFont typeface="Arial" panose="020B0604020202020204" pitchFamily="34" charset="0"/>
              <a:buNone/>
            </a:pPr>
            <a:r>
              <a:rPr lang="en-US" dirty="0" smtClean="0"/>
              <a:t>How</a:t>
            </a:r>
            <a:r>
              <a:rPr lang="en-US" baseline="0" dirty="0" smtClean="0"/>
              <a:t> much time do you spend listening? </a:t>
            </a:r>
            <a:r>
              <a:rPr lang="en-US" baseline="0" dirty="0" smtClean="0"/>
              <a:t>Speaking? Reading? Writing?</a:t>
            </a:r>
            <a:endParaRPr lang="en-US" dirty="0" smtClean="0"/>
          </a:p>
          <a:p>
            <a:endParaRPr lang="en-US" dirty="0"/>
          </a:p>
        </p:txBody>
      </p:sp>
      <p:sp>
        <p:nvSpPr>
          <p:cNvPr id="4" name="Slide Number Placeholder 3"/>
          <p:cNvSpPr>
            <a:spLocks noGrp="1"/>
          </p:cNvSpPr>
          <p:nvPr>
            <p:ph type="sldNum" sz="quarter" idx="10"/>
          </p:nvPr>
        </p:nvSpPr>
        <p:spPr/>
        <p:txBody>
          <a:bodyPr/>
          <a:lstStyle/>
          <a:p>
            <a:fld id="{111A1B2D-07F2-48A8-A026-767410E6DD9C}" type="slidenum">
              <a:rPr lang="en-US" smtClean="0"/>
              <a:t>8</a:t>
            </a:fld>
            <a:endParaRPr lang="en-US"/>
          </a:p>
        </p:txBody>
      </p:sp>
    </p:spTree>
    <p:extLst>
      <p:ext uri="{BB962C8B-B14F-4D97-AF65-F5344CB8AC3E}">
        <p14:creationId xmlns:p14="http://schemas.microsoft.com/office/powerpoint/2010/main" val="518443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There are many ways to resolve conflict. For conflict to be resolved, some form of change has to be accepted by both parties. This involves give and take. Conflict resolution can only occur if both parties are willing to work together.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Differences are sure to arise between people. When these differences are resolved in constructive ways, relationships can actually be made stronger. When destructive methods are used, relationships may be damaged or destroyed. The conflict either will not be resolved, or one party will definitely come out feeling</a:t>
            </a:r>
            <a:r>
              <a:rPr lang="en-US" sz="1200" kern="1200" baseline="0" dirty="0" smtClean="0">
                <a:solidFill>
                  <a:schemeClr val="tx1"/>
                </a:solidFill>
                <a:effectLst/>
                <a:latin typeface="+mn-lt"/>
                <a:ea typeface="+mn-ea"/>
                <a:cs typeface="+mn-cs"/>
              </a:rPr>
              <a:t> bad</a:t>
            </a:r>
            <a:r>
              <a:rPr lang="en-US" sz="1200" kern="1200" dirty="0" smtClean="0">
                <a:solidFill>
                  <a:schemeClr val="tx1"/>
                </a:solidFill>
                <a:effectLst/>
                <a:latin typeface="+mn-lt"/>
                <a:ea typeface="+mn-ea"/>
                <a:cs typeface="+mn-cs"/>
              </a:rPr>
              <a:t>. Learning to recognize constructive and destructive behaviors can help people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focus on positive ways to resolve differences.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Can you recall the last conflict you had with an individual?</a:t>
            </a:r>
          </a:p>
          <a:p>
            <a:r>
              <a:rPr lang="en-US" sz="1200" kern="1200" dirty="0" smtClean="0">
                <a:solidFill>
                  <a:schemeClr val="tx1"/>
                </a:solidFill>
                <a:effectLst/>
                <a:latin typeface="+mn-lt"/>
                <a:ea typeface="+mn-ea"/>
                <a:cs typeface="+mn-cs"/>
              </a:rPr>
              <a:t>Did you resolve it? How was it resolved?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FC0730A-D9D0-4B64-B15A-CC5DED520116}" type="slidenum">
              <a:rPr lang="en-US" smtClean="0"/>
              <a:pPr/>
              <a:t>9</a:t>
            </a:fld>
            <a:endParaRPr lang="en-US"/>
          </a:p>
        </p:txBody>
      </p:sp>
    </p:spTree>
    <p:extLst>
      <p:ext uri="{BB962C8B-B14F-4D97-AF65-F5344CB8AC3E}">
        <p14:creationId xmlns:p14="http://schemas.microsoft.com/office/powerpoint/2010/main" val="2246068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ln w="15875">
                  <a:solidFill>
                    <a:schemeClr val="bg1"/>
                  </a:solidFill>
                </a:ln>
                <a:solidFill>
                  <a:schemeClr val="accent1"/>
                </a:solidFill>
                <a:effectLst>
                  <a:outerShdw dist="38100" dir="2700000" algn="tl" rotWithShape="0">
                    <a:schemeClr val="accent1"/>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chemeClr val="accent1"/>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9E526354-E5D8-4926-A6B2-893CC781BAA2}" type="datetime1">
              <a:rPr lang="en-US" smtClean="0"/>
              <a:t>6/27/2014</a:t>
            </a:fld>
            <a:endParaRPr lang="en-US"/>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4024F9E6-8BD1-4849-86DE-3CD23B63DC4B}" type="slidenum">
              <a:rPr lang="en-US" smtClean="0"/>
              <a:pPr/>
              <a:t>‹#›</a:t>
            </a:fld>
            <a:endParaRPr lang="en-US"/>
          </a:p>
        </p:txBody>
      </p:sp>
      <p:cxnSp>
        <p:nvCxnSpPr>
          <p:cNvPr id="8" name="Straight Connector 7"/>
          <p:cNvCxnSpPr/>
          <p:nvPr/>
        </p:nvCxnSpPr>
        <p:spPr>
          <a:xfrm>
            <a:off x="1483995" y="3733800"/>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1136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48E077-3CAD-4D11-9307-1D4267C9B6D8}" type="datetime1">
              <a:rPr lang="en-US" smtClean="0"/>
              <a:t>6/27/2014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p14="http://schemas.microsoft.com/office/powerpoint/2010/main" val="1234887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7B9054-105E-43F7-8511-752A78B16C34}" type="datetime1">
              <a:rPr lang="en-US" smtClean="0"/>
              <a:t>6/27/2014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p14="http://schemas.microsoft.com/office/powerpoint/2010/main" val="2962386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B7D735-B46D-41EB-8DF1-552CB17F80C0}" type="datetime1">
              <a:rPr lang="en-US" smtClean="0"/>
              <a:t>6/27/2014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p14="http://schemas.microsoft.com/office/powerpoint/2010/main" val="1487310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lang="en-US" sz="6000" b="1" kern="1200" cap="all" baseline="0" dirty="0">
                <a:ln w="15875">
                  <a:solidFill>
                    <a:schemeClr val="bg1"/>
                  </a:solidFill>
                </a:ln>
                <a:solidFill>
                  <a:schemeClr val="accent1"/>
                </a:solidFill>
                <a:effectLst>
                  <a:outerShdw dist="38100" dir="2700000" algn="tl" rotWithShape="0">
                    <a:schemeClr val="accent1"/>
                  </a:outerShdw>
                </a:effectLst>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FC8B5C-4E91-4677-847A-CE913F5797F0}" type="datetime1">
              <a:rPr lang="en-US" smtClean="0"/>
              <a:t>6/27/2014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4091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71830C1-526E-4BEC-AF82-4E1805BD06EB}" type="datetime1">
              <a:rPr lang="en-US" smtClean="0"/>
              <a:t>6/27/2014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p14="http://schemas.microsoft.com/office/powerpoint/2010/main" val="3563741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46A0D5E-9D9A-44B2-A7B1-224137E73D6E}" type="datetime1">
              <a:rPr lang="en-US" smtClean="0"/>
              <a:t>6/27/2014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p14="http://schemas.microsoft.com/office/powerpoint/2010/main" val="64315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1EEF3A9-88D2-4FB2-AD22-A4689E15FEB6}" type="datetime1">
              <a:rPr lang="en-US" smtClean="0"/>
              <a:t>6/27/2014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p14="http://schemas.microsoft.com/office/powerpoint/2010/main" val="2831164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0AFC2-F39D-4DE7-BEB1-881A2A26560F}" type="datetime1">
              <a:rPr lang="en-US" smtClean="0"/>
              <a:t>6/27/2014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p14="http://schemas.microsoft.com/office/powerpoint/2010/main" val="1796348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299950-71AE-46ED-AA7C-7B60AC8FF11B}" type="datetime1">
              <a:rPr lang="en-US" smtClean="0"/>
              <a:t>6/27/2014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p14="http://schemas.microsoft.com/office/powerpoint/2010/main" val="3269340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AF03F5-4914-4AE7-B40A-0D93D8444D6A}" type="datetime1">
              <a:rPr lang="en-US" smtClean="0"/>
              <a:t>6/27/2014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p14="http://schemas.microsoft.com/office/powerpoint/2010/main" val="2733151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7CBE815D-D146-4743-8E17-3C3D720A7C71}" type="datetime1">
              <a:rPr lang="en-US" smtClean="0"/>
              <a:t>6/27/2014</a:t>
            </a:fld>
            <a:endParaRPr lang="en-US"/>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US"/>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4024F9E6-8BD1-4849-86DE-3CD23B63DC4B}" type="slidenum">
              <a:rPr lang="en-US" smtClean="0"/>
              <a:pPr/>
              <a:t>‹#›</a:t>
            </a:fld>
            <a:endParaRPr lang="en-US"/>
          </a:p>
        </p:txBody>
      </p:sp>
    </p:spTree>
    <p:extLst>
      <p:ext uri="{BB962C8B-B14F-4D97-AF65-F5344CB8AC3E}">
        <p14:creationId xmlns:p14="http://schemas.microsoft.com/office/powerpoint/2010/main" val="108581341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youtu.be/mqkm788-Jk8"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16.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youtu.be/4gQ0ZLdHlHM"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5.WMF"/></Relationships>
</file>

<file path=ppt/slides/_rels/slide22.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tress.about.com/od/relationships/ht/healthycomm.htm"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youtu.be/mqkm788-Jk8" TargetMode="External"/><Relationship Id="rId5" Type="http://schemas.openxmlformats.org/officeDocument/2006/relationships/hyperlink" Target="http://youtu.be/4gQ0ZLdHlHM" TargetMode="External"/><Relationship Id="rId4" Type="http://schemas.openxmlformats.org/officeDocument/2006/relationships/hyperlink" Target="http://stress.about.com/od/relationships/qt/unresolved.ht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3385" y="2590800"/>
            <a:ext cx="7467600" cy="1066800"/>
          </a:xfrm>
        </p:spPr>
        <p:txBody>
          <a:bodyPr>
            <a:normAutofit fontScale="90000"/>
          </a:bodyPr>
          <a:lstStyle/>
          <a:p>
            <a:pPr algn="ctr"/>
            <a:r>
              <a:rPr lang="en-US" cap="none" dirty="0" smtClean="0">
                <a:solidFill>
                  <a:schemeClr val="accent2">
                    <a:lumMod val="50000"/>
                  </a:schemeClr>
                </a:solidFill>
              </a:rPr>
              <a:t>Can’t We All Just Get Along? Conflict Resolution Strategies</a:t>
            </a:r>
            <a:endParaRPr lang="en-US" cap="none" dirty="0">
              <a:solidFill>
                <a:schemeClr val="accent2">
                  <a:lumMod val="50000"/>
                </a:schemeClr>
              </a:solidFill>
            </a:endParaRPr>
          </a:p>
        </p:txBody>
      </p:sp>
      <p:sp>
        <p:nvSpPr>
          <p:cNvPr id="3" name="Subtitle 2"/>
          <p:cNvSpPr>
            <a:spLocks noGrp="1"/>
          </p:cNvSpPr>
          <p:nvPr>
            <p:ph type="subTitle" idx="1"/>
          </p:nvPr>
        </p:nvSpPr>
        <p:spPr>
          <a:xfrm>
            <a:off x="703385" y="3962400"/>
            <a:ext cx="7467600" cy="738554"/>
          </a:xfrm>
        </p:spPr>
        <p:txBody>
          <a:bodyPr/>
          <a:lstStyle/>
          <a:p>
            <a:pPr algn="ctr"/>
            <a:r>
              <a:rPr lang="en-US" dirty="0" smtClean="0">
                <a:solidFill>
                  <a:schemeClr val="accent2">
                    <a:lumMod val="50000"/>
                  </a:schemeClr>
                </a:solidFill>
              </a:rPr>
              <a:t>Instructional Practices in Education and Training</a:t>
            </a:r>
            <a:endParaRPr lang="en-US" dirty="0">
              <a:solidFill>
                <a:schemeClr val="accent2">
                  <a:lumMod val="50000"/>
                </a:schemeClr>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9001" y="4677507"/>
            <a:ext cx="2505566" cy="178845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36309" y="2057400"/>
            <a:ext cx="8534400" cy="1143000"/>
          </a:xfrm>
        </p:spPr>
        <p:txBody>
          <a:bodyPr>
            <a:noAutofit/>
          </a:bodyPr>
          <a:lstStyle/>
          <a:p>
            <a:pPr algn="ctr"/>
            <a:r>
              <a:rPr lang="en-US" dirty="0" smtClean="0">
                <a:solidFill>
                  <a:schemeClr val="accent2">
                    <a:lumMod val="50000"/>
                  </a:schemeClr>
                </a:solidFill>
              </a:rPr>
              <a:t>What are some positive </a:t>
            </a:r>
            <a:r>
              <a:rPr lang="en-US" dirty="0">
                <a:solidFill>
                  <a:schemeClr val="accent2">
                    <a:lumMod val="50000"/>
                  </a:schemeClr>
                </a:solidFill>
              </a:rPr>
              <a:t>c</a:t>
            </a:r>
            <a:r>
              <a:rPr lang="en-US" dirty="0" smtClean="0">
                <a:solidFill>
                  <a:schemeClr val="accent2">
                    <a:lumMod val="50000"/>
                  </a:schemeClr>
                </a:solidFill>
              </a:rPr>
              <a:t>onstructive </a:t>
            </a:r>
            <a:r>
              <a:rPr lang="en-US" dirty="0">
                <a:solidFill>
                  <a:schemeClr val="accent2">
                    <a:lumMod val="50000"/>
                  </a:schemeClr>
                </a:solidFill>
              </a:rPr>
              <a:t>m</a:t>
            </a:r>
            <a:r>
              <a:rPr lang="en-US" dirty="0" smtClean="0">
                <a:solidFill>
                  <a:schemeClr val="accent2">
                    <a:lumMod val="50000"/>
                  </a:schemeClr>
                </a:solidFill>
              </a:rPr>
              <a:t>ethods to resolve conflict?</a:t>
            </a:r>
            <a:endParaRPr lang="en-US" dirty="0">
              <a:solidFill>
                <a:schemeClr val="accent2">
                  <a:lumMod val="50000"/>
                </a:schemeClr>
              </a:solidFill>
            </a:endParaRPr>
          </a:p>
        </p:txBody>
      </p:sp>
      <p:sp>
        <p:nvSpPr>
          <p:cNvPr id="2" name="Slide Number Placeholder 1"/>
          <p:cNvSpPr>
            <a:spLocks noGrp="1"/>
          </p:cNvSpPr>
          <p:nvPr>
            <p:ph type="sldNum" sz="quarter" idx="12"/>
          </p:nvPr>
        </p:nvSpPr>
        <p:spPr>
          <a:xfrm>
            <a:off x="7467600" y="6223828"/>
            <a:ext cx="1279663" cy="365125"/>
          </a:xfrm>
        </p:spPr>
        <p:txBody>
          <a:bodyPr/>
          <a:lstStyle/>
          <a:p>
            <a:fld id="{4024F9E6-8BD1-4849-86DE-3CD23B63DC4B}" type="slidenum">
              <a:rPr lang="en-US" sz="1800" smtClean="0">
                <a:solidFill>
                  <a:schemeClr val="accent2">
                    <a:lumMod val="50000"/>
                  </a:schemeClr>
                </a:solidFill>
              </a:rPr>
              <a:pPr/>
              <a:t>10</a:t>
            </a:fld>
            <a:endParaRPr lang="en-US" sz="1800" dirty="0">
              <a:solidFill>
                <a:schemeClr val="accent2">
                  <a:lumMod val="50000"/>
                </a:schemeClr>
              </a:solidFill>
            </a:endParaRPr>
          </a:p>
        </p:txBody>
      </p:sp>
      <p:sp>
        <p:nvSpPr>
          <p:cNvPr id="4" name="Rectangle 3"/>
          <p:cNvSpPr/>
          <p:nvPr/>
        </p:nvSpPr>
        <p:spPr>
          <a:xfrm>
            <a:off x="2895600" y="6465843"/>
            <a:ext cx="3786614" cy="246221"/>
          </a:xfrm>
          <a:prstGeom prst="rect">
            <a:avLst/>
          </a:prstGeom>
        </p:spPr>
        <p:txBody>
          <a:bodyPr wrap="none">
            <a:spAutoFit/>
          </a:bodyPr>
          <a:lstStyle/>
          <a:p>
            <a:pPr lvl="0" algn="ctr" fontAlgn="base">
              <a:spcBef>
                <a:spcPct val="0"/>
              </a:spcBef>
              <a:spcAft>
                <a:spcPct val="0"/>
              </a:spcAft>
            </a:pPr>
            <a:r>
              <a:rPr lang="en-US" sz="1000" dirty="0">
                <a:solidFill>
                  <a:srgbClr val="000000"/>
                </a:solidFill>
                <a:latin typeface="Arial" charset="0"/>
              </a:rPr>
              <a:t>Copyright © Texas Education Agency, 2014. All rights reserved.</a:t>
            </a:r>
            <a:endParaRPr lang="en-MY" sz="1000" dirty="0">
              <a:solidFill>
                <a:srgbClr val="000000"/>
              </a:solidFill>
              <a:latin typeface="Arial" charset="0"/>
            </a:endParaRPr>
          </a:p>
        </p:txBody>
      </p:sp>
    </p:spTree>
    <p:extLst>
      <p:ext uri="{BB962C8B-B14F-4D97-AF65-F5344CB8AC3E}">
        <p14:creationId xmlns:p14="http://schemas.microsoft.com/office/powerpoint/2010/main" val="1127642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50277" y="113549"/>
            <a:ext cx="8001000" cy="1143000"/>
          </a:xfrm>
        </p:spPr>
        <p:txBody>
          <a:bodyPr>
            <a:normAutofit/>
          </a:bodyPr>
          <a:lstStyle/>
          <a:p>
            <a:pPr algn="ctr"/>
            <a:r>
              <a:rPr lang="en-US" dirty="0" smtClean="0">
                <a:solidFill>
                  <a:schemeClr val="accent2">
                    <a:lumMod val="50000"/>
                  </a:schemeClr>
                </a:solidFill>
              </a:rPr>
              <a:t>Constructive Conflict Resolutions</a:t>
            </a:r>
            <a:endParaRPr lang="en-US" dirty="0">
              <a:solidFill>
                <a:schemeClr val="accent2">
                  <a:lumMod val="50000"/>
                </a:schemeClr>
              </a:solidFill>
            </a:endParaRPr>
          </a:p>
        </p:txBody>
      </p:sp>
      <p:sp>
        <p:nvSpPr>
          <p:cNvPr id="6" name="Content Placeholder 5"/>
          <p:cNvSpPr>
            <a:spLocks noGrp="1"/>
          </p:cNvSpPr>
          <p:nvPr>
            <p:ph sz="half" idx="1"/>
          </p:nvPr>
        </p:nvSpPr>
        <p:spPr>
          <a:xfrm>
            <a:off x="693688" y="2135272"/>
            <a:ext cx="3886200" cy="4572000"/>
          </a:xfrm>
        </p:spPr>
        <p:txBody>
          <a:bodyPr>
            <a:normAutofit/>
          </a:bodyPr>
          <a:lstStyle/>
          <a:p>
            <a:pPr>
              <a:buFont typeface="Arial" panose="020B0604020202020204" pitchFamily="34" charset="0"/>
              <a:buChar char="•"/>
            </a:pPr>
            <a:r>
              <a:rPr lang="en-US" sz="3000" dirty="0" smtClean="0">
                <a:solidFill>
                  <a:schemeClr val="accent2">
                    <a:lumMod val="50000"/>
                  </a:schemeClr>
                </a:solidFill>
              </a:rPr>
              <a:t>Accommodation</a:t>
            </a:r>
          </a:p>
          <a:p>
            <a:pPr>
              <a:buFont typeface="Arial" panose="020B0604020202020204" pitchFamily="34" charset="0"/>
              <a:buChar char="•"/>
            </a:pPr>
            <a:r>
              <a:rPr lang="en-US" sz="3000" dirty="0" smtClean="0">
                <a:solidFill>
                  <a:schemeClr val="accent2">
                    <a:lumMod val="50000"/>
                  </a:schemeClr>
                </a:solidFill>
              </a:rPr>
              <a:t>Compromise</a:t>
            </a:r>
            <a:endParaRPr lang="en-US" sz="3000" dirty="0">
              <a:solidFill>
                <a:schemeClr val="accent2">
                  <a:lumMod val="50000"/>
                </a:schemeClr>
              </a:solidFill>
            </a:endParaRPr>
          </a:p>
          <a:p>
            <a:pPr>
              <a:buFont typeface="Arial" panose="020B0604020202020204" pitchFamily="34" charset="0"/>
              <a:buChar char="•"/>
            </a:pPr>
            <a:r>
              <a:rPr lang="en-US" sz="3000" dirty="0" smtClean="0">
                <a:solidFill>
                  <a:schemeClr val="accent2">
                    <a:lumMod val="50000"/>
                  </a:schemeClr>
                </a:solidFill>
              </a:rPr>
              <a:t>Concession</a:t>
            </a:r>
          </a:p>
          <a:p>
            <a:pPr>
              <a:buFont typeface="Arial" panose="020B0604020202020204" pitchFamily="34" charset="0"/>
              <a:buChar char="•"/>
            </a:pPr>
            <a:r>
              <a:rPr lang="en-US" sz="3000" dirty="0" smtClean="0">
                <a:solidFill>
                  <a:schemeClr val="accent2">
                    <a:lumMod val="50000"/>
                  </a:schemeClr>
                </a:solidFill>
              </a:rPr>
              <a:t>Consensus</a:t>
            </a:r>
          </a:p>
        </p:txBody>
      </p:sp>
      <p:pic>
        <p:nvPicPr>
          <p:cNvPr id="3"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579888" y="1981201"/>
            <a:ext cx="3873345" cy="3274840"/>
          </a:xfrm>
        </p:spPr>
      </p:pic>
      <p:sp>
        <p:nvSpPr>
          <p:cNvPr id="2" name="Slide Number Placeholder 1"/>
          <p:cNvSpPr>
            <a:spLocks noGrp="1"/>
          </p:cNvSpPr>
          <p:nvPr>
            <p:ph type="sldNum" sz="quarter" idx="12"/>
          </p:nvPr>
        </p:nvSpPr>
        <p:spPr>
          <a:xfrm>
            <a:off x="7551649" y="6123598"/>
            <a:ext cx="1279663" cy="365125"/>
          </a:xfrm>
        </p:spPr>
        <p:txBody>
          <a:bodyPr/>
          <a:lstStyle/>
          <a:p>
            <a:fld id="{4024F9E6-8BD1-4849-86DE-3CD23B63DC4B}" type="slidenum">
              <a:rPr lang="en-US" sz="1800" smtClean="0">
                <a:solidFill>
                  <a:schemeClr val="accent2">
                    <a:lumMod val="50000"/>
                  </a:schemeClr>
                </a:solidFill>
              </a:rPr>
              <a:pPr/>
              <a:t>11</a:t>
            </a:fld>
            <a:endParaRPr lang="en-US" sz="1800" dirty="0">
              <a:solidFill>
                <a:schemeClr val="accent2">
                  <a:lumMod val="50000"/>
                </a:schemeClr>
              </a:solidFill>
            </a:endParaRPr>
          </a:p>
        </p:txBody>
      </p:sp>
      <p:sp>
        <p:nvSpPr>
          <p:cNvPr id="4" name="Rectangle 3"/>
          <p:cNvSpPr/>
          <p:nvPr/>
        </p:nvSpPr>
        <p:spPr>
          <a:xfrm>
            <a:off x="2869193" y="6477000"/>
            <a:ext cx="3786614" cy="246221"/>
          </a:xfrm>
          <a:prstGeom prst="rect">
            <a:avLst/>
          </a:prstGeom>
        </p:spPr>
        <p:txBody>
          <a:bodyPr wrap="none">
            <a:spAutoFit/>
          </a:bodyPr>
          <a:lstStyle/>
          <a:p>
            <a:pPr lvl="0" algn="ctr" fontAlgn="base">
              <a:spcBef>
                <a:spcPct val="0"/>
              </a:spcBef>
              <a:spcAft>
                <a:spcPct val="0"/>
              </a:spcAft>
            </a:pPr>
            <a:r>
              <a:rPr lang="en-US" sz="1000" dirty="0">
                <a:solidFill>
                  <a:srgbClr val="000000"/>
                </a:solidFill>
                <a:latin typeface="Arial" charset="0"/>
              </a:rPr>
              <a:t>Copyright © Texas Education Agency, 2014. All rights reserved.</a:t>
            </a:r>
            <a:endParaRPr lang="en-MY" sz="1000" dirty="0">
              <a:solidFill>
                <a:srgbClr val="000000"/>
              </a:solidFill>
              <a:latin typeface="Arial" charset="0"/>
            </a:endParaRPr>
          </a:p>
        </p:txBody>
      </p:sp>
    </p:spTree>
    <p:extLst>
      <p:ext uri="{BB962C8B-B14F-4D97-AF65-F5344CB8AC3E}">
        <p14:creationId xmlns:p14="http://schemas.microsoft.com/office/powerpoint/2010/main" val="29846745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57249" y="304800"/>
            <a:ext cx="7406640" cy="1356360"/>
          </a:xfrm>
        </p:spPr>
        <p:txBody>
          <a:bodyPr/>
          <a:lstStyle/>
          <a:p>
            <a:pPr algn="ctr"/>
            <a:r>
              <a:rPr lang="en-US" dirty="0" smtClean="0">
                <a:solidFill>
                  <a:schemeClr val="accent2">
                    <a:lumMod val="50000"/>
                  </a:schemeClr>
                </a:solidFill>
              </a:rPr>
              <a:t>Steps in Conflict Resolution </a:t>
            </a:r>
            <a:endParaRPr lang="en-US" dirty="0">
              <a:solidFill>
                <a:schemeClr val="accent2">
                  <a:lumMod val="50000"/>
                </a:schemeClr>
              </a:solidFill>
            </a:endParaRP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508586909"/>
              </p:ext>
            </p:extLst>
          </p:nvPr>
        </p:nvGraphicFramePr>
        <p:xfrm>
          <a:off x="533400" y="1752600"/>
          <a:ext cx="8077200" cy="41910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2"/>
          </p:nvPr>
        </p:nvSpPr>
        <p:spPr>
          <a:xfrm>
            <a:off x="7624058" y="6229123"/>
            <a:ext cx="1279663" cy="365125"/>
          </a:xfrm>
        </p:spPr>
        <p:txBody>
          <a:bodyPr/>
          <a:lstStyle/>
          <a:p>
            <a:fld id="{4024F9E6-8BD1-4849-86DE-3CD23B63DC4B}" type="slidenum">
              <a:rPr lang="en-US" sz="1800" smtClean="0">
                <a:solidFill>
                  <a:schemeClr val="accent2">
                    <a:lumMod val="50000"/>
                  </a:schemeClr>
                </a:solidFill>
              </a:rPr>
              <a:pPr/>
              <a:t>12</a:t>
            </a:fld>
            <a:endParaRPr lang="en-US" sz="1800" dirty="0">
              <a:solidFill>
                <a:schemeClr val="accent2">
                  <a:lumMod val="50000"/>
                </a:schemeClr>
              </a:solidFill>
            </a:endParaRPr>
          </a:p>
        </p:txBody>
      </p:sp>
      <p:sp>
        <p:nvSpPr>
          <p:cNvPr id="4" name="Rectangle 3"/>
          <p:cNvSpPr/>
          <p:nvPr/>
        </p:nvSpPr>
        <p:spPr>
          <a:xfrm>
            <a:off x="2869193" y="6477000"/>
            <a:ext cx="3786614" cy="246221"/>
          </a:xfrm>
          <a:prstGeom prst="rect">
            <a:avLst/>
          </a:prstGeom>
        </p:spPr>
        <p:txBody>
          <a:bodyPr wrap="none">
            <a:spAutoFit/>
          </a:bodyPr>
          <a:lstStyle/>
          <a:p>
            <a:pPr lvl="0" algn="ctr" fontAlgn="base">
              <a:spcBef>
                <a:spcPct val="0"/>
              </a:spcBef>
              <a:spcAft>
                <a:spcPct val="0"/>
              </a:spcAft>
            </a:pPr>
            <a:r>
              <a:rPr lang="en-US" sz="1000" dirty="0">
                <a:solidFill>
                  <a:srgbClr val="000000"/>
                </a:solidFill>
                <a:latin typeface="Arial" charset="0"/>
              </a:rPr>
              <a:t>Copyright © Texas Education Agency, 2014. All rights reserved.</a:t>
            </a:r>
            <a:endParaRPr lang="en-MY" sz="1000" dirty="0">
              <a:solidFill>
                <a:srgbClr val="000000"/>
              </a:solidFill>
              <a:latin typeface="Arial" charset="0"/>
            </a:endParaRPr>
          </a:p>
        </p:txBody>
      </p:sp>
    </p:spTree>
    <p:extLst>
      <p:ext uri="{BB962C8B-B14F-4D97-AF65-F5344CB8AC3E}">
        <p14:creationId xmlns:p14="http://schemas.microsoft.com/office/powerpoint/2010/main" val="11958291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44880" y="432497"/>
            <a:ext cx="7406640" cy="1356360"/>
          </a:xfrm>
        </p:spPr>
        <p:txBody>
          <a:bodyPr/>
          <a:lstStyle/>
          <a:p>
            <a:pPr algn="ctr"/>
            <a:r>
              <a:rPr lang="en-US" dirty="0" smtClean="0">
                <a:solidFill>
                  <a:schemeClr val="accent2">
                    <a:lumMod val="50000"/>
                  </a:schemeClr>
                </a:solidFill>
              </a:rPr>
              <a:t>Conflict Resolutions </a:t>
            </a:r>
            <a:endParaRPr lang="en-US" dirty="0">
              <a:solidFill>
                <a:schemeClr val="accent2">
                  <a:lumMod val="50000"/>
                </a:schemeClr>
              </a:solidFill>
            </a:endParaRPr>
          </a:p>
        </p:txBody>
      </p:sp>
      <p:sp>
        <p:nvSpPr>
          <p:cNvPr id="6" name="Content Placeholder 5"/>
          <p:cNvSpPr>
            <a:spLocks noGrp="1"/>
          </p:cNvSpPr>
          <p:nvPr>
            <p:ph sz="half" idx="1"/>
          </p:nvPr>
        </p:nvSpPr>
        <p:spPr>
          <a:xfrm>
            <a:off x="762000" y="2133599"/>
            <a:ext cx="3886200" cy="4027967"/>
          </a:xfrm>
        </p:spPr>
        <p:txBody>
          <a:bodyPr>
            <a:normAutofit/>
          </a:bodyPr>
          <a:lstStyle/>
          <a:p>
            <a:pPr>
              <a:buFont typeface="Arial" panose="020B0604020202020204" pitchFamily="34" charset="0"/>
              <a:buChar char="•"/>
            </a:pPr>
            <a:r>
              <a:rPr lang="en-US" sz="3000" dirty="0" smtClean="0">
                <a:solidFill>
                  <a:schemeClr val="accent2">
                    <a:lumMod val="50000"/>
                  </a:schemeClr>
                </a:solidFill>
              </a:rPr>
              <a:t>Respect each other</a:t>
            </a:r>
          </a:p>
          <a:p>
            <a:pPr>
              <a:buFont typeface="Arial" panose="020B0604020202020204" pitchFamily="34" charset="0"/>
              <a:buChar char="•"/>
            </a:pPr>
            <a:r>
              <a:rPr lang="en-US" sz="3000" dirty="0" smtClean="0">
                <a:solidFill>
                  <a:schemeClr val="accent2">
                    <a:lumMod val="50000"/>
                  </a:schemeClr>
                </a:solidFill>
              </a:rPr>
              <a:t>Listen to various points</a:t>
            </a:r>
          </a:p>
          <a:p>
            <a:pPr>
              <a:buFont typeface="Arial" panose="020B0604020202020204" pitchFamily="34" charset="0"/>
              <a:buChar char="•"/>
            </a:pPr>
            <a:r>
              <a:rPr lang="en-US" sz="3000" dirty="0" smtClean="0">
                <a:solidFill>
                  <a:schemeClr val="accent2">
                    <a:lumMod val="50000"/>
                  </a:schemeClr>
                </a:solidFill>
              </a:rPr>
              <a:t>Work towards mutual decisions</a:t>
            </a:r>
            <a:endParaRPr lang="en-US" sz="3000" dirty="0">
              <a:solidFill>
                <a:schemeClr val="accent2">
                  <a:lumMod val="50000"/>
                </a:schemeClr>
              </a:solidFill>
            </a:endParaRPr>
          </a:p>
        </p:txBody>
      </p:sp>
      <p:pic>
        <p:nvPicPr>
          <p:cNvPr id="3"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712707" y="2133599"/>
            <a:ext cx="3886200" cy="3036381"/>
          </a:xfrm>
        </p:spPr>
      </p:pic>
      <p:sp>
        <p:nvSpPr>
          <p:cNvPr id="2" name="Slide Number Placeholder 1"/>
          <p:cNvSpPr>
            <a:spLocks noGrp="1"/>
          </p:cNvSpPr>
          <p:nvPr>
            <p:ph type="sldNum" sz="quarter" idx="12"/>
          </p:nvPr>
        </p:nvSpPr>
        <p:spPr>
          <a:xfrm>
            <a:off x="7471614" y="6234985"/>
            <a:ext cx="1279663" cy="365125"/>
          </a:xfrm>
        </p:spPr>
        <p:txBody>
          <a:bodyPr/>
          <a:lstStyle/>
          <a:p>
            <a:r>
              <a:rPr lang="en-US" sz="1800" dirty="0" smtClean="0">
                <a:solidFill>
                  <a:schemeClr val="accent2">
                    <a:lumMod val="50000"/>
                  </a:schemeClr>
                </a:solidFill>
              </a:rPr>
              <a:t>13</a:t>
            </a:r>
            <a:endParaRPr lang="en-US" sz="1800" dirty="0">
              <a:solidFill>
                <a:schemeClr val="accent2">
                  <a:lumMod val="50000"/>
                </a:schemeClr>
              </a:solidFill>
            </a:endParaRPr>
          </a:p>
        </p:txBody>
      </p:sp>
      <p:sp>
        <p:nvSpPr>
          <p:cNvPr id="4" name="Rectangle 3"/>
          <p:cNvSpPr/>
          <p:nvPr/>
        </p:nvSpPr>
        <p:spPr>
          <a:xfrm>
            <a:off x="2869193" y="6477000"/>
            <a:ext cx="3786614" cy="246221"/>
          </a:xfrm>
          <a:prstGeom prst="rect">
            <a:avLst/>
          </a:prstGeom>
        </p:spPr>
        <p:txBody>
          <a:bodyPr wrap="none">
            <a:spAutoFit/>
          </a:bodyPr>
          <a:lstStyle/>
          <a:p>
            <a:pPr lvl="0" algn="ctr" fontAlgn="base">
              <a:spcBef>
                <a:spcPct val="0"/>
              </a:spcBef>
              <a:spcAft>
                <a:spcPct val="0"/>
              </a:spcAft>
            </a:pPr>
            <a:r>
              <a:rPr lang="en-US" sz="1000" dirty="0">
                <a:solidFill>
                  <a:srgbClr val="000000"/>
                </a:solidFill>
                <a:latin typeface="Arial" charset="0"/>
              </a:rPr>
              <a:t>Copyright © Texas Education Agency, 2014. All rights reserved.</a:t>
            </a:r>
            <a:endParaRPr lang="en-MY" sz="1000" dirty="0">
              <a:solidFill>
                <a:srgbClr val="000000"/>
              </a:solidFill>
              <a:latin typeface="Arial" charset="0"/>
            </a:endParaRPr>
          </a:p>
        </p:txBody>
      </p:sp>
    </p:spTree>
    <p:extLst>
      <p:ext uri="{BB962C8B-B14F-4D97-AF65-F5344CB8AC3E}">
        <p14:creationId xmlns:p14="http://schemas.microsoft.com/office/powerpoint/2010/main" val="38982945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8001000" cy="1143000"/>
          </a:xfrm>
        </p:spPr>
        <p:txBody>
          <a:bodyPr>
            <a:normAutofit/>
          </a:bodyPr>
          <a:lstStyle/>
          <a:p>
            <a:pPr algn="ctr"/>
            <a:r>
              <a:rPr lang="en-US" sz="3200" dirty="0" smtClean="0">
                <a:solidFill>
                  <a:schemeClr val="accent2">
                    <a:lumMod val="50000"/>
                  </a:schemeClr>
                </a:solidFill>
              </a:rPr>
              <a:t>Practicing Constructive Conflict Resolution</a:t>
            </a:r>
            <a:endParaRPr lang="en-US" sz="3200" dirty="0">
              <a:solidFill>
                <a:schemeClr val="accent2">
                  <a:lumMod val="50000"/>
                </a:schemeClr>
              </a:solidFill>
            </a:endParaRPr>
          </a:p>
        </p:txBody>
      </p:sp>
      <p:sp>
        <p:nvSpPr>
          <p:cNvPr id="6" name="Content Placeholder 5"/>
          <p:cNvSpPr>
            <a:spLocks noGrp="1"/>
          </p:cNvSpPr>
          <p:nvPr>
            <p:ph sz="half" idx="1"/>
          </p:nvPr>
        </p:nvSpPr>
        <p:spPr>
          <a:xfrm>
            <a:off x="726831" y="1196340"/>
            <a:ext cx="3566160" cy="4023360"/>
          </a:xfrm>
        </p:spPr>
        <p:txBody>
          <a:bodyPr>
            <a:normAutofit/>
          </a:bodyPr>
          <a:lstStyle/>
          <a:p>
            <a:pPr marL="171450" indent="-171450" fontAlgn="base">
              <a:buFont typeface="Arial" panose="020B0604020202020204" pitchFamily="34" charset="0"/>
              <a:buChar char="•"/>
            </a:pPr>
            <a:r>
              <a:rPr lang="en-US" sz="2800" dirty="0">
                <a:solidFill>
                  <a:schemeClr val="accent2">
                    <a:lumMod val="50000"/>
                  </a:schemeClr>
                </a:solidFill>
              </a:rPr>
              <a:t>Be accepting of </a:t>
            </a:r>
            <a:r>
              <a:rPr lang="en-US" sz="2800" dirty="0" smtClean="0">
                <a:solidFill>
                  <a:schemeClr val="accent2">
                    <a:lumMod val="50000"/>
                  </a:schemeClr>
                </a:solidFill>
              </a:rPr>
              <a:t>compromise</a:t>
            </a:r>
            <a:endParaRPr lang="en-US" sz="2800" dirty="0">
              <a:solidFill>
                <a:schemeClr val="accent2">
                  <a:lumMod val="50000"/>
                </a:schemeClr>
              </a:solidFill>
            </a:endParaRPr>
          </a:p>
          <a:p>
            <a:pPr marL="171450" indent="-171450" fontAlgn="base">
              <a:buFont typeface="Arial" panose="020B0604020202020204" pitchFamily="34" charset="0"/>
              <a:buChar char="•"/>
            </a:pPr>
            <a:r>
              <a:rPr lang="en-US" sz="2800" dirty="0">
                <a:solidFill>
                  <a:schemeClr val="accent2">
                    <a:lumMod val="50000"/>
                  </a:schemeClr>
                </a:solidFill>
              </a:rPr>
              <a:t>Be flexible and willing to </a:t>
            </a:r>
            <a:r>
              <a:rPr lang="en-US" sz="2800" dirty="0" smtClean="0">
                <a:solidFill>
                  <a:schemeClr val="accent2">
                    <a:lumMod val="50000"/>
                  </a:schemeClr>
                </a:solidFill>
              </a:rPr>
              <a:t>bend</a:t>
            </a:r>
            <a:endParaRPr lang="en-US" sz="2800" dirty="0">
              <a:solidFill>
                <a:schemeClr val="accent2">
                  <a:lumMod val="50000"/>
                </a:schemeClr>
              </a:solidFill>
            </a:endParaRPr>
          </a:p>
          <a:p>
            <a:pPr marL="171450" indent="-171450" fontAlgn="base">
              <a:buFont typeface="Arial" panose="020B0604020202020204" pitchFamily="34" charset="0"/>
              <a:buChar char="•"/>
            </a:pPr>
            <a:r>
              <a:rPr lang="en-US" sz="2800" dirty="0">
                <a:solidFill>
                  <a:schemeClr val="accent2">
                    <a:lumMod val="50000"/>
                  </a:schemeClr>
                </a:solidFill>
              </a:rPr>
              <a:t>Be honest about your needs and </a:t>
            </a:r>
            <a:r>
              <a:rPr lang="en-US" sz="2800" dirty="0" smtClean="0">
                <a:solidFill>
                  <a:schemeClr val="accent2">
                    <a:lumMod val="50000"/>
                  </a:schemeClr>
                </a:solidFill>
              </a:rPr>
              <a:t>wants</a:t>
            </a:r>
            <a:endParaRPr lang="en-US" sz="2800" dirty="0">
              <a:solidFill>
                <a:schemeClr val="accent2">
                  <a:lumMod val="50000"/>
                </a:schemeClr>
              </a:solidFill>
            </a:endParaRPr>
          </a:p>
          <a:p>
            <a:pPr marL="171450" indent="-171450" fontAlgn="base">
              <a:buFont typeface="Arial" panose="020B0604020202020204" pitchFamily="34" charset="0"/>
              <a:buChar char="•"/>
            </a:pPr>
            <a:r>
              <a:rPr lang="en-US" sz="2800" dirty="0">
                <a:solidFill>
                  <a:schemeClr val="accent2">
                    <a:lumMod val="50000"/>
                  </a:schemeClr>
                </a:solidFill>
              </a:rPr>
              <a:t>Cooperate by working together toward a solution</a:t>
            </a:r>
          </a:p>
          <a:p>
            <a:endParaRPr lang="en-US" sz="2800" dirty="0"/>
          </a:p>
        </p:txBody>
      </p:sp>
      <p:sp>
        <p:nvSpPr>
          <p:cNvPr id="7" name="Content Placeholder 6"/>
          <p:cNvSpPr>
            <a:spLocks noGrp="1"/>
          </p:cNvSpPr>
          <p:nvPr>
            <p:ph sz="half" idx="2"/>
          </p:nvPr>
        </p:nvSpPr>
        <p:spPr>
          <a:xfrm>
            <a:off x="4693066" y="1509980"/>
            <a:ext cx="3566160" cy="4023360"/>
          </a:xfrm>
        </p:spPr>
        <p:txBody>
          <a:bodyPr/>
          <a:lstStyle/>
          <a:p>
            <a:pPr marL="171450" indent="-171450" fontAlgn="base">
              <a:buFont typeface="Arial" panose="020B0604020202020204" pitchFamily="34" charset="0"/>
              <a:buChar char="•"/>
            </a:pPr>
            <a:r>
              <a:rPr lang="en-US" sz="2800" dirty="0">
                <a:solidFill>
                  <a:schemeClr val="accent2">
                    <a:lumMod val="50000"/>
                  </a:schemeClr>
                </a:solidFill>
              </a:rPr>
              <a:t>Do not change the </a:t>
            </a:r>
            <a:r>
              <a:rPr lang="en-US" sz="2800" dirty="0" smtClean="0">
                <a:solidFill>
                  <a:schemeClr val="accent2">
                    <a:lumMod val="50000"/>
                  </a:schemeClr>
                </a:solidFill>
              </a:rPr>
              <a:t>subject</a:t>
            </a:r>
            <a:endParaRPr lang="en-US" sz="2800" dirty="0">
              <a:solidFill>
                <a:schemeClr val="accent2">
                  <a:lumMod val="50000"/>
                </a:schemeClr>
              </a:solidFill>
            </a:endParaRPr>
          </a:p>
          <a:p>
            <a:pPr marL="171450" indent="-171450" fontAlgn="base">
              <a:buFont typeface="Arial" panose="020B0604020202020204" pitchFamily="34" charset="0"/>
              <a:buChar char="•"/>
            </a:pPr>
            <a:r>
              <a:rPr lang="en-US" sz="2800" dirty="0">
                <a:solidFill>
                  <a:schemeClr val="accent2">
                    <a:lumMod val="50000"/>
                  </a:schemeClr>
                </a:solidFill>
              </a:rPr>
              <a:t>Face the conflict </a:t>
            </a:r>
            <a:r>
              <a:rPr lang="en-US" sz="2800" dirty="0" smtClean="0">
                <a:solidFill>
                  <a:schemeClr val="accent2">
                    <a:lumMod val="50000"/>
                  </a:schemeClr>
                </a:solidFill>
              </a:rPr>
              <a:t>without fear </a:t>
            </a:r>
            <a:r>
              <a:rPr lang="en-US" sz="2800" dirty="0">
                <a:solidFill>
                  <a:schemeClr val="accent2">
                    <a:lumMod val="50000"/>
                  </a:schemeClr>
                </a:solidFill>
              </a:rPr>
              <a:t>(Do not avoid it.)</a:t>
            </a:r>
          </a:p>
          <a:p>
            <a:pPr marL="171450" indent="-171450" fontAlgn="base">
              <a:buFont typeface="Arial" panose="020B0604020202020204" pitchFamily="34" charset="0"/>
              <a:buChar char="•"/>
            </a:pPr>
            <a:r>
              <a:rPr lang="en-US" sz="2800" dirty="0">
                <a:solidFill>
                  <a:schemeClr val="accent2">
                    <a:lumMod val="50000"/>
                  </a:schemeClr>
                </a:solidFill>
              </a:rPr>
              <a:t>Put yourself in the other person’s </a:t>
            </a:r>
            <a:r>
              <a:rPr lang="en-US" sz="2800" dirty="0" smtClean="0">
                <a:solidFill>
                  <a:schemeClr val="accent2">
                    <a:lumMod val="50000"/>
                  </a:schemeClr>
                </a:solidFill>
              </a:rPr>
              <a:t>shoes</a:t>
            </a:r>
            <a:endParaRPr lang="en-US" sz="2800" dirty="0">
              <a:solidFill>
                <a:schemeClr val="accent2">
                  <a:lumMod val="50000"/>
                </a:schemeClr>
              </a:solidFill>
            </a:endParaRPr>
          </a:p>
        </p:txBody>
      </p:sp>
      <p:sp>
        <p:nvSpPr>
          <p:cNvPr id="5" name="Slide Number Placeholder 4"/>
          <p:cNvSpPr>
            <a:spLocks noGrp="1"/>
          </p:cNvSpPr>
          <p:nvPr>
            <p:ph type="sldNum" sz="quarter" idx="12"/>
          </p:nvPr>
        </p:nvSpPr>
        <p:spPr>
          <a:xfrm>
            <a:off x="7542496" y="6166412"/>
            <a:ext cx="1279663" cy="365125"/>
          </a:xfrm>
        </p:spPr>
        <p:txBody>
          <a:bodyPr/>
          <a:lstStyle/>
          <a:p>
            <a:fld id="{4024F9E6-8BD1-4849-86DE-3CD23B63DC4B}" type="slidenum">
              <a:rPr lang="en-US" sz="1800" smtClean="0">
                <a:solidFill>
                  <a:schemeClr val="accent2">
                    <a:lumMod val="50000"/>
                  </a:schemeClr>
                </a:solidFill>
              </a:rPr>
              <a:pPr/>
              <a:t>14</a:t>
            </a:fld>
            <a:endParaRPr lang="en-US" sz="1800" dirty="0">
              <a:solidFill>
                <a:schemeClr val="accent2">
                  <a:lumMod val="50000"/>
                </a:schemeClr>
              </a:solidFill>
            </a:endParaRPr>
          </a:p>
        </p:txBody>
      </p:sp>
      <p:sp>
        <p:nvSpPr>
          <p:cNvPr id="4" name="Rectangle 3"/>
          <p:cNvSpPr/>
          <p:nvPr/>
        </p:nvSpPr>
        <p:spPr>
          <a:xfrm>
            <a:off x="2869193" y="6477000"/>
            <a:ext cx="3786614" cy="246221"/>
          </a:xfrm>
          <a:prstGeom prst="rect">
            <a:avLst/>
          </a:prstGeom>
        </p:spPr>
        <p:txBody>
          <a:bodyPr wrap="none">
            <a:spAutoFit/>
          </a:bodyPr>
          <a:lstStyle/>
          <a:p>
            <a:pPr lvl="0" algn="ctr" fontAlgn="base">
              <a:spcBef>
                <a:spcPct val="0"/>
              </a:spcBef>
              <a:spcAft>
                <a:spcPct val="0"/>
              </a:spcAft>
            </a:pPr>
            <a:r>
              <a:rPr lang="en-US" sz="1000" dirty="0">
                <a:solidFill>
                  <a:srgbClr val="000000"/>
                </a:solidFill>
                <a:latin typeface="Arial" charset="0"/>
              </a:rPr>
              <a:t>Copyright © Texas Education Agency, 2014. All rights reserved.</a:t>
            </a:r>
            <a:endParaRPr lang="en-MY" sz="1000" dirty="0">
              <a:solidFill>
                <a:srgbClr val="000000"/>
              </a:solidFill>
              <a:latin typeface="Arial"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50543" y="4884946"/>
            <a:ext cx="1538714" cy="1538714"/>
          </a:xfrm>
          <a:prstGeom prst="rect">
            <a:avLst/>
          </a:prstGeom>
        </p:spPr>
      </p:pic>
    </p:spTree>
    <p:extLst>
      <p:ext uri="{BB962C8B-B14F-4D97-AF65-F5344CB8AC3E}">
        <p14:creationId xmlns:p14="http://schemas.microsoft.com/office/powerpoint/2010/main" val="39581813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001000" cy="914400"/>
          </a:xfrm>
        </p:spPr>
        <p:txBody>
          <a:bodyPr>
            <a:normAutofit/>
          </a:bodyPr>
          <a:lstStyle/>
          <a:p>
            <a:pPr algn="ctr"/>
            <a:r>
              <a:rPr lang="en-US" sz="3200" dirty="0" smtClean="0">
                <a:solidFill>
                  <a:schemeClr val="accent2">
                    <a:lumMod val="50000"/>
                  </a:schemeClr>
                </a:solidFill>
              </a:rPr>
              <a:t>Practicing Constructive Conflict Resolution</a:t>
            </a:r>
            <a:endParaRPr lang="en-US" sz="3200" dirty="0">
              <a:solidFill>
                <a:schemeClr val="accent2">
                  <a:lumMod val="50000"/>
                </a:schemeClr>
              </a:solidFill>
            </a:endParaRPr>
          </a:p>
        </p:txBody>
      </p:sp>
      <p:pic>
        <p:nvPicPr>
          <p:cNvPr id="9" name="Content Placeholder 8">
            <a:hlinkClick r:id="rId3"/>
          </p:cNvPr>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2590800" y="2286000"/>
            <a:ext cx="4624644" cy="1706270"/>
          </a:xfrm>
        </p:spPr>
      </p:pic>
      <p:sp>
        <p:nvSpPr>
          <p:cNvPr id="5" name="Slide Number Placeholder 4"/>
          <p:cNvSpPr>
            <a:spLocks noGrp="1"/>
          </p:cNvSpPr>
          <p:nvPr>
            <p:ph type="sldNum" sz="quarter" idx="12"/>
          </p:nvPr>
        </p:nvSpPr>
        <p:spPr>
          <a:xfrm>
            <a:off x="7483337" y="6217400"/>
            <a:ext cx="1279663" cy="365125"/>
          </a:xfrm>
        </p:spPr>
        <p:txBody>
          <a:bodyPr/>
          <a:lstStyle/>
          <a:p>
            <a:fld id="{4024F9E6-8BD1-4849-86DE-3CD23B63DC4B}" type="slidenum">
              <a:rPr lang="en-US" sz="1800" smtClean="0">
                <a:solidFill>
                  <a:schemeClr val="accent2">
                    <a:lumMod val="50000"/>
                  </a:schemeClr>
                </a:solidFill>
              </a:rPr>
              <a:pPr/>
              <a:t>15</a:t>
            </a:fld>
            <a:endParaRPr lang="en-US" sz="1800" dirty="0">
              <a:solidFill>
                <a:schemeClr val="accent2">
                  <a:lumMod val="50000"/>
                </a:schemeClr>
              </a:solidFill>
            </a:endParaRPr>
          </a:p>
        </p:txBody>
      </p:sp>
      <p:sp>
        <p:nvSpPr>
          <p:cNvPr id="4" name="Rectangle 3"/>
          <p:cNvSpPr/>
          <p:nvPr/>
        </p:nvSpPr>
        <p:spPr>
          <a:xfrm>
            <a:off x="2869193" y="6477000"/>
            <a:ext cx="3786614" cy="246221"/>
          </a:xfrm>
          <a:prstGeom prst="rect">
            <a:avLst/>
          </a:prstGeom>
        </p:spPr>
        <p:txBody>
          <a:bodyPr wrap="none">
            <a:spAutoFit/>
          </a:bodyPr>
          <a:lstStyle/>
          <a:p>
            <a:pPr lvl="0" algn="ctr" fontAlgn="base">
              <a:spcBef>
                <a:spcPct val="0"/>
              </a:spcBef>
              <a:spcAft>
                <a:spcPct val="0"/>
              </a:spcAft>
            </a:pPr>
            <a:r>
              <a:rPr lang="en-US" sz="1000" dirty="0">
                <a:solidFill>
                  <a:srgbClr val="000000"/>
                </a:solidFill>
                <a:latin typeface="Arial" charset="0"/>
              </a:rPr>
              <a:t>Copyright © Texas Education Agency, 2014. All rights reserved.</a:t>
            </a:r>
            <a:endParaRPr lang="en-MY" sz="1000" dirty="0">
              <a:solidFill>
                <a:srgbClr val="000000"/>
              </a:solidFill>
              <a:latin typeface="Arial" charset="0"/>
            </a:endParaRPr>
          </a:p>
        </p:txBody>
      </p:sp>
      <p:sp>
        <p:nvSpPr>
          <p:cNvPr id="10" name="TextBox 9"/>
          <p:cNvSpPr txBox="1"/>
          <p:nvPr/>
        </p:nvSpPr>
        <p:spPr>
          <a:xfrm>
            <a:off x="3722022" y="4191000"/>
            <a:ext cx="2362200" cy="369332"/>
          </a:xfrm>
          <a:prstGeom prst="rect">
            <a:avLst/>
          </a:prstGeom>
          <a:noFill/>
          <a:ln>
            <a:noFill/>
          </a:ln>
        </p:spPr>
        <p:txBody>
          <a:bodyPr wrap="square" rtlCol="0">
            <a:spAutoFit/>
          </a:bodyPr>
          <a:lstStyle/>
          <a:p>
            <a:pPr algn="ctr"/>
            <a:r>
              <a:rPr lang="en-US" dirty="0" smtClean="0">
                <a:solidFill>
                  <a:schemeClr val="accent2">
                    <a:lumMod val="50000"/>
                  </a:schemeClr>
                </a:solidFill>
              </a:rPr>
              <a:t>(click on picture</a:t>
            </a:r>
            <a:r>
              <a:rPr lang="en-US" dirty="0" smtClean="0"/>
              <a:t>)</a:t>
            </a:r>
            <a:endParaRPr lang="en-US" dirty="0"/>
          </a:p>
        </p:txBody>
      </p:sp>
    </p:spTree>
    <p:extLst>
      <p:ext uri="{BB962C8B-B14F-4D97-AF65-F5344CB8AC3E}">
        <p14:creationId xmlns:p14="http://schemas.microsoft.com/office/powerpoint/2010/main" val="5695299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001000" cy="914400"/>
          </a:xfrm>
        </p:spPr>
        <p:txBody>
          <a:bodyPr/>
          <a:lstStyle/>
          <a:p>
            <a:pPr algn="ctr"/>
            <a:r>
              <a:rPr lang="en-US" dirty="0" smtClean="0">
                <a:solidFill>
                  <a:schemeClr val="accent2">
                    <a:lumMod val="50000"/>
                  </a:schemeClr>
                </a:solidFill>
              </a:rPr>
              <a:t>Conflict Resolution Strategies</a:t>
            </a:r>
            <a:endParaRPr lang="en-US" dirty="0">
              <a:solidFill>
                <a:schemeClr val="accent2">
                  <a:lumMod val="50000"/>
                </a:schemeClr>
              </a:solidFill>
            </a:endParaRPr>
          </a:p>
        </p:txBody>
      </p:sp>
      <p:sp>
        <p:nvSpPr>
          <p:cNvPr id="3" name="Content Placeholder 2"/>
          <p:cNvSpPr>
            <a:spLocks noGrp="1"/>
          </p:cNvSpPr>
          <p:nvPr>
            <p:ph idx="1"/>
          </p:nvPr>
        </p:nvSpPr>
        <p:spPr>
          <a:xfrm>
            <a:off x="762000" y="1447800"/>
            <a:ext cx="7315200" cy="4008835"/>
          </a:xfrm>
        </p:spPr>
        <p:txBody>
          <a:bodyPr>
            <a:normAutofit/>
          </a:bodyPr>
          <a:lstStyle/>
          <a:p>
            <a:pPr fontAlgn="base">
              <a:spcBef>
                <a:spcPts val="0"/>
              </a:spcBef>
              <a:buClrTx/>
              <a:buSzTx/>
              <a:buFont typeface="Arial" panose="020B0604020202020204" pitchFamily="34" charset="0"/>
              <a:buChar char="•"/>
            </a:pPr>
            <a:r>
              <a:rPr lang="en-US" sz="3200" dirty="0" smtClean="0">
                <a:solidFill>
                  <a:schemeClr val="accent2">
                    <a:lumMod val="50000"/>
                  </a:schemeClr>
                </a:solidFill>
              </a:rPr>
              <a:t>Altering the group </a:t>
            </a:r>
            <a:r>
              <a:rPr lang="en-US" sz="3200" dirty="0">
                <a:solidFill>
                  <a:schemeClr val="accent2">
                    <a:lumMod val="50000"/>
                  </a:schemeClr>
                </a:solidFill>
              </a:rPr>
              <a:t>s</a:t>
            </a:r>
            <a:r>
              <a:rPr lang="en-US" sz="3200" dirty="0" smtClean="0">
                <a:solidFill>
                  <a:schemeClr val="accent2">
                    <a:lumMod val="50000"/>
                  </a:schemeClr>
                </a:solidFill>
              </a:rPr>
              <a:t>tructure</a:t>
            </a:r>
          </a:p>
          <a:p>
            <a:pPr fontAlgn="base">
              <a:spcBef>
                <a:spcPts val="0"/>
              </a:spcBef>
              <a:buClrTx/>
              <a:buSzTx/>
              <a:buFont typeface="Arial" panose="020B0604020202020204" pitchFamily="34" charset="0"/>
              <a:buChar char="•"/>
            </a:pPr>
            <a:r>
              <a:rPr lang="en-US" sz="3200" dirty="0">
                <a:solidFill>
                  <a:schemeClr val="accent2">
                    <a:lumMod val="50000"/>
                  </a:schemeClr>
                </a:solidFill>
              </a:rPr>
              <a:t>Appealing to a </a:t>
            </a:r>
            <a:r>
              <a:rPr lang="en-US" sz="3200" dirty="0" smtClean="0">
                <a:solidFill>
                  <a:schemeClr val="accent2">
                    <a:lumMod val="50000"/>
                  </a:schemeClr>
                </a:solidFill>
              </a:rPr>
              <a:t>higher belief </a:t>
            </a:r>
            <a:r>
              <a:rPr lang="en-US" sz="3200" dirty="0">
                <a:solidFill>
                  <a:schemeClr val="accent2">
                    <a:lumMod val="50000"/>
                  </a:schemeClr>
                </a:solidFill>
              </a:rPr>
              <a:t>or </a:t>
            </a:r>
            <a:r>
              <a:rPr lang="en-US" sz="3200" dirty="0" smtClean="0">
                <a:solidFill>
                  <a:schemeClr val="accent2">
                    <a:lumMod val="50000"/>
                  </a:schemeClr>
                </a:solidFill>
              </a:rPr>
              <a:t>value </a:t>
            </a:r>
          </a:p>
          <a:p>
            <a:pPr fontAlgn="base">
              <a:spcBef>
                <a:spcPts val="0"/>
              </a:spcBef>
              <a:buClrTx/>
              <a:buSzTx/>
              <a:buFont typeface="Arial" panose="020B0604020202020204" pitchFamily="34" charset="0"/>
              <a:buChar char="•"/>
            </a:pPr>
            <a:r>
              <a:rPr lang="en-US" sz="3200" dirty="0" smtClean="0">
                <a:solidFill>
                  <a:schemeClr val="accent2">
                    <a:lumMod val="50000"/>
                  </a:schemeClr>
                </a:solidFill>
              </a:rPr>
              <a:t>Avoidance</a:t>
            </a:r>
          </a:p>
          <a:p>
            <a:pPr fontAlgn="base">
              <a:spcBef>
                <a:spcPts val="0"/>
              </a:spcBef>
              <a:buClrTx/>
              <a:buSzTx/>
              <a:buFont typeface="Arial" panose="020B0604020202020204" pitchFamily="34" charset="0"/>
              <a:buChar char="•"/>
            </a:pPr>
            <a:r>
              <a:rPr lang="en-US" sz="3200" dirty="0" smtClean="0">
                <a:solidFill>
                  <a:schemeClr val="accent2">
                    <a:lumMod val="50000"/>
                  </a:schemeClr>
                </a:solidFill>
              </a:rPr>
              <a:t>Communication</a:t>
            </a:r>
          </a:p>
          <a:p>
            <a:pPr fontAlgn="base">
              <a:spcBef>
                <a:spcPts val="0"/>
              </a:spcBef>
              <a:buClrTx/>
              <a:buSzTx/>
              <a:buFont typeface="Arial" panose="020B0604020202020204" pitchFamily="34" charset="0"/>
              <a:buChar char="•"/>
            </a:pPr>
            <a:r>
              <a:rPr lang="en-US" sz="3200" dirty="0" smtClean="0">
                <a:solidFill>
                  <a:schemeClr val="accent2">
                    <a:lumMod val="50000"/>
                  </a:schemeClr>
                </a:solidFill>
              </a:rPr>
              <a:t>Compromise</a:t>
            </a:r>
          </a:p>
          <a:p>
            <a:pPr fontAlgn="base">
              <a:spcBef>
                <a:spcPts val="0"/>
              </a:spcBef>
              <a:buClrTx/>
              <a:buSzTx/>
              <a:buFont typeface="Arial" panose="020B0604020202020204" pitchFamily="34" charset="0"/>
              <a:buChar char="•"/>
            </a:pPr>
            <a:r>
              <a:rPr lang="en-US" sz="3200" dirty="0" smtClean="0">
                <a:solidFill>
                  <a:schemeClr val="accent2">
                    <a:lumMod val="50000"/>
                  </a:schemeClr>
                </a:solidFill>
              </a:rPr>
              <a:t>Democratic vote</a:t>
            </a:r>
          </a:p>
          <a:p>
            <a:pPr fontAlgn="base">
              <a:spcBef>
                <a:spcPts val="0"/>
              </a:spcBef>
              <a:buClrTx/>
              <a:buSzTx/>
            </a:pPr>
            <a:endParaRPr lang="en-US" sz="2000" dirty="0" smtClean="0">
              <a:solidFill>
                <a:srgbClr val="000000"/>
              </a:solidFill>
              <a:latin typeface="Arial" charset="0"/>
            </a:endParaRPr>
          </a:p>
          <a:p>
            <a:pPr fontAlgn="base">
              <a:spcBef>
                <a:spcPts val="0"/>
              </a:spcBef>
              <a:buClrTx/>
              <a:buSzTx/>
            </a:pPr>
            <a:endParaRPr lang="en-US" sz="2000" dirty="0">
              <a:solidFill>
                <a:srgbClr val="000000"/>
              </a:solidFill>
              <a:latin typeface="Arial" charset="0"/>
            </a:endParaRPr>
          </a:p>
        </p:txBody>
      </p:sp>
      <p:sp>
        <p:nvSpPr>
          <p:cNvPr id="5" name="Slide Number Placeholder 4"/>
          <p:cNvSpPr>
            <a:spLocks noGrp="1"/>
          </p:cNvSpPr>
          <p:nvPr>
            <p:ph type="sldNum" sz="quarter" idx="12"/>
          </p:nvPr>
        </p:nvSpPr>
        <p:spPr>
          <a:xfrm>
            <a:off x="7432431" y="6234985"/>
            <a:ext cx="1279663" cy="365125"/>
          </a:xfrm>
        </p:spPr>
        <p:txBody>
          <a:bodyPr/>
          <a:lstStyle/>
          <a:p>
            <a:fld id="{4024F9E6-8BD1-4849-86DE-3CD23B63DC4B}" type="slidenum">
              <a:rPr lang="en-US" sz="1800" smtClean="0">
                <a:solidFill>
                  <a:schemeClr val="accent2">
                    <a:lumMod val="50000"/>
                  </a:schemeClr>
                </a:solidFill>
              </a:rPr>
              <a:pPr/>
              <a:t>16</a:t>
            </a:fld>
            <a:endParaRPr lang="en-US" sz="1800" dirty="0">
              <a:solidFill>
                <a:schemeClr val="accent2">
                  <a:lumMod val="50000"/>
                </a:schemeClr>
              </a:solidFill>
            </a:endParaRPr>
          </a:p>
        </p:txBody>
      </p:sp>
      <p:sp>
        <p:nvSpPr>
          <p:cNvPr id="4" name="Rectangle 3"/>
          <p:cNvSpPr/>
          <p:nvPr/>
        </p:nvSpPr>
        <p:spPr>
          <a:xfrm>
            <a:off x="2869193" y="6477000"/>
            <a:ext cx="3786614" cy="246221"/>
          </a:xfrm>
          <a:prstGeom prst="rect">
            <a:avLst/>
          </a:prstGeom>
        </p:spPr>
        <p:txBody>
          <a:bodyPr wrap="none">
            <a:spAutoFit/>
          </a:bodyPr>
          <a:lstStyle/>
          <a:p>
            <a:pPr lvl="0" algn="ctr" fontAlgn="base">
              <a:spcBef>
                <a:spcPct val="0"/>
              </a:spcBef>
              <a:spcAft>
                <a:spcPct val="0"/>
              </a:spcAft>
            </a:pPr>
            <a:r>
              <a:rPr lang="en-US" sz="1000" dirty="0">
                <a:solidFill>
                  <a:srgbClr val="000000"/>
                </a:solidFill>
                <a:latin typeface="Arial" charset="0"/>
              </a:rPr>
              <a:t>Copyright © Texas Education Agency, 2014. All rights reserved.</a:t>
            </a:r>
            <a:endParaRPr lang="en-MY" sz="1000" dirty="0">
              <a:solidFill>
                <a:srgbClr val="000000"/>
              </a:solidFill>
              <a:latin typeface="Arial"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70893" y="2885625"/>
            <a:ext cx="2244307" cy="2571010"/>
          </a:xfrm>
          <a:prstGeom prst="rect">
            <a:avLst/>
          </a:prstGeom>
        </p:spPr>
      </p:pic>
    </p:spTree>
    <p:extLst>
      <p:ext uri="{BB962C8B-B14F-4D97-AF65-F5344CB8AC3E}">
        <p14:creationId xmlns:p14="http://schemas.microsoft.com/office/powerpoint/2010/main" val="3660463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001000" cy="914400"/>
          </a:xfrm>
        </p:spPr>
        <p:txBody>
          <a:bodyPr/>
          <a:lstStyle/>
          <a:p>
            <a:pPr algn="ctr"/>
            <a:r>
              <a:rPr lang="en-US" dirty="0" smtClean="0">
                <a:solidFill>
                  <a:schemeClr val="accent2">
                    <a:lumMod val="50000"/>
                  </a:schemeClr>
                </a:solidFill>
              </a:rPr>
              <a:t>Conflict Resolution Strategies</a:t>
            </a:r>
            <a:endParaRPr lang="en-US" dirty="0">
              <a:solidFill>
                <a:schemeClr val="accent2">
                  <a:lumMod val="50000"/>
                </a:schemeClr>
              </a:solidFill>
            </a:endParaRPr>
          </a:p>
        </p:txBody>
      </p:sp>
      <p:sp>
        <p:nvSpPr>
          <p:cNvPr id="3" name="Content Placeholder 2"/>
          <p:cNvSpPr>
            <a:spLocks noGrp="1"/>
          </p:cNvSpPr>
          <p:nvPr>
            <p:ph idx="1"/>
          </p:nvPr>
        </p:nvSpPr>
        <p:spPr>
          <a:xfrm>
            <a:off x="762000" y="1447800"/>
            <a:ext cx="7696200" cy="4785360"/>
          </a:xfrm>
        </p:spPr>
        <p:txBody>
          <a:bodyPr>
            <a:normAutofit/>
          </a:bodyPr>
          <a:lstStyle/>
          <a:p>
            <a:pPr fontAlgn="base">
              <a:spcBef>
                <a:spcPts val="0"/>
              </a:spcBef>
              <a:buClrTx/>
              <a:buSzTx/>
              <a:buFont typeface="Arial" panose="020B0604020202020204" pitchFamily="34" charset="0"/>
              <a:buChar char="•"/>
            </a:pPr>
            <a:r>
              <a:rPr lang="en-US" sz="3000" dirty="0" smtClean="0">
                <a:solidFill>
                  <a:schemeClr val="accent2">
                    <a:lumMod val="50000"/>
                  </a:schemeClr>
                </a:solidFill>
              </a:rPr>
              <a:t>Direct order</a:t>
            </a:r>
          </a:p>
          <a:p>
            <a:pPr fontAlgn="base">
              <a:spcBef>
                <a:spcPts val="0"/>
              </a:spcBef>
              <a:buClrTx/>
              <a:buSzTx/>
              <a:buFont typeface="Arial" panose="020B0604020202020204" pitchFamily="34" charset="0"/>
              <a:buChar char="•"/>
            </a:pPr>
            <a:r>
              <a:rPr lang="en-US" sz="3000" dirty="0" smtClean="0">
                <a:solidFill>
                  <a:schemeClr val="accent2">
                    <a:lumMod val="50000"/>
                  </a:schemeClr>
                </a:solidFill>
              </a:rPr>
              <a:t>Expanding or developing new resources</a:t>
            </a:r>
          </a:p>
          <a:p>
            <a:pPr fontAlgn="base">
              <a:spcBef>
                <a:spcPts val="0"/>
              </a:spcBef>
              <a:buClrTx/>
              <a:buSzTx/>
              <a:buFont typeface="Arial" panose="020B0604020202020204" pitchFamily="34" charset="0"/>
              <a:buChar char="•"/>
            </a:pPr>
            <a:r>
              <a:rPr lang="en-US" sz="3000" dirty="0">
                <a:solidFill>
                  <a:schemeClr val="accent2">
                    <a:lumMod val="50000"/>
                  </a:schemeClr>
                </a:solidFill>
              </a:rPr>
              <a:t>“I Need You and You Need Me” </a:t>
            </a:r>
            <a:endParaRPr lang="en-US" sz="3000" dirty="0" smtClean="0">
              <a:solidFill>
                <a:schemeClr val="accent2">
                  <a:lumMod val="50000"/>
                </a:schemeClr>
              </a:solidFill>
            </a:endParaRPr>
          </a:p>
          <a:p>
            <a:pPr fontAlgn="base">
              <a:spcBef>
                <a:spcPts val="0"/>
              </a:spcBef>
              <a:buClrTx/>
              <a:buSzTx/>
              <a:buFont typeface="Arial" panose="020B0604020202020204" pitchFamily="34" charset="0"/>
              <a:buChar char="•"/>
            </a:pPr>
            <a:r>
              <a:rPr lang="en-US" sz="3000" dirty="0" smtClean="0">
                <a:solidFill>
                  <a:schemeClr val="accent2">
                    <a:lumMod val="50000"/>
                  </a:schemeClr>
                </a:solidFill>
              </a:rPr>
              <a:t>Outside intervention</a:t>
            </a:r>
          </a:p>
          <a:p>
            <a:pPr fontAlgn="base">
              <a:spcBef>
                <a:spcPts val="0"/>
              </a:spcBef>
              <a:buClrTx/>
              <a:buSzTx/>
              <a:buFont typeface="Arial" panose="020B0604020202020204" pitchFamily="34" charset="0"/>
              <a:buChar char="•"/>
            </a:pPr>
            <a:r>
              <a:rPr lang="en-US" sz="3000" dirty="0" smtClean="0">
                <a:solidFill>
                  <a:schemeClr val="accent2">
                    <a:lumMod val="50000"/>
                  </a:schemeClr>
                </a:solidFill>
              </a:rPr>
              <a:t>Seeking additional information</a:t>
            </a:r>
          </a:p>
          <a:p>
            <a:pPr fontAlgn="base">
              <a:spcBef>
                <a:spcPts val="0"/>
              </a:spcBef>
              <a:buClrTx/>
              <a:buSzTx/>
              <a:buFont typeface="Arial" panose="020B0604020202020204" pitchFamily="34" charset="0"/>
              <a:buChar char="•"/>
            </a:pPr>
            <a:r>
              <a:rPr lang="en-US" sz="3000" dirty="0">
                <a:solidFill>
                  <a:schemeClr val="accent2">
                    <a:lumMod val="50000"/>
                  </a:schemeClr>
                </a:solidFill>
              </a:rPr>
              <a:t>Using conciliatory gestures</a:t>
            </a:r>
            <a:endParaRPr lang="en-US" sz="3000" dirty="0" smtClean="0">
              <a:solidFill>
                <a:schemeClr val="accent2">
                  <a:lumMod val="50000"/>
                </a:schemeClr>
              </a:solidFill>
            </a:endParaRPr>
          </a:p>
          <a:p>
            <a:pPr marL="0" indent="0" fontAlgn="base">
              <a:spcBef>
                <a:spcPts val="0"/>
              </a:spcBef>
              <a:buClrTx/>
              <a:buSzTx/>
              <a:buNone/>
            </a:pPr>
            <a:endParaRPr lang="en-US" sz="3000" dirty="0" smtClean="0">
              <a:solidFill>
                <a:srgbClr val="000000"/>
              </a:solidFill>
            </a:endParaRPr>
          </a:p>
          <a:p>
            <a:pPr fontAlgn="base">
              <a:spcBef>
                <a:spcPts val="0"/>
              </a:spcBef>
              <a:buClrTx/>
              <a:buSzTx/>
            </a:pPr>
            <a:endParaRPr lang="en-US" sz="3000" dirty="0" smtClean="0">
              <a:solidFill>
                <a:srgbClr val="000000"/>
              </a:solidFill>
            </a:endParaRPr>
          </a:p>
          <a:p>
            <a:pPr marL="0" lvl="0" indent="0" fontAlgn="base">
              <a:spcBef>
                <a:spcPts val="0"/>
              </a:spcBef>
              <a:buClrTx/>
              <a:buSzTx/>
              <a:buNone/>
            </a:pPr>
            <a:endParaRPr lang="en-US" sz="1300" dirty="0">
              <a:solidFill>
                <a:srgbClr val="000000"/>
              </a:solidFill>
              <a:latin typeface="Arial" charset="0"/>
            </a:endParaRPr>
          </a:p>
        </p:txBody>
      </p:sp>
      <p:sp>
        <p:nvSpPr>
          <p:cNvPr id="5" name="Slide Number Placeholder 4"/>
          <p:cNvSpPr>
            <a:spLocks noGrp="1"/>
          </p:cNvSpPr>
          <p:nvPr>
            <p:ph type="sldNum" sz="quarter" idx="12"/>
          </p:nvPr>
        </p:nvSpPr>
        <p:spPr>
          <a:xfrm>
            <a:off x="7483337" y="6233160"/>
            <a:ext cx="1279663" cy="365125"/>
          </a:xfrm>
        </p:spPr>
        <p:txBody>
          <a:bodyPr/>
          <a:lstStyle/>
          <a:p>
            <a:fld id="{4024F9E6-8BD1-4849-86DE-3CD23B63DC4B}" type="slidenum">
              <a:rPr lang="en-US" sz="1800" smtClean="0">
                <a:solidFill>
                  <a:schemeClr val="accent2">
                    <a:lumMod val="50000"/>
                  </a:schemeClr>
                </a:solidFill>
              </a:rPr>
              <a:pPr/>
              <a:t>17</a:t>
            </a:fld>
            <a:endParaRPr lang="en-US" sz="1800" dirty="0">
              <a:solidFill>
                <a:schemeClr val="accent2">
                  <a:lumMod val="50000"/>
                </a:schemeClr>
              </a:solidFill>
            </a:endParaRPr>
          </a:p>
        </p:txBody>
      </p:sp>
      <p:sp>
        <p:nvSpPr>
          <p:cNvPr id="4" name="Rectangle 3"/>
          <p:cNvSpPr/>
          <p:nvPr/>
        </p:nvSpPr>
        <p:spPr>
          <a:xfrm>
            <a:off x="2869193" y="6477000"/>
            <a:ext cx="3786614" cy="246221"/>
          </a:xfrm>
          <a:prstGeom prst="rect">
            <a:avLst/>
          </a:prstGeom>
        </p:spPr>
        <p:txBody>
          <a:bodyPr wrap="none">
            <a:spAutoFit/>
          </a:bodyPr>
          <a:lstStyle/>
          <a:p>
            <a:pPr lvl="0" algn="ctr" fontAlgn="base">
              <a:spcBef>
                <a:spcPct val="0"/>
              </a:spcBef>
              <a:spcAft>
                <a:spcPct val="0"/>
              </a:spcAft>
            </a:pPr>
            <a:r>
              <a:rPr lang="en-US" sz="1000" dirty="0">
                <a:solidFill>
                  <a:srgbClr val="000000"/>
                </a:solidFill>
                <a:latin typeface="Arial" charset="0"/>
              </a:rPr>
              <a:t>Copyright © Texas Education Agency, 2014. All rights reserved.</a:t>
            </a:r>
            <a:endParaRPr lang="en-MY" sz="1000" dirty="0">
              <a:solidFill>
                <a:srgbClr val="000000"/>
              </a:solidFill>
              <a:latin typeface="Arial"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5541" y="4630103"/>
            <a:ext cx="2348575" cy="1603057"/>
          </a:xfrm>
          <a:prstGeom prst="rect">
            <a:avLst/>
          </a:prstGeom>
        </p:spPr>
      </p:pic>
    </p:spTree>
    <p:extLst>
      <p:ext uri="{BB962C8B-B14F-4D97-AF65-F5344CB8AC3E}">
        <p14:creationId xmlns:p14="http://schemas.microsoft.com/office/powerpoint/2010/main" val="39208440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1981200"/>
            <a:ext cx="8534400" cy="1143000"/>
          </a:xfrm>
        </p:spPr>
        <p:txBody>
          <a:bodyPr>
            <a:noAutofit/>
          </a:bodyPr>
          <a:lstStyle/>
          <a:p>
            <a:pPr algn="ctr"/>
            <a:r>
              <a:rPr lang="en-US" dirty="0" smtClean="0">
                <a:solidFill>
                  <a:schemeClr val="accent2">
                    <a:lumMod val="50000"/>
                  </a:schemeClr>
                </a:solidFill>
              </a:rPr>
              <a:t>What are some negative </a:t>
            </a:r>
            <a:r>
              <a:rPr lang="en-US" dirty="0">
                <a:solidFill>
                  <a:schemeClr val="accent2">
                    <a:lumMod val="50000"/>
                  </a:schemeClr>
                </a:solidFill>
              </a:rPr>
              <a:t>m</a:t>
            </a:r>
            <a:r>
              <a:rPr lang="en-US" dirty="0" smtClean="0">
                <a:solidFill>
                  <a:schemeClr val="accent2">
                    <a:lumMod val="50000"/>
                  </a:schemeClr>
                </a:solidFill>
              </a:rPr>
              <a:t>ethods to resolve conflict?</a:t>
            </a:r>
            <a:endParaRPr lang="en-US" dirty="0">
              <a:solidFill>
                <a:schemeClr val="accent2">
                  <a:lumMod val="50000"/>
                </a:schemeClr>
              </a:solidFill>
            </a:endParaRPr>
          </a:p>
        </p:txBody>
      </p:sp>
      <p:sp>
        <p:nvSpPr>
          <p:cNvPr id="2" name="Slide Number Placeholder 1"/>
          <p:cNvSpPr>
            <a:spLocks noGrp="1"/>
          </p:cNvSpPr>
          <p:nvPr>
            <p:ph type="sldNum" sz="quarter" idx="12"/>
          </p:nvPr>
        </p:nvSpPr>
        <p:spPr>
          <a:xfrm>
            <a:off x="7536091" y="6234985"/>
            <a:ext cx="1279663" cy="365125"/>
          </a:xfrm>
        </p:spPr>
        <p:txBody>
          <a:bodyPr/>
          <a:lstStyle/>
          <a:p>
            <a:fld id="{4024F9E6-8BD1-4849-86DE-3CD23B63DC4B}" type="slidenum">
              <a:rPr lang="en-US" sz="1800" smtClean="0">
                <a:solidFill>
                  <a:schemeClr val="accent2">
                    <a:lumMod val="50000"/>
                  </a:schemeClr>
                </a:solidFill>
              </a:rPr>
              <a:pPr/>
              <a:t>18</a:t>
            </a:fld>
            <a:endParaRPr lang="en-US" sz="1800" dirty="0">
              <a:solidFill>
                <a:schemeClr val="accent2">
                  <a:lumMod val="50000"/>
                </a:schemeClr>
              </a:solidFill>
            </a:endParaRPr>
          </a:p>
        </p:txBody>
      </p:sp>
      <p:sp>
        <p:nvSpPr>
          <p:cNvPr id="4" name="Rectangle 3"/>
          <p:cNvSpPr/>
          <p:nvPr/>
        </p:nvSpPr>
        <p:spPr>
          <a:xfrm>
            <a:off x="2869193" y="6477000"/>
            <a:ext cx="3786614" cy="246221"/>
          </a:xfrm>
          <a:prstGeom prst="rect">
            <a:avLst/>
          </a:prstGeom>
        </p:spPr>
        <p:txBody>
          <a:bodyPr wrap="none">
            <a:spAutoFit/>
          </a:bodyPr>
          <a:lstStyle/>
          <a:p>
            <a:pPr lvl="0" algn="ctr" fontAlgn="base">
              <a:spcBef>
                <a:spcPct val="0"/>
              </a:spcBef>
              <a:spcAft>
                <a:spcPct val="0"/>
              </a:spcAft>
            </a:pPr>
            <a:r>
              <a:rPr lang="en-US" sz="1000" dirty="0">
                <a:solidFill>
                  <a:srgbClr val="000000"/>
                </a:solidFill>
                <a:latin typeface="Arial" charset="0"/>
              </a:rPr>
              <a:t>Copyright © Texas Education Agency, 2014. All rights reserved.</a:t>
            </a:r>
            <a:endParaRPr lang="en-MY" sz="1000" dirty="0">
              <a:solidFill>
                <a:srgbClr val="000000"/>
              </a:solidFill>
              <a:latin typeface="Arial" charset="0"/>
            </a:endParaRPr>
          </a:p>
        </p:txBody>
      </p:sp>
    </p:spTree>
    <p:extLst>
      <p:ext uri="{BB962C8B-B14F-4D97-AF65-F5344CB8AC3E}">
        <p14:creationId xmlns:p14="http://schemas.microsoft.com/office/powerpoint/2010/main" val="37736967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62000" y="524796"/>
            <a:ext cx="8001000" cy="1143000"/>
          </a:xfrm>
        </p:spPr>
        <p:txBody>
          <a:bodyPr>
            <a:normAutofit/>
          </a:bodyPr>
          <a:lstStyle/>
          <a:p>
            <a:pPr algn="ctr"/>
            <a:r>
              <a:rPr lang="en-US" dirty="0" smtClean="0">
                <a:solidFill>
                  <a:schemeClr val="accent2">
                    <a:lumMod val="50000"/>
                  </a:schemeClr>
                </a:solidFill>
              </a:rPr>
              <a:t>Destructive Conflict Resolution</a:t>
            </a:r>
            <a:endParaRPr lang="en-US" dirty="0">
              <a:solidFill>
                <a:schemeClr val="accent2">
                  <a:lumMod val="50000"/>
                </a:schemeClr>
              </a:solidFill>
            </a:endParaRPr>
          </a:p>
        </p:txBody>
      </p:sp>
      <p:sp>
        <p:nvSpPr>
          <p:cNvPr id="6" name="Content Placeholder 5"/>
          <p:cNvSpPr>
            <a:spLocks noGrp="1"/>
          </p:cNvSpPr>
          <p:nvPr>
            <p:ph sz="half" idx="1"/>
          </p:nvPr>
        </p:nvSpPr>
        <p:spPr/>
        <p:txBody>
          <a:bodyPr>
            <a:normAutofit/>
          </a:bodyPr>
          <a:lstStyle/>
          <a:p>
            <a:pPr>
              <a:buFont typeface="Arial" panose="020B0604020202020204" pitchFamily="34" charset="0"/>
              <a:buChar char="•"/>
            </a:pPr>
            <a:r>
              <a:rPr lang="en-US" sz="3000" dirty="0" smtClean="0">
                <a:solidFill>
                  <a:schemeClr val="accent2">
                    <a:lumMod val="50000"/>
                  </a:schemeClr>
                </a:solidFill>
              </a:rPr>
              <a:t>Attempting to prove who is right</a:t>
            </a:r>
          </a:p>
          <a:p>
            <a:pPr>
              <a:buFont typeface="Arial" panose="020B0604020202020204" pitchFamily="34" charset="0"/>
              <a:buChar char="•"/>
            </a:pPr>
            <a:r>
              <a:rPr lang="en-US" sz="3000" dirty="0" smtClean="0">
                <a:solidFill>
                  <a:schemeClr val="accent2">
                    <a:lumMod val="50000"/>
                  </a:schemeClr>
                </a:solidFill>
              </a:rPr>
              <a:t>Bagging</a:t>
            </a:r>
          </a:p>
          <a:p>
            <a:pPr>
              <a:buFont typeface="Arial" panose="020B0604020202020204" pitchFamily="34" charset="0"/>
              <a:buChar char="•"/>
            </a:pPr>
            <a:r>
              <a:rPr lang="en-US" sz="3000" dirty="0" smtClean="0">
                <a:solidFill>
                  <a:schemeClr val="accent2">
                    <a:lumMod val="50000"/>
                  </a:schemeClr>
                </a:solidFill>
              </a:rPr>
              <a:t>Blowing up</a:t>
            </a:r>
          </a:p>
          <a:p>
            <a:pPr>
              <a:buFont typeface="Arial" panose="020B0604020202020204" pitchFamily="34" charset="0"/>
              <a:buChar char="•"/>
            </a:pPr>
            <a:r>
              <a:rPr lang="en-US" sz="3000" dirty="0" smtClean="0">
                <a:solidFill>
                  <a:schemeClr val="accent2">
                    <a:lumMod val="50000"/>
                  </a:schemeClr>
                </a:solidFill>
              </a:rPr>
              <a:t>Deceiving</a:t>
            </a:r>
          </a:p>
          <a:p>
            <a:pPr>
              <a:buFont typeface="Arial" panose="020B0604020202020204" pitchFamily="34" charset="0"/>
              <a:buChar char="•"/>
            </a:pPr>
            <a:r>
              <a:rPr lang="en-US" sz="3000" dirty="0" smtClean="0">
                <a:solidFill>
                  <a:schemeClr val="accent2">
                    <a:lumMod val="50000"/>
                  </a:schemeClr>
                </a:solidFill>
              </a:rPr>
              <a:t>Lying</a:t>
            </a:r>
          </a:p>
          <a:p>
            <a:pPr>
              <a:buFont typeface="Arial" panose="020B0604020202020204" pitchFamily="34" charset="0"/>
              <a:buChar char="•"/>
            </a:pPr>
            <a:r>
              <a:rPr lang="en-US" sz="3000" dirty="0" smtClean="0">
                <a:solidFill>
                  <a:schemeClr val="accent2">
                    <a:lumMod val="50000"/>
                  </a:schemeClr>
                </a:solidFill>
              </a:rPr>
              <a:t>Personal attacking</a:t>
            </a:r>
          </a:p>
        </p:txBody>
      </p:sp>
      <p:pic>
        <p:nvPicPr>
          <p:cNvPr id="3"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991100" y="2362200"/>
            <a:ext cx="3657600" cy="2725992"/>
          </a:xfrm>
        </p:spPr>
      </p:pic>
      <p:sp>
        <p:nvSpPr>
          <p:cNvPr id="2" name="Slide Number Placeholder 1"/>
          <p:cNvSpPr>
            <a:spLocks noGrp="1"/>
          </p:cNvSpPr>
          <p:nvPr>
            <p:ph type="sldNum" sz="quarter" idx="12"/>
          </p:nvPr>
        </p:nvSpPr>
        <p:spPr>
          <a:xfrm>
            <a:off x="7500922" y="6249070"/>
            <a:ext cx="1279663" cy="365125"/>
          </a:xfrm>
        </p:spPr>
        <p:txBody>
          <a:bodyPr/>
          <a:lstStyle/>
          <a:p>
            <a:fld id="{4024F9E6-8BD1-4849-86DE-3CD23B63DC4B}" type="slidenum">
              <a:rPr lang="en-US" sz="1800" smtClean="0">
                <a:solidFill>
                  <a:schemeClr val="accent2">
                    <a:lumMod val="50000"/>
                  </a:schemeClr>
                </a:solidFill>
              </a:rPr>
              <a:pPr/>
              <a:t>19</a:t>
            </a:fld>
            <a:endParaRPr lang="en-US" sz="1800" dirty="0">
              <a:solidFill>
                <a:schemeClr val="accent2">
                  <a:lumMod val="50000"/>
                </a:schemeClr>
              </a:solidFill>
            </a:endParaRPr>
          </a:p>
        </p:txBody>
      </p:sp>
      <p:sp>
        <p:nvSpPr>
          <p:cNvPr id="4" name="Rectangle 3"/>
          <p:cNvSpPr/>
          <p:nvPr/>
        </p:nvSpPr>
        <p:spPr>
          <a:xfrm>
            <a:off x="2869193" y="6477000"/>
            <a:ext cx="3786614" cy="246221"/>
          </a:xfrm>
          <a:prstGeom prst="rect">
            <a:avLst/>
          </a:prstGeom>
        </p:spPr>
        <p:txBody>
          <a:bodyPr wrap="none">
            <a:spAutoFit/>
          </a:bodyPr>
          <a:lstStyle/>
          <a:p>
            <a:pPr lvl="0" algn="ctr" fontAlgn="base">
              <a:spcBef>
                <a:spcPct val="0"/>
              </a:spcBef>
              <a:spcAft>
                <a:spcPct val="0"/>
              </a:spcAft>
            </a:pPr>
            <a:r>
              <a:rPr lang="en-US" sz="1000" dirty="0">
                <a:solidFill>
                  <a:srgbClr val="000000"/>
                </a:solidFill>
                <a:latin typeface="Arial" charset="0"/>
              </a:rPr>
              <a:t>Copyright © Texas Education Agency, 2014. All rights reserved.</a:t>
            </a:r>
            <a:endParaRPr lang="en-MY" sz="1000" dirty="0">
              <a:solidFill>
                <a:srgbClr val="000000"/>
              </a:solidFill>
              <a:latin typeface="Arial" charset="0"/>
            </a:endParaRPr>
          </a:p>
        </p:txBody>
      </p:sp>
    </p:spTree>
    <p:extLst>
      <p:ext uri="{BB962C8B-B14F-4D97-AF65-F5344CB8AC3E}">
        <p14:creationId xmlns:p14="http://schemas.microsoft.com/office/powerpoint/2010/main" val="1029270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001000" cy="914400"/>
          </a:xfrm>
        </p:spPr>
        <p:txBody>
          <a:bodyPr/>
          <a:lstStyle/>
          <a:p>
            <a:pPr algn="ctr"/>
            <a:r>
              <a:rPr lang="en-US" dirty="0" smtClean="0">
                <a:solidFill>
                  <a:schemeClr val="accent2">
                    <a:lumMod val="50000"/>
                  </a:schemeClr>
                </a:solidFill>
              </a:rPr>
              <a:t>Copyright</a:t>
            </a:r>
            <a:endParaRPr lang="en-US" dirty="0">
              <a:solidFill>
                <a:schemeClr val="accent2">
                  <a:lumMod val="50000"/>
                </a:schemeClr>
              </a:solidFill>
            </a:endParaRPr>
          </a:p>
        </p:txBody>
      </p:sp>
      <p:sp>
        <p:nvSpPr>
          <p:cNvPr id="3" name="Content Placeholder 2"/>
          <p:cNvSpPr>
            <a:spLocks noGrp="1"/>
          </p:cNvSpPr>
          <p:nvPr>
            <p:ph idx="1"/>
          </p:nvPr>
        </p:nvSpPr>
        <p:spPr>
          <a:xfrm>
            <a:off x="744415" y="1384414"/>
            <a:ext cx="7561385" cy="4850571"/>
          </a:xfrm>
        </p:spPr>
        <p:txBody>
          <a:bodyPr>
            <a:normAutofit fontScale="92500"/>
          </a:bodyPr>
          <a:lstStyle/>
          <a:p>
            <a:pPr marL="0" lvl="0" indent="0" fontAlgn="base">
              <a:lnSpc>
                <a:spcPct val="120000"/>
              </a:lnSpc>
              <a:spcBef>
                <a:spcPts val="0"/>
              </a:spcBef>
              <a:buClrTx/>
              <a:buSzTx/>
              <a:buNone/>
            </a:pPr>
            <a:r>
              <a:rPr lang="en-US" sz="1300" dirty="0">
                <a:solidFill>
                  <a:srgbClr val="000000"/>
                </a:solidFill>
                <a:latin typeface="Arial" charset="0"/>
              </a:rPr>
              <a:t>Copyright and Terms of Service</a:t>
            </a:r>
          </a:p>
          <a:p>
            <a:pPr marL="0" lvl="0" indent="0" fontAlgn="base">
              <a:lnSpc>
                <a:spcPct val="120000"/>
              </a:lnSpc>
              <a:spcBef>
                <a:spcPts val="0"/>
              </a:spcBef>
              <a:buClrTx/>
              <a:buSzTx/>
              <a:buNone/>
            </a:pPr>
            <a:r>
              <a:rPr lang="en-US" sz="1300" dirty="0">
                <a:solidFill>
                  <a:srgbClr val="000000"/>
                </a:solidFill>
                <a:latin typeface="Arial" charset="0"/>
              </a:rPr>
              <a:t>Copyright © Texas Education Agency, 2014. These materials are copyrighted © and trademarked ™ as the property of the Texas Education Agency (TEA) and may not be reproduced without the express written permission of tea, except under the following conditions:</a:t>
            </a:r>
          </a:p>
          <a:p>
            <a:pPr marL="0" lvl="0" indent="0" fontAlgn="base">
              <a:lnSpc>
                <a:spcPct val="120000"/>
              </a:lnSpc>
              <a:spcBef>
                <a:spcPts val="0"/>
              </a:spcBef>
              <a:buClrTx/>
              <a:buSzTx/>
              <a:buNone/>
            </a:pPr>
            <a:endParaRPr lang="en-US" sz="1300" dirty="0">
              <a:solidFill>
                <a:srgbClr val="000000"/>
              </a:solidFill>
              <a:latin typeface="Arial" charset="0"/>
            </a:endParaRPr>
          </a:p>
          <a:p>
            <a:pPr marL="0" lvl="0" indent="0" fontAlgn="base">
              <a:lnSpc>
                <a:spcPct val="120000"/>
              </a:lnSpc>
              <a:spcBef>
                <a:spcPts val="0"/>
              </a:spcBef>
              <a:buClrTx/>
              <a:buSzTx/>
              <a:buNone/>
            </a:pPr>
            <a:r>
              <a:rPr lang="en-US" sz="1300" dirty="0">
                <a:solidFill>
                  <a:srgbClr val="000000"/>
                </a:solidFill>
                <a:latin typeface="Arial" charset="0"/>
              </a:rPr>
              <a:t>1)  Texas public school districts, charter schools, and education service centers may reproduce and use copies of the materials and related materials for the districts’ and schools’ educational use without obtaining permission from TEA.</a:t>
            </a:r>
          </a:p>
          <a:p>
            <a:pPr marL="0" lvl="0" indent="0" fontAlgn="base">
              <a:lnSpc>
                <a:spcPct val="120000"/>
              </a:lnSpc>
              <a:spcBef>
                <a:spcPts val="0"/>
              </a:spcBef>
              <a:buClrTx/>
              <a:buSzTx/>
              <a:buNone/>
            </a:pPr>
            <a:r>
              <a:rPr lang="en-US" sz="1300" dirty="0">
                <a:solidFill>
                  <a:srgbClr val="000000"/>
                </a:solidFill>
                <a:latin typeface="Arial" charset="0"/>
              </a:rPr>
              <a:t>2)  Residents of the state of Texas may reproduce and use copies of the materials and related materials for individual personal use only, without obtaining written permission of TEA.</a:t>
            </a:r>
          </a:p>
          <a:p>
            <a:pPr marL="0" lvl="0" indent="0" fontAlgn="base">
              <a:lnSpc>
                <a:spcPct val="120000"/>
              </a:lnSpc>
              <a:spcBef>
                <a:spcPts val="0"/>
              </a:spcBef>
              <a:buClrTx/>
              <a:buSzTx/>
              <a:buNone/>
            </a:pPr>
            <a:r>
              <a:rPr lang="en-US" sz="1300" dirty="0">
                <a:solidFill>
                  <a:srgbClr val="000000"/>
                </a:solidFill>
                <a:latin typeface="Arial" charset="0"/>
              </a:rPr>
              <a:t>3)  Any portion reproduced must be reproduced in its entirety and remain unedited, unaltered and unchanged in any way.</a:t>
            </a:r>
          </a:p>
          <a:p>
            <a:pPr marL="0" lvl="0" indent="0" fontAlgn="base">
              <a:lnSpc>
                <a:spcPct val="120000"/>
              </a:lnSpc>
              <a:spcBef>
                <a:spcPts val="0"/>
              </a:spcBef>
              <a:buClrTx/>
              <a:buSzTx/>
              <a:buNone/>
            </a:pPr>
            <a:r>
              <a:rPr lang="en-US" sz="1300" dirty="0">
                <a:solidFill>
                  <a:srgbClr val="000000"/>
                </a:solidFill>
                <a:latin typeface="Arial" charset="0"/>
              </a:rPr>
              <a:t>4)  No monetary charge can be made for the reproduced materials or any document containing them; however, a reasonable charge to cover only the cost of reproduction and distribution may be charged.</a:t>
            </a:r>
          </a:p>
          <a:p>
            <a:pPr marL="0" lvl="0" indent="0" fontAlgn="base">
              <a:lnSpc>
                <a:spcPct val="120000"/>
              </a:lnSpc>
              <a:spcBef>
                <a:spcPts val="0"/>
              </a:spcBef>
              <a:buClrTx/>
              <a:buSzTx/>
              <a:buNone/>
            </a:pPr>
            <a:endParaRPr lang="en-US" sz="1300" dirty="0">
              <a:solidFill>
                <a:srgbClr val="000000"/>
              </a:solidFill>
              <a:latin typeface="Arial" charset="0"/>
            </a:endParaRPr>
          </a:p>
          <a:p>
            <a:pPr marL="0" lvl="0" indent="0" fontAlgn="base">
              <a:lnSpc>
                <a:spcPct val="120000"/>
              </a:lnSpc>
              <a:spcBef>
                <a:spcPts val="0"/>
              </a:spcBef>
              <a:buClrTx/>
              <a:buSzTx/>
              <a:buNone/>
            </a:pPr>
            <a:r>
              <a:rPr lang="en-US" sz="1300" dirty="0">
                <a:solidFill>
                  <a:srgbClr val="000000"/>
                </a:solidFill>
                <a:latin typeface="Arial" charset="0"/>
              </a:rPr>
              <a:t>Private entities or persons located in Texas that are not Texas public school districts, Texas education service centers, or Texas charter schools or any entity, whether public or private, educational or non-educational, located outside the state of Texas must obtain written approval from tea and will be required to enter into a license agreement that may involve the payment of a licensing fee or a royalty.</a:t>
            </a:r>
          </a:p>
          <a:p>
            <a:pPr marL="0" lvl="0" indent="0" fontAlgn="base">
              <a:lnSpc>
                <a:spcPct val="120000"/>
              </a:lnSpc>
              <a:spcBef>
                <a:spcPts val="0"/>
              </a:spcBef>
              <a:buClrTx/>
              <a:buSzTx/>
              <a:buNone/>
            </a:pPr>
            <a:endParaRPr lang="en-US" sz="1300" dirty="0">
              <a:solidFill>
                <a:srgbClr val="000000"/>
              </a:solidFill>
              <a:latin typeface="Arial" charset="0"/>
            </a:endParaRPr>
          </a:p>
          <a:p>
            <a:pPr marL="0" lvl="0" indent="0" fontAlgn="base">
              <a:lnSpc>
                <a:spcPct val="120000"/>
              </a:lnSpc>
              <a:spcBef>
                <a:spcPts val="0"/>
              </a:spcBef>
              <a:buClrTx/>
              <a:buSzTx/>
              <a:buNone/>
            </a:pPr>
            <a:r>
              <a:rPr lang="en-US" sz="1300" dirty="0">
                <a:solidFill>
                  <a:srgbClr val="000000"/>
                </a:solidFill>
                <a:latin typeface="Arial" charset="0"/>
              </a:rPr>
              <a:t>Contact TEA copyrights with any questions you may have.</a:t>
            </a:r>
            <a:endParaRPr lang="en-US" sz="1300" dirty="0"/>
          </a:p>
        </p:txBody>
      </p:sp>
      <p:sp>
        <p:nvSpPr>
          <p:cNvPr id="5" name="Slide Number Placeholder 4"/>
          <p:cNvSpPr>
            <a:spLocks noGrp="1"/>
          </p:cNvSpPr>
          <p:nvPr>
            <p:ph type="sldNum" sz="quarter" idx="12"/>
          </p:nvPr>
        </p:nvSpPr>
        <p:spPr>
          <a:xfrm>
            <a:off x="7427769" y="6234985"/>
            <a:ext cx="1279663" cy="365125"/>
          </a:xfrm>
        </p:spPr>
        <p:txBody>
          <a:bodyPr/>
          <a:lstStyle/>
          <a:p>
            <a:r>
              <a:rPr lang="en-US" sz="1800" dirty="0" smtClean="0">
                <a:solidFill>
                  <a:schemeClr val="accent2">
                    <a:lumMod val="50000"/>
                  </a:schemeClr>
                </a:solidFill>
              </a:rPr>
              <a:t>2</a:t>
            </a:r>
            <a:endParaRPr lang="en-US" sz="1800" dirty="0">
              <a:solidFill>
                <a:schemeClr val="accent2">
                  <a:lumMod val="50000"/>
                </a:schemeClr>
              </a:solidFill>
            </a:endParaRPr>
          </a:p>
        </p:txBody>
      </p:sp>
      <p:sp>
        <p:nvSpPr>
          <p:cNvPr id="4" name="Rectangle 3"/>
          <p:cNvSpPr/>
          <p:nvPr/>
        </p:nvSpPr>
        <p:spPr>
          <a:xfrm>
            <a:off x="2869193" y="6477000"/>
            <a:ext cx="3786614" cy="246221"/>
          </a:xfrm>
          <a:prstGeom prst="rect">
            <a:avLst/>
          </a:prstGeom>
        </p:spPr>
        <p:txBody>
          <a:bodyPr wrap="none">
            <a:spAutoFit/>
          </a:bodyPr>
          <a:lstStyle/>
          <a:p>
            <a:pPr lvl="0" algn="ctr" fontAlgn="base">
              <a:spcBef>
                <a:spcPct val="0"/>
              </a:spcBef>
              <a:spcAft>
                <a:spcPct val="0"/>
              </a:spcAft>
            </a:pPr>
            <a:r>
              <a:rPr lang="en-US" sz="1000" dirty="0">
                <a:solidFill>
                  <a:srgbClr val="000000"/>
                </a:solidFill>
                <a:latin typeface="Arial" charset="0"/>
              </a:rPr>
              <a:t>Copyright © Texas Education Agency, 2014. All rights reserved.</a:t>
            </a:r>
            <a:endParaRPr lang="en-MY" sz="1000" dirty="0">
              <a:solidFill>
                <a:srgbClr val="000000"/>
              </a:solidFill>
              <a:latin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65048" y="998220"/>
            <a:ext cx="8001000" cy="1143000"/>
          </a:xfrm>
        </p:spPr>
        <p:txBody>
          <a:bodyPr>
            <a:normAutofit fontScale="90000"/>
          </a:bodyPr>
          <a:lstStyle/>
          <a:p>
            <a:pPr algn="ctr"/>
            <a:r>
              <a:rPr lang="en-US" dirty="0">
                <a:solidFill>
                  <a:schemeClr val="accent2">
                    <a:lumMod val="50000"/>
                  </a:schemeClr>
                </a:solidFill>
              </a:rPr>
              <a:t>Peer Mediation, Problem </a:t>
            </a:r>
            <a:r>
              <a:rPr lang="en-US" dirty="0" smtClean="0">
                <a:solidFill>
                  <a:schemeClr val="accent2">
                    <a:lumMod val="50000"/>
                  </a:schemeClr>
                </a:solidFill>
              </a:rPr>
              <a:t>Solving </a:t>
            </a:r>
            <a:r>
              <a:rPr lang="en-US" dirty="0">
                <a:solidFill>
                  <a:schemeClr val="accent2">
                    <a:lumMod val="50000"/>
                  </a:schemeClr>
                </a:solidFill>
              </a:rPr>
              <a:t>and Negotiation</a:t>
            </a:r>
            <a:br>
              <a:rPr lang="en-US" dirty="0">
                <a:solidFill>
                  <a:schemeClr val="accent2">
                    <a:lumMod val="50000"/>
                  </a:schemeClr>
                </a:solidFill>
              </a:rPr>
            </a:br>
            <a:endParaRPr lang="en-US" dirty="0">
              <a:solidFill>
                <a:schemeClr val="accent2">
                  <a:lumMod val="50000"/>
                </a:schemeClr>
              </a:solidFill>
            </a:endParaRPr>
          </a:p>
        </p:txBody>
      </p:sp>
      <p:sp>
        <p:nvSpPr>
          <p:cNvPr id="6" name="Content Placeholder 5"/>
          <p:cNvSpPr>
            <a:spLocks noGrp="1"/>
          </p:cNvSpPr>
          <p:nvPr>
            <p:ph idx="1"/>
          </p:nvPr>
        </p:nvSpPr>
        <p:spPr/>
        <p:txBody>
          <a:bodyPr>
            <a:normAutofit/>
          </a:bodyPr>
          <a:lstStyle/>
          <a:p>
            <a:pPr marL="0" indent="0">
              <a:buNone/>
            </a:pPr>
            <a:r>
              <a:rPr lang="en-US" sz="3200" dirty="0">
                <a:solidFill>
                  <a:schemeClr val="accent2">
                    <a:lumMod val="50000"/>
                  </a:schemeClr>
                </a:solidFill>
              </a:rPr>
              <a:t>Peer mediation is a process to resolve disputes between two people or small </a:t>
            </a:r>
            <a:r>
              <a:rPr lang="en-US" sz="3200" dirty="0" smtClean="0">
                <a:solidFill>
                  <a:schemeClr val="accent2">
                    <a:lumMod val="50000"/>
                  </a:schemeClr>
                </a:solidFill>
              </a:rPr>
              <a:t>groups of people </a:t>
            </a:r>
            <a:r>
              <a:rPr lang="en-US" sz="3200" dirty="0">
                <a:solidFill>
                  <a:schemeClr val="accent2">
                    <a:lumMod val="50000"/>
                  </a:schemeClr>
                </a:solidFill>
              </a:rPr>
              <a:t>by </a:t>
            </a:r>
            <a:r>
              <a:rPr lang="en-US" sz="3200" dirty="0" smtClean="0">
                <a:solidFill>
                  <a:schemeClr val="accent2">
                    <a:lumMod val="50000"/>
                  </a:schemeClr>
                </a:solidFill>
              </a:rPr>
              <a:t>a person </a:t>
            </a:r>
            <a:r>
              <a:rPr lang="en-US" sz="3200" dirty="0">
                <a:solidFill>
                  <a:schemeClr val="accent2">
                    <a:lumMod val="50000"/>
                  </a:schemeClr>
                </a:solidFill>
              </a:rPr>
              <a:t>or </a:t>
            </a:r>
            <a:r>
              <a:rPr lang="en-US" sz="3200" dirty="0" smtClean="0">
                <a:solidFill>
                  <a:schemeClr val="accent2">
                    <a:lumMod val="50000"/>
                  </a:schemeClr>
                </a:solidFill>
              </a:rPr>
              <a:t>people of </a:t>
            </a:r>
            <a:r>
              <a:rPr lang="en-US" sz="3200" dirty="0">
                <a:solidFill>
                  <a:schemeClr val="accent2">
                    <a:lumMod val="50000"/>
                  </a:schemeClr>
                </a:solidFill>
              </a:rPr>
              <a:t>the same </a:t>
            </a:r>
            <a:r>
              <a:rPr lang="en-US" sz="3200" dirty="0" smtClean="0">
                <a:solidFill>
                  <a:schemeClr val="accent2">
                    <a:lumMod val="50000"/>
                  </a:schemeClr>
                </a:solidFill>
              </a:rPr>
              <a:t>age group </a:t>
            </a:r>
            <a:r>
              <a:rPr lang="en-US" sz="3200" dirty="0">
                <a:solidFill>
                  <a:schemeClr val="accent2">
                    <a:lumMod val="50000"/>
                  </a:schemeClr>
                </a:solidFill>
              </a:rPr>
              <a:t>to facilitate the resolution.</a:t>
            </a:r>
            <a:endParaRPr lang="en-US" dirty="0">
              <a:solidFill>
                <a:schemeClr val="accent2">
                  <a:lumMod val="50000"/>
                </a:schemeClr>
              </a:solidFill>
            </a:endParaRPr>
          </a:p>
        </p:txBody>
      </p:sp>
      <p:sp>
        <p:nvSpPr>
          <p:cNvPr id="2" name="Slide Number Placeholder 1"/>
          <p:cNvSpPr>
            <a:spLocks noGrp="1"/>
          </p:cNvSpPr>
          <p:nvPr>
            <p:ph type="sldNum" sz="quarter" idx="12"/>
          </p:nvPr>
        </p:nvSpPr>
        <p:spPr>
          <a:xfrm>
            <a:off x="7480523" y="6234985"/>
            <a:ext cx="1279663" cy="365125"/>
          </a:xfrm>
        </p:spPr>
        <p:txBody>
          <a:bodyPr/>
          <a:lstStyle/>
          <a:p>
            <a:fld id="{4024F9E6-8BD1-4849-86DE-3CD23B63DC4B}" type="slidenum">
              <a:rPr lang="en-US" sz="1800" smtClean="0">
                <a:solidFill>
                  <a:schemeClr val="accent2">
                    <a:lumMod val="50000"/>
                  </a:schemeClr>
                </a:solidFill>
              </a:rPr>
              <a:pPr/>
              <a:t>20</a:t>
            </a:fld>
            <a:endParaRPr lang="en-US" sz="1800" dirty="0">
              <a:solidFill>
                <a:schemeClr val="accent2">
                  <a:lumMod val="50000"/>
                </a:schemeClr>
              </a:solidFill>
            </a:endParaRPr>
          </a:p>
        </p:txBody>
      </p:sp>
      <p:sp>
        <p:nvSpPr>
          <p:cNvPr id="4" name="Rectangle 3"/>
          <p:cNvSpPr/>
          <p:nvPr/>
        </p:nvSpPr>
        <p:spPr>
          <a:xfrm>
            <a:off x="2869193" y="6477000"/>
            <a:ext cx="3786614" cy="246221"/>
          </a:xfrm>
          <a:prstGeom prst="rect">
            <a:avLst/>
          </a:prstGeom>
        </p:spPr>
        <p:txBody>
          <a:bodyPr wrap="none">
            <a:spAutoFit/>
          </a:bodyPr>
          <a:lstStyle/>
          <a:p>
            <a:pPr lvl="0" algn="ctr" fontAlgn="base">
              <a:spcBef>
                <a:spcPct val="0"/>
              </a:spcBef>
              <a:spcAft>
                <a:spcPct val="0"/>
              </a:spcAft>
            </a:pPr>
            <a:r>
              <a:rPr lang="en-US" sz="1000" dirty="0">
                <a:solidFill>
                  <a:srgbClr val="000000"/>
                </a:solidFill>
                <a:latin typeface="Arial" charset="0"/>
              </a:rPr>
              <a:t>Copyright © Texas Education Agency, 2014. All rights reserved.</a:t>
            </a:r>
            <a:endParaRPr lang="en-MY" sz="1000" dirty="0">
              <a:solidFill>
                <a:srgbClr val="000000"/>
              </a:solidFill>
              <a:latin typeface="Arial"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57600" y="4002306"/>
            <a:ext cx="2209800" cy="2209800"/>
          </a:xfrm>
          <a:prstGeom prst="rect">
            <a:avLst/>
          </a:prstGeom>
        </p:spPr>
      </p:pic>
    </p:spTree>
    <p:extLst>
      <p:ext uri="{BB962C8B-B14F-4D97-AF65-F5344CB8AC3E}">
        <p14:creationId xmlns:p14="http://schemas.microsoft.com/office/powerpoint/2010/main" val="33248526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87942" y="494489"/>
            <a:ext cx="8001000" cy="1143000"/>
          </a:xfrm>
        </p:spPr>
        <p:txBody>
          <a:bodyPr>
            <a:noAutofit/>
          </a:bodyPr>
          <a:lstStyle/>
          <a:p>
            <a:pPr algn="ctr"/>
            <a:r>
              <a:rPr lang="en-US" dirty="0">
                <a:solidFill>
                  <a:schemeClr val="accent2">
                    <a:lumMod val="50000"/>
                  </a:schemeClr>
                </a:solidFill>
              </a:rPr>
              <a:t>Peer </a:t>
            </a:r>
            <a:r>
              <a:rPr lang="en-US" dirty="0" smtClean="0">
                <a:solidFill>
                  <a:schemeClr val="accent2">
                    <a:lumMod val="50000"/>
                  </a:schemeClr>
                </a:solidFill>
              </a:rPr>
              <a:t>Mediation</a:t>
            </a:r>
            <a:r>
              <a:rPr lang="en-US" dirty="0">
                <a:solidFill>
                  <a:schemeClr val="accent2">
                    <a:lumMod val="50000"/>
                  </a:schemeClr>
                </a:solidFill>
              </a:rPr>
              <a:t/>
            </a:r>
            <a:br>
              <a:rPr lang="en-US" dirty="0">
                <a:solidFill>
                  <a:schemeClr val="accent2">
                    <a:lumMod val="50000"/>
                  </a:schemeClr>
                </a:solidFill>
              </a:rPr>
            </a:br>
            <a:endParaRPr lang="en-US" dirty="0">
              <a:solidFill>
                <a:schemeClr val="accent2">
                  <a:lumMod val="50000"/>
                </a:schemeClr>
              </a:solidFill>
            </a:endParaRPr>
          </a:p>
        </p:txBody>
      </p:sp>
      <p:pic>
        <p:nvPicPr>
          <p:cNvPr id="7" name="Content Placeholder 6">
            <a:hlinkClick r:id="rId3"/>
          </p:cNvPr>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2710899" y="1637489"/>
            <a:ext cx="3555086" cy="3015892"/>
          </a:xfrm>
        </p:spPr>
      </p:pic>
      <p:sp>
        <p:nvSpPr>
          <p:cNvPr id="2" name="Slide Number Placeholder 1"/>
          <p:cNvSpPr>
            <a:spLocks noGrp="1"/>
          </p:cNvSpPr>
          <p:nvPr>
            <p:ph type="sldNum" sz="quarter" idx="12"/>
          </p:nvPr>
        </p:nvSpPr>
        <p:spPr>
          <a:xfrm>
            <a:off x="7631117" y="6123598"/>
            <a:ext cx="1279663" cy="365125"/>
          </a:xfrm>
        </p:spPr>
        <p:txBody>
          <a:bodyPr/>
          <a:lstStyle/>
          <a:p>
            <a:fld id="{4024F9E6-8BD1-4849-86DE-3CD23B63DC4B}" type="slidenum">
              <a:rPr lang="en-US" sz="1800" smtClean="0">
                <a:solidFill>
                  <a:schemeClr val="accent2">
                    <a:lumMod val="50000"/>
                  </a:schemeClr>
                </a:solidFill>
              </a:rPr>
              <a:pPr/>
              <a:t>21</a:t>
            </a:fld>
            <a:endParaRPr lang="en-US" sz="1800" dirty="0">
              <a:solidFill>
                <a:schemeClr val="accent2">
                  <a:lumMod val="50000"/>
                </a:schemeClr>
              </a:solidFill>
            </a:endParaRPr>
          </a:p>
        </p:txBody>
      </p:sp>
      <p:sp>
        <p:nvSpPr>
          <p:cNvPr id="4" name="Rectangle 3"/>
          <p:cNvSpPr/>
          <p:nvPr/>
        </p:nvSpPr>
        <p:spPr>
          <a:xfrm>
            <a:off x="2869193" y="6477000"/>
            <a:ext cx="3786614" cy="246221"/>
          </a:xfrm>
          <a:prstGeom prst="rect">
            <a:avLst/>
          </a:prstGeom>
        </p:spPr>
        <p:txBody>
          <a:bodyPr wrap="none">
            <a:spAutoFit/>
          </a:bodyPr>
          <a:lstStyle/>
          <a:p>
            <a:pPr lvl="0" algn="ctr" fontAlgn="base">
              <a:spcBef>
                <a:spcPct val="0"/>
              </a:spcBef>
              <a:spcAft>
                <a:spcPct val="0"/>
              </a:spcAft>
            </a:pPr>
            <a:r>
              <a:rPr lang="en-US" sz="1000" dirty="0">
                <a:solidFill>
                  <a:srgbClr val="000000"/>
                </a:solidFill>
                <a:latin typeface="Arial" charset="0"/>
              </a:rPr>
              <a:t>Copyright © Texas Education Agency, 2014. All rights reserved.</a:t>
            </a:r>
            <a:endParaRPr lang="en-MY" sz="1000" dirty="0">
              <a:solidFill>
                <a:srgbClr val="000000"/>
              </a:solidFill>
              <a:latin typeface="Arial" charset="0"/>
            </a:endParaRPr>
          </a:p>
        </p:txBody>
      </p:sp>
      <p:sp>
        <p:nvSpPr>
          <p:cNvPr id="8" name="TextBox 7"/>
          <p:cNvSpPr txBox="1"/>
          <p:nvPr/>
        </p:nvSpPr>
        <p:spPr>
          <a:xfrm>
            <a:off x="3581400" y="5011192"/>
            <a:ext cx="2667000" cy="369332"/>
          </a:xfrm>
          <a:prstGeom prst="rect">
            <a:avLst/>
          </a:prstGeom>
          <a:noFill/>
        </p:spPr>
        <p:txBody>
          <a:bodyPr wrap="square" rtlCol="0">
            <a:spAutoFit/>
          </a:bodyPr>
          <a:lstStyle/>
          <a:p>
            <a:pPr algn="ctr"/>
            <a:r>
              <a:rPr lang="en-US" dirty="0" smtClean="0">
                <a:solidFill>
                  <a:schemeClr val="accent2">
                    <a:lumMod val="50000"/>
                  </a:schemeClr>
                </a:solidFill>
              </a:rPr>
              <a:t>(click on picture</a:t>
            </a:r>
            <a:r>
              <a:rPr lang="en-US" dirty="0" smtClean="0"/>
              <a:t>)</a:t>
            </a:r>
            <a:endParaRPr lang="en-US" dirty="0"/>
          </a:p>
        </p:txBody>
      </p:sp>
    </p:spTree>
    <p:extLst>
      <p:ext uri="{BB962C8B-B14F-4D97-AF65-F5344CB8AC3E}">
        <p14:creationId xmlns:p14="http://schemas.microsoft.com/office/powerpoint/2010/main" val="14939599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001000" cy="914400"/>
          </a:xfrm>
        </p:spPr>
        <p:txBody>
          <a:bodyPr/>
          <a:lstStyle/>
          <a:p>
            <a:pPr algn="ctr"/>
            <a:r>
              <a:rPr lang="en-US" dirty="0" smtClean="0">
                <a:solidFill>
                  <a:schemeClr val="accent2">
                    <a:lumMod val="50000"/>
                  </a:schemeClr>
                </a:solidFill>
              </a:rPr>
              <a:t>Questions?</a:t>
            </a:r>
            <a:endParaRPr lang="en-US" dirty="0">
              <a:solidFill>
                <a:schemeClr val="accent2">
                  <a:lumMod val="50000"/>
                </a:schemeClr>
              </a:solidFill>
            </a:endParaRPr>
          </a:p>
        </p:txBody>
      </p:sp>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347357" y="1929809"/>
            <a:ext cx="2830285" cy="3962400"/>
          </a:xfrm>
        </p:spPr>
      </p:pic>
      <p:sp>
        <p:nvSpPr>
          <p:cNvPr id="3" name="Slide Number Placeholder 2"/>
          <p:cNvSpPr>
            <a:spLocks noGrp="1"/>
          </p:cNvSpPr>
          <p:nvPr>
            <p:ph type="sldNum" sz="quarter" idx="12"/>
          </p:nvPr>
        </p:nvSpPr>
        <p:spPr>
          <a:xfrm>
            <a:off x="7483337" y="6294437"/>
            <a:ext cx="1279663" cy="365125"/>
          </a:xfrm>
        </p:spPr>
        <p:txBody>
          <a:bodyPr/>
          <a:lstStyle/>
          <a:p>
            <a:fld id="{4024F9E6-8BD1-4849-86DE-3CD23B63DC4B}" type="slidenum">
              <a:rPr lang="en-US" sz="1800" smtClean="0">
                <a:solidFill>
                  <a:schemeClr val="accent2">
                    <a:lumMod val="50000"/>
                  </a:schemeClr>
                </a:solidFill>
              </a:rPr>
              <a:pPr/>
              <a:t>22</a:t>
            </a:fld>
            <a:endParaRPr lang="en-US" sz="1800" dirty="0">
              <a:solidFill>
                <a:schemeClr val="accent2">
                  <a:lumMod val="50000"/>
                </a:schemeClr>
              </a:solidFill>
            </a:endParaRPr>
          </a:p>
        </p:txBody>
      </p:sp>
      <p:sp>
        <p:nvSpPr>
          <p:cNvPr id="4" name="Rectangle 3"/>
          <p:cNvSpPr/>
          <p:nvPr/>
        </p:nvSpPr>
        <p:spPr>
          <a:xfrm>
            <a:off x="2869193" y="6477000"/>
            <a:ext cx="3786614" cy="246221"/>
          </a:xfrm>
          <a:prstGeom prst="rect">
            <a:avLst/>
          </a:prstGeom>
        </p:spPr>
        <p:txBody>
          <a:bodyPr wrap="none">
            <a:spAutoFit/>
          </a:bodyPr>
          <a:lstStyle/>
          <a:p>
            <a:pPr lvl="0" algn="ctr" fontAlgn="base">
              <a:spcBef>
                <a:spcPct val="0"/>
              </a:spcBef>
              <a:spcAft>
                <a:spcPct val="0"/>
              </a:spcAft>
            </a:pPr>
            <a:r>
              <a:rPr lang="en-US" sz="1000" dirty="0">
                <a:solidFill>
                  <a:srgbClr val="000000"/>
                </a:solidFill>
                <a:latin typeface="Arial" charset="0"/>
              </a:rPr>
              <a:t>Copyright © Texas Education Agency, 2014. All rights reserved.</a:t>
            </a:r>
            <a:endParaRPr lang="en-MY" sz="1000" dirty="0">
              <a:solidFill>
                <a:srgbClr val="000000"/>
              </a:solidFill>
              <a:latin typeface="Arial" charset="0"/>
            </a:endParaRPr>
          </a:p>
        </p:txBody>
      </p:sp>
    </p:spTree>
    <p:extLst>
      <p:ext uri="{BB962C8B-B14F-4D97-AF65-F5344CB8AC3E}">
        <p14:creationId xmlns:p14="http://schemas.microsoft.com/office/powerpoint/2010/main" val="4450712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001000" cy="914400"/>
          </a:xfrm>
        </p:spPr>
        <p:txBody>
          <a:bodyPr/>
          <a:lstStyle/>
          <a:p>
            <a:pPr algn="ctr"/>
            <a:r>
              <a:rPr lang="en-US" dirty="0" smtClean="0">
                <a:solidFill>
                  <a:schemeClr val="accent2">
                    <a:lumMod val="50000"/>
                  </a:schemeClr>
                </a:solidFill>
              </a:rPr>
              <a:t>References and Resources</a:t>
            </a:r>
            <a:endParaRPr lang="en-US" dirty="0">
              <a:solidFill>
                <a:schemeClr val="accent2">
                  <a:lumMod val="50000"/>
                </a:schemeClr>
              </a:solidFill>
            </a:endParaRPr>
          </a:p>
        </p:txBody>
      </p:sp>
      <p:sp>
        <p:nvSpPr>
          <p:cNvPr id="3" name="Content Placeholder 2"/>
          <p:cNvSpPr>
            <a:spLocks noGrp="1"/>
          </p:cNvSpPr>
          <p:nvPr>
            <p:ph idx="1"/>
          </p:nvPr>
        </p:nvSpPr>
        <p:spPr>
          <a:xfrm>
            <a:off x="762000" y="1447800"/>
            <a:ext cx="8001000" cy="4785360"/>
          </a:xfrm>
        </p:spPr>
        <p:txBody>
          <a:bodyPr>
            <a:normAutofit/>
          </a:bodyPr>
          <a:lstStyle/>
          <a:p>
            <a:pPr marL="0" lvl="0" indent="0" fontAlgn="base">
              <a:spcBef>
                <a:spcPts val="0"/>
              </a:spcBef>
              <a:buClrTx/>
              <a:buSzTx/>
              <a:buNone/>
            </a:pPr>
            <a:r>
              <a:rPr lang="en-US" sz="1600" dirty="0">
                <a:solidFill>
                  <a:prstClr val="black"/>
                </a:solidFill>
                <a:latin typeface="Calibri"/>
              </a:rPr>
              <a:t>Images:</a:t>
            </a:r>
          </a:p>
          <a:p>
            <a:pPr marL="0" lvl="0" indent="0" fontAlgn="base">
              <a:spcBef>
                <a:spcPts val="0"/>
              </a:spcBef>
              <a:buClrTx/>
              <a:buSzTx/>
              <a:buNone/>
            </a:pPr>
            <a:r>
              <a:rPr lang="en-US" sz="1600" dirty="0">
                <a:solidFill>
                  <a:prstClr val="black"/>
                </a:solidFill>
                <a:latin typeface="Calibri"/>
              </a:rPr>
              <a:t>Microsoft Clip Art: Used with permission from Microsoft.</a:t>
            </a:r>
          </a:p>
          <a:p>
            <a:pPr marL="0" lvl="0" indent="0" fontAlgn="base">
              <a:spcBef>
                <a:spcPts val="0"/>
              </a:spcBef>
              <a:buClrTx/>
              <a:buSzTx/>
              <a:buNone/>
            </a:pPr>
            <a:r>
              <a:rPr lang="en-US" sz="1600" dirty="0">
                <a:solidFill>
                  <a:prstClr val="black"/>
                </a:solidFill>
                <a:latin typeface="Calibri"/>
              </a:rPr>
              <a:t>Textbook:</a:t>
            </a:r>
          </a:p>
          <a:p>
            <a:pPr marL="0" lvl="0" indent="0" fontAlgn="base">
              <a:spcBef>
                <a:spcPts val="0"/>
              </a:spcBef>
              <a:buClrTx/>
              <a:buSzTx/>
              <a:buNone/>
            </a:pPr>
            <a:r>
              <a:rPr lang="en-US" sz="1600" dirty="0" err="1">
                <a:solidFill>
                  <a:prstClr val="black"/>
                </a:solidFill>
                <a:latin typeface="Calibri"/>
              </a:rPr>
              <a:t>Sasse</a:t>
            </a:r>
            <a:r>
              <a:rPr lang="en-US" sz="1600" dirty="0">
                <a:solidFill>
                  <a:prstClr val="black"/>
                </a:solidFill>
                <a:latin typeface="Calibri"/>
              </a:rPr>
              <a:t>, C.R. (2004). </a:t>
            </a:r>
            <a:r>
              <a:rPr lang="en-US" sz="1600" i="1" dirty="0">
                <a:solidFill>
                  <a:prstClr val="black"/>
                </a:solidFill>
                <a:latin typeface="Calibri"/>
              </a:rPr>
              <a:t>Families today</a:t>
            </a:r>
            <a:r>
              <a:rPr lang="en-US" sz="1600" dirty="0">
                <a:solidFill>
                  <a:prstClr val="black"/>
                </a:solidFill>
                <a:latin typeface="Calibri"/>
              </a:rPr>
              <a:t>. New York: Glencoe/McGraw Hill.</a:t>
            </a:r>
          </a:p>
          <a:p>
            <a:pPr marL="0" lvl="0" indent="0" fontAlgn="base">
              <a:spcBef>
                <a:spcPts val="0"/>
              </a:spcBef>
              <a:buClrTx/>
              <a:buSzTx/>
              <a:buNone/>
            </a:pPr>
            <a:r>
              <a:rPr lang="en-US" sz="1600" dirty="0">
                <a:solidFill>
                  <a:prstClr val="black"/>
                </a:solidFill>
                <a:latin typeface="Calibri"/>
              </a:rPr>
              <a:t>Websites:</a:t>
            </a:r>
          </a:p>
          <a:p>
            <a:pPr marL="0" lvl="0" indent="0" fontAlgn="base">
              <a:spcBef>
                <a:spcPts val="0"/>
              </a:spcBef>
              <a:buClrTx/>
              <a:buSzTx/>
              <a:buNone/>
            </a:pPr>
            <a:r>
              <a:rPr lang="en-US" sz="1600" dirty="0">
                <a:solidFill>
                  <a:prstClr val="black"/>
                </a:solidFill>
                <a:latin typeface="Calibri"/>
              </a:rPr>
              <a:t>About.com</a:t>
            </a:r>
            <a:br>
              <a:rPr lang="en-US" sz="1600" dirty="0">
                <a:solidFill>
                  <a:prstClr val="black"/>
                </a:solidFill>
                <a:latin typeface="Calibri"/>
              </a:rPr>
            </a:br>
            <a:r>
              <a:rPr lang="en-US" sz="1600" dirty="0">
                <a:solidFill>
                  <a:prstClr val="black"/>
                </a:solidFill>
                <a:latin typeface="Calibri"/>
              </a:rPr>
              <a:t>Communicate: Improve Your Relationships With Effective Communication Skills.</a:t>
            </a:r>
            <a:br>
              <a:rPr lang="en-US" sz="1600" dirty="0">
                <a:solidFill>
                  <a:prstClr val="black"/>
                </a:solidFill>
                <a:latin typeface="Calibri"/>
              </a:rPr>
            </a:br>
            <a:r>
              <a:rPr lang="en-US" sz="1600" dirty="0">
                <a:solidFill>
                  <a:prstClr val="black"/>
                </a:solidFill>
                <a:latin typeface="Calibri"/>
                <a:hlinkClick r:id="rId3"/>
              </a:rPr>
              <a:t>http://stress.about.com/od/relationships/ht/healthycomm.htm</a:t>
            </a:r>
            <a:endParaRPr lang="en-US" sz="1600" dirty="0">
              <a:solidFill>
                <a:prstClr val="black"/>
              </a:solidFill>
              <a:latin typeface="Calibri"/>
            </a:endParaRPr>
          </a:p>
          <a:p>
            <a:pPr marL="0" lvl="0" indent="0" fontAlgn="base">
              <a:spcBef>
                <a:spcPts val="0"/>
              </a:spcBef>
              <a:buClrTx/>
              <a:buSzTx/>
              <a:buNone/>
            </a:pPr>
            <a:r>
              <a:rPr lang="en-US" sz="1600" dirty="0">
                <a:solidFill>
                  <a:prstClr val="black"/>
                </a:solidFill>
                <a:latin typeface="Calibri"/>
              </a:rPr>
              <a:t>About.com</a:t>
            </a:r>
            <a:br>
              <a:rPr lang="en-US" sz="1600" dirty="0">
                <a:solidFill>
                  <a:prstClr val="black"/>
                </a:solidFill>
                <a:latin typeface="Calibri"/>
              </a:rPr>
            </a:br>
            <a:r>
              <a:rPr lang="en-US" sz="1600" dirty="0">
                <a:solidFill>
                  <a:prstClr val="black"/>
                </a:solidFill>
                <a:latin typeface="Calibri"/>
              </a:rPr>
              <a:t>How To Handle Unresolved Conflict in Your Family.</a:t>
            </a:r>
            <a:br>
              <a:rPr lang="en-US" sz="1600" dirty="0">
                <a:solidFill>
                  <a:prstClr val="black"/>
                </a:solidFill>
                <a:latin typeface="Calibri"/>
              </a:rPr>
            </a:br>
            <a:r>
              <a:rPr lang="en-US" sz="1600" dirty="0">
                <a:solidFill>
                  <a:prstClr val="black"/>
                </a:solidFill>
                <a:latin typeface="Calibri"/>
                <a:hlinkClick r:id="rId4"/>
              </a:rPr>
              <a:t>http://stress.about.com/od/relationships/qt/unresolved.htm</a:t>
            </a:r>
            <a:endParaRPr lang="en-US" sz="1600" dirty="0">
              <a:solidFill>
                <a:prstClr val="black"/>
              </a:solidFill>
              <a:latin typeface="Calibri"/>
            </a:endParaRPr>
          </a:p>
          <a:p>
            <a:pPr marL="0" lvl="0" indent="0" fontAlgn="base">
              <a:spcBef>
                <a:spcPts val="0"/>
              </a:spcBef>
              <a:buClrTx/>
              <a:buSzTx/>
              <a:buNone/>
            </a:pPr>
            <a:r>
              <a:rPr lang="en-US" sz="1600" dirty="0">
                <a:solidFill>
                  <a:prstClr val="black"/>
                </a:solidFill>
                <a:latin typeface="Calibri"/>
              </a:rPr>
              <a:t>YouTube™:</a:t>
            </a:r>
          </a:p>
          <a:p>
            <a:pPr marL="0" lvl="0" indent="0" fontAlgn="base">
              <a:spcBef>
                <a:spcPts val="0"/>
              </a:spcBef>
              <a:buClrTx/>
              <a:buSzTx/>
              <a:buNone/>
            </a:pPr>
            <a:r>
              <a:rPr lang="en-US" sz="1600" dirty="0">
                <a:solidFill>
                  <a:prstClr val="black"/>
                </a:solidFill>
                <a:latin typeface="Calibri"/>
              </a:rPr>
              <a:t>In the Mix: Peer Mediation — A Process of Respect (Excerpt)</a:t>
            </a:r>
            <a:br>
              <a:rPr lang="en-US" sz="1600" dirty="0">
                <a:solidFill>
                  <a:prstClr val="black"/>
                </a:solidFill>
                <a:latin typeface="Calibri"/>
              </a:rPr>
            </a:br>
            <a:r>
              <a:rPr lang="en-US" sz="1600" dirty="0">
                <a:solidFill>
                  <a:prstClr val="black"/>
                </a:solidFill>
                <a:latin typeface="Calibri"/>
              </a:rPr>
              <a:t>We visit a diverse small city school that has a variety of pro-active student centered programs in place. When a fight breaks out in the cafeteria, two boys choose to participate in peer mediation rather than face the administration.</a:t>
            </a:r>
            <a:br>
              <a:rPr lang="en-US" sz="1600" dirty="0">
                <a:solidFill>
                  <a:prstClr val="black"/>
                </a:solidFill>
                <a:latin typeface="Calibri"/>
              </a:rPr>
            </a:br>
            <a:r>
              <a:rPr lang="en-US" sz="1600" dirty="0">
                <a:solidFill>
                  <a:prstClr val="black"/>
                </a:solidFill>
                <a:latin typeface="Calibri"/>
                <a:hlinkClick r:id="rId5"/>
              </a:rPr>
              <a:t>http://youtu.be/4gQ0ZLdHlHM</a:t>
            </a:r>
            <a:endParaRPr lang="en-US" sz="1600" dirty="0">
              <a:solidFill>
                <a:prstClr val="black"/>
              </a:solidFill>
              <a:latin typeface="Calibri"/>
            </a:endParaRPr>
          </a:p>
          <a:p>
            <a:pPr marL="0" lvl="0" indent="0" fontAlgn="base">
              <a:spcBef>
                <a:spcPts val="0"/>
              </a:spcBef>
              <a:buClrTx/>
              <a:buSzTx/>
              <a:buNone/>
            </a:pPr>
            <a:r>
              <a:rPr lang="en-US" sz="1600" dirty="0">
                <a:solidFill>
                  <a:prstClr val="black"/>
                </a:solidFill>
                <a:latin typeface="Calibri"/>
              </a:rPr>
              <a:t>10 Hot Tips – Managing Conflict</a:t>
            </a:r>
            <a:br>
              <a:rPr lang="en-US" sz="1600" dirty="0">
                <a:solidFill>
                  <a:prstClr val="black"/>
                </a:solidFill>
                <a:latin typeface="Calibri"/>
              </a:rPr>
            </a:br>
            <a:r>
              <a:rPr lang="en-US" sz="1600" dirty="0">
                <a:solidFill>
                  <a:prstClr val="black"/>
                </a:solidFill>
                <a:latin typeface="Calibri"/>
              </a:rPr>
              <a:t>10 Hot Leadership Tips Series – Managing Conflict</a:t>
            </a:r>
            <a:br>
              <a:rPr lang="en-US" sz="1600" dirty="0">
                <a:solidFill>
                  <a:prstClr val="black"/>
                </a:solidFill>
                <a:latin typeface="Calibri"/>
              </a:rPr>
            </a:br>
            <a:r>
              <a:rPr lang="en-US" sz="1600" dirty="0">
                <a:solidFill>
                  <a:prstClr val="black"/>
                </a:solidFill>
                <a:latin typeface="Calibri"/>
                <a:hlinkClick r:id="rId6"/>
              </a:rPr>
              <a:t>http://youtu.be/mqkm788-Jk8</a:t>
            </a:r>
            <a:endParaRPr lang="en-US" sz="1600" dirty="0">
              <a:solidFill>
                <a:prstClr val="black"/>
              </a:solidFill>
              <a:latin typeface="Calibri"/>
            </a:endParaRPr>
          </a:p>
          <a:p>
            <a:pPr marL="0" lvl="0" indent="0" fontAlgn="base">
              <a:spcBef>
                <a:spcPts val="0"/>
              </a:spcBef>
              <a:buClrTx/>
              <a:buSzTx/>
              <a:buNone/>
            </a:pPr>
            <a:endParaRPr lang="en-US" sz="1200" dirty="0">
              <a:solidFill>
                <a:prstClr val="black"/>
              </a:solidFill>
              <a:latin typeface="Calibri"/>
            </a:endParaRPr>
          </a:p>
          <a:p>
            <a:pPr marL="0" lvl="0" indent="0" fontAlgn="base">
              <a:spcBef>
                <a:spcPts val="0"/>
              </a:spcBef>
              <a:buClrTx/>
              <a:buSzTx/>
              <a:buNone/>
            </a:pPr>
            <a:endParaRPr lang="en-US" sz="1300" dirty="0">
              <a:solidFill>
                <a:srgbClr val="000000"/>
              </a:solidFill>
              <a:latin typeface="Arial" charset="0"/>
            </a:endParaRPr>
          </a:p>
        </p:txBody>
      </p:sp>
      <p:sp>
        <p:nvSpPr>
          <p:cNvPr id="5" name="Slide Number Placeholder 4"/>
          <p:cNvSpPr>
            <a:spLocks noGrp="1"/>
          </p:cNvSpPr>
          <p:nvPr>
            <p:ph type="sldNum" sz="quarter" idx="12"/>
          </p:nvPr>
        </p:nvSpPr>
        <p:spPr>
          <a:xfrm>
            <a:off x="7483337" y="6234985"/>
            <a:ext cx="1279663" cy="365125"/>
          </a:xfrm>
        </p:spPr>
        <p:txBody>
          <a:bodyPr/>
          <a:lstStyle/>
          <a:p>
            <a:fld id="{4024F9E6-8BD1-4849-86DE-3CD23B63DC4B}" type="slidenum">
              <a:rPr lang="en-US" sz="1800" smtClean="0">
                <a:solidFill>
                  <a:schemeClr val="accent2">
                    <a:lumMod val="50000"/>
                  </a:schemeClr>
                </a:solidFill>
              </a:rPr>
              <a:pPr/>
              <a:t>23</a:t>
            </a:fld>
            <a:endParaRPr lang="en-US" sz="1800" dirty="0">
              <a:solidFill>
                <a:schemeClr val="accent2">
                  <a:lumMod val="50000"/>
                </a:schemeClr>
              </a:solidFill>
            </a:endParaRPr>
          </a:p>
        </p:txBody>
      </p:sp>
      <p:sp>
        <p:nvSpPr>
          <p:cNvPr id="4" name="Rectangle 3"/>
          <p:cNvSpPr/>
          <p:nvPr/>
        </p:nvSpPr>
        <p:spPr>
          <a:xfrm>
            <a:off x="2869193" y="6477000"/>
            <a:ext cx="3786614" cy="246221"/>
          </a:xfrm>
          <a:prstGeom prst="rect">
            <a:avLst/>
          </a:prstGeom>
        </p:spPr>
        <p:txBody>
          <a:bodyPr wrap="none">
            <a:spAutoFit/>
          </a:bodyPr>
          <a:lstStyle/>
          <a:p>
            <a:pPr lvl="0" algn="ctr" fontAlgn="base">
              <a:spcBef>
                <a:spcPct val="0"/>
              </a:spcBef>
              <a:spcAft>
                <a:spcPct val="0"/>
              </a:spcAft>
            </a:pPr>
            <a:r>
              <a:rPr lang="en-US" sz="1000" dirty="0">
                <a:solidFill>
                  <a:srgbClr val="000000"/>
                </a:solidFill>
                <a:latin typeface="Arial" charset="0"/>
              </a:rPr>
              <a:t>Copyright © Texas Education Agency, 2014. All rights reserved.</a:t>
            </a:r>
            <a:endParaRPr lang="en-MY" sz="1000" dirty="0">
              <a:solidFill>
                <a:srgbClr val="000000"/>
              </a:solidFill>
              <a:latin typeface="Arial" charset="0"/>
            </a:endParaRPr>
          </a:p>
        </p:txBody>
      </p:sp>
    </p:spTree>
    <p:extLst>
      <p:ext uri="{BB962C8B-B14F-4D97-AF65-F5344CB8AC3E}">
        <p14:creationId xmlns:p14="http://schemas.microsoft.com/office/powerpoint/2010/main" val="1354937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90800"/>
            <a:ext cx="9144000" cy="1056042"/>
          </a:xfrm>
        </p:spPr>
        <p:txBody>
          <a:bodyPr>
            <a:normAutofit/>
          </a:bodyPr>
          <a:lstStyle/>
          <a:p>
            <a:pPr algn="ctr"/>
            <a:r>
              <a:rPr lang="en-US" dirty="0" smtClean="0">
                <a:solidFill>
                  <a:schemeClr val="accent2">
                    <a:lumMod val="50000"/>
                  </a:schemeClr>
                </a:solidFill>
              </a:rPr>
              <a:t>What are conflicts?</a:t>
            </a:r>
            <a:endParaRPr lang="en-US" dirty="0">
              <a:solidFill>
                <a:schemeClr val="accent2">
                  <a:lumMod val="50000"/>
                </a:schemeClr>
              </a:solidFill>
            </a:endParaRPr>
          </a:p>
        </p:txBody>
      </p:sp>
      <p:sp>
        <p:nvSpPr>
          <p:cNvPr id="5" name="Slide Number Placeholder 4"/>
          <p:cNvSpPr>
            <a:spLocks noGrp="1"/>
          </p:cNvSpPr>
          <p:nvPr>
            <p:ph type="sldNum" sz="quarter" idx="12"/>
          </p:nvPr>
        </p:nvSpPr>
        <p:spPr/>
        <p:txBody>
          <a:bodyPr/>
          <a:lstStyle/>
          <a:p>
            <a:fld id="{C22150D1-F9F4-4BA1-9404-779A35382010}" type="slidenum">
              <a:rPr lang="en-US" smtClean="0"/>
              <a:t>3</a:t>
            </a:fld>
            <a:endParaRPr lang="en-US"/>
          </a:p>
        </p:txBody>
      </p:sp>
      <p:sp>
        <p:nvSpPr>
          <p:cNvPr id="4" name="Rectangle 3"/>
          <p:cNvSpPr/>
          <p:nvPr/>
        </p:nvSpPr>
        <p:spPr>
          <a:xfrm>
            <a:off x="3194460" y="6477000"/>
            <a:ext cx="3821880" cy="246221"/>
          </a:xfrm>
          <a:prstGeom prst="rect">
            <a:avLst/>
          </a:prstGeom>
        </p:spPr>
        <p:txBody>
          <a:bodyPr wrap="none">
            <a:spAutoFit/>
          </a:bodyPr>
          <a:lstStyle/>
          <a:p>
            <a:pPr lvl="0" algn="ctr" defTabSz="685800"/>
            <a:r>
              <a:rPr lang="en-US" sz="1000" dirty="0">
                <a:solidFill>
                  <a:prstClr val="black"/>
                </a:solidFill>
                <a:latin typeface="Arial" pitchFamily="34" charset="0"/>
                <a:cs typeface="Arial" pitchFamily="34" charset="0"/>
              </a:rPr>
              <a:t>Copyright © Texas Education Agency, 2014.  All rights reserved.</a:t>
            </a:r>
          </a:p>
        </p:txBody>
      </p:sp>
      <p:sp>
        <p:nvSpPr>
          <p:cNvPr id="3" name="Rectangle 2"/>
          <p:cNvSpPr/>
          <p:nvPr/>
        </p:nvSpPr>
        <p:spPr>
          <a:xfrm>
            <a:off x="8527486" y="6292334"/>
            <a:ext cx="288862" cy="369332"/>
          </a:xfrm>
          <a:prstGeom prst="rect">
            <a:avLst/>
          </a:prstGeom>
        </p:spPr>
        <p:txBody>
          <a:bodyPr wrap="none">
            <a:spAutoFit/>
          </a:bodyPr>
          <a:lstStyle/>
          <a:p>
            <a:r>
              <a:rPr lang="en-US" dirty="0">
                <a:solidFill>
                  <a:schemeClr val="accent2">
                    <a:lumMod val="50000"/>
                  </a:schemeClr>
                </a:solidFill>
              </a:rPr>
              <a:t>3</a:t>
            </a:r>
          </a:p>
        </p:txBody>
      </p:sp>
    </p:spTree>
    <p:extLst>
      <p:ext uri="{BB962C8B-B14F-4D97-AF65-F5344CB8AC3E}">
        <p14:creationId xmlns:p14="http://schemas.microsoft.com/office/powerpoint/2010/main" val="3967051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90800"/>
            <a:ext cx="9144000" cy="1056042"/>
          </a:xfrm>
        </p:spPr>
        <p:txBody>
          <a:bodyPr>
            <a:noAutofit/>
          </a:bodyPr>
          <a:lstStyle/>
          <a:p>
            <a:pPr algn="ctr"/>
            <a:r>
              <a:rPr lang="en-US" dirty="0">
                <a:solidFill>
                  <a:schemeClr val="accent2">
                    <a:lumMod val="50000"/>
                  </a:schemeClr>
                </a:solidFill>
              </a:rPr>
              <a:t>Who is </a:t>
            </a:r>
            <a:r>
              <a:rPr lang="en-US" dirty="0" smtClean="0">
                <a:solidFill>
                  <a:schemeClr val="accent2">
                    <a:lumMod val="50000"/>
                  </a:schemeClr>
                </a:solidFill>
              </a:rPr>
              <a:t>responsible </a:t>
            </a:r>
            <a:r>
              <a:rPr lang="en-US" dirty="0">
                <a:solidFill>
                  <a:schemeClr val="accent2">
                    <a:lumMod val="50000"/>
                  </a:schemeClr>
                </a:solidFill>
              </a:rPr>
              <a:t>for </a:t>
            </a:r>
            <a:r>
              <a:rPr lang="en-US" dirty="0" smtClean="0">
                <a:solidFill>
                  <a:schemeClr val="accent2">
                    <a:lumMod val="50000"/>
                  </a:schemeClr>
                </a:solidFill>
              </a:rPr>
              <a:t>effective communication</a:t>
            </a:r>
            <a:r>
              <a:rPr lang="en-US" dirty="0">
                <a:solidFill>
                  <a:schemeClr val="accent2">
                    <a:lumMod val="50000"/>
                  </a:schemeClr>
                </a:solidFill>
              </a:rPr>
              <a:t>?</a:t>
            </a:r>
          </a:p>
        </p:txBody>
      </p:sp>
      <p:sp>
        <p:nvSpPr>
          <p:cNvPr id="5" name="Slide Number Placeholder 4"/>
          <p:cNvSpPr>
            <a:spLocks noGrp="1"/>
          </p:cNvSpPr>
          <p:nvPr>
            <p:ph type="sldNum" sz="quarter" idx="12"/>
          </p:nvPr>
        </p:nvSpPr>
        <p:spPr/>
        <p:txBody>
          <a:bodyPr/>
          <a:lstStyle/>
          <a:p>
            <a:fld id="{C22150D1-F9F4-4BA1-9404-779A35382010}" type="slidenum">
              <a:rPr lang="en-US" smtClean="0"/>
              <a:t>4</a:t>
            </a:fld>
            <a:endParaRPr lang="en-US"/>
          </a:p>
        </p:txBody>
      </p:sp>
      <p:sp>
        <p:nvSpPr>
          <p:cNvPr id="4" name="Rectangle 3"/>
          <p:cNvSpPr/>
          <p:nvPr/>
        </p:nvSpPr>
        <p:spPr>
          <a:xfrm>
            <a:off x="3198467" y="6477000"/>
            <a:ext cx="3813865" cy="246221"/>
          </a:xfrm>
          <a:prstGeom prst="rect">
            <a:avLst/>
          </a:prstGeom>
        </p:spPr>
        <p:txBody>
          <a:bodyPr wrap="none">
            <a:spAutoFit/>
          </a:bodyPr>
          <a:lstStyle/>
          <a:p>
            <a:pPr lvl="0" algn="ctr" defTabSz="685800"/>
            <a:r>
              <a:rPr lang="en-US" sz="1000" dirty="0">
                <a:solidFill>
                  <a:prstClr val="black"/>
                </a:solidFill>
                <a:latin typeface="Arial" pitchFamily="34" charset="0"/>
                <a:cs typeface="Arial" pitchFamily="34" charset="0"/>
              </a:rPr>
              <a:t>Copyright © Texas Education Agency, 2014.  All rights reserved</a:t>
            </a:r>
            <a:r>
              <a:rPr lang="en-US" sz="750" dirty="0">
                <a:solidFill>
                  <a:prstClr val="black"/>
                </a:solidFill>
                <a:latin typeface="Arial" pitchFamily="34" charset="0"/>
                <a:cs typeface="Arial" pitchFamily="34" charset="0"/>
              </a:rPr>
              <a:t>.</a:t>
            </a:r>
          </a:p>
        </p:txBody>
      </p:sp>
      <p:sp>
        <p:nvSpPr>
          <p:cNvPr id="3" name="Rectangle 2"/>
          <p:cNvSpPr/>
          <p:nvPr/>
        </p:nvSpPr>
        <p:spPr>
          <a:xfrm>
            <a:off x="8551610" y="6292334"/>
            <a:ext cx="314510" cy="369332"/>
          </a:xfrm>
          <a:prstGeom prst="rect">
            <a:avLst/>
          </a:prstGeom>
        </p:spPr>
        <p:txBody>
          <a:bodyPr wrap="none">
            <a:spAutoFit/>
          </a:bodyPr>
          <a:lstStyle/>
          <a:p>
            <a:r>
              <a:rPr lang="en-US" dirty="0" smtClean="0">
                <a:solidFill>
                  <a:schemeClr val="accent2">
                    <a:lumMod val="50000"/>
                  </a:schemeClr>
                </a:solidFill>
              </a:rPr>
              <a:t>4</a:t>
            </a:r>
            <a:endParaRPr lang="en-US" dirty="0">
              <a:solidFill>
                <a:schemeClr val="accent2">
                  <a:lumMod val="50000"/>
                </a:schemeClr>
              </a:solidFill>
            </a:endParaRPr>
          </a:p>
        </p:txBody>
      </p:sp>
    </p:spTree>
    <p:extLst>
      <p:ext uri="{BB962C8B-B14F-4D97-AF65-F5344CB8AC3E}">
        <p14:creationId xmlns:p14="http://schemas.microsoft.com/office/powerpoint/2010/main" val="3087116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96240"/>
            <a:ext cx="8229600" cy="746760"/>
          </a:xfrm>
        </p:spPr>
        <p:txBody>
          <a:bodyPr>
            <a:noAutofit/>
          </a:bodyPr>
          <a:lstStyle/>
          <a:p>
            <a:pPr algn="ctr"/>
            <a:r>
              <a:rPr lang="en-US" dirty="0">
                <a:solidFill>
                  <a:schemeClr val="accent2">
                    <a:lumMod val="50000"/>
                  </a:schemeClr>
                </a:solidFill>
              </a:rPr>
              <a:t>R</a:t>
            </a:r>
            <a:r>
              <a:rPr lang="en-US" dirty="0" smtClean="0">
                <a:solidFill>
                  <a:schemeClr val="accent2">
                    <a:lumMod val="50000"/>
                  </a:schemeClr>
                </a:solidFill>
              </a:rPr>
              <a:t>esponsible Effective Communication</a:t>
            </a:r>
            <a:endParaRPr lang="en-US" dirty="0">
              <a:solidFill>
                <a:schemeClr val="accent2">
                  <a:lumMod val="50000"/>
                </a:schemeClr>
              </a:solidFill>
            </a:endParaRPr>
          </a:p>
        </p:txBody>
      </p:sp>
      <p:sp>
        <p:nvSpPr>
          <p:cNvPr id="6" name="Content Placeholder 5"/>
          <p:cNvSpPr>
            <a:spLocks noGrp="1"/>
          </p:cNvSpPr>
          <p:nvPr>
            <p:ph idx="1"/>
          </p:nvPr>
        </p:nvSpPr>
        <p:spPr>
          <a:xfrm>
            <a:off x="533400" y="2057400"/>
            <a:ext cx="7848599" cy="4038600"/>
          </a:xfrm>
        </p:spPr>
        <p:txBody>
          <a:bodyPr>
            <a:normAutofit/>
          </a:bodyPr>
          <a:lstStyle/>
          <a:p>
            <a:pPr marL="0" indent="0" algn="ctr">
              <a:buNone/>
            </a:pPr>
            <a:r>
              <a:rPr lang="en-US" sz="3000" dirty="0" smtClean="0">
                <a:solidFill>
                  <a:schemeClr val="accent2">
                    <a:lumMod val="50000"/>
                  </a:schemeClr>
                </a:solidFill>
              </a:rPr>
              <a:t>Both the sender </a:t>
            </a:r>
            <a:r>
              <a:rPr lang="en-US" sz="3000" dirty="0">
                <a:solidFill>
                  <a:schemeClr val="accent2">
                    <a:lumMod val="50000"/>
                  </a:schemeClr>
                </a:solidFill>
              </a:rPr>
              <a:t>and receiver share equal </a:t>
            </a:r>
            <a:r>
              <a:rPr lang="en-US" sz="3000" dirty="0" smtClean="0">
                <a:solidFill>
                  <a:schemeClr val="accent2">
                    <a:lumMod val="50000"/>
                  </a:schemeClr>
                </a:solidFill>
              </a:rPr>
              <a:t>responsibility.</a:t>
            </a:r>
            <a:endParaRPr lang="en-US" sz="3000" dirty="0">
              <a:solidFill>
                <a:schemeClr val="accent2">
                  <a:lumMod val="50000"/>
                </a:schemeClr>
              </a:solidFill>
            </a:endParaRPr>
          </a:p>
        </p:txBody>
      </p:sp>
      <p:sp>
        <p:nvSpPr>
          <p:cNvPr id="5" name="Slide Number Placeholder 4"/>
          <p:cNvSpPr>
            <a:spLocks noGrp="1"/>
          </p:cNvSpPr>
          <p:nvPr>
            <p:ph type="sldNum" sz="quarter" idx="12"/>
          </p:nvPr>
        </p:nvSpPr>
        <p:spPr>
          <a:xfrm>
            <a:off x="8382000" y="6172201"/>
            <a:ext cx="457200" cy="457199"/>
          </a:xfrm>
        </p:spPr>
        <p:txBody>
          <a:bodyPr/>
          <a:lstStyle/>
          <a:p>
            <a:fld id="{C22150D1-F9F4-4BA1-9404-779A35382010}" type="slidenum">
              <a:rPr lang="en-US" sz="1800" smtClean="0">
                <a:solidFill>
                  <a:schemeClr val="accent2">
                    <a:lumMod val="50000"/>
                  </a:schemeClr>
                </a:solidFill>
              </a:rPr>
              <a:t>5</a:t>
            </a:fld>
            <a:endParaRPr lang="en-US" sz="1800" dirty="0">
              <a:solidFill>
                <a:schemeClr val="accent2">
                  <a:lumMod val="50000"/>
                </a:schemeClr>
              </a:solidFill>
            </a:endParaRPr>
          </a:p>
        </p:txBody>
      </p:sp>
      <p:sp>
        <p:nvSpPr>
          <p:cNvPr id="4" name="Rectangle 3"/>
          <p:cNvSpPr/>
          <p:nvPr/>
        </p:nvSpPr>
        <p:spPr>
          <a:xfrm>
            <a:off x="3198467" y="6477000"/>
            <a:ext cx="3813865" cy="246221"/>
          </a:xfrm>
          <a:prstGeom prst="rect">
            <a:avLst/>
          </a:prstGeom>
        </p:spPr>
        <p:txBody>
          <a:bodyPr wrap="none">
            <a:spAutoFit/>
          </a:bodyPr>
          <a:lstStyle/>
          <a:p>
            <a:pPr lvl="0" algn="ctr" defTabSz="685800"/>
            <a:r>
              <a:rPr lang="en-US" sz="1000" dirty="0">
                <a:solidFill>
                  <a:prstClr val="black"/>
                </a:solidFill>
                <a:latin typeface="Arial" pitchFamily="34" charset="0"/>
                <a:cs typeface="Arial" pitchFamily="34" charset="0"/>
              </a:rPr>
              <a:t>Copyright © Texas Education Agency, 2014.  All rights reserved</a:t>
            </a:r>
            <a:r>
              <a:rPr lang="en-US" sz="750" dirty="0">
                <a:solidFill>
                  <a:prstClr val="black"/>
                </a:solidFill>
                <a:latin typeface="Arial" pitchFamily="34" charset="0"/>
                <a:cs typeface="Arial" pitchFamily="34" charset="0"/>
              </a:rPr>
              <a:t>.</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43200" y="3048000"/>
            <a:ext cx="4051865" cy="2514600"/>
          </a:xfrm>
          <a:prstGeom prst="rect">
            <a:avLst/>
          </a:prstGeom>
        </p:spPr>
      </p:pic>
    </p:spTree>
    <p:extLst>
      <p:ext uri="{BB962C8B-B14F-4D97-AF65-F5344CB8AC3E}">
        <p14:creationId xmlns:p14="http://schemas.microsoft.com/office/powerpoint/2010/main" val="832072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001000" cy="838200"/>
          </a:xfrm>
        </p:spPr>
        <p:txBody>
          <a:bodyPr>
            <a:normAutofit/>
          </a:bodyPr>
          <a:lstStyle/>
          <a:p>
            <a:pPr algn="ctr"/>
            <a:r>
              <a:rPr lang="en-US" dirty="0" smtClean="0">
                <a:solidFill>
                  <a:schemeClr val="accent2">
                    <a:lumMod val="50000"/>
                  </a:schemeClr>
                </a:solidFill>
              </a:rPr>
              <a:t>Interpersonal Communication </a:t>
            </a:r>
            <a:endParaRPr lang="en-US" dirty="0">
              <a:solidFill>
                <a:schemeClr val="accent2">
                  <a:lumMod val="50000"/>
                </a:schemeClr>
              </a:solidFill>
            </a:endParaRPr>
          </a:p>
        </p:txBody>
      </p:sp>
      <p:sp>
        <p:nvSpPr>
          <p:cNvPr id="3" name="Content Placeholder 2"/>
          <p:cNvSpPr>
            <a:spLocks noGrp="1"/>
          </p:cNvSpPr>
          <p:nvPr>
            <p:ph idx="1"/>
          </p:nvPr>
        </p:nvSpPr>
        <p:spPr>
          <a:xfrm>
            <a:off x="732692" y="1612174"/>
            <a:ext cx="7404653" cy="4038600"/>
          </a:xfrm>
        </p:spPr>
        <p:txBody>
          <a:bodyPr>
            <a:normAutofit/>
          </a:bodyPr>
          <a:lstStyle/>
          <a:p>
            <a:pPr>
              <a:buFont typeface="Arial" panose="020B0604020202020204" pitchFamily="34" charset="0"/>
              <a:buChar char="•"/>
            </a:pPr>
            <a:r>
              <a:rPr lang="en-US" sz="3000" dirty="0" smtClean="0">
                <a:solidFill>
                  <a:schemeClr val="accent2">
                    <a:lumMod val="50000"/>
                  </a:schemeClr>
                </a:solidFill>
              </a:rPr>
              <a:t>Occurs when people involved talk and listen</a:t>
            </a:r>
          </a:p>
          <a:p>
            <a:pPr>
              <a:buFont typeface="Arial" panose="020B0604020202020204" pitchFamily="34" charset="0"/>
              <a:buChar char="•"/>
            </a:pPr>
            <a:r>
              <a:rPr lang="en-US" sz="3000" dirty="0" smtClean="0">
                <a:solidFill>
                  <a:schemeClr val="accent2">
                    <a:lumMod val="50000"/>
                  </a:schemeClr>
                </a:solidFill>
              </a:rPr>
              <a:t>Message must be understood by both parties</a:t>
            </a:r>
          </a:p>
          <a:p>
            <a:pPr>
              <a:buFont typeface="Arial" panose="020B0604020202020204" pitchFamily="34" charset="0"/>
              <a:buChar char="•"/>
            </a:pPr>
            <a:r>
              <a:rPr lang="en-US" sz="3000" dirty="0" smtClean="0">
                <a:solidFill>
                  <a:schemeClr val="accent2">
                    <a:lumMod val="50000"/>
                  </a:schemeClr>
                </a:solidFill>
              </a:rPr>
              <a:t>This type of communication takes more time than impersonal communication</a:t>
            </a:r>
          </a:p>
          <a:p>
            <a:pPr marL="0" indent="0">
              <a:buNone/>
            </a:pPr>
            <a:endParaRPr lang="en-US" sz="3000" dirty="0" smtClean="0">
              <a:solidFill>
                <a:schemeClr val="accent2">
                  <a:lumMod val="50000"/>
                </a:schemeClr>
              </a:solidFill>
            </a:endParaRPr>
          </a:p>
        </p:txBody>
      </p:sp>
      <p:sp>
        <p:nvSpPr>
          <p:cNvPr id="5" name="Slide Number Placeholder 4"/>
          <p:cNvSpPr>
            <a:spLocks noGrp="1"/>
          </p:cNvSpPr>
          <p:nvPr>
            <p:ph type="sldNum" sz="quarter" idx="12"/>
          </p:nvPr>
        </p:nvSpPr>
        <p:spPr/>
        <p:txBody>
          <a:bodyPr/>
          <a:lstStyle/>
          <a:p>
            <a:fld id="{C22150D1-F9F4-4BA1-9404-779A35382010}" type="slidenum">
              <a:rPr lang="en-US" smtClean="0"/>
              <a:t>6</a:t>
            </a:fld>
            <a:endParaRPr lang="en-US"/>
          </a:p>
        </p:txBody>
      </p:sp>
      <p:sp>
        <p:nvSpPr>
          <p:cNvPr id="4" name="Rectangle 3"/>
          <p:cNvSpPr/>
          <p:nvPr/>
        </p:nvSpPr>
        <p:spPr>
          <a:xfrm>
            <a:off x="3194460" y="6477000"/>
            <a:ext cx="3821880" cy="246221"/>
          </a:xfrm>
          <a:prstGeom prst="rect">
            <a:avLst/>
          </a:prstGeom>
        </p:spPr>
        <p:txBody>
          <a:bodyPr wrap="none">
            <a:spAutoFit/>
          </a:bodyPr>
          <a:lstStyle/>
          <a:p>
            <a:pPr lvl="0" algn="ctr" defTabSz="685800"/>
            <a:r>
              <a:rPr lang="en-US" sz="1000" dirty="0">
                <a:solidFill>
                  <a:prstClr val="black"/>
                </a:solidFill>
                <a:latin typeface="Arial" pitchFamily="34" charset="0"/>
                <a:cs typeface="Arial" pitchFamily="34" charset="0"/>
              </a:rPr>
              <a:t>Copyright © Texas Education Agency, 2014.  All rights reserved.</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81400" y="3964542"/>
            <a:ext cx="2752029" cy="2256254"/>
          </a:xfrm>
          <a:prstGeom prst="rect">
            <a:avLst/>
          </a:prstGeom>
        </p:spPr>
      </p:pic>
      <p:sp>
        <p:nvSpPr>
          <p:cNvPr id="9" name="Rectangle 8"/>
          <p:cNvSpPr/>
          <p:nvPr/>
        </p:nvSpPr>
        <p:spPr>
          <a:xfrm>
            <a:off x="8398098" y="6191488"/>
            <a:ext cx="306494" cy="369332"/>
          </a:xfrm>
          <a:prstGeom prst="rect">
            <a:avLst/>
          </a:prstGeom>
        </p:spPr>
        <p:txBody>
          <a:bodyPr wrap="none">
            <a:spAutoFit/>
          </a:bodyPr>
          <a:lstStyle/>
          <a:p>
            <a:r>
              <a:rPr lang="en-US" dirty="0" smtClean="0">
                <a:solidFill>
                  <a:schemeClr val="accent2">
                    <a:lumMod val="50000"/>
                  </a:schemeClr>
                </a:solidFill>
              </a:rPr>
              <a:t>6</a:t>
            </a:r>
            <a:endParaRPr lang="en-US" dirty="0">
              <a:solidFill>
                <a:schemeClr val="accent2">
                  <a:lumMod val="50000"/>
                </a:schemeClr>
              </a:solidFill>
            </a:endParaRPr>
          </a:p>
        </p:txBody>
      </p:sp>
    </p:spTree>
    <p:extLst>
      <p:ext uri="{BB962C8B-B14F-4D97-AF65-F5344CB8AC3E}">
        <p14:creationId xmlns:p14="http://schemas.microsoft.com/office/powerpoint/2010/main" val="39645782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001000" cy="838200"/>
          </a:xfrm>
        </p:spPr>
        <p:txBody>
          <a:bodyPr>
            <a:normAutofit/>
          </a:bodyPr>
          <a:lstStyle/>
          <a:p>
            <a:pPr algn="ctr"/>
            <a:r>
              <a:rPr lang="en-US" dirty="0" smtClean="0">
                <a:solidFill>
                  <a:schemeClr val="accent2">
                    <a:lumMod val="50000"/>
                  </a:schemeClr>
                </a:solidFill>
              </a:rPr>
              <a:t>Improving Personal Communication </a:t>
            </a:r>
            <a:endParaRPr lang="en-US" dirty="0">
              <a:solidFill>
                <a:schemeClr val="accent2">
                  <a:lumMod val="50000"/>
                </a:schemeClr>
              </a:solidFill>
            </a:endParaRP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3000" dirty="0">
                <a:solidFill>
                  <a:schemeClr val="accent2">
                    <a:lumMod val="50000"/>
                  </a:schemeClr>
                </a:solidFill>
              </a:rPr>
              <a:t>Develop listening </a:t>
            </a:r>
            <a:r>
              <a:rPr lang="en-US" sz="3000" dirty="0" smtClean="0">
                <a:solidFill>
                  <a:schemeClr val="accent2">
                    <a:lumMod val="50000"/>
                  </a:schemeClr>
                </a:solidFill>
              </a:rPr>
              <a:t>skills</a:t>
            </a:r>
          </a:p>
          <a:p>
            <a:pPr>
              <a:buFont typeface="Arial" panose="020B0604020202020204" pitchFamily="34" charset="0"/>
              <a:buChar char="•"/>
            </a:pPr>
            <a:r>
              <a:rPr lang="en-US" sz="3000" dirty="0" smtClean="0">
                <a:solidFill>
                  <a:schemeClr val="accent2">
                    <a:lumMod val="50000"/>
                  </a:schemeClr>
                </a:solidFill>
              </a:rPr>
              <a:t>Send clear messages</a:t>
            </a:r>
          </a:p>
          <a:p>
            <a:pPr>
              <a:buFont typeface="Arial" panose="020B0604020202020204" pitchFamily="34" charset="0"/>
              <a:buChar char="•"/>
            </a:pPr>
            <a:r>
              <a:rPr lang="en-US" sz="3000" dirty="0">
                <a:solidFill>
                  <a:schemeClr val="accent2">
                    <a:lumMod val="50000"/>
                  </a:schemeClr>
                </a:solidFill>
              </a:rPr>
              <a:t>Use appropriate timing</a:t>
            </a:r>
          </a:p>
          <a:p>
            <a:pPr>
              <a:buFont typeface="Arial" panose="020B0604020202020204" pitchFamily="34" charset="0"/>
              <a:buChar char="•"/>
            </a:pPr>
            <a:r>
              <a:rPr lang="en-US" sz="3000" dirty="0">
                <a:solidFill>
                  <a:schemeClr val="accent2">
                    <a:lumMod val="50000"/>
                  </a:schemeClr>
                </a:solidFill>
              </a:rPr>
              <a:t>Use </a:t>
            </a:r>
            <a:r>
              <a:rPr lang="en-US" sz="3000" dirty="0" smtClean="0">
                <a:solidFill>
                  <a:schemeClr val="accent2">
                    <a:lumMod val="50000"/>
                  </a:schemeClr>
                </a:solidFill>
              </a:rPr>
              <a:t>repetition</a:t>
            </a:r>
          </a:p>
          <a:p>
            <a:pPr>
              <a:buFont typeface="Arial" panose="020B0604020202020204" pitchFamily="34" charset="0"/>
              <a:buChar char="•"/>
            </a:pPr>
            <a:r>
              <a:rPr lang="en-US" sz="3000" dirty="0" smtClean="0">
                <a:solidFill>
                  <a:schemeClr val="accent2">
                    <a:lumMod val="50000"/>
                  </a:schemeClr>
                </a:solidFill>
              </a:rPr>
              <a:t>Use words carefully</a:t>
            </a:r>
          </a:p>
        </p:txBody>
      </p:sp>
      <p:sp>
        <p:nvSpPr>
          <p:cNvPr id="5" name="Slide Number Placeholder 4"/>
          <p:cNvSpPr>
            <a:spLocks noGrp="1"/>
          </p:cNvSpPr>
          <p:nvPr>
            <p:ph type="sldNum" sz="quarter" idx="12"/>
          </p:nvPr>
        </p:nvSpPr>
        <p:spPr/>
        <p:txBody>
          <a:bodyPr/>
          <a:lstStyle/>
          <a:p>
            <a:fld id="{C22150D1-F9F4-4BA1-9404-779A35382010}" type="slidenum">
              <a:rPr lang="en-US" smtClean="0"/>
              <a:t>7</a:t>
            </a:fld>
            <a:endParaRPr lang="en-US"/>
          </a:p>
        </p:txBody>
      </p:sp>
      <p:sp>
        <p:nvSpPr>
          <p:cNvPr id="4" name="Rectangle 3"/>
          <p:cNvSpPr/>
          <p:nvPr/>
        </p:nvSpPr>
        <p:spPr>
          <a:xfrm>
            <a:off x="3198467" y="6477000"/>
            <a:ext cx="3813865" cy="246221"/>
          </a:xfrm>
          <a:prstGeom prst="rect">
            <a:avLst/>
          </a:prstGeom>
        </p:spPr>
        <p:txBody>
          <a:bodyPr wrap="none">
            <a:spAutoFit/>
          </a:bodyPr>
          <a:lstStyle/>
          <a:p>
            <a:pPr lvl="0" algn="ctr" defTabSz="685800"/>
            <a:r>
              <a:rPr lang="en-US" sz="1000" dirty="0">
                <a:solidFill>
                  <a:prstClr val="black"/>
                </a:solidFill>
                <a:latin typeface="Arial" pitchFamily="34" charset="0"/>
                <a:cs typeface="Arial" pitchFamily="34" charset="0"/>
              </a:rPr>
              <a:t>Copyright © Texas Education Agency, 2014.  All rights reserved</a:t>
            </a:r>
            <a:r>
              <a:rPr lang="en-US" sz="750" dirty="0">
                <a:solidFill>
                  <a:prstClr val="black"/>
                </a:solidFill>
                <a:latin typeface="Arial" pitchFamily="34" charset="0"/>
                <a:cs typeface="Arial" pitchFamily="34" charset="0"/>
              </a:rPr>
              <a:t>.</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57800" y="2197608"/>
            <a:ext cx="3657600" cy="2609088"/>
          </a:xfrm>
          <a:prstGeom prst="rect">
            <a:avLst/>
          </a:prstGeom>
        </p:spPr>
      </p:pic>
      <p:sp>
        <p:nvSpPr>
          <p:cNvPr id="7" name="Rectangle 6"/>
          <p:cNvSpPr/>
          <p:nvPr/>
        </p:nvSpPr>
        <p:spPr>
          <a:xfrm>
            <a:off x="8446907" y="6292334"/>
            <a:ext cx="284052" cy="369332"/>
          </a:xfrm>
          <a:prstGeom prst="rect">
            <a:avLst/>
          </a:prstGeom>
        </p:spPr>
        <p:txBody>
          <a:bodyPr wrap="none">
            <a:spAutoFit/>
          </a:bodyPr>
          <a:lstStyle/>
          <a:p>
            <a:r>
              <a:rPr lang="en-US" dirty="0" smtClean="0">
                <a:solidFill>
                  <a:schemeClr val="accent2">
                    <a:lumMod val="50000"/>
                  </a:schemeClr>
                </a:solidFill>
              </a:rPr>
              <a:t>7</a:t>
            </a:r>
            <a:endParaRPr lang="en-US" dirty="0"/>
          </a:p>
        </p:txBody>
      </p:sp>
    </p:spTree>
    <p:extLst>
      <p:ext uri="{BB962C8B-B14F-4D97-AF65-F5344CB8AC3E}">
        <p14:creationId xmlns:p14="http://schemas.microsoft.com/office/powerpoint/2010/main" val="1972580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001000" cy="838200"/>
          </a:xfrm>
        </p:spPr>
        <p:txBody>
          <a:bodyPr>
            <a:normAutofit/>
          </a:bodyPr>
          <a:lstStyle/>
          <a:p>
            <a:pPr algn="ctr"/>
            <a:r>
              <a:rPr lang="en-US" dirty="0" smtClean="0">
                <a:solidFill>
                  <a:schemeClr val="accent2">
                    <a:lumMod val="50000"/>
                  </a:schemeClr>
                </a:solidFill>
              </a:rPr>
              <a:t>Develop Listening Skills</a:t>
            </a:r>
            <a:endParaRPr lang="en-US" dirty="0">
              <a:solidFill>
                <a:schemeClr val="accent2">
                  <a:lumMod val="50000"/>
                </a:schemeClr>
              </a:solidFill>
            </a:endParaRPr>
          </a:p>
        </p:txBody>
      </p:sp>
      <p:sp>
        <p:nvSpPr>
          <p:cNvPr id="3" name="Content Placeholder 2"/>
          <p:cNvSpPr>
            <a:spLocks noGrp="1"/>
          </p:cNvSpPr>
          <p:nvPr>
            <p:ph idx="1"/>
          </p:nvPr>
        </p:nvSpPr>
        <p:spPr>
          <a:xfrm>
            <a:off x="762000" y="1524000"/>
            <a:ext cx="8004048" cy="4648200"/>
          </a:xfrm>
        </p:spPr>
        <p:txBody>
          <a:bodyPr>
            <a:normAutofit/>
          </a:bodyPr>
          <a:lstStyle/>
          <a:p>
            <a:pPr marL="0" indent="0">
              <a:buNone/>
            </a:pPr>
            <a:r>
              <a:rPr lang="en-US" sz="3000" dirty="0">
                <a:solidFill>
                  <a:schemeClr val="accent2">
                    <a:lumMod val="50000"/>
                  </a:schemeClr>
                </a:solidFill>
              </a:rPr>
              <a:t>The amount of time people spend on </a:t>
            </a:r>
            <a:r>
              <a:rPr lang="en-US" sz="3000" dirty="0" smtClean="0">
                <a:solidFill>
                  <a:schemeClr val="accent2">
                    <a:lumMod val="50000"/>
                  </a:schemeClr>
                </a:solidFill>
              </a:rPr>
              <a:t>the different </a:t>
            </a:r>
            <a:r>
              <a:rPr lang="en-US" sz="3000" dirty="0">
                <a:solidFill>
                  <a:schemeClr val="accent2">
                    <a:lumMod val="50000"/>
                  </a:schemeClr>
                </a:solidFill>
              </a:rPr>
              <a:t>parts of communication process:  </a:t>
            </a:r>
          </a:p>
          <a:p>
            <a:pPr marL="628650" lvl="1" indent="-171450">
              <a:buFont typeface="Arial" panose="020B0604020202020204" pitchFamily="34" charset="0"/>
              <a:buChar char="•"/>
            </a:pPr>
            <a:r>
              <a:rPr lang="en-US" sz="3000" dirty="0" smtClean="0">
                <a:solidFill>
                  <a:schemeClr val="accent2">
                    <a:lumMod val="50000"/>
                  </a:schemeClr>
                </a:solidFill>
              </a:rPr>
              <a:t>listening—45%</a:t>
            </a:r>
          </a:p>
          <a:p>
            <a:pPr marL="628650" lvl="1" indent="-171450">
              <a:buFont typeface="Arial" panose="020B0604020202020204" pitchFamily="34" charset="0"/>
              <a:buChar char="•"/>
            </a:pPr>
            <a:r>
              <a:rPr lang="en-US" sz="3000" dirty="0" smtClean="0">
                <a:solidFill>
                  <a:schemeClr val="accent2">
                    <a:lumMod val="50000"/>
                  </a:schemeClr>
                </a:solidFill>
              </a:rPr>
              <a:t>speaking—30%</a:t>
            </a:r>
          </a:p>
          <a:p>
            <a:pPr marL="628650" lvl="1" indent="-171450">
              <a:buFont typeface="Arial" panose="020B0604020202020204" pitchFamily="34" charset="0"/>
              <a:buChar char="•"/>
            </a:pPr>
            <a:r>
              <a:rPr lang="en-US" sz="3000" dirty="0" smtClean="0">
                <a:solidFill>
                  <a:schemeClr val="accent2">
                    <a:lumMod val="50000"/>
                  </a:schemeClr>
                </a:solidFill>
              </a:rPr>
              <a:t>reading—16%</a:t>
            </a:r>
          </a:p>
          <a:p>
            <a:pPr marL="628650" lvl="1" indent="-171450">
              <a:buFont typeface="Arial" panose="020B0604020202020204" pitchFamily="34" charset="0"/>
              <a:buChar char="•"/>
            </a:pPr>
            <a:r>
              <a:rPr lang="en-US" sz="3000" dirty="0" smtClean="0">
                <a:solidFill>
                  <a:schemeClr val="accent2">
                    <a:lumMod val="50000"/>
                  </a:schemeClr>
                </a:solidFill>
              </a:rPr>
              <a:t>writing—9</a:t>
            </a:r>
            <a:r>
              <a:rPr lang="en-US" sz="3000" dirty="0">
                <a:solidFill>
                  <a:schemeClr val="accent2">
                    <a:lumMod val="50000"/>
                  </a:schemeClr>
                </a:solidFill>
              </a:rPr>
              <a:t>%</a:t>
            </a:r>
          </a:p>
        </p:txBody>
      </p:sp>
      <p:sp>
        <p:nvSpPr>
          <p:cNvPr id="5" name="Slide Number Placeholder 4"/>
          <p:cNvSpPr>
            <a:spLocks noGrp="1"/>
          </p:cNvSpPr>
          <p:nvPr>
            <p:ph type="sldNum" sz="quarter" idx="12"/>
          </p:nvPr>
        </p:nvSpPr>
        <p:spPr>
          <a:xfrm>
            <a:off x="7465752" y="6215749"/>
            <a:ext cx="1279663" cy="365125"/>
          </a:xfrm>
        </p:spPr>
        <p:txBody>
          <a:bodyPr/>
          <a:lstStyle/>
          <a:p>
            <a:fld id="{C22150D1-F9F4-4BA1-9404-779A35382010}" type="slidenum">
              <a:rPr lang="en-US" sz="1800" smtClean="0">
                <a:solidFill>
                  <a:schemeClr val="accent2">
                    <a:lumMod val="50000"/>
                  </a:schemeClr>
                </a:solidFill>
              </a:rPr>
              <a:t>8</a:t>
            </a:fld>
            <a:endParaRPr lang="en-US" sz="1800" dirty="0">
              <a:solidFill>
                <a:schemeClr val="accent2">
                  <a:lumMod val="50000"/>
                </a:schemeClr>
              </a:solidFill>
            </a:endParaRPr>
          </a:p>
        </p:txBody>
      </p:sp>
      <p:sp>
        <p:nvSpPr>
          <p:cNvPr id="4" name="Rectangle 3"/>
          <p:cNvSpPr/>
          <p:nvPr/>
        </p:nvSpPr>
        <p:spPr>
          <a:xfrm>
            <a:off x="3194460" y="6477000"/>
            <a:ext cx="3821880" cy="246221"/>
          </a:xfrm>
          <a:prstGeom prst="rect">
            <a:avLst/>
          </a:prstGeom>
        </p:spPr>
        <p:txBody>
          <a:bodyPr wrap="none">
            <a:spAutoFit/>
          </a:bodyPr>
          <a:lstStyle/>
          <a:p>
            <a:pPr lvl="0" algn="ctr" defTabSz="685800"/>
            <a:r>
              <a:rPr lang="en-US" sz="1000" dirty="0">
                <a:solidFill>
                  <a:prstClr val="black"/>
                </a:solidFill>
                <a:latin typeface="Arial" pitchFamily="34" charset="0"/>
                <a:cs typeface="Arial" pitchFamily="34" charset="0"/>
              </a:rPr>
              <a:t>Copyright © Texas Education Agency, 2014.  All rights reserved.</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9868" y="2895600"/>
            <a:ext cx="3450451" cy="2057400"/>
          </a:xfrm>
          <a:prstGeom prst="rect">
            <a:avLst/>
          </a:prstGeom>
        </p:spPr>
      </p:pic>
      <p:sp>
        <p:nvSpPr>
          <p:cNvPr id="6" name="Rectangle 5"/>
          <p:cNvSpPr/>
          <p:nvPr/>
        </p:nvSpPr>
        <p:spPr>
          <a:xfrm>
            <a:off x="8435686" y="6183868"/>
            <a:ext cx="421910" cy="369332"/>
          </a:xfrm>
          <a:prstGeom prst="rect">
            <a:avLst/>
          </a:prstGeom>
        </p:spPr>
        <p:txBody>
          <a:bodyPr wrap="none">
            <a:spAutoFit/>
          </a:bodyPr>
          <a:lstStyle/>
          <a:p>
            <a:r>
              <a:rPr lang="en-US" dirty="0" smtClean="0"/>
              <a:t>18</a:t>
            </a:r>
            <a:endParaRPr lang="en-US" dirty="0"/>
          </a:p>
        </p:txBody>
      </p:sp>
    </p:spTree>
    <p:extLst>
      <p:ext uri="{BB962C8B-B14F-4D97-AF65-F5344CB8AC3E}">
        <p14:creationId xmlns:p14="http://schemas.microsoft.com/office/powerpoint/2010/main" val="9612160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dirty="0" smtClean="0">
                <a:solidFill>
                  <a:schemeClr val="accent2">
                    <a:lumMod val="50000"/>
                  </a:schemeClr>
                </a:solidFill>
              </a:rPr>
              <a:t>What is conflict resolution?</a:t>
            </a:r>
            <a:endParaRPr lang="en-US" dirty="0">
              <a:solidFill>
                <a:schemeClr val="accent2">
                  <a:lumMod val="50000"/>
                </a:schemeClr>
              </a:solidFill>
            </a:endParaRPr>
          </a:p>
        </p:txBody>
      </p:sp>
      <p:pic>
        <p:nvPicPr>
          <p:cNvPr id="3" name="Content Placeholder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35490" y="2386224"/>
            <a:ext cx="3047619" cy="3380952"/>
          </a:xfrm>
        </p:spPr>
      </p:pic>
      <p:sp>
        <p:nvSpPr>
          <p:cNvPr id="8" name="Slide Number Placeholder 7"/>
          <p:cNvSpPr>
            <a:spLocks noGrp="1"/>
          </p:cNvSpPr>
          <p:nvPr>
            <p:ph type="sldNum" sz="quarter" idx="12"/>
          </p:nvPr>
        </p:nvSpPr>
        <p:spPr>
          <a:xfrm>
            <a:off x="7467600" y="6240847"/>
            <a:ext cx="1279663" cy="365125"/>
          </a:xfrm>
        </p:spPr>
        <p:txBody>
          <a:bodyPr/>
          <a:lstStyle/>
          <a:p>
            <a:r>
              <a:rPr lang="en-US" sz="1800" dirty="0" smtClean="0">
                <a:solidFill>
                  <a:schemeClr val="accent2">
                    <a:lumMod val="50000"/>
                  </a:schemeClr>
                </a:solidFill>
              </a:rPr>
              <a:t>9</a:t>
            </a:r>
            <a:r>
              <a:rPr lang="en-US" dirty="0" smtClean="0">
                <a:solidFill>
                  <a:schemeClr val="tx1"/>
                </a:solidFill>
              </a:rPr>
              <a:t>3</a:t>
            </a:r>
            <a:endParaRPr lang="en-US" dirty="0">
              <a:solidFill>
                <a:schemeClr val="tx1"/>
              </a:solidFill>
            </a:endParaRPr>
          </a:p>
        </p:txBody>
      </p:sp>
      <p:sp>
        <p:nvSpPr>
          <p:cNvPr id="4" name="Rectangle 3"/>
          <p:cNvSpPr/>
          <p:nvPr/>
        </p:nvSpPr>
        <p:spPr>
          <a:xfrm>
            <a:off x="2869193" y="6477000"/>
            <a:ext cx="3786614" cy="246221"/>
          </a:xfrm>
          <a:prstGeom prst="rect">
            <a:avLst/>
          </a:prstGeom>
        </p:spPr>
        <p:txBody>
          <a:bodyPr wrap="none">
            <a:spAutoFit/>
          </a:bodyPr>
          <a:lstStyle/>
          <a:p>
            <a:pPr lvl="0" algn="ctr" fontAlgn="base">
              <a:spcBef>
                <a:spcPct val="0"/>
              </a:spcBef>
              <a:spcAft>
                <a:spcPct val="0"/>
              </a:spcAft>
            </a:pPr>
            <a:r>
              <a:rPr lang="en-US" sz="1000" dirty="0">
                <a:solidFill>
                  <a:srgbClr val="000000"/>
                </a:solidFill>
                <a:latin typeface="Arial" charset="0"/>
              </a:rPr>
              <a:t>Copyright © Texas Education Agency, 2014. All rights reserved.</a:t>
            </a:r>
            <a:endParaRPr lang="en-MY" sz="1000" dirty="0">
              <a:solidFill>
                <a:srgbClr val="000000"/>
              </a:solidFill>
              <a:latin typeface="Arial" charset="0"/>
            </a:endParaRPr>
          </a:p>
        </p:txBody>
      </p:sp>
    </p:spTree>
    <p:extLst>
      <p:ext uri="{BB962C8B-B14F-4D97-AF65-F5344CB8AC3E}">
        <p14:creationId xmlns:p14="http://schemas.microsoft.com/office/powerpoint/2010/main" val="4250101671"/>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is">
  <a:themeElements>
    <a:clrScheme name="Custom 8">
      <a:dk1>
        <a:srgbClr val="FFFFFF"/>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9E31AC6-CC33-4EA4-9EEC-63573E42B18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Basis</Template>
  <TotalTime>606</TotalTime>
  <Words>3125</Words>
  <Application>Microsoft Office PowerPoint</Application>
  <PresentationFormat>On-screen Show (4:3)</PresentationFormat>
  <Paragraphs>331</Paragraphs>
  <Slides>23</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Corbel</vt:lpstr>
      <vt:lpstr>Basis</vt:lpstr>
      <vt:lpstr>Can’t We All Just Get Along? Conflict Resolution Strategies</vt:lpstr>
      <vt:lpstr>Copyright</vt:lpstr>
      <vt:lpstr>What are conflicts?</vt:lpstr>
      <vt:lpstr>Who is responsible for effective communication?</vt:lpstr>
      <vt:lpstr>Responsible Effective Communication</vt:lpstr>
      <vt:lpstr>Interpersonal Communication </vt:lpstr>
      <vt:lpstr>Improving Personal Communication </vt:lpstr>
      <vt:lpstr>Develop Listening Skills</vt:lpstr>
      <vt:lpstr>What is conflict resolution?</vt:lpstr>
      <vt:lpstr>What are some positive constructive methods to resolve conflict?</vt:lpstr>
      <vt:lpstr>Constructive Conflict Resolutions</vt:lpstr>
      <vt:lpstr>Steps in Conflict Resolution </vt:lpstr>
      <vt:lpstr>Conflict Resolutions </vt:lpstr>
      <vt:lpstr>Practicing Constructive Conflict Resolution</vt:lpstr>
      <vt:lpstr>Practicing Constructive Conflict Resolution</vt:lpstr>
      <vt:lpstr>Conflict Resolution Strategies</vt:lpstr>
      <vt:lpstr>Conflict Resolution Strategies</vt:lpstr>
      <vt:lpstr>What are some negative methods to resolve conflict?</vt:lpstr>
      <vt:lpstr>Destructive Conflict Resolution</vt:lpstr>
      <vt:lpstr>Peer Mediation, Problem Solving and Negotiation </vt:lpstr>
      <vt:lpstr>Peer Mediation </vt:lpstr>
      <vt:lpstr>Questions?</vt:lpstr>
      <vt:lpstr>References and Resources</vt:lpstr>
    </vt:vector>
  </TitlesOfParts>
  <Manager>Deborah Woodward</Manager>
  <Company>Stephen F. Austin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Skills for Conflict Resolution PPT</dc:title>
  <dc:subject>Human Services</dc:subject>
  <dc:creator>Statewide Instructional Resources Development Center</dc:creator>
  <cp:keywords/>
  <dc:description>© Copyright TEA</dc:description>
  <cp:lastModifiedBy>Deborah Woodward</cp:lastModifiedBy>
  <cp:revision>108</cp:revision>
  <dcterms:created xsi:type="dcterms:W3CDTF">2014-05-10T15:33:01Z</dcterms:created>
  <dcterms:modified xsi:type="dcterms:W3CDTF">2014-06-27T22:24:21Z</dcterms:modified>
  <cp:category>Principles of Human Services</cp:category>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TC102282709990</vt:lpwstr>
  </property>
</Properties>
</file>