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4"/>
  </p:notesMasterIdLst>
  <p:handoutMasterIdLst>
    <p:handoutMasterId r:id="rId45"/>
  </p:handoutMasterIdLst>
  <p:sldIdLst>
    <p:sldId id="322" r:id="rId6"/>
    <p:sldId id="319" r:id="rId7"/>
    <p:sldId id="323" r:id="rId8"/>
    <p:sldId id="324" r:id="rId9"/>
    <p:sldId id="325" r:id="rId10"/>
    <p:sldId id="326" r:id="rId11"/>
    <p:sldId id="327" r:id="rId12"/>
    <p:sldId id="328" r:id="rId13"/>
    <p:sldId id="329" r:id="rId14"/>
    <p:sldId id="330" r:id="rId15"/>
    <p:sldId id="356" r:id="rId16"/>
    <p:sldId id="357" r:id="rId17"/>
    <p:sldId id="358" r:id="rId18"/>
    <p:sldId id="360" r:id="rId19"/>
    <p:sldId id="359" r:id="rId20"/>
    <p:sldId id="361" r:id="rId21"/>
    <p:sldId id="332" r:id="rId22"/>
    <p:sldId id="333" r:id="rId23"/>
    <p:sldId id="334" r:id="rId24"/>
    <p:sldId id="335" r:id="rId25"/>
    <p:sldId id="362" r:id="rId26"/>
    <p:sldId id="363" r:id="rId27"/>
    <p:sldId id="365" r:id="rId28"/>
    <p:sldId id="336" r:id="rId29"/>
    <p:sldId id="337" r:id="rId30"/>
    <p:sldId id="338" r:id="rId31"/>
    <p:sldId id="366" r:id="rId32"/>
    <p:sldId id="367" r:id="rId33"/>
    <p:sldId id="368" r:id="rId34"/>
    <p:sldId id="369" r:id="rId35"/>
    <p:sldId id="339" r:id="rId36"/>
    <p:sldId id="340" r:id="rId37"/>
    <p:sldId id="341" r:id="rId38"/>
    <p:sldId id="342" r:id="rId39"/>
    <p:sldId id="343" r:id="rId40"/>
    <p:sldId id="344" r:id="rId41"/>
    <p:sldId id="345" r:id="rId42"/>
    <p:sldId id="370"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7523" autoAdjust="0"/>
  </p:normalViewPr>
  <p:slideViewPr>
    <p:cSldViewPr snapToGrid="0">
      <p:cViewPr>
        <p:scale>
          <a:sx n="33" d="100"/>
          <a:sy n="33" d="100"/>
        </p:scale>
        <p:origin x="1968" y="1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22-Dec-17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22-Dec-17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410117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29537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63667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22595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01573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029234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p>
          <a:p>
            <a:r>
              <a:rPr lang="en-US" sz="1200" b="0" i="0" u="none" strike="noStrike" kern="1200" baseline="0" dirty="0">
                <a:solidFill>
                  <a:schemeClr val="tx1"/>
                </a:solidFill>
                <a:latin typeface="+mn-lt"/>
                <a:ea typeface="+mn-ea"/>
                <a:cs typeface="+mn-cs"/>
              </a:rPr>
              <a:t>Graduate degree programs generally include an internship in the student’s field of study. </a:t>
            </a:r>
          </a:p>
          <a:p>
            <a:r>
              <a:rPr lang="en-US" sz="1200" b="0" i="0" u="none" strike="noStrike" kern="1200" baseline="0" dirty="0">
                <a:solidFill>
                  <a:schemeClr val="tx1"/>
                </a:solidFill>
                <a:latin typeface="+mn-lt"/>
                <a:ea typeface="+mn-ea"/>
                <a:cs typeface="+mn-cs"/>
              </a:rPr>
              <a:t>Internships give students on-the-job training and experience in that chosen career.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9102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64206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Programs of Study Models for Education Counselor in the all Lesson Attachment tab to follow along with the slide presentation. The slides include information from the model in alphabetical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635411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257800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72150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86095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61894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07612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74326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4003683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039771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employment opportunities in your town or city. Remind students that many careers begin at the bottom.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18792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Education never ends. Students should be aware that earning certifications will help their careers as they move up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18554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 Degrees are generally two year programs at a community college.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2899886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 Degrees are generally four year programs that will assist the student as they continue in their careers.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176909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Management Careers are at the top of the ladder of success.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772570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ability to communicate clearly and positively is one of the most important skills in work and life. </a:t>
            </a:r>
          </a:p>
          <a:p>
            <a:r>
              <a:rPr lang="en-US" sz="1200" b="1" i="0" u="none" strike="noStrike" kern="1200" baseline="0" dirty="0">
                <a:solidFill>
                  <a:schemeClr val="tx1"/>
                </a:solidFill>
                <a:latin typeface="+mn-lt"/>
                <a:ea typeface="+mn-ea"/>
                <a:cs typeface="+mn-cs"/>
              </a:rPr>
              <a:t>Verbal </a:t>
            </a:r>
            <a:r>
              <a:rPr lang="en-US" sz="1200" b="0" i="0" u="none" strike="noStrike" kern="1200" baseline="0" dirty="0">
                <a:solidFill>
                  <a:schemeClr val="tx1"/>
                </a:solidFill>
                <a:latin typeface="+mn-lt"/>
                <a:ea typeface="+mn-ea"/>
                <a:cs typeface="+mn-cs"/>
              </a:rPr>
              <a:t>means using word in language and word choice. </a:t>
            </a:r>
          </a:p>
          <a:p>
            <a:r>
              <a:rPr lang="en-US" sz="1200" b="1" i="0" u="none" strike="noStrike" kern="1200" baseline="0" dirty="0">
                <a:solidFill>
                  <a:schemeClr val="tx1"/>
                </a:solidFill>
                <a:latin typeface="+mn-lt"/>
                <a:ea typeface="+mn-ea"/>
                <a:cs typeface="+mn-cs"/>
              </a:rPr>
              <a:t>Nonverbal </a:t>
            </a:r>
            <a:r>
              <a:rPr lang="en-US" sz="1200" b="0" i="0" u="none" strike="noStrike" kern="1200" baseline="0" dirty="0">
                <a:solidFill>
                  <a:schemeClr val="tx1"/>
                </a:solidFill>
                <a:latin typeface="+mn-lt"/>
                <a:ea typeface="+mn-ea"/>
                <a:cs typeface="+mn-cs"/>
              </a:rPr>
              <a:t>means without words includes body language, facial expressions, posture, hand gestures and tone of voice. </a:t>
            </a:r>
          </a:p>
          <a:p>
            <a:r>
              <a:rPr lang="en-US" sz="1200" b="1" i="0" u="none" strike="noStrike" kern="1200" baseline="0" dirty="0">
                <a:solidFill>
                  <a:schemeClr val="tx1"/>
                </a:solidFill>
                <a:latin typeface="+mn-lt"/>
                <a:ea typeface="+mn-ea"/>
                <a:cs typeface="+mn-cs"/>
              </a:rPr>
              <a:t>Listening </a:t>
            </a:r>
            <a:r>
              <a:rPr lang="en-US" sz="1200" b="0" i="0" u="none" strike="noStrike" kern="1200" baseline="0" dirty="0">
                <a:solidFill>
                  <a:schemeClr val="tx1"/>
                </a:solidFill>
                <a:latin typeface="+mn-lt"/>
                <a:ea typeface="+mn-ea"/>
                <a:cs typeface="+mn-cs"/>
              </a:rPr>
              <a:t>is an active process and you must pay attention when you listen to someone. </a:t>
            </a:r>
            <a:r>
              <a:rPr lang="en-US" sz="1200" b="1" i="0" u="none" strike="noStrike" kern="1200" baseline="0" dirty="0">
                <a:solidFill>
                  <a:schemeClr val="tx1"/>
                </a:solidFill>
                <a:latin typeface="+mn-lt"/>
                <a:ea typeface="+mn-ea"/>
                <a:cs typeface="+mn-cs"/>
              </a:rPr>
              <a:t>Speaking </a:t>
            </a:r>
            <a:r>
              <a:rPr lang="en-US" sz="1200" b="0" i="0" u="none" strike="noStrike" kern="1200" baseline="0" dirty="0">
                <a:solidFill>
                  <a:schemeClr val="tx1"/>
                </a:solidFill>
                <a:latin typeface="+mn-lt"/>
                <a:ea typeface="+mn-ea"/>
                <a:cs typeface="+mn-cs"/>
              </a:rPr>
              <a:t>occurs whenever you say something and includes the word you choose, your posture, and your tone of voice. </a:t>
            </a:r>
          </a:p>
          <a:p>
            <a:r>
              <a:rPr lang="en-US" sz="1200" b="1" i="0" u="none" strike="noStrike" kern="1200" baseline="0" dirty="0">
                <a:solidFill>
                  <a:schemeClr val="tx1"/>
                </a:solidFill>
                <a:latin typeface="+mn-lt"/>
                <a:ea typeface="+mn-ea"/>
                <a:cs typeface="+mn-cs"/>
              </a:rPr>
              <a:t>Reading </a:t>
            </a:r>
            <a:r>
              <a:rPr lang="en-US" sz="1200" b="0" i="0" u="none" strike="noStrike" kern="1200" baseline="0" dirty="0">
                <a:solidFill>
                  <a:schemeClr val="tx1"/>
                </a:solidFill>
                <a:latin typeface="+mn-lt"/>
                <a:ea typeface="+mn-ea"/>
                <a:cs typeface="+mn-cs"/>
              </a:rPr>
              <a:t>is an important way to learn new information such as the employee handbook, guidelines, checklists, and information on a computer screen</a:t>
            </a:r>
            <a:r>
              <a:rPr lang="en-US" sz="1200" b="1" i="0" u="none" strike="noStrike" kern="1200" baseline="0" dirty="0">
                <a:solidFill>
                  <a:schemeClr val="tx1"/>
                </a:solidFill>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Writing </a:t>
            </a:r>
            <a:r>
              <a:rPr lang="en-US" sz="1200" b="0" i="0" u="none" strike="noStrike" kern="1200" baseline="0" dirty="0">
                <a:solidFill>
                  <a:schemeClr val="tx1"/>
                </a:solidFill>
                <a:latin typeface="+mn-lt"/>
                <a:ea typeface="+mn-ea"/>
                <a:cs typeface="+mn-cs"/>
              </a:rPr>
              <a:t>includes using a keyboard on a computer to enter information, reports, and ordering supplies. </a:t>
            </a:r>
          </a:p>
          <a:p>
            <a:r>
              <a:rPr lang="en-US" sz="1200" b="0" i="0" u="none" strike="noStrike" kern="1200" baseline="0" dirty="0">
                <a:solidFill>
                  <a:schemeClr val="tx1"/>
                </a:solidFill>
                <a:latin typeface="+mn-lt"/>
                <a:ea typeface="+mn-ea"/>
                <a:cs typeface="+mn-cs"/>
              </a:rPr>
              <a:t>Basic </a:t>
            </a:r>
            <a:r>
              <a:rPr lang="en-US" sz="1200" b="1" i="0" u="none" strike="noStrike" kern="1200" baseline="0" dirty="0">
                <a:solidFill>
                  <a:schemeClr val="tx1"/>
                </a:solidFill>
                <a:latin typeface="+mn-lt"/>
                <a:ea typeface="+mn-ea"/>
                <a:cs typeface="+mn-cs"/>
              </a:rPr>
              <a:t>arithmetic and mathematics </a:t>
            </a:r>
            <a:r>
              <a:rPr lang="en-US" sz="1200" b="0" i="0" u="none" strike="noStrike" kern="1200" baseline="0" dirty="0">
                <a:solidFill>
                  <a:schemeClr val="tx1"/>
                </a:solidFill>
                <a:latin typeface="+mn-lt"/>
                <a:ea typeface="+mn-ea"/>
                <a:cs typeface="+mn-cs"/>
              </a:rPr>
              <a:t>needed to use a calculator and computer. </a:t>
            </a:r>
          </a:p>
          <a:p>
            <a:r>
              <a:rPr lang="en-US" sz="1200" b="1" i="0" u="none" strike="noStrike" kern="1200" baseline="0" dirty="0">
                <a:solidFill>
                  <a:schemeClr val="tx1"/>
                </a:solidFill>
                <a:latin typeface="+mn-lt"/>
                <a:ea typeface="+mn-ea"/>
                <a:cs typeface="+mn-cs"/>
              </a:rPr>
              <a:t>Electronic communication </a:t>
            </a:r>
            <a:r>
              <a:rPr lang="en-US" sz="1200" b="0" i="0" u="none" strike="noStrike" kern="1200" baseline="0" dirty="0">
                <a:solidFill>
                  <a:schemeClr val="tx1"/>
                </a:solidFill>
                <a:latin typeface="+mn-lt"/>
                <a:ea typeface="+mn-ea"/>
                <a:cs typeface="+mn-cs"/>
              </a:rPr>
              <a:t>includes computers, cell phones, two-way radios, pagers, and hand-held computers (tablets). Wireless devices and e-mail are also necessary to fulfill many requirements.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13721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Education, Training and Library Occupations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61708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Community and Social Service and Life, Physical and Social Science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897565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Occupation Group – Community and Social Service and Life, Physical and Social Science </a:t>
            </a:r>
          </a:p>
          <a:p>
            <a:r>
              <a:rPr lang="en-US" sz="1200" b="0" i="0" u="none" strike="noStrike" kern="1200" baseline="0" dirty="0">
                <a:solidFill>
                  <a:schemeClr val="tx1"/>
                </a:solidFill>
                <a:latin typeface="+mn-lt"/>
                <a:ea typeface="+mn-ea"/>
                <a:cs typeface="+mn-cs"/>
              </a:rPr>
              <a:t>Occupational Outlook Handbook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942824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An Introduction to Teacher Development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Just as professionals in medicine, architecture, and law have opportunities to learn through participating in internships and learning best practices, exemplary teacher-preparation programs allow teacher candidates the time to spend in classrooms with experienced mentors. </a:t>
            </a:r>
          </a:p>
          <a:p>
            <a:r>
              <a:rPr lang="en-US" sz="1200" b="0" i="0" u="none" strike="noStrike" kern="1200" baseline="0" dirty="0">
                <a:solidFill>
                  <a:schemeClr val="tx1"/>
                </a:solidFill>
                <a:latin typeface="+mn-lt"/>
                <a:ea typeface="+mn-ea"/>
                <a:cs typeface="+mn-cs"/>
              </a:rPr>
              <a:t>http://www.edutopia.org/teacher-development-introduction-video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1803485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1698084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197505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335595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Begin by discussing goals with your students. Explain to them that goals are something they have to work for but should be clear ideas, plans or purposes. It is their dreams – a vision they have of themselves in the future. </a:t>
            </a:r>
          </a:p>
          <a:p>
            <a:r>
              <a:rPr lang="en-US" sz="1200" b="0" i="0" u="none" strike="noStrike" kern="1200" baseline="0" dirty="0">
                <a:solidFill>
                  <a:schemeClr val="tx1"/>
                </a:solidFill>
                <a:latin typeface="+mn-lt"/>
                <a:ea typeface="+mn-ea"/>
                <a:cs typeface="+mn-cs"/>
              </a:rPr>
              <a:t>Short term goals can be achieved quickly like writing an essay for class, cleaning their room or reading a book. You feel good when these things are accomplished. </a:t>
            </a:r>
          </a:p>
          <a:p>
            <a:r>
              <a:rPr lang="en-US" sz="1200" b="0" i="0" u="none" strike="noStrike" kern="1200" baseline="0" dirty="0">
                <a:solidFill>
                  <a:schemeClr val="tx1"/>
                </a:solidFill>
                <a:latin typeface="+mn-lt"/>
                <a:ea typeface="+mn-ea"/>
                <a:cs typeface="+mn-cs"/>
              </a:rPr>
              <a:t>Long term goals take planning and commitment and can be divided into a series of smaller goals. Achieving a high score on the SAT, being accepted into the college of their choice, graduating from college and beginning their dream career are examples. </a:t>
            </a:r>
          </a:p>
          <a:p>
            <a:r>
              <a:rPr lang="en-US" sz="1200" b="0" i="0" u="none" strike="noStrike" kern="1200" baseline="0" dirty="0">
                <a:solidFill>
                  <a:schemeClr val="tx1"/>
                </a:solidFill>
                <a:latin typeface="+mn-lt"/>
                <a:ea typeface="+mn-ea"/>
                <a:cs typeface="+mn-cs"/>
              </a:rPr>
              <a:t>Ask your students for more examples. Allow students to commence working on graphic organizer.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84686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handout Personal Goals. Allow students time to reflect on the career goals they are interested 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9548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College and Career Initiative </a:t>
            </a:r>
            <a:r>
              <a:rPr lang="en-US" sz="1200" b="0" i="0" u="none" strike="noStrike" kern="1200" baseline="0" dirty="0">
                <a:solidFill>
                  <a:schemeClr val="tx1"/>
                </a:solidFill>
                <a:latin typeface="+mn-lt"/>
                <a:ea typeface="+mn-ea"/>
                <a:cs typeface="+mn-cs"/>
              </a:rPr>
              <a:t>is an education initiative designed to prepare students for a lifetime of success. It allows students to achieve excellence by preparing them for secondary and postsecondary opportunities, career preparation and advancement, meaningful work, and active citizenship. </a:t>
            </a:r>
          </a:p>
          <a:p>
            <a:r>
              <a:rPr lang="en-US" sz="1200" b="1" i="0" u="none" strike="noStrike" kern="1200" baseline="0" dirty="0" err="1">
                <a:solidFill>
                  <a:schemeClr val="tx1"/>
                </a:solidFill>
                <a:latin typeface="+mn-lt"/>
                <a:ea typeface="+mn-ea"/>
                <a:cs typeface="+mn-cs"/>
              </a:rPr>
              <a:t>AchieveTexas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designed to help students (and their parents) make wise education choices. It is based on the belief that the curricula of the 21st century should combine </a:t>
            </a:r>
            <a:r>
              <a:rPr lang="en-US" sz="1200" b="0" i="1" u="none" strike="noStrike" kern="1200" baseline="0" dirty="0">
                <a:solidFill>
                  <a:schemeClr val="tx1"/>
                </a:solidFill>
                <a:latin typeface="+mn-lt"/>
                <a:ea typeface="+mn-ea"/>
                <a:cs typeface="+mn-cs"/>
              </a:rPr>
              <a:t>rigorous </a:t>
            </a:r>
            <a:r>
              <a:rPr lang="en-US" sz="1200" b="0" i="0" u="none" strike="noStrike" kern="1200" baseline="0" dirty="0">
                <a:solidFill>
                  <a:schemeClr val="tx1"/>
                </a:solidFill>
                <a:latin typeface="+mn-lt"/>
                <a:ea typeface="+mn-ea"/>
                <a:cs typeface="+mn-cs"/>
              </a:rPr>
              <a:t>academics with </a:t>
            </a:r>
            <a:r>
              <a:rPr lang="en-US" sz="1200" b="0" i="1" u="none" strike="noStrike" kern="1200" baseline="0" dirty="0">
                <a:solidFill>
                  <a:schemeClr val="tx1"/>
                </a:solidFill>
                <a:latin typeface="+mn-lt"/>
                <a:ea typeface="+mn-ea"/>
                <a:cs typeface="+mn-cs"/>
              </a:rPr>
              <a:t>relevant </a:t>
            </a:r>
            <a:r>
              <a:rPr lang="en-US" sz="1200" b="0" i="0" u="none" strike="noStrike" kern="1200" baseline="0" dirty="0">
                <a:solidFill>
                  <a:schemeClr val="tx1"/>
                </a:solidFill>
                <a:latin typeface="+mn-lt"/>
                <a:ea typeface="+mn-ea"/>
                <a:cs typeface="+mn-cs"/>
              </a:rPr>
              <a:t>career education. When schools integrate academic and technical education, students can see the “usefulness” of what they are learning. The system also facilitates a seamless transition from secondary to postsecondary opportunities.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267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POS represent a </a:t>
            </a:r>
            <a:r>
              <a:rPr lang="en-US" sz="1200" b="1" i="0" u="none" strike="noStrike" kern="1200" baseline="0" dirty="0">
                <a:solidFill>
                  <a:schemeClr val="tx1"/>
                </a:solidFill>
                <a:latin typeface="+mn-lt"/>
                <a:ea typeface="+mn-ea"/>
                <a:cs typeface="+mn-cs"/>
              </a:rPr>
              <a:t>recommended </a:t>
            </a:r>
            <a:r>
              <a:rPr lang="en-US" sz="1200" b="0" i="0" u="none" strike="noStrike" kern="1200" baseline="0" dirty="0">
                <a:solidFill>
                  <a:schemeClr val="tx1"/>
                </a:solidFill>
                <a:latin typeface="+mn-lt"/>
                <a:ea typeface="+mn-ea"/>
                <a:cs typeface="+mn-cs"/>
              </a:rPr>
              <a:t>sequence of coursework based on a student’s interest and career goal. POS contain lots of helpful information, including the core courses and career-related electives in high school that will help prepare students for their career goals. The POS are based upon the Recommended High School Graduation Plan and can easily be adapted for the Distinguished Achievement High School Graduation Plan. </a:t>
            </a:r>
          </a:p>
          <a:p>
            <a:r>
              <a:rPr lang="en-US" sz="1200" b="0" i="0" u="none" strike="noStrike" kern="1200" baseline="0" dirty="0">
                <a:solidFill>
                  <a:schemeClr val="tx1"/>
                </a:solidFill>
                <a:latin typeface="+mn-lt"/>
                <a:ea typeface="+mn-ea"/>
                <a:cs typeface="+mn-cs"/>
              </a:rPr>
              <a:t>There are 3 Programs of Study and 5 Models for the Education and Training Career Cluster. </a:t>
            </a:r>
          </a:p>
          <a:p>
            <a:r>
              <a:rPr lang="en-US" sz="1200" b="0" i="0" u="none" strike="noStrike" kern="1200" baseline="0" dirty="0">
                <a:solidFill>
                  <a:schemeClr val="tx1"/>
                </a:solidFill>
                <a:latin typeface="+mn-lt"/>
                <a:ea typeface="+mn-ea"/>
                <a:cs typeface="+mn-cs"/>
              </a:rPr>
              <a:t>All schools are different and may choose to follow other Programs of Study. Be sure to tell students what your school has to offer.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75777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See Programs of Study Models for </a:t>
            </a:r>
            <a:r>
              <a:rPr lang="en-US" sz="1200" b="1" i="0" u="none" strike="noStrike" kern="1200" baseline="0" dirty="0">
                <a:solidFill>
                  <a:schemeClr val="tx1"/>
                </a:solidFill>
                <a:latin typeface="+mn-lt"/>
                <a:ea typeface="+mn-ea"/>
                <a:cs typeface="+mn-cs"/>
              </a:rPr>
              <a:t>Corporate Trainer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Early Childhood Educator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Teacher </a:t>
            </a:r>
            <a:r>
              <a:rPr lang="en-US" sz="1200" b="0" i="0" u="none" strike="noStrike" kern="1200" baseline="0" dirty="0">
                <a:solidFill>
                  <a:schemeClr val="tx1"/>
                </a:solidFill>
                <a:latin typeface="+mn-lt"/>
                <a:ea typeface="+mn-ea"/>
                <a:cs typeface="+mn-cs"/>
              </a:rPr>
              <a:t>in the all Lesson Attachment tab to follow along with the slide presentation. The slides include information from the three models in alphabetical order.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925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recommended sequence of courses but _____________ (name of your school) offers _______________________.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89405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edutopia.org/teacher-development-introduction-video"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Autofit/>
          </a:bodyPr>
          <a:lstStyle/>
          <a:p>
            <a:r>
              <a:rPr lang="en-US" dirty="0"/>
              <a:t>Career Opportunities in  Education and Training</a:t>
            </a:r>
          </a:p>
        </p:txBody>
      </p:sp>
      <p:sp>
        <p:nvSpPr>
          <p:cNvPr id="2" name="Rectangle 1">
            <a:extLst>
              <a:ext uri="{FF2B5EF4-FFF2-40B4-BE49-F238E27FC236}">
                <a16:creationId xmlns:a16="http://schemas.microsoft.com/office/drawing/2014/main" id="{033E7437-3B1D-44CE-9A49-1D580EF0F45C}"/>
              </a:ext>
            </a:extLst>
          </p:cNvPr>
          <p:cNvSpPr/>
          <p:nvPr/>
        </p:nvSpPr>
        <p:spPr>
          <a:xfrm>
            <a:off x="4625193" y="5032494"/>
            <a:ext cx="7462935" cy="1446550"/>
          </a:xfrm>
          <a:prstGeom prst="rect">
            <a:avLst/>
          </a:prstGeom>
        </p:spPr>
        <p:txBody>
          <a:bodyPr wrap="square">
            <a:spAutoFit/>
          </a:bodyPr>
          <a:lstStyle/>
          <a:p>
            <a:pPr marL="12700">
              <a:lnSpc>
                <a:spcPct val="100000"/>
              </a:lnSpc>
              <a:spcBef>
                <a:spcPts val="115"/>
              </a:spcBef>
            </a:pPr>
            <a:r>
              <a:rPr lang="en-US" sz="4400" dirty="0">
                <a:solidFill>
                  <a:schemeClr val="accent2">
                    <a:lumMod val="60000"/>
                    <a:lumOff val="40000"/>
                  </a:schemeClr>
                </a:solidFill>
                <a:latin typeface="Open Sans"/>
                <a:cs typeface="Garamond"/>
              </a:rPr>
              <a:t>Human Growth and</a:t>
            </a:r>
            <a:r>
              <a:rPr lang="en-US" sz="4400" spc="-125" dirty="0">
                <a:solidFill>
                  <a:schemeClr val="accent2">
                    <a:lumMod val="60000"/>
                    <a:lumOff val="40000"/>
                  </a:schemeClr>
                </a:solidFill>
                <a:latin typeface="Open Sans"/>
                <a:cs typeface="Garamond"/>
              </a:rPr>
              <a:t> </a:t>
            </a:r>
            <a:r>
              <a:rPr lang="en-US" sz="4400" dirty="0">
                <a:solidFill>
                  <a:schemeClr val="accent2">
                    <a:lumMod val="60000"/>
                    <a:lumOff val="40000"/>
                  </a:schemeClr>
                </a:solidFill>
                <a:latin typeface="Open Sans"/>
                <a:cs typeface="Garamond"/>
              </a:rPr>
              <a:t>Development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Before /After School Assistant</a:t>
            </a:r>
          </a:p>
          <a:p>
            <a:pPr lvl="1"/>
            <a:r>
              <a:rPr lang="en-US" dirty="0"/>
              <a:t>Child Care Worker</a:t>
            </a:r>
          </a:p>
          <a:p>
            <a:pPr lvl="1"/>
            <a:r>
              <a:rPr lang="en-US" dirty="0"/>
              <a:t>Community Youth Services Aide</a:t>
            </a:r>
          </a:p>
          <a:p>
            <a:pPr lvl="1"/>
            <a:r>
              <a:rPr lang="en-US" dirty="0"/>
              <a:t>Educational Aide I</a:t>
            </a:r>
          </a:p>
          <a:p>
            <a:pPr lvl="1"/>
            <a:r>
              <a:rPr lang="en-US" dirty="0"/>
              <a:t>Library Aide</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Library Assistant</a:t>
            </a:r>
          </a:p>
          <a:p>
            <a:pPr lvl="1"/>
            <a:r>
              <a:rPr lang="en-US" dirty="0"/>
              <a:t>Preschool Aide/Worker</a:t>
            </a:r>
          </a:p>
          <a:p>
            <a:pPr lvl="1"/>
            <a:r>
              <a:rPr lang="en-US" dirty="0"/>
              <a:t>Recreational Aide</a:t>
            </a:r>
          </a:p>
          <a:p>
            <a:pPr lvl="1"/>
            <a:r>
              <a:rPr lang="en-US" dirty="0"/>
              <a:t>Teachers Assistant</a:t>
            </a:r>
          </a:p>
        </p:txBody>
      </p:sp>
    </p:spTree>
    <p:extLst>
      <p:ext uri="{BB962C8B-B14F-4D97-AF65-F5344CB8AC3E}">
        <p14:creationId xmlns:p14="http://schemas.microsoft.com/office/powerpoint/2010/main" val="333583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 Development Associate</a:t>
            </a:r>
          </a:p>
          <a:p>
            <a:pPr lvl="1"/>
            <a:r>
              <a:rPr lang="en-US" dirty="0"/>
              <a:t>Educational Aide I</a:t>
            </a:r>
          </a:p>
          <a:p>
            <a:pPr lvl="1"/>
            <a:r>
              <a:rPr lang="en-US" dirty="0" err="1"/>
              <a:t>Heartsaver</a:t>
            </a:r>
            <a:r>
              <a:rPr lang="en-US" dirty="0"/>
              <a:t>® CPR</a:t>
            </a:r>
          </a:p>
          <a:p>
            <a:pPr lvl="1"/>
            <a:r>
              <a:rPr lang="en-US" dirty="0" err="1"/>
              <a:t>Heartsaver</a:t>
            </a:r>
            <a:r>
              <a:rPr lang="en-US" dirty="0"/>
              <a:t>® First Aid</a:t>
            </a:r>
          </a:p>
          <a:p>
            <a:pPr lvl="1"/>
            <a:r>
              <a:rPr lang="en-US" dirty="0"/>
              <a:t>Library Assistant</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Educational Aide I</a:t>
            </a:r>
          </a:p>
          <a:p>
            <a:pPr lvl="2"/>
            <a:r>
              <a:rPr lang="en-US" dirty="0"/>
              <a:t>Library Assistant</a:t>
            </a:r>
          </a:p>
          <a:p>
            <a:pPr lvl="2"/>
            <a:r>
              <a:rPr lang="en-US" dirty="0"/>
              <a:t>Preschool Aide</a:t>
            </a:r>
          </a:p>
        </p:txBody>
      </p:sp>
    </p:spTree>
    <p:extLst>
      <p:ext uri="{BB962C8B-B14F-4D97-AF65-F5344CB8AC3E}">
        <p14:creationId xmlns:p14="http://schemas.microsoft.com/office/powerpoint/2010/main" val="94630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Child Care and Guidance</a:t>
            </a:r>
          </a:p>
          <a:p>
            <a:pPr lvl="1"/>
            <a:r>
              <a:rPr lang="en-US" dirty="0"/>
              <a:t>Child Development</a:t>
            </a:r>
          </a:p>
          <a:p>
            <a:pPr lvl="1"/>
            <a:r>
              <a:rPr lang="en-US" dirty="0"/>
              <a:t>Childcare Technology</a:t>
            </a:r>
          </a:p>
          <a:p>
            <a:pPr lvl="1"/>
            <a:r>
              <a:rPr lang="en-US" dirty="0"/>
              <a:t>Early Childhood Professions</a:t>
            </a:r>
          </a:p>
          <a:p>
            <a:pPr lvl="1"/>
            <a:r>
              <a:rPr lang="en-US" dirty="0"/>
              <a:t>Education</a:t>
            </a:r>
          </a:p>
          <a:p>
            <a:pPr lvl="1"/>
            <a:r>
              <a:rPr lang="en-US" dirty="0"/>
              <a:t>Education Aide</a:t>
            </a:r>
          </a:p>
          <a:p>
            <a:pPr lvl="1"/>
            <a:r>
              <a:rPr lang="en-US" dirty="0"/>
              <a:t>Teacher Assistant/Aide</a:t>
            </a:r>
          </a:p>
          <a:p>
            <a:pPr lvl="1"/>
            <a:r>
              <a:rPr lang="en-US" dirty="0"/>
              <a:t>Teaching: Specialization in EC4; 4-8; 8-12; EC12; EC-ESL; EC-Gen</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Child Care Worker</a:t>
            </a:r>
          </a:p>
          <a:p>
            <a:pPr lvl="2"/>
            <a:r>
              <a:rPr lang="en-US" dirty="0"/>
              <a:t>Group/Worker Assistant</a:t>
            </a:r>
          </a:p>
          <a:p>
            <a:pPr lvl="2"/>
            <a:r>
              <a:rPr lang="en-US" dirty="0"/>
              <a:t>Human Resources Assistant</a:t>
            </a:r>
          </a:p>
          <a:p>
            <a:pPr lvl="2"/>
            <a:r>
              <a:rPr lang="en-US" dirty="0"/>
              <a:t>Lead Teacher</a:t>
            </a:r>
          </a:p>
          <a:p>
            <a:pPr lvl="2"/>
            <a:r>
              <a:rPr lang="en-US" dirty="0"/>
              <a:t>Recreation Attendant</a:t>
            </a:r>
          </a:p>
          <a:p>
            <a:pPr lvl="2"/>
            <a:r>
              <a:rPr lang="en-US" dirty="0"/>
              <a:t>Self Enrichment Teacher</a:t>
            </a:r>
          </a:p>
          <a:p>
            <a:pPr lvl="2"/>
            <a:r>
              <a:rPr lang="en-US" dirty="0"/>
              <a:t>Social Services Aide</a:t>
            </a:r>
          </a:p>
          <a:p>
            <a:pPr lvl="2"/>
            <a:r>
              <a:rPr lang="en-US" dirty="0"/>
              <a:t>Teaching Assistant</a:t>
            </a:r>
          </a:p>
        </p:txBody>
      </p:sp>
    </p:spTree>
    <p:extLst>
      <p:ext uri="{BB962C8B-B14F-4D97-AF65-F5344CB8AC3E}">
        <p14:creationId xmlns:p14="http://schemas.microsoft.com/office/powerpoint/2010/main" val="72119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Business Administration</a:t>
            </a:r>
          </a:p>
          <a:p>
            <a:pPr lvl="1"/>
            <a:r>
              <a:rPr lang="en-US" dirty="0"/>
              <a:t>Child Development</a:t>
            </a:r>
          </a:p>
          <a:p>
            <a:pPr lvl="1"/>
            <a:r>
              <a:rPr lang="en-US" dirty="0"/>
              <a:t>Early Childhood</a:t>
            </a:r>
          </a:p>
          <a:p>
            <a:pPr lvl="1"/>
            <a:r>
              <a:rPr lang="en-US" dirty="0"/>
              <a:t>Early Childhood through 4th Grade, or Interdisciplinary</a:t>
            </a:r>
          </a:p>
          <a:p>
            <a:pPr lvl="1"/>
            <a:r>
              <a:rPr lang="en-US" dirty="0"/>
              <a:t>Studies, or Multidisciplinary Studies:</a:t>
            </a:r>
          </a:p>
          <a:p>
            <a:pPr lvl="2"/>
            <a:r>
              <a:rPr lang="en-US" dirty="0"/>
              <a:t>Specialization in Bilingual, English as a Second  Language, Middle Level, Special Education or  Math/Science</a:t>
            </a:r>
          </a:p>
          <a:p>
            <a:pPr lvl="1"/>
            <a:endParaRPr lang="en-US" dirty="0"/>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Family and Consumer Sciences</a:t>
            </a:r>
          </a:p>
          <a:p>
            <a:pPr lvl="1"/>
            <a:r>
              <a:rPr lang="en-US" dirty="0"/>
              <a:t>Human Development and Family Studies</a:t>
            </a:r>
          </a:p>
          <a:p>
            <a:pPr lvl="1"/>
            <a:r>
              <a:rPr lang="en-US" dirty="0"/>
              <a:t>Human Resources Management</a:t>
            </a:r>
          </a:p>
          <a:p>
            <a:pPr lvl="1"/>
            <a:r>
              <a:rPr lang="en-US" dirty="0"/>
              <a:t>Management</a:t>
            </a:r>
          </a:p>
          <a:p>
            <a:pPr lvl="1"/>
            <a:r>
              <a:rPr lang="en-US" dirty="0"/>
              <a:t>Subject Specific Degree with Teacher Certification</a:t>
            </a:r>
          </a:p>
          <a:p>
            <a:endParaRPr lang="en-US" dirty="0"/>
          </a:p>
        </p:txBody>
      </p:sp>
    </p:spTree>
    <p:extLst>
      <p:ext uri="{BB962C8B-B14F-4D97-AF65-F5344CB8AC3E}">
        <p14:creationId xmlns:p14="http://schemas.microsoft.com/office/powerpoint/2010/main" val="15688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a:xfrm>
            <a:off x="767950" y="1522020"/>
            <a:ext cx="5328050" cy="4734318"/>
          </a:xfrm>
        </p:spPr>
        <p:txBody>
          <a:bodyPr/>
          <a:lstStyle/>
          <a:p>
            <a:pPr lvl="1"/>
            <a:r>
              <a:rPr lang="en-US" sz="2800" dirty="0"/>
              <a:t>Career Options:</a:t>
            </a:r>
          </a:p>
          <a:p>
            <a:pPr lvl="2"/>
            <a:r>
              <a:rPr lang="en-US" dirty="0"/>
              <a:t>Adult Educator</a:t>
            </a:r>
          </a:p>
          <a:p>
            <a:pPr lvl="2"/>
            <a:r>
              <a:rPr lang="en-US" dirty="0"/>
              <a:t>Child Care Administrator</a:t>
            </a:r>
          </a:p>
          <a:p>
            <a:pPr lvl="2"/>
            <a:r>
              <a:rPr lang="en-US" dirty="0"/>
              <a:t>Child Care Supervisor</a:t>
            </a:r>
          </a:p>
          <a:p>
            <a:pPr lvl="2"/>
            <a:r>
              <a:rPr lang="en-US" dirty="0"/>
              <a:t>Child Life Specialist</a:t>
            </a:r>
          </a:p>
          <a:p>
            <a:pPr lvl="2"/>
            <a:r>
              <a:rPr lang="en-US" dirty="0"/>
              <a:t>Elementary/Secondary Teacher</a:t>
            </a:r>
          </a:p>
        </p:txBody>
      </p:sp>
      <p:sp>
        <p:nvSpPr>
          <p:cNvPr id="8" name="Rectangle 7">
            <a:extLst>
              <a:ext uri="{FF2B5EF4-FFF2-40B4-BE49-F238E27FC236}">
                <a16:creationId xmlns:a16="http://schemas.microsoft.com/office/drawing/2014/main" id="{C4216E54-BDD1-4BBD-8ADE-6F474BA761D6}"/>
              </a:ext>
            </a:extLst>
          </p:cNvPr>
          <p:cNvSpPr/>
          <p:nvPr/>
        </p:nvSpPr>
        <p:spPr>
          <a:xfrm>
            <a:off x="5770390" y="1985824"/>
            <a:ext cx="6096000" cy="2195473"/>
          </a:xfrm>
          <a:prstGeom prst="rect">
            <a:avLst/>
          </a:prstGeom>
        </p:spPr>
        <p:txBody>
          <a:bodyPr>
            <a:spAutoFit/>
          </a:bodyPr>
          <a:lstStyle/>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Entrepreneur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Human Resources Manager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Preschool/Kindergarten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Special Education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Training and Development Specialist</a:t>
            </a:r>
            <a:endParaRPr lang="en-US" sz="2800" dirty="0">
              <a:solidFill>
                <a:srgbClr val="000000"/>
              </a:solidFill>
              <a:latin typeface="Open Sans"/>
            </a:endParaRPr>
          </a:p>
        </p:txBody>
      </p:sp>
    </p:spTree>
    <p:extLst>
      <p:ext uri="{BB962C8B-B14F-4D97-AF65-F5344CB8AC3E}">
        <p14:creationId xmlns:p14="http://schemas.microsoft.com/office/powerpoint/2010/main" val="24394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Administration Child Development</a:t>
            </a:r>
          </a:p>
          <a:p>
            <a:pPr lvl="1"/>
            <a:r>
              <a:rPr lang="en-US" dirty="0"/>
              <a:t>Bilingual Education</a:t>
            </a:r>
          </a:p>
          <a:p>
            <a:pPr lvl="1"/>
            <a:r>
              <a:rPr lang="en-US" dirty="0"/>
              <a:t>Curriculum and Instruction</a:t>
            </a:r>
          </a:p>
          <a:p>
            <a:pPr lvl="1"/>
            <a:r>
              <a:rPr lang="en-US" dirty="0"/>
              <a:t>Development and Adult Education</a:t>
            </a:r>
          </a:p>
          <a:p>
            <a:pPr lvl="1"/>
            <a:r>
              <a:rPr lang="en-US" dirty="0"/>
              <a:t>Early Childhood Education</a:t>
            </a:r>
          </a:p>
          <a:p>
            <a:pPr lvl="1"/>
            <a:r>
              <a:rPr lang="en-US" dirty="0"/>
              <a:t>Education Instructional Technology</a:t>
            </a:r>
          </a:p>
          <a:p>
            <a:pPr lvl="1"/>
            <a:r>
              <a:rPr lang="en-US" dirty="0"/>
              <a:t>Educational Administration</a:t>
            </a:r>
          </a:p>
          <a:p>
            <a:pPr lvl="1"/>
            <a:r>
              <a:rPr lang="en-US" dirty="0"/>
              <a:t>Educational Psychology</a:t>
            </a:r>
          </a:p>
          <a:p>
            <a:pPr lvl="1"/>
            <a:r>
              <a:rPr lang="en-US" dirty="0"/>
              <a:t>Elementary Education</a:t>
            </a:r>
          </a:p>
          <a:p>
            <a:pPr lvl="1"/>
            <a:r>
              <a:rPr lang="en-US" dirty="0"/>
              <a:t>Higher Education</a:t>
            </a:r>
          </a:p>
          <a:p>
            <a:pPr lvl="1"/>
            <a:endParaRPr lang="en-US" dirty="0"/>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Human Development and Family Studies</a:t>
            </a:r>
          </a:p>
          <a:p>
            <a:pPr lvl="1"/>
            <a:r>
              <a:rPr lang="en-US" dirty="0"/>
              <a:t>Human Resources Development</a:t>
            </a:r>
          </a:p>
          <a:p>
            <a:pPr lvl="1"/>
            <a:r>
              <a:rPr lang="en-US" dirty="0"/>
              <a:t>Management and Technical Education</a:t>
            </a:r>
          </a:p>
          <a:p>
            <a:pPr lvl="1"/>
            <a:r>
              <a:rPr lang="en-US" dirty="0"/>
              <a:t>Organizational Behavior</a:t>
            </a:r>
          </a:p>
          <a:p>
            <a:pPr lvl="1"/>
            <a:r>
              <a:rPr lang="en-US" dirty="0"/>
              <a:t>Secondary Education</a:t>
            </a:r>
          </a:p>
          <a:p>
            <a:pPr lvl="1"/>
            <a:r>
              <a:rPr lang="en-US" dirty="0"/>
              <a:t>Special Education</a:t>
            </a:r>
          </a:p>
          <a:p>
            <a:pPr lvl="1"/>
            <a:r>
              <a:rPr lang="en-US" dirty="0"/>
              <a:t>Training and Development</a:t>
            </a:r>
          </a:p>
          <a:p>
            <a:endParaRPr lang="en-US" dirty="0"/>
          </a:p>
        </p:txBody>
      </p:sp>
    </p:spTree>
    <p:extLst>
      <p:ext uri="{BB962C8B-B14F-4D97-AF65-F5344CB8AC3E}">
        <p14:creationId xmlns:p14="http://schemas.microsoft.com/office/powerpoint/2010/main" val="302503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6" name="Content Placeholder 5">
            <a:extLst>
              <a:ext uri="{FF2B5EF4-FFF2-40B4-BE49-F238E27FC236}">
                <a16:creationId xmlns:a16="http://schemas.microsoft.com/office/drawing/2014/main" id="{4AB6E8C6-FB8B-4DD5-BF35-886B1A3BDA8B}"/>
              </a:ext>
            </a:extLst>
          </p:cNvPr>
          <p:cNvSpPr>
            <a:spLocks noGrp="1"/>
          </p:cNvSpPr>
          <p:nvPr>
            <p:ph sz="half" idx="1"/>
          </p:nvPr>
        </p:nvSpPr>
        <p:spPr>
          <a:xfrm>
            <a:off x="740664" y="1288340"/>
            <a:ext cx="6726936" cy="4734318"/>
          </a:xfrm>
        </p:spPr>
        <p:txBody>
          <a:bodyPr/>
          <a:lstStyle/>
          <a:p>
            <a:pPr lvl="1"/>
            <a:r>
              <a:rPr lang="en-US" dirty="0"/>
              <a:t>Career Options:</a:t>
            </a:r>
          </a:p>
          <a:p>
            <a:pPr lvl="2"/>
            <a:r>
              <a:rPr lang="en-US" dirty="0"/>
              <a:t>Adult Educator</a:t>
            </a:r>
          </a:p>
          <a:p>
            <a:pPr lvl="2"/>
            <a:r>
              <a:rPr lang="en-US" dirty="0"/>
              <a:t>Child Care Director/Owner</a:t>
            </a:r>
          </a:p>
          <a:p>
            <a:pPr lvl="2"/>
            <a:r>
              <a:rPr lang="en-US" dirty="0"/>
              <a:t>Cooperative Extension Director</a:t>
            </a:r>
          </a:p>
          <a:p>
            <a:pPr lvl="2"/>
            <a:r>
              <a:rPr lang="en-US" dirty="0"/>
              <a:t>Corporate Trainer</a:t>
            </a:r>
          </a:p>
          <a:p>
            <a:pPr lvl="2"/>
            <a:r>
              <a:rPr lang="en-US" dirty="0"/>
              <a:t>Education Administrator</a:t>
            </a:r>
          </a:p>
          <a:p>
            <a:pPr lvl="2"/>
            <a:r>
              <a:rPr lang="en-US" dirty="0"/>
              <a:t>Educational Consultant</a:t>
            </a:r>
          </a:p>
          <a:p>
            <a:pPr lvl="2"/>
            <a:endParaRPr lang="en-US" dirty="0"/>
          </a:p>
          <a:p>
            <a:endParaRPr lang="en-US" dirty="0"/>
          </a:p>
        </p:txBody>
      </p:sp>
      <p:sp>
        <p:nvSpPr>
          <p:cNvPr id="8" name="Rectangle 7">
            <a:extLst>
              <a:ext uri="{FF2B5EF4-FFF2-40B4-BE49-F238E27FC236}">
                <a16:creationId xmlns:a16="http://schemas.microsoft.com/office/drawing/2014/main" id="{307469B4-07E3-4052-ACCE-79F88CAABA1D}"/>
              </a:ext>
            </a:extLst>
          </p:cNvPr>
          <p:cNvSpPr/>
          <p:nvPr/>
        </p:nvSpPr>
        <p:spPr>
          <a:xfrm>
            <a:off x="5770390" y="1626858"/>
            <a:ext cx="6096000" cy="2628925"/>
          </a:xfrm>
          <a:prstGeom prst="rect">
            <a:avLst/>
          </a:prstGeom>
        </p:spPr>
        <p:txBody>
          <a:bodyPr>
            <a:spAutoFit/>
          </a:bodyPr>
          <a:lstStyle/>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Elementary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Human Resources Director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Secondary Teacher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Special Education Specialist</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Training and Development Manager</a:t>
            </a:r>
          </a:p>
          <a:p>
            <a:pPr marL="685800" lvl="2" indent="-228600" defTabSz="914400">
              <a:spcBef>
                <a:spcPts val="500"/>
              </a:spcBef>
              <a:buClr>
                <a:srgbClr val="4E7CBE"/>
              </a:buClr>
              <a:buFont typeface="Arial" panose="020B0604020202020204" pitchFamily="34" charset="0"/>
              <a:buChar char="•"/>
            </a:pPr>
            <a:r>
              <a:rPr lang="en-US" sz="2400" dirty="0">
                <a:solidFill>
                  <a:srgbClr val="000000"/>
                </a:solidFill>
                <a:latin typeface="Open Sans"/>
              </a:rPr>
              <a:t>University Instructor/Professor</a:t>
            </a:r>
          </a:p>
        </p:txBody>
      </p:sp>
    </p:spTree>
    <p:extLst>
      <p:ext uri="{BB962C8B-B14F-4D97-AF65-F5344CB8AC3E}">
        <p14:creationId xmlns:p14="http://schemas.microsoft.com/office/powerpoint/2010/main" val="407308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Professional Support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counselor</a:t>
            </a:r>
          </a:p>
        </p:txBody>
      </p:sp>
      <p:sp>
        <p:nvSpPr>
          <p:cNvPr id="4" name="object 6">
            <a:extLst>
              <a:ext uri="{FF2B5EF4-FFF2-40B4-BE49-F238E27FC236}">
                <a16:creationId xmlns:a16="http://schemas.microsoft.com/office/drawing/2014/main" id="{4E5BC6C3-320D-4196-9F0A-326D9FF25900}"/>
              </a:ext>
            </a:extLst>
          </p:cNvPr>
          <p:cNvSpPr/>
          <p:nvPr/>
        </p:nvSpPr>
        <p:spPr>
          <a:xfrm>
            <a:off x="4566920" y="3058159"/>
            <a:ext cx="3058160" cy="251155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900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Child Development</a:t>
            </a:r>
          </a:p>
          <a:p>
            <a:pPr lvl="2"/>
            <a:r>
              <a:rPr lang="en-US" sz="2400" dirty="0"/>
              <a:t>11th – Instructional Practice in Education and Training</a:t>
            </a:r>
          </a:p>
          <a:p>
            <a:pPr lvl="2"/>
            <a:r>
              <a:rPr lang="en-US" sz="2400" dirty="0"/>
              <a:t>12th – Practicum in Education and Training or Problems and Solutions</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387987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Community Youth Services Aide</a:t>
            </a:r>
          </a:p>
          <a:p>
            <a:pPr lvl="1"/>
            <a:r>
              <a:rPr lang="en-US" dirty="0"/>
              <a:t>Educational Aide I</a:t>
            </a:r>
          </a:p>
          <a:p>
            <a:pPr lvl="1"/>
            <a:r>
              <a:rPr lang="en-US" dirty="0"/>
              <a:t>Library Aide</a:t>
            </a:r>
          </a:p>
          <a:p>
            <a:pPr lvl="1"/>
            <a:r>
              <a:rPr lang="en-US" dirty="0"/>
              <a:t>Preschool Aide/Worker</a:t>
            </a:r>
          </a:p>
          <a:p>
            <a:pPr lvl="1"/>
            <a:r>
              <a:rPr lang="en-US" dirty="0"/>
              <a:t>School/Office Assistant</a:t>
            </a:r>
          </a:p>
          <a:p>
            <a:pPr lvl="1"/>
            <a:r>
              <a:rPr lang="en-US" dirty="0"/>
              <a:t>Teachers Assistant</a:t>
            </a:r>
          </a:p>
        </p:txBody>
      </p:sp>
      <p:sp>
        <p:nvSpPr>
          <p:cNvPr id="4" name="object 6">
            <a:extLst>
              <a:ext uri="{FF2B5EF4-FFF2-40B4-BE49-F238E27FC236}">
                <a16:creationId xmlns:a16="http://schemas.microsoft.com/office/drawing/2014/main" id="{9697A53E-B9F2-42CB-B573-99E5E48D1939}"/>
              </a:ext>
            </a:extLst>
          </p:cNvPr>
          <p:cNvSpPr/>
          <p:nvPr/>
        </p:nvSpPr>
        <p:spPr>
          <a:xfrm>
            <a:off x="7487919" y="2392679"/>
            <a:ext cx="3218687" cy="26974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006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Certificates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Educational Aide I</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7CD43BF3-1409-4C18-8F06-DD3D212B733F}"/>
              </a:ext>
            </a:extLst>
          </p:cNvPr>
          <p:cNvSpPr>
            <a:spLocks noGrp="1"/>
          </p:cNvSpPr>
          <p:nvPr>
            <p:ph sz="half" idx="10"/>
          </p:nvPr>
        </p:nvSpPr>
        <p:spPr/>
        <p:txBody>
          <a:bodyPr/>
          <a:lstStyle/>
          <a:p>
            <a:pPr lvl="1"/>
            <a:r>
              <a:rPr lang="en-US" dirty="0"/>
              <a:t>Career Options:</a:t>
            </a:r>
          </a:p>
          <a:p>
            <a:pPr lvl="2"/>
            <a:r>
              <a:rPr lang="en-US" dirty="0"/>
              <a:t>Educational Aide I</a:t>
            </a:r>
          </a:p>
        </p:txBody>
      </p:sp>
    </p:spTree>
    <p:extLst>
      <p:ext uri="{BB962C8B-B14F-4D97-AF65-F5344CB8AC3E}">
        <p14:creationId xmlns:p14="http://schemas.microsoft.com/office/powerpoint/2010/main" val="411086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t>
            </a:r>
          </a:p>
          <a:p>
            <a:pPr lvl="1"/>
            <a:r>
              <a:rPr lang="en-US" dirty="0"/>
              <a:t>Education Aide</a:t>
            </a:r>
          </a:p>
          <a:p>
            <a:pPr lvl="1"/>
            <a:r>
              <a:rPr lang="en-US" dirty="0"/>
              <a:t>Teacher Assistant/Aide</a:t>
            </a:r>
          </a:p>
          <a:p>
            <a:pPr lvl="1"/>
            <a:r>
              <a:rPr lang="en-US" dirty="0"/>
              <a:t>Teaching: Specialization in EC4; 4-  8; 8-12; EC12</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Group/Worker Assistant</a:t>
            </a:r>
          </a:p>
          <a:p>
            <a:pPr lvl="2"/>
            <a:r>
              <a:rPr lang="en-US" dirty="0"/>
              <a:t>Recreation Attendant</a:t>
            </a:r>
          </a:p>
          <a:p>
            <a:pPr lvl="2"/>
            <a:r>
              <a:rPr lang="en-US" dirty="0"/>
              <a:t>Social Services Aide</a:t>
            </a:r>
          </a:p>
        </p:txBody>
      </p:sp>
    </p:spTree>
    <p:extLst>
      <p:ext uri="{BB962C8B-B14F-4D97-AF65-F5344CB8AC3E}">
        <p14:creationId xmlns:p14="http://schemas.microsoft.com/office/powerpoint/2010/main" val="255415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Early Childhood</a:t>
            </a:r>
          </a:p>
          <a:p>
            <a:pPr lvl="1"/>
            <a:r>
              <a:rPr lang="en-US" dirty="0"/>
              <a:t>Multidisciplinary Studies:</a:t>
            </a:r>
          </a:p>
          <a:p>
            <a:pPr lvl="2"/>
            <a:r>
              <a:rPr lang="en-US" dirty="0"/>
              <a:t>Specialization in Bilingual, English as a  Second Language, Middle Level, or  Special Education</a:t>
            </a:r>
          </a:p>
          <a:p>
            <a:pPr lvl="1"/>
            <a:r>
              <a:rPr lang="en-US" dirty="0"/>
              <a:t>Subject Specific Degree with Teacher Certification</a:t>
            </a:r>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Career Options:</a:t>
            </a:r>
          </a:p>
          <a:p>
            <a:pPr lvl="2"/>
            <a:r>
              <a:rPr lang="en-US" dirty="0"/>
              <a:t>Adult Educator</a:t>
            </a:r>
          </a:p>
          <a:p>
            <a:pPr lvl="2"/>
            <a:r>
              <a:rPr lang="en-US" dirty="0"/>
              <a:t>Counseling Aide</a:t>
            </a:r>
          </a:p>
          <a:p>
            <a:pPr lvl="2"/>
            <a:r>
              <a:rPr lang="en-US" dirty="0"/>
              <a:t>Curriculum Development Specialist</a:t>
            </a:r>
          </a:p>
          <a:p>
            <a:pPr lvl="2"/>
            <a:r>
              <a:rPr lang="en-US" dirty="0"/>
              <a:t>Social Services Worker</a:t>
            </a:r>
          </a:p>
          <a:p>
            <a:pPr lvl="2"/>
            <a:r>
              <a:rPr lang="en-US" dirty="0"/>
              <a:t>Special Education Teacher</a:t>
            </a:r>
          </a:p>
          <a:p>
            <a:pPr lvl="2"/>
            <a:r>
              <a:rPr lang="en-US" dirty="0"/>
              <a:t>Teacher</a:t>
            </a:r>
          </a:p>
        </p:txBody>
      </p:sp>
    </p:spTree>
    <p:extLst>
      <p:ext uri="{BB962C8B-B14F-4D97-AF65-F5344CB8AC3E}">
        <p14:creationId xmlns:p14="http://schemas.microsoft.com/office/powerpoint/2010/main" val="60286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Counseling and Human Development</a:t>
            </a:r>
          </a:p>
          <a:p>
            <a:pPr lvl="1"/>
            <a:r>
              <a:rPr lang="en-US" dirty="0"/>
              <a:t>Counseling Psychology</a:t>
            </a:r>
          </a:p>
          <a:p>
            <a:pPr lvl="1"/>
            <a:r>
              <a:rPr lang="en-US" dirty="0"/>
              <a:t>Counselor Education and Supervision</a:t>
            </a:r>
          </a:p>
          <a:p>
            <a:pPr lvl="1"/>
            <a:r>
              <a:rPr lang="en-US" dirty="0"/>
              <a:t>Education – Counseling</a:t>
            </a:r>
          </a:p>
          <a:p>
            <a:pPr lvl="1"/>
            <a:r>
              <a:rPr lang="en-US" dirty="0"/>
              <a:t>Educational Psychology</a:t>
            </a:r>
          </a:p>
          <a:p>
            <a:pPr lvl="1"/>
            <a:r>
              <a:rPr lang="en-US" dirty="0"/>
              <a:t>Elementary Education</a:t>
            </a:r>
          </a:p>
          <a:p>
            <a:pPr lvl="1"/>
            <a:r>
              <a:rPr lang="en-US" dirty="0"/>
              <a:t>Guidance and Counseling</a:t>
            </a:r>
          </a:p>
          <a:p>
            <a:pPr lvl="1"/>
            <a:r>
              <a:rPr lang="en-US" dirty="0"/>
              <a:t>School Counseling</a:t>
            </a:r>
          </a:p>
          <a:p>
            <a:pPr lvl="1"/>
            <a:r>
              <a:rPr lang="en-US" dirty="0"/>
              <a:t>Secondary Education</a:t>
            </a:r>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Career Options</a:t>
            </a:r>
          </a:p>
          <a:p>
            <a:pPr lvl="2"/>
            <a:r>
              <a:rPr lang="en-US" dirty="0"/>
              <a:t>Counseling Psychologist</a:t>
            </a:r>
          </a:p>
          <a:p>
            <a:pPr lvl="2"/>
            <a:r>
              <a:rPr lang="en-US" dirty="0"/>
              <a:t>Counselor Educator</a:t>
            </a:r>
          </a:p>
          <a:p>
            <a:pPr lvl="2"/>
            <a:r>
              <a:rPr lang="en-US" dirty="0"/>
              <a:t>Educational Statistician</a:t>
            </a:r>
          </a:p>
          <a:p>
            <a:pPr lvl="2"/>
            <a:r>
              <a:rPr lang="en-US" dirty="0"/>
              <a:t>Inclusion Specialist</a:t>
            </a:r>
          </a:p>
          <a:p>
            <a:pPr lvl="2"/>
            <a:r>
              <a:rPr lang="en-US" dirty="0"/>
              <a:t>School Counselor</a:t>
            </a:r>
          </a:p>
          <a:p>
            <a:pPr lvl="2"/>
            <a:r>
              <a:rPr lang="en-US" dirty="0"/>
              <a:t>Special Education Specialist</a:t>
            </a:r>
          </a:p>
        </p:txBody>
      </p:sp>
    </p:spTree>
    <p:extLst>
      <p:ext uri="{BB962C8B-B14F-4D97-AF65-F5344CB8AC3E}">
        <p14:creationId xmlns:p14="http://schemas.microsoft.com/office/powerpoint/2010/main" val="326624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Administration and  Administrative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Education administrator</a:t>
            </a:r>
          </a:p>
        </p:txBody>
      </p:sp>
      <p:sp>
        <p:nvSpPr>
          <p:cNvPr id="4" name="object 6">
            <a:extLst>
              <a:ext uri="{FF2B5EF4-FFF2-40B4-BE49-F238E27FC236}">
                <a16:creationId xmlns:a16="http://schemas.microsoft.com/office/drawing/2014/main" id="{94B5C842-EF45-4349-AE09-C055A2D2C5A1}"/>
              </a:ext>
            </a:extLst>
          </p:cNvPr>
          <p:cNvSpPr/>
          <p:nvPr/>
        </p:nvSpPr>
        <p:spPr>
          <a:xfrm>
            <a:off x="4330700" y="2885440"/>
            <a:ext cx="3530599" cy="2938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294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Entrepreneurship, or Child Development, or Business Information Management I</a:t>
            </a:r>
          </a:p>
          <a:p>
            <a:pPr lvl="2"/>
            <a:r>
              <a:rPr lang="en-US" sz="2400" dirty="0"/>
              <a:t>11th – Instructional Practice in Education and Training</a:t>
            </a:r>
          </a:p>
          <a:p>
            <a:pPr lvl="2"/>
            <a:r>
              <a:rPr lang="en-US" sz="2400" dirty="0"/>
              <a:t>12th – Practicum in Education and Training or Problems and Solutions</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144718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On </a:t>
            </a:r>
            <a:r>
              <a:rPr lang="en-US" spc="-5" dirty="0"/>
              <a:t>the </a:t>
            </a:r>
            <a:r>
              <a:rPr lang="en-US" spc="-45" dirty="0"/>
              <a:t>Job</a:t>
            </a:r>
            <a:r>
              <a:rPr lang="en-US" spc="10"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Community Youth Services Aide</a:t>
            </a:r>
          </a:p>
          <a:p>
            <a:pPr lvl="1"/>
            <a:r>
              <a:rPr lang="en-US" dirty="0"/>
              <a:t>Educational Aide I</a:t>
            </a:r>
          </a:p>
          <a:p>
            <a:pPr lvl="1"/>
            <a:r>
              <a:rPr lang="en-US" dirty="0"/>
              <a:t>Library Aide</a:t>
            </a:r>
          </a:p>
          <a:p>
            <a:pPr lvl="1"/>
            <a:r>
              <a:rPr lang="en-US" dirty="0"/>
              <a:t>Preschool Aide/Worker</a:t>
            </a:r>
          </a:p>
          <a:p>
            <a:pPr lvl="1"/>
            <a:r>
              <a:rPr lang="en-US" dirty="0"/>
              <a:t>Recreational Aide</a:t>
            </a:r>
          </a:p>
          <a:p>
            <a:pPr lvl="1"/>
            <a:r>
              <a:rPr lang="en-US" dirty="0"/>
              <a:t>School/Office Assistant</a:t>
            </a:r>
          </a:p>
          <a:p>
            <a:pPr lvl="1"/>
            <a:r>
              <a:rPr lang="en-US" dirty="0"/>
              <a:t>Summer Camp Counselor</a:t>
            </a:r>
          </a:p>
          <a:p>
            <a:pPr lvl="1"/>
            <a:r>
              <a:rPr lang="en-US" dirty="0"/>
              <a:t>Teachers Assistant</a:t>
            </a:r>
          </a:p>
        </p:txBody>
      </p:sp>
      <p:sp>
        <p:nvSpPr>
          <p:cNvPr id="4" name="object 6">
            <a:extLst>
              <a:ext uri="{FF2B5EF4-FFF2-40B4-BE49-F238E27FC236}">
                <a16:creationId xmlns:a16="http://schemas.microsoft.com/office/drawing/2014/main" id="{CF7D56A9-326B-4716-B3C9-B5979B94BA60}"/>
              </a:ext>
            </a:extLst>
          </p:cNvPr>
          <p:cNvSpPr/>
          <p:nvPr/>
        </p:nvSpPr>
        <p:spPr>
          <a:xfrm>
            <a:off x="7502181" y="1976120"/>
            <a:ext cx="3297935" cy="34868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9668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Certificates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Educational Aide I</a:t>
            </a:r>
          </a:p>
          <a:p>
            <a:pPr lvl="1"/>
            <a:r>
              <a:rPr lang="en-US" dirty="0"/>
              <a:t>OSHA </a:t>
            </a:r>
            <a:r>
              <a:rPr lang="en-US" dirty="0" err="1"/>
              <a:t>CareerSafe</a:t>
            </a:r>
            <a:r>
              <a:rPr lang="en-US" dirty="0"/>
              <a:t>®</a:t>
            </a:r>
          </a:p>
        </p:txBody>
      </p:sp>
      <p:sp>
        <p:nvSpPr>
          <p:cNvPr id="4" name="Content Placeholder 3">
            <a:extLst>
              <a:ext uri="{FF2B5EF4-FFF2-40B4-BE49-F238E27FC236}">
                <a16:creationId xmlns:a16="http://schemas.microsoft.com/office/drawing/2014/main" id="{7CD43BF3-1409-4C18-8F06-DD3D212B733F}"/>
              </a:ext>
            </a:extLst>
          </p:cNvPr>
          <p:cNvSpPr>
            <a:spLocks noGrp="1"/>
          </p:cNvSpPr>
          <p:nvPr>
            <p:ph sz="half" idx="10"/>
          </p:nvPr>
        </p:nvSpPr>
        <p:spPr/>
        <p:txBody>
          <a:bodyPr/>
          <a:lstStyle/>
          <a:p>
            <a:pPr lvl="1"/>
            <a:r>
              <a:rPr lang="en-US" dirty="0"/>
              <a:t>Career Options:</a:t>
            </a:r>
          </a:p>
          <a:p>
            <a:pPr lvl="2"/>
            <a:r>
              <a:rPr lang="en-US" dirty="0"/>
              <a:t>Educational Aide I</a:t>
            </a:r>
          </a:p>
        </p:txBody>
      </p:sp>
    </p:spTree>
    <p:extLst>
      <p:ext uri="{BB962C8B-B14F-4D97-AF65-F5344CB8AC3E}">
        <p14:creationId xmlns:p14="http://schemas.microsoft.com/office/powerpoint/2010/main" val="3551787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Associate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Education</a:t>
            </a:r>
          </a:p>
          <a:p>
            <a:pPr lvl="1"/>
            <a:r>
              <a:rPr lang="en-US" dirty="0"/>
              <a:t>Education Aide</a:t>
            </a:r>
          </a:p>
          <a:p>
            <a:pPr lvl="1"/>
            <a:r>
              <a:rPr lang="en-US" dirty="0"/>
              <a:t>Teacher Assistant/Aide</a:t>
            </a:r>
          </a:p>
          <a:p>
            <a:pPr lvl="1"/>
            <a:r>
              <a:rPr lang="en-US" dirty="0"/>
              <a:t>Teaching: Specialization in EC4; 4-  8; 8-12; EC12</a:t>
            </a:r>
          </a:p>
        </p:txBody>
      </p:sp>
      <p:sp>
        <p:nvSpPr>
          <p:cNvPr id="4" name="Content Placeholder 3">
            <a:extLst>
              <a:ext uri="{FF2B5EF4-FFF2-40B4-BE49-F238E27FC236}">
                <a16:creationId xmlns:a16="http://schemas.microsoft.com/office/drawing/2014/main" id="{2C3B9D5B-6CD8-4226-8E1C-D5C67D868855}"/>
              </a:ext>
            </a:extLst>
          </p:cNvPr>
          <p:cNvSpPr>
            <a:spLocks noGrp="1"/>
          </p:cNvSpPr>
          <p:nvPr>
            <p:ph sz="half" idx="10"/>
          </p:nvPr>
        </p:nvSpPr>
        <p:spPr/>
        <p:txBody>
          <a:bodyPr/>
          <a:lstStyle/>
          <a:p>
            <a:pPr lvl="1"/>
            <a:r>
              <a:rPr lang="en-US" dirty="0"/>
              <a:t>Career Options:</a:t>
            </a:r>
          </a:p>
          <a:p>
            <a:pPr lvl="2"/>
            <a:r>
              <a:rPr lang="en-US" dirty="0"/>
              <a:t>After-School Program Supervisor</a:t>
            </a:r>
          </a:p>
          <a:p>
            <a:pPr lvl="2"/>
            <a:r>
              <a:rPr lang="en-US" dirty="0"/>
              <a:t>Assistant Teacher</a:t>
            </a:r>
          </a:p>
          <a:p>
            <a:pPr lvl="2"/>
            <a:r>
              <a:rPr lang="en-US" dirty="0"/>
              <a:t>Social Services Aide</a:t>
            </a:r>
          </a:p>
        </p:txBody>
      </p:sp>
    </p:spTree>
    <p:extLst>
      <p:ext uri="{BB962C8B-B14F-4D97-AF65-F5344CB8AC3E}">
        <p14:creationId xmlns:p14="http://schemas.microsoft.com/office/powerpoint/2010/main" val="136497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0" dirty="0"/>
              <a:t>Bachelor</a:t>
            </a:r>
            <a:r>
              <a:rPr lang="en-US"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77256" cy="4734318"/>
          </a:xfrm>
        </p:spPr>
        <p:txBody>
          <a:bodyPr/>
          <a:lstStyle/>
          <a:p>
            <a:pPr lvl="1"/>
            <a:r>
              <a:rPr lang="en-US" dirty="0"/>
              <a:t>Early Childhood</a:t>
            </a:r>
          </a:p>
          <a:p>
            <a:pPr lvl="1"/>
            <a:r>
              <a:rPr lang="en-US" dirty="0"/>
              <a:t>Multidisciplinary Studies:</a:t>
            </a:r>
          </a:p>
          <a:p>
            <a:pPr lvl="2"/>
            <a:r>
              <a:rPr lang="en-US" dirty="0"/>
              <a:t>Specialization in Bilingual, English as a  Second Language, Middle Level, or  Special Education</a:t>
            </a:r>
          </a:p>
          <a:p>
            <a:pPr lvl="1"/>
            <a:r>
              <a:rPr lang="en-US" dirty="0"/>
              <a:t>Subject Specific Degree with Teacher Certification</a:t>
            </a:r>
          </a:p>
        </p:txBody>
      </p:sp>
      <p:sp>
        <p:nvSpPr>
          <p:cNvPr id="5" name="Content Placeholder 4">
            <a:extLst>
              <a:ext uri="{FF2B5EF4-FFF2-40B4-BE49-F238E27FC236}">
                <a16:creationId xmlns:a16="http://schemas.microsoft.com/office/drawing/2014/main" id="{A0FBA653-94CF-4DEA-8C13-AE732F24CAEC}"/>
              </a:ext>
            </a:extLst>
          </p:cNvPr>
          <p:cNvSpPr>
            <a:spLocks noGrp="1"/>
          </p:cNvSpPr>
          <p:nvPr>
            <p:ph sz="half" idx="10"/>
          </p:nvPr>
        </p:nvSpPr>
        <p:spPr/>
        <p:txBody>
          <a:bodyPr/>
          <a:lstStyle/>
          <a:p>
            <a:pPr lvl="1"/>
            <a:r>
              <a:rPr lang="en-US" dirty="0"/>
              <a:t>Career Options:</a:t>
            </a:r>
          </a:p>
          <a:p>
            <a:pPr lvl="2"/>
            <a:r>
              <a:rPr lang="en-US" dirty="0"/>
              <a:t>Adult Educator</a:t>
            </a:r>
          </a:p>
          <a:p>
            <a:pPr lvl="2"/>
            <a:r>
              <a:rPr lang="en-US" dirty="0"/>
              <a:t>Curriculum Development Specialist</a:t>
            </a:r>
          </a:p>
          <a:p>
            <a:pPr lvl="2"/>
            <a:r>
              <a:rPr lang="en-US" dirty="0"/>
              <a:t>Elementary Teacher</a:t>
            </a:r>
          </a:p>
          <a:p>
            <a:pPr lvl="2"/>
            <a:r>
              <a:rPr lang="en-US" dirty="0"/>
              <a:t>Middle School Teacher</a:t>
            </a:r>
          </a:p>
          <a:p>
            <a:pPr lvl="2"/>
            <a:r>
              <a:rPr lang="en-US" dirty="0"/>
              <a:t>Secondary Teacher</a:t>
            </a:r>
          </a:p>
        </p:txBody>
      </p:sp>
    </p:spTree>
    <p:extLst>
      <p:ext uri="{BB962C8B-B14F-4D97-AF65-F5344CB8AC3E}">
        <p14:creationId xmlns:p14="http://schemas.microsoft.com/office/powerpoint/2010/main" val="387441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Education </a:t>
            </a:r>
            <a:r>
              <a:rPr lang="en-US" spc="-15" dirty="0"/>
              <a:t>and</a:t>
            </a:r>
            <a:r>
              <a:rPr lang="en-US" spc="55" dirty="0"/>
              <a:t> </a:t>
            </a:r>
            <a:r>
              <a:rPr lang="en-US" spc="-40"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Planning, managing and providing education and training services and related  learning support services</a:t>
            </a:r>
          </a:p>
        </p:txBody>
      </p:sp>
      <p:sp>
        <p:nvSpPr>
          <p:cNvPr id="4" name="object 5">
            <a:extLst>
              <a:ext uri="{FF2B5EF4-FFF2-40B4-BE49-F238E27FC236}">
                <a16:creationId xmlns:a16="http://schemas.microsoft.com/office/drawing/2014/main" id="{48E109B2-FCC8-4C1C-89CF-91A94AAAC85A}"/>
              </a:ext>
            </a:extLst>
          </p:cNvPr>
          <p:cNvSpPr/>
          <p:nvPr/>
        </p:nvSpPr>
        <p:spPr>
          <a:xfrm>
            <a:off x="3852997" y="3024632"/>
            <a:ext cx="4517136" cy="30114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23985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5" dirty="0"/>
              <a:t>Graduate</a:t>
            </a:r>
            <a:r>
              <a:rPr lang="en-US" spc="-30" dirty="0"/>
              <a:t> </a:t>
            </a:r>
            <a:r>
              <a:rPr lang="en-US" spc="0" dirty="0"/>
              <a:t>Degrees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467096" cy="4734318"/>
          </a:xfrm>
        </p:spPr>
        <p:txBody>
          <a:bodyPr/>
          <a:lstStyle/>
          <a:p>
            <a:pPr lvl="1"/>
            <a:r>
              <a:rPr lang="en-US" dirty="0"/>
              <a:t>Administration/Principal</a:t>
            </a:r>
          </a:p>
          <a:p>
            <a:pPr lvl="1"/>
            <a:r>
              <a:rPr lang="en-US" dirty="0"/>
              <a:t>Adult, Professional, and Community Education</a:t>
            </a:r>
          </a:p>
          <a:p>
            <a:pPr lvl="1"/>
            <a:r>
              <a:rPr lang="en-US" dirty="0"/>
              <a:t>Curriculum and Instruction</a:t>
            </a:r>
          </a:p>
          <a:p>
            <a:pPr lvl="1"/>
            <a:r>
              <a:rPr lang="en-US" dirty="0"/>
              <a:t>Educational Administration</a:t>
            </a:r>
          </a:p>
          <a:p>
            <a:pPr lvl="1"/>
            <a:r>
              <a:rPr lang="en-US" dirty="0"/>
              <a:t>Educational Leadership</a:t>
            </a:r>
          </a:p>
          <a:p>
            <a:pPr lvl="1"/>
            <a:r>
              <a:rPr lang="en-US" dirty="0"/>
              <a:t>Elementary Education</a:t>
            </a:r>
          </a:p>
          <a:p>
            <a:pPr lvl="1"/>
            <a:r>
              <a:rPr lang="en-US" dirty="0"/>
              <a:t>Higher Education Research</a:t>
            </a:r>
          </a:p>
          <a:p>
            <a:pPr lvl="1"/>
            <a:r>
              <a:rPr lang="en-US" dirty="0"/>
              <a:t>Secondary Education</a:t>
            </a:r>
          </a:p>
        </p:txBody>
      </p:sp>
      <p:sp>
        <p:nvSpPr>
          <p:cNvPr id="6" name="Content Placeholder 5">
            <a:extLst>
              <a:ext uri="{FF2B5EF4-FFF2-40B4-BE49-F238E27FC236}">
                <a16:creationId xmlns:a16="http://schemas.microsoft.com/office/drawing/2014/main" id="{06A41BC9-00BB-4FE7-A03C-C179816A63EF}"/>
              </a:ext>
            </a:extLst>
          </p:cNvPr>
          <p:cNvSpPr>
            <a:spLocks noGrp="1"/>
          </p:cNvSpPr>
          <p:nvPr>
            <p:ph sz="half" idx="10"/>
          </p:nvPr>
        </p:nvSpPr>
        <p:spPr>
          <a:xfrm>
            <a:off x="6477000" y="1420420"/>
            <a:ext cx="5467096" cy="4734318"/>
          </a:xfrm>
        </p:spPr>
        <p:txBody>
          <a:bodyPr/>
          <a:lstStyle/>
          <a:p>
            <a:pPr lvl="1"/>
            <a:r>
              <a:rPr lang="en-US" dirty="0"/>
              <a:t>Career Options</a:t>
            </a:r>
          </a:p>
          <a:p>
            <a:pPr lvl="2"/>
            <a:r>
              <a:rPr lang="en-US" dirty="0"/>
              <a:t>College President, Dean</a:t>
            </a:r>
          </a:p>
          <a:p>
            <a:pPr lvl="2"/>
            <a:r>
              <a:rPr lang="en-US" dirty="0"/>
              <a:t>Educational Researcher</a:t>
            </a:r>
          </a:p>
          <a:p>
            <a:pPr lvl="2"/>
            <a:r>
              <a:rPr lang="en-US" dirty="0"/>
              <a:t>Principal/Superintendent</a:t>
            </a:r>
          </a:p>
          <a:p>
            <a:pPr lvl="2"/>
            <a:r>
              <a:rPr lang="en-US" dirty="0"/>
              <a:t>Supervisor and Instruction Coordinator</a:t>
            </a:r>
          </a:p>
          <a:p>
            <a:pPr lvl="2"/>
            <a:r>
              <a:rPr lang="en-US" dirty="0"/>
              <a:t>University Instructor or Professor</a:t>
            </a:r>
          </a:p>
        </p:txBody>
      </p:sp>
    </p:spTree>
    <p:extLst>
      <p:ext uri="{BB962C8B-B14F-4D97-AF65-F5344CB8AC3E}">
        <p14:creationId xmlns:p14="http://schemas.microsoft.com/office/powerpoint/2010/main" val="3483728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Interpersonal Skills</a:t>
            </a:r>
            <a:r>
              <a:rPr lang="en-US" spc="105" dirty="0"/>
              <a:t> </a:t>
            </a:r>
            <a:r>
              <a:rPr lang="en-US" spc="-10" dirty="0"/>
              <a:t>Needed</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Arithmetic and mathematics</a:t>
            </a:r>
          </a:p>
          <a:p>
            <a:pPr lvl="1"/>
            <a:r>
              <a:rPr lang="en-US" dirty="0"/>
              <a:t>Communication</a:t>
            </a:r>
          </a:p>
          <a:p>
            <a:pPr lvl="2"/>
            <a:r>
              <a:rPr lang="en-US" sz="2400" dirty="0"/>
              <a:t>Verbal</a:t>
            </a:r>
          </a:p>
          <a:p>
            <a:pPr lvl="2"/>
            <a:r>
              <a:rPr lang="en-US" sz="2400" dirty="0"/>
              <a:t>Nonverbal</a:t>
            </a:r>
          </a:p>
          <a:p>
            <a:pPr lvl="1"/>
            <a:r>
              <a:rPr lang="en-US" dirty="0"/>
              <a:t>Electronic communication</a:t>
            </a:r>
          </a:p>
          <a:p>
            <a:pPr lvl="1"/>
            <a:r>
              <a:rPr lang="en-US" dirty="0"/>
              <a:t>Listening and speaking</a:t>
            </a:r>
          </a:p>
          <a:p>
            <a:pPr lvl="1"/>
            <a:r>
              <a:rPr lang="en-US" dirty="0"/>
              <a:t>Reading and writing</a:t>
            </a:r>
          </a:p>
        </p:txBody>
      </p:sp>
      <p:sp>
        <p:nvSpPr>
          <p:cNvPr id="4" name="object 6">
            <a:extLst>
              <a:ext uri="{FF2B5EF4-FFF2-40B4-BE49-F238E27FC236}">
                <a16:creationId xmlns:a16="http://schemas.microsoft.com/office/drawing/2014/main" id="{87ECC0C8-087E-4007-9836-023C29707F18}"/>
              </a:ext>
            </a:extLst>
          </p:cNvPr>
          <p:cNvSpPr/>
          <p:nvPr/>
        </p:nvSpPr>
        <p:spPr>
          <a:xfrm>
            <a:off x="6979919" y="2052319"/>
            <a:ext cx="3292855" cy="33030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1817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67950" y="2076950"/>
            <a:ext cx="5328050" cy="4734318"/>
          </a:xfrm>
        </p:spPr>
        <p:txBody>
          <a:bodyPr/>
          <a:lstStyle/>
          <a:p>
            <a:pPr lvl="2"/>
            <a:r>
              <a:rPr lang="en-US" dirty="0"/>
              <a:t>Adult Literacy and High School Equivalency</a:t>
            </a:r>
          </a:p>
          <a:p>
            <a:pPr lvl="2"/>
            <a:r>
              <a:rPr lang="en-US" dirty="0"/>
              <a:t>Diploma Teachers</a:t>
            </a:r>
          </a:p>
          <a:p>
            <a:pPr lvl="2"/>
            <a:r>
              <a:rPr lang="en-US" dirty="0"/>
              <a:t>Career and Technical Education Teachers</a:t>
            </a:r>
          </a:p>
          <a:p>
            <a:pPr lvl="2"/>
            <a:r>
              <a:rPr lang="en-US" dirty="0"/>
              <a:t>Archivists, Curators and Museum Workers</a:t>
            </a:r>
          </a:p>
          <a:p>
            <a:pPr lvl="2"/>
            <a:r>
              <a:rPr lang="en-US" dirty="0"/>
              <a:t>High School Teachers</a:t>
            </a:r>
          </a:p>
          <a:p>
            <a:pPr lvl="2"/>
            <a:r>
              <a:rPr lang="en-US" dirty="0"/>
              <a:t>Instructional Coordinators</a:t>
            </a:r>
          </a:p>
        </p:txBody>
      </p:sp>
      <p:sp>
        <p:nvSpPr>
          <p:cNvPr id="7" name="Content Placeholder 6">
            <a:extLst>
              <a:ext uri="{FF2B5EF4-FFF2-40B4-BE49-F238E27FC236}">
                <a16:creationId xmlns:a16="http://schemas.microsoft.com/office/drawing/2014/main" id="{6185D561-4399-48D5-8BE5-D4A9915D8A11}"/>
              </a:ext>
            </a:extLst>
          </p:cNvPr>
          <p:cNvSpPr>
            <a:spLocks noGrp="1"/>
          </p:cNvSpPr>
          <p:nvPr>
            <p:ph sz="half" idx="10"/>
          </p:nvPr>
        </p:nvSpPr>
        <p:spPr>
          <a:xfrm>
            <a:off x="6385560" y="2123682"/>
            <a:ext cx="5328050" cy="4734318"/>
          </a:xfrm>
        </p:spPr>
        <p:txBody>
          <a:bodyPr/>
          <a:lstStyle/>
          <a:p>
            <a:pPr lvl="2"/>
            <a:r>
              <a:rPr lang="en-US" dirty="0"/>
              <a:t>Kindergarten and Elementary School Teachers</a:t>
            </a:r>
          </a:p>
          <a:p>
            <a:pPr lvl="2"/>
            <a:r>
              <a:rPr lang="en-US" dirty="0"/>
              <a:t>Librarians</a:t>
            </a:r>
          </a:p>
          <a:p>
            <a:pPr lvl="2"/>
            <a:r>
              <a:rPr lang="en-US" dirty="0">
                <a:solidFill>
                  <a:srgbClr val="000000"/>
                </a:solidFill>
              </a:rPr>
              <a:t>Library Technicians and Assistants</a:t>
            </a:r>
          </a:p>
          <a:p>
            <a:pPr lvl="2"/>
            <a:r>
              <a:rPr lang="en-US" dirty="0">
                <a:solidFill>
                  <a:srgbClr val="000000"/>
                </a:solidFill>
              </a:rPr>
              <a:t>Middle School Teachers</a:t>
            </a:r>
          </a:p>
          <a:p>
            <a:pPr lvl="2"/>
            <a:r>
              <a:rPr lang="en-US" dirty="0">
                <a:solidFill>
                  <a:srgbClr val="000000"/>
                </a:solidFill>
              </a:rPr>
              <a:t>Postsecondary Teachers</a:t>
            </a:r>
          </a:p>
          <a:p>
            <a:pPr lvl="2"/>
            <a:r>
              <a:rPr lang="en-US" dirty="0">
                <a:solidFill>
                  <a:srgbClr val="000000"/>
                </a:solidFill>
              </a:rPr>
              <a:t>Preschool Teachers</a:t>
            </a:r>
          </a:p>
          <a:p>
            <a:pPr lvl="2"/>
            <a:r>
              <a:rPr lang="en-US" dirty="0">
                <a:solidFill>
                  <a:srgbClr val="000000"/>
                </a:solidFill>
              </a:rPr>
              <a:t>Special Education Teachers</a:t>
            </a:r>
          </a:p>
          <a:p>
            <a:pPr lvl="2"/>
            <a:r>
              <a:rPr lang="en-US" dirty="0">
                <a:solidFill>
                  <a:srgbClr val="000000"/>
                </a:solidFill>
              </a:rPr>
              <a:t>Teacher Assistants</a:t>
            </a:r>
          </a:p>
        </p:txBody>
      </p:sp>
      <p:sp>
        <p:nvSpPr>
          <p:cNvPr id="9" name="Rectangle 8">
            <a:extLst>
              <a:ext uri="{FF2B5EF4-FFF2-40B4-BE49-F238E27FC236}">
                <a16:creationId xmlns:a16="http://schemas.microsoft.com/office/drawing/2014/main" id="{7EC23528-8334-41C7-974D-1E347202CAA4}"/>
              </a:ext>
            </a:extLst>
          </p:cNvPr>
          <p:cNvSpPr/>
          <p:nvPr/>
        </p:nvSpPr>
        <p:spPr>
          <a:xfrm>
            <a:off x="740664" y="1434008"/>
            <a:ext cx="8637016" cy="492443"/>
          </a:xfrm>
          <a:prstGeom prst="rect">
            <a:avLst/>
          </a:prstGeom>
        </p:spPr>
        <p:txBody>
          <a:bodyPr wrap="square">
            <a:spAutoFit/>
          </a:bodyPr>
          <a:lstStyle/>
          <a:p>
            <a:pPr marL="342900" lvl="1" indent="-342900" defTabSz="914400">
              <a:spcBef>
                <a:spcPts val="1000"/>
              </a:spcBef>
              <a:buClr>
                <a:srgbClr val="C02033"/>
              </a:buClr>
              <a:buFont typeface=".AppleSystemUIFont" charset="-120"/>
              <a:buChar char="&gt;"/>
            </a:pPr>
            <a:r>
              <a:rPr lang="en-US" sz="2600" dirty="0">
                <a:solidFill>
                  <a:srgbClr val="000000"/>
                </a:solidFill>
                <a:latin typeface="Open Sans"/>
              </a:rPr>
              <a:t>Education, Training and Library Occupations</a:t>
            </a:r>
          </a:p>
        </p:txBody>
      </p:sp>
    </p:spTree>
    <p:extLst>
      <p:ext uri="{BB962C8B-B14F-4D97-AF65-F5344CB8AC3E}">
        <p14:creationId xmlns:p14="http://schemas.microsoft.com/office/powerpoint/2010/main" val="2425643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Community and Social Service</a:t>
            </a:r>
          </a:p>
          <a:p>
            <a:pPr lvl="2"/>
            <a:r>
              <a:rPr lang="en-US" dirty="0"/>
              <a:t>School and Career Counselors</a:t>
            </a:r>
          </a:p>
        </p:txBody>
      </p:sp>
      <p:sp>
        <p:nvSpPr>
          <p:cNvPr id="4" name="Content Placeholder 3">
            <a:extLst>
              <a:ext uri="{FF2B5EF4-FFF2-40B4-BE49-F238E27FC236}">
                <a16:creationId xmlns:a16="http://schemas.microsoft.com/office/drawing/2014/main" id="{9002425A-406A-4C3E-B7A6-C3C1DA481DE7}"/>
              </a:ext>
            </a:extLst>
          </p:cNvPr>
          <p:cNvSpPr>
            <a:spLocks noGrp="1"/>
          </p:cNvSpPr>
          <p:nvPr>
            <p:ph sz="half" idx="10"/>
          </p:nvPr>
        </p:nvSpPr>
        <p:spPr/>
        <p:txBody>
          <a:bodyPr/>
          <a:lstStyle/>
          <a:p>
            <a:pPr lvl="1">
              <a:buClr>
                <a:srgbClr val="C02033"/>
              </a:buClr>
            </a:pPr>
            <a:r>
              <a:rPr lang="en-US" dirty="0">
                <a:solidFill>
                  <a:srgbClr val="000000"/>
                </a:solidFill>
              </a:rPr>
              <a:t>Life, Physical and Social Science</a:t>
            </a:r>
          </a:p>
          <a:p>
            <a:pPr lvl="2"/>
            <a:r>
              <a:rPr lang="en-US" dirty="0"/>
              <a:t>Historians</a:t>
            </a:r>
          </a:p>
        </p:txBody>
      </p:sp>
    </p:spTree>
    <p:extLst>
      <p:ext uri="{BB962C8B-B14F-4D97-AF65-F5344CB8AC3E}">
        <p14:creationId xmlns:p14="http://schemas.microsoft.com/office/powerpoint/2010/main" val="390347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Care</a:t>
            </a:r>
            <a:r>
              <a:rPr lang="en-US" spc="-20" dirty="0"/>
              <a:t>e</a:t>
            </a:r>
            <a:r>
              <a:rPr lang="en-US" spc="-10" dirty="0"/>
              <a:t>rs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Management</a:t>
            </a:r>
          </a:p>
          <a:p>
            <a:pPr lvl="2"/>
            <a:r>
              <a:rPr lang="en-US" dirty="0"/>
              <a:t>Elementary, Middle and High  School Principals</a:t>
            </a:r>
          </a:p>
          <a:p>
            <a:pPr lvl="2"/>
            <a:r>
              <a:rPr lang="en-US" dirty="0"/>
              <a:t>Preschool and Childcare Center  Directors</a:t>
            </a:r>
          </a:p>
        </p:txBody>
      </p:sp>
      <p:sp>
        <p:nvSpPr>
          <p:cNvPr id="4" name="Content Placeholder 3">
            <a:extLst>
              <a:ext uri="{FF2B5EF4-FFF2-40B4-BE49-F238E27FC236}">
                <a16:creationId xmlns:a16="http://schemas.microsoft.com/office/drawing/2014/main" id="{8A7BBBC0-E360-4E90-A305-99BD5136F60C}"/>
              </a:ext>
            </a:extLst>
          </p:cNvPr>
          <p:cNvSpPr>
            <a:spLocks noGrp="1"/>
          </p:cNvSpPr>
          <p:nvPr>
            <p:ph sz="half" idx="10"/>
          </p:nvPr>
        </p:nvSpPr>
        <p:spPr/>
        <p:txBody>
          <a:bodyPr/>
          <a:lstStyle/>
          <a:p>
            <a:pPr lvl="1"/>
            <a:r>
              <a:rPr lang="en-US" dirty="0"/>
              <a:t>Personal Care and Service</a:t>
            </a:r>
          </a:p>
          <a:p>
            <a:pPr lvl="2"/>
            <a:r>
              <a:rPr lang="en-US" dirty="0"/>
              <a:t>Childcare Workers</a:t>
            </a:r>
          </a:p>
        </p:txBody>
      </p:sp>
    </p:spTree>
    <p:extLst>
      <p:ext uri="{BB962C8B-B14F-4D97-AF65-F5344CB8AC3E}">
        <p14:creationId xmlns:p14="http://schemas.microsoft.com/office/powerpoint/2010/main" val="2106920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u="heavy" spc="-10" dirty="0">
                <a:solidFill>
                  <a:srgbClr val="85714D"/>
                </a:solidFill>
                <a:uFill>
                  <a:solidFill>
                    <a:srgbClr val="85714D"/>
                  </a:solidFill>
                </a:uFill>
                <a:cs typeface="Garamond"/>
                <a:hlinkClick r:id="rId3"/>
              </a:rPr>
              <a:t>An Introduction </a:t>
            </a:r>
            <a:r>
              <a:rPr lang="en-US" u="heavy" spc="-5" dirty="0">
                <a:solidFill>
                  <a:srgbClr val="85714D"/>
                </a:solidFill>
                <a:uFill>
                  <a:solidFill>
                    <a:srgbClr val="85714D"/>
                  </a:solidFill>
                </a:uFill>
                <a:cs typeface="Garamond"/>
                <a:hlinkClick r:id="rId3"/>
              </a:rPr>
              <a:t>to </a:t>
            </a:r>
            <a:r>
              <a:rPr lang="en-US" u="heavy" spc="-50" dirty="0">
                <a:solidFill>
                  <a:srgbClr val="85714D"/>
                </a:solidFill>
                <a:uFill>
                  <a:solidFill>
                    <a:srgbClr val="85714D"/>
                  </a:solidFill>
                </a:uFill>
                <a:cs typeface="Garamond"/>
                <a:hlinkClick r:id="rId3"/>
              </a:rPr>
              <a:t>Teacher</a:t>
            </a:r>
            <a:r>
              <a:rPr lang="en-US" u="heavy" spc="130" dirty="0">
                <a:solidFill>
                  <a:srgbClr val="85714D"/>
                </a:solidFill>
                <a:uFill>
                  <a:solidFill>
                    <a:srgbClr val="85714D"/>
                  </a:solidFill>
                </a:uFill>
                <a:cs typeface="Garamond"/>
                <a:hlinkClick r:id="rId3"/>
              </a:rPr>
              <a:t> </a:t>
            </a:r>
            <a:r>
              <a:rPr lang="en-US" u="heavy" spc="-15" dirty="0">
                <a:solidFill>
                  <a:srgbClr val="85714D"/>
                </a:solidFill>
                <a:uFill>
                  <a:solidFill>
                    <a:srgbClr val="85714D"/>
                  </a:solidFill>
                </a:uFill>
                <a:cs typeface="Garamond"/>
                <a:hlinkClick r:id="rId3"/>
              </a:rPr>
              <a:t>Development</a:t>
            </a:r>
            <a:r>
              <a:rPr lang="en-US" u="heavy" spc="-15" dirty="0">
                <a:solidFill>
                  <a:srgbClr val="85714D"/>
                </a:solidFill>
                <a:uFill>
                  <a:solidFill>
                    <a:srgbClr val="85714D"/>
                  </a:solidFill>
                </a:uFill>
                <a:cs typeface="Garamond"/>
              </a:rPr>
              <a:t> </a:t>
            </a:r>
            <a:br>
              <a:rPr lang="en-US" u="heavy" spc="-15" dirty="0">
                <a:solidFill>
                  <a:srgbClr val="85714D"/>
                </a:solidFill>
                <a:uFill>
                  <a:solidFill>
                    <a:srgbClr val="85714D"/>
                  </a:solidFill>
                </a:uFill>
                <a:cs typeface="Garamond"/>
              </a:rPr>
            </a:br>
            <a:r>
              <a:rPr lang="en-US" sz="2400" u="heavy" spc="-15" dirty="0">
                <a:uFill>
                  <a:solidFill>
                    <a:srgbClr val="85714D"/>
                  </a:solidFill>
                </a:uFill>
                <a:cs typeface="Garamond"/>
              </a:rPr>
              <a:t>(click on link)</a:t>
            </a:r>
          </a:p>
          <a:p>
            <a:pPr lvl="1"/>
            <a:endParaRPr lang="en-US" dirty="0">
              <a:cs typeface="Garamond"/>
            </a:endParaRPr>
          </a:p>
          <a:p>
            <a:pPr lvl="1"/>
            <a:endParaRPr lang="en-US" dirty="0"/>
          </a:p>
          <a:p>
            <a:endParaRPr lang="en-US" dirty="0"/>
          </a:p>
        </p:txBody>
      </p:sp>
      <p:sp>
        <p:nvSpPr>
          <p:cNvPr id="4" name="object 3">
            <a:extLst>
              <a:ext uri="{FF2B5EF4-FFF2-40B4-BE49-F238E27FC236}">
                <a16:creationId xmlns:a16="http://schemas.microsoft.com/office/drawing/2014/main" id="{D0D6D36B-723C-4238-8072-B6BACC4FC2A0}"/>
              </a:ext>
            </a:extLst>
          </p:cNvPr>
          <p:cNvSpPr/>
          <p:nvPr/>
        </p:nvSpPr>
        <p:spPr>
          <a:xfrm>
            <a:off x="3850640" y="2461716"/>
            <a:ext cx="5140960" cy="2975864"/>
          </a:xfrm>
          <a:prstGeom prst="rect">
            <a:avLst/>
          </a:prstGeom>
          <a:blipFill>
            <a:blip r:embed="rId4" cstate="print"/>
            <a:stretch>
              <a:fillRect t="-1" b="-3072"/>
            </a:stretch>
          </a:blipFill>
        </p:spPr>
        <p:txBody>
          <a:bodyPr wrap="square" lIns="0" tIns="0" rIns="0" bIns="0" rtlCol="0"/>
          <a:lstStyle/>
          <a:p>
            <a:endParaRPr dirty="0"/>
          </a:p>
        </p:txBody>
      </p:sp>
      <p:sp>
        <p:nvSpPr>
          <p:cNvPr id="5" name="Rectangle 4">
            <a:extLst>
              <a:ext uri="{FF2B5EF4-FFF2-40B4-BE49-F238E27FC236}">
                <a16:creationId xmlns:a16="http://schemas.microsoft.com/office/drawing/2014/main" id="{277FAF66-7B00-4922-9160-13C66D655279}"/>
              </a:ext>
            </a:extLst>
          </p:cNvPr>
          <p:cNvSpPr/>
          <p:nvPr/>
        </p:nvSpPr>
        <p:spPr>
          <a:xfrm>
            <a:off x="3724974" y="5389825"/>
            <a:ext cx="1692643" cy="307777"/>
          </a:xfrm>
          <a:prstGeom prst="rect">
            <a:avLst/>
          </a:prstGeom>
        </p:spPr>
        <p:txBody>
          <a:bodyPr wrap="none">
            <a:spAutoFit/>
          </a:bodyPr>
          <a:lstStyle/>
          <a:p>
            <a:pPr marL="12700">
              <a:lnSpc>
                <a:spcPct val="100000"/>
              </a:lnSpc>
              <a:spcBef>
                <a:spcPts val="100"/>
              </a:spcBef>
            </a:pPr>
            <a:r>
              <a:rPr lang="en-US" sz="1400" dirty="0">
                <a:latin typeface="Open Sans"/>
                <a:cs typeface="Garamond"/>
              </a:rPr>
              <a:t>(image </a:t>
            </a:r>
            <a:r>
              <a:rPr lang="en-US" sz="1400" spc="-5" dirty="0">
                <a:latin typeface="Open Sans"/>
                <a:cs typeface="Garamond"/>
              </a:rPr>
              <a:t>from</a:t>
            </a:r>
            <a:r>
              <a:rPr lang="en-US" sz="1400" spc="-60" dirty="0">
                <a:latin typeface="Open Sans"/>
                <a:cs typeface="Garamond"/>
              </a:rPr>
              <a:t> </a:t>
            </a:r>
            <a:r>
              <a:rPr lang="en-US" sz="1400" spc="-5" dirty="0">
                <a:latin typeface="Open Sans"/>
                <a:cs typeface="Garamond"/>
              </a:rPr>
              <a:t>video)</a:t>
            </a:r>
            <a:endParaRPr lang="en-US" sz="1400" dirty="0">
              <a:latin typeface="Open Sans"/>
              <a:cs typeface="Garamond"/>
            </a:endParaRPr>
          </a:p>
        </p:txBody>
      </p:sp>
    </p:spTree>
    <p:extLst>
      <p:ext uri="{BB962C8B-B14F-4D97-AF65-F5344CB8AC3E}">
        <p14:creationId xmlns:p14="http://schemas.microsoft.com/office/powerpoint/2010/main" val="379664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sp>
        <p:nvSpPr>
          <p:cNvPr id="6" name="object 3">
            <a:extLst>
              <a:ext uri="{FF2B5EF4-FFF2-40B4-BE49-F238E27FC236}">
                <a16:creationId xmlns:a16="http://schemas.microsoft.com/office/drawing/2014/main" id="{4088A09D-E277-4C5A-AF1A-58AA8F017142}"/>
              </a:ext>
            </a:extLst>
          </p:cNvPr>
          <p:cNvSpPr/>
          <p:nvPr/>
        </p:nvSpPr>
        <p:spPr>
          <a:xfrm>
            <a:off x="3755136" y="2316478"/>
            <a:ext cx="4681727" cy="27675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903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5" dirty="0"/>
              <a:t>References </a:t>
            </a:r>
            <a:r>
              <a:rPr lang="en-US" spc="-15" dirty="0"/>
              <a:t>and</a:t>
            </a:r>
            <a:r>
              <a:rPr lang="en-US" spc="130" dirty="0"/>
              <a:t> </a:t>
            </a:r>
            <a:r>
              <a:rPr lang="en-US" spc="-25" dirty="0"/>
              <a:t>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Achieve Texas – Education and Training</a:t>
            </a:r>
          </a:p>
          <a:p>
            <a:pPr lvl="2"/>
            <a:r>
              <a:rPr lang="en-US" sz="2000" dirty="0"/>
              <a:t>Shutterstock™ images. Photos obtained with subscription. (Slides 3, 4, 5, 8, 15, 17, 22, 24, 34)</a:t>
            </a:r>
          </a:p>
          <a:p>
            <a:pPr lvl="1"/>
            <a:r>
              <a:rPr lang="en-US" sz="2000" dirty="0"/>
              <a:t>Textbook:</a:t>
            </a:r>
          </a:p>
          <a:p>
            <a:pPr lvl="2"/>
            <a:r>
              <a:rPr lang="en-US" sz="2000" dirty="0" err="1"/>
              <a:t>Kauchak</a:t>
            </a:r>
            <a:r>
              <a:rPr lang="en-US" sz="2000" dirty="0"/>
              <a:t>, D.P., &amp; Eggen, P.D. (2011). Introduction to teaching: Becoming a professional. Upper Saddle River, NJ: Pearson. </a:t>
            </a:r>
          </a:p>
          <a:p>
            <a:pPr lvl="1"/>
            <a:r>
              <a:rPr lang="en-US" sz="2000" dirty="0"/>
              <a:t>Websites:</a:t>
            </a:r>
          </a:p>
          <a:p>
            <a:pPr lvl="2"/>
            <a:r>
              <a:rPr lang="en-US" sz="2000" dirty="0"/>
              <a:t>Achieve Texas</a:t>
            </a:r>
            <a:br>
              <a:rPr lang="en-US" sz="2000" dirty="0"/>
            </a:br>
            <a:r>
              <a:rPr lang="en-US" sz="2000" dirty="0"/>
              <a:t>An education initiative designed to prepare students for a lifetime of success  http://www.achievetexas.org/</a:t>
            </a:r>
          </a:p>
          <a:p>
            <a:pPr lvl="2"/>
            <a:r>
              <a:rPr lang="en-US" sz="2000" dirty="0"/>
              <a:t>Occupational Outlook Handbook</a:t>
            </a:r>
            <a:br>
              <a:rPr lang="en-US" sz="2000" dirty="0"/>
            </a:br>
            <a:r>
              <a:rPr lang="en-US" sz="2000" dirty="0"/>
              <a:t>A-Z Index</a:t>
            </a:r>
            <a:br>
              <a:rPr lang="en-US" sz="2000" dirty="0"/>
            </a:br>
            <a:r>
              <a:rPr lang="en-US" sz="2000" dirty="0"/>
              <a:t>http://www.bls.gov/ooh/a-z-index.htm#Z</a:t>
            </a:r>
          </a:p>
          <a:p>
            <a:pPr lvl="1"/>
            <a:endParaRPr lang="en-US" sz="2000" dirty="0"/>
          </a:p>
        </p:txBody>
      </p:sp>
    </p:spTree>
    <p:extLst>
      <p:ext uri="{BB962C8B-B14F-4D97-AF65-F5344CB8AC3E}">
        <p14:creationId xmlns:p14="http://schemas.microsoft.com/office/powerpoint/2010/main" val="2291656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25" dirty="0"/>
              <a:t>References </a:t>
            </a:r>
            <a:r>
              <a:rPr lang="en-US" spc="-15" dirty="0"/>
              <a:t>and</a:t>
            </a:r>
            <a:r>
              <a:rPr lang="en-US" spc="130" dirty="0"/>
              <a:t> </a:t>
            </a:r>
            <a:r>
              <a:rPr lang="en-US" spc="-25" dirty="0"/>
              <a:t>Resources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Occupational Outlook Handbook</a:t>
            </a:r>
            <a:br>
              <a:rPr lang="en-US" sz="2000" dirty="0"/>
            </a:br>
            <a:r>
              <a:rPr lang="en-US" sz="2000" dirty="0"/>
              <a:t>A guide to career information about hundreds of occupations  http://www.bls.gov/ooh/home.htm</a:t>
            </a:r>
          </a:p>
          <a:p>
            <a:pPr lvl="2"/>
            <a:r>
              <a:rPr lang="en-US" sz="2000" dirty="0"/>
              <a:t>Texas Work Prep Learning Management System._  Texas Job Hunter’s Guide Course.  https://www.texasworkprep.com/texasworkprep.htm</a:t>
            </a:r>
          </a:p>
          <a:p>
            <a:pPr lvl="1"/>
            <a:r>
              <a:rPr lang="en-US" sz="2000" dirty="0"/>
              <a:t>Video:</a:t>
            </a:r>
          </a:p>
          <a:p>
            <a:pPr lvl="2"/>
            <a:r>
              <a:rPr lang="en-US" sz="2000" dirty="0"/>
              <a:t>An Introduction to Teacher Development</a:t>
            </a:r>
            <a:br>
              <a:rPr lang="en-US" sz="2000" dirty="0"/>
            </a:br>
            <a:r>
              <a:rPr lang="en-US" sz="2000" dirty="0"/>
              <a:t>Just as professionals in medicine, architecture, and law have opportunities to learn through participating in internships and learning best practices, exemplary teacher-preparation programs allow teacher  candidates the time to spend in classrooms with experienced mentors.</a:t>
            </a:r>
            <a:br>
              <a:rPr lang="en-US" sz="2000" dirty="0"/>
            </a:br>
            <a:r>
              <a:rPr lang="en-US" sz="2000" dirty="0"/>
              <a:t>http://www.edutopia.org/teacher-development-introduction-video</a:t>
            </a:r>
          </a:p>
          <a:p>
            <a:pPr lvl="1"/>
            <a:endParaRPr lang="en-US" sz="2000" dirty="0"/>
          </a:p>
        </p:txBody>
      </p:sp>
    </p:spTree>
    <p:extLst>
      <p:ext uri="{BB962C8B-B14F-4D97-AF65-F5344CB8AC3E}">
        <p14:creationId xmlns:p14="http://schemas.microsoft.com/office/powerpoint/2010/main" val="260574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10" dirty="0"/>
              <a:t>Go</a:t>
            </a:r>
            <a:r>
              <a:rPr lang="en-US" spc="-25" dirty="0"/>
              <a:t>a</a:t>
            </a:r>
            <a:r>
              <a:rPr lang="en-US" spc="-10" dirty="0"/>
              <a:t>ls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Clear ideas, plans or purposes</a:t>
            </a:r>
          </a:p>
          <a:p>
            <a:pPr lvl="1"/>
            <a:r>
              <a:rPr lang="en-US" dirty="0"/>
              <a:t>Dreams</a:t>
            </a:r>
          </a:p>
          <a:p>
            <a:pPr lvl="1"/>
            <a:r>
              <a:rPr lang="en-US" dirty="0"/>
              <a:t>Short term</a:t>
            </a:r>
          </a:p>
          <a:p>
            <a:pPr lvl="1"/>
            <a:r>
              <a:rPr lang="en-US" dirty="0"/>
              <a:t>Long term</a:t>
            </a:r>
          </a:p>
          <a:p>
            <a:pPr lvl="1"/>
            <a:r>
              <a:rPr lang="en-US" dirty="0"/>
              <a:t>Something to work for</a:t>
            </a:r>
          </a:p>
          <a:p>
            <a:pPr lvl="1"/>
            <a:r>
              <a:rPr lang="en-US" dirty="0"/>
              <a:t>Vision</a:t>
            </a:r>
          </a:p>
        </p:txBody>
      </p:sp>
      <p:sp>
        <p:nvSpPr>
          <p:cNvPr id="4" name="object 5">
            <a:extLst>
              <a:ext uri="{FF2B5EF4-FFF2-40B4-BE49-F238E27FC236}">
                <a16:creationId xmlns:a16="http://schemas.microsoft.com/office/drawing/2014/main" id="{801BEB00-34BC-4452-B544-FEAAFBCE0597}"/>
              </a:ext>
            </a:extLst>
          </p:cNvPr>
          <p:cNvSpPr/>
          <p:nvPr/>
        </p:nvSpPr>
        <p:spPr>
          <a:xfrm>
            <a:off x="6714743" y="2423160"/>
            <a:ext cx="4285488" cy="329793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0234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0" dirty="0"/>
              <a:t>Short </a:t>
            </a:r>
            <a:r>
              <a:rPr lang="en-US" spc="-30" dirty="0"/>
              <a:t>Term </a:t>
            </a:r>
            <a:r>
              <a:rPr lang="en-US" spc="-55" dirty="0"/>
              <a:t>vs. </a:t>
            </a:r>
            <a:r>
              <a:rPr lang="en-US" spc="-5" dirty="0"/>
              <a:t>Long </a:t>
            </a:r>
            <a:r>
              <a:rPr lang="en-US" spc="-30" dirty="0"/>
              <a:t>Term</a:t>
            </a:r>
            <a:r>
              <a:rPr lang="en-US" spc="100" dirty="0"/>
              <a:t> </a:t>
            </a:r>
            <a:r>
              <a:rPr lang="en-US" spc="-5" dirty="0"/>
              <a:t>Goals</a:t>
            </a:r>
            <a:endParaRPr lang="en-US" dirty="0"/>
          </a:p>
        </p:txBody>
      </p:sp>
      <p:sp>
        <p:nvSpPr>
          <p:cNvPr id="6" name="object 4">
            <a:extLst>
              <a:ext uri="{FF2B5EF4-FFF2-40B4-BE49-F238E27FC236}">
                <a16:creationId xmlns:a16="http://schemas.microsoft.com/office/drawing/2014/main" id="{29CB5A2C-9B8A-42D3-80B8-16EAB6EE611E}"/>
              </a:ext>
            </a:extLst>
          </p:cNvPr>
          <p:cNvSpPr/>
          <p:nvPr/>
        </p:nvSpPr>
        <p:spPr>
          <a:xfrm>
            <a:off x="3477768" y="2074672"/>
            <a:ext cx="5602223" cy="37368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105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AchieveTexas</a:t>
            </a:r>
            <a:r>
              <a:rPr lang="en-US" dirty="0"/>
              <a:t>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err="1"/>
              <a:t>AchieveTexas</a:t>
            </a:r>
            <a:r>
              <a:rPr lang="en-US" dirty="0"/>
              <a:t> College and Career Initiative</a:t>
            </a:r>
          </a:p>
          <a:p>
            <a:pPr lvl="1"/>
            <a:r>
              <a:rPr lang="en-US" dirty="0"/>
              <a:t>Education initiative designed to prepare students for a:</a:t>
            </a:r>
          </a:p>
          <a:p>
            <a:pPr lvl="2"/>
            <a:r>
              <a:rPr lang="en-US" dirty="0"/>
              <a:t>Lifetime of success</a:t>
            </a:r>
          </a:p>
          <a:p>
            <a:pPr lvl="2"/>
            <a:r>
              <a:rPr lang="en-US" dirty="0"/>
              <a:t>Secondary and postsecondary</a:t>
            </a:r>
          </a:p>
          <a:p>
            <a:pPr lvl="2"/>
            <a:r>
              <a:rPr lang="en-US" dirty="0"/>
              <a:t>opportunities</a:t>
            </a:r>
          </a:p>
          <a:p>
            <a:pPr lvl="2"/>
            <a:r>
              <a:rPr lang="en-US" dirty="0"/>
              <a:t>Career preparation and advancement</a:t>
            </a:r>
          </a:p>
          <a:p>
            <a:pPr lvl="2"/>
            <a:r>
              <a:rPr lang="en-US" dirty="0"/>
              <a:t>Meaningful work</a:t>
            </a:r>
          </a:p>
          <a:p>
            <a:pPr lvl="2"/>
            <a:r>
              <a:rPr lang="en-US" dirty="0"/>
              <a:t>Active citizenship</a:t>
            </a:r>
          </a:p>
          <a:p>
            <a:pPr lvl="1"/>
            <a:endParaRPr lang="en-US" dirty="0"/>
          </a:p>
        </p:txBody>
      </p:sp>
      <p:sp>
        <p:nvSpPr>
          <p:cNvPr id="5" name="Content Placeholder 4">
            <a:extLst>
              <a:ext uri="{FF2B5EF4-FFF2-40B4-BE49-F238E27FC236}">
                <a16:creationId xmlns:a16="http://schemas.microsoft.com/office/drawing/2014/main" id="{A5E83F4C-C2DA-4432-9B87-531152ACC83E}"/>
              </a:ext>
            </a:extLst>
          </p:cNvPr>
          <p:cNvSpPr>
            <a:spLocks noGrp="1"/>
          </p:cNvSpPr>
          <p:nvPr>
            <p:ph sz="half" idx="10"/>
          </p:nvPr>
        </p:nvSpPr>
        <p:spPr/>
        <p:txBody>
          <a:bodyPr/>
          <a:lstStyle/>
          <a:p>
            <a:pPr lvl="1"/>
            <a:r>
              <a:rPr lang="en-US" dirty="0" err="1"/>
              <a:t>AchieveTexas</a:t>
            </a:r>
            <a:endParaRPr lang="en-US" dirty="0"/>
          </a:p>
          <a:p>
            <a:pPr lvl="1"/>
            <a:r>
              <a:rPr lang="en-US" dirty="0"/>
              <a:t>Designed to help students (and  parents) make:</a:t>
            </a:r>
          </a:p>
          <a:p>
            <a:pPr lvl="2"/>
            <a:r>
              <a:rPr lang="en-US" dirty="0"/>
              <a:t>Wise education choices</a:t>
            </a:r>
          </a:p>
          <a:p>
            <a:pPr lvl="2"/>
            <a:r>
              <a:rPr lang="en-US" dirty="0"/>
              <a:t>21st Century curricula combining rigorous academics and relevant career education</a:t>
            </a:r>
          </a:p>
        </p:txBody>
      </p:sp>
    </p:spTree>
    <p:extLst>
      <p:ext uri="{BB962C8B-B14F-4D97-AF65-F5344CB8AC3E}">
        <p14:creationId xmlns:p14="http://schemas.microsoft.com/office/powerpoint/2010/main" val="307485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Programs of	Study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Teaching and Training</a:t>
            </a:r>
          </a:p>
          <a:p>
            <a:pPr lvl="2"/>
            <a:r>
              <a:rPr lang="en-US" sz="2400" dirty="0"/>
              <a:t>Corporate Trainer</a:t>
            </a:r>
          </a:p>
          <a:p>
            <a:pPr lvl="2"/>
            <a:r>
              <a:rPr lang="en-US" sz="2400" dirty="0"/>
              <a:t>Early Childhood Educator</a:t>
            </a:r>
          </a:p>
          <a:p>
            <a:pPr lvl="2"/>
            <a:r>
              <a:rPr lang="en-US" sz="2400" dirty="0"/>
              <a:t>Teacher</a:t>
            </a:r>
          </a:p>
          <a:p>
            <a:pPr lvl="1"/>
            <a:r>
              <a:rPr lang="en-US" dirty="0"/>
              <a:t>Professional Support Services</a:t>
            </a:r>
          </a:p>
          <a:p>
            <a:pPr lvl="2"/>
            <a:r>
              <a:rPr lang="en-US" sz="2400" dirty="0"/>
              <a:t>Education Counselor</a:t>
            </a:r>
          </a:p>
          <a:p>
            <a:pPr lvl="1"/>
            <a:r>
              <a:rPr lang="en-US" dirty="0"/>
              <a:t>Education and Administrative Support</a:t>
            </a:r>
          </a:p>
          <a:p>
            <a:pPr lvl="2"/>
            <a:r>
              <a:rPr lang="en-US" sz="2400" dirty="0"/>
              <a:t>Education Administrator</a:t>
            </a:r>
          </a:p>
          <a:p>
            <a:pPr lvl="1"/>
            <a:r>
              <a:rPr lang="en-US" sz="2000" i="1" dirty="0"/>
              <a:t>* Programs of Study in your school may be different from the recommended sequence of coursework.</a:t>
            </a:r>
          </a:p>
        </p:txBody>
      </p:sp>
      <p:sp>
        <p:nvSpPr>
          <p:cNvPr id="4" name="object 5">
            <a:extLst>
              <a:ext uri="{FF2B5EF4-FFF2-40B4-BE49-F238E27FC236}">
                <a16:creationId xmlns:a16="http://schemas.microsoft.com/office/drawing/2014/main" id="{0CDC67A5-CB4C-46DD-BF66-4849298BCDCD}"/>
              </a:ext>
            </a:extLst>
          </p:cNvPr>
          <p:cNvSpPr/>
          <p:nvPr/>
        </p:nvSpPr>
        <p:spPr>
          <a:xfrm>
            <a:off x="7342632" y="1578864"/>
            <a:ext cx="3617976" cy="370027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629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spc="-40" dirty="0"/>
              <a:t>Teaching </a:t>
            </a:r>
            <a:r>
              <a:rPr lang="en-US" spc="-10" dirty="0"/>
              <a:t>and</a:t>
            </a:r>
            <a:r>
              <a:rPr lang="en-US" spc="75" dirty="0"/>
              <a:t> </a:t>
            </a:r>
            <a:r>
              <a:rPr lang="en-US" spc="-35" dirty="0"/>
              <a:t>Training</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Corporate Trainer  </a:t>
            </a:r>
          </a:p>
          <a:p>
            <a:pPr lvl="1"/>
            <a:r>
              <a:rPr lang="en-US" dirty="0"/>
              <a:t>Early Childhood Educator</a:t>
            </a:r>
          </a:p>
          <a:p>
            <a:pPr lvl="1"/>
            <a:r>
              <a:rPr lang="en-US" dirty="0"/>
              <a:t>Teacher</a:t>
            </a:r>
          </a:p>
        </p:txBody>
      </p:sp>
      <p:sp>
        <p:nvSpPr>
          <p:cNvPr id="4" name="object 6">
            <a:extLst>
              <a:ext uri="{FF2B5EF4-FFF2-40B4-BE49-F238E27FC236}">
                <a16:creationId xmlns:a16="http://schemas.microsoft.com/office/drawing/2014/main" id="{03251225-324F-4B22-867C-FC2F63CB1B31}"/>
              </a:ext>
            </a:extLst>
          </p:cNvPr>
          <p:cNvSpPr/>
          <p:nvPr/>
        </p:nvSpPr>
        <p:spPr>
          <a:xfrm>
            <a:off x="7172959" y="2083765"/>
            <a:ext cx="3459479" cy="335381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60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High School</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Career Related Electives</a:t>
            </a:r>
          </a:p>
          <a:p>
            <a:pPr lvl="2"/>
            <a:r>
              <a:rPr lang="en-US" sz="2400" dirty="0"/>
              <a:t>9th – Principles of Education and Training</a:t>
            </a:r>
          </a:p>
          <a:p>
            <a:pPr lvl="2"/>
            <a:r>
              <a:rPr lang="en-US" sz="2400" dirty="0"/>
              <a:t>10th – Human Growth and Development or Interpersonal Studies or Human Resources Management</a:t>
            </a:r>
          </a:p>
          <a:p>
            <a:pPr lvl="2"/>
            <a:r>
              <a:rPr lang="en-US" sz="2400" dirty="0"/>
              <a:t>11th – Instructional Practices in Education and Training or Business Management</a:t>
            </a:r>
          </a:p>
          <a:p>
            <a:pPr lvl="2"/>
            <a:r>
              <a:rPr lang="en-US" sz="2400" dirty="0"/>
              <a:t>12th – Practicum in Education and Training or Practicum in Human Services or Entrepreneurship</a:t>
            </a:r>
          </a:p>
          <a:p>
            <a:pPr lvl="1"/>
            <a:r>
              <a:rPr lang="en-US" sz="2000" i="1" dirty="0"/>
              <a:t>*Note - Sequence of courses in your school may be different from the recommended sequence of coursework.</a:t>
            </a:r>
          </a:p>
        </p:txBody>
      </p:sp>
    </p:spTree>
    <p:extLst>
      <p:ext uri="{BB962C8B-B14F-4D97-AF65-F5344CB8AC3E}">
        <p14:creationId xmlns:p14="http://schemas.microsoft.com/office/powerpoint/2010/main" val="112749012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96</TotalTime>
  <Words>2257</Words>
  <Application>Microsoft Office PowerPoint</Application>
  <PresentationFormat>Widescreen</PresentationFormat>
  <Paragraphs>403</Paragraphs>
  <Slides>38</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.AppleSystemUIFont</vt:lpstr>
      <vt:lpstr>Arial</vt:lpstr>
      <vt:lpstr>Calibri</vt:lpstr>
      <vt:lpstr>Garamond</vt:lpstr>
      <vt:lpstr>Open Sans</vt:lpstr>
      <vt:lpstr>Open Sans SemiBold</vt:lpstr>
      <vt:lpstr>2_Office Theme</vt:lpstr>
      <vt:lpstr>3_Office Theme</vt:lpstr>
      <vt:lpstr>Career Opportunities in  Education and Training</vt:lpstr>
      <vt:lpstr>PowerPoint Presentation</vt:lpstr>
      <vt:lpstr>Education and Training</vt:lpstr>
      <vt:lpstr>Goals</vt:lpstr>
      <vt:lpstr>Short Term vs. Long Term Goals</vt:lpstr>
      <vt:lpstr>AchieveTexas </vt:lpstr>
      <vt:lpstr>Programs of Study</vt:lpstr>
      <vt:lpstr>Teaching and Training</vt:lpstr>
      <vt:lpstr>High School</vt:lpstr>
      <vt:lpstr>On the Job Training</vt:lpstr>
      <vt:lpstr>Certificates</vt:lpstr>
      <vt:lpstr>Associate Degrees</vt:lpstr>
      <vt:lpstr>Bachelor Degrees</vt:lpstr>
      <vt:lpstr>Bachelor Degrees</vt:lpstr>
      <vt:lpstr>Graduate Degrees</vt:lpstr>
      <vt:lpstr>Graduate Degrees</vt:lpstr>
      <vt:lpstr>Professional Support Services</vt:lpstr>
      <vt:lpstr>High School</vt:lpstr>
      <vt:lpstr>On the Job Training</vt:lpstr>
      <vt:lpstr>Certificates</vt:lpstr>
      <vt:lpstr>Associate Degrees</vt:lpstr>
      <vt:lpstr>Bachelor Degrees</vt:lpstr>
      <vt:lpstr>Graduate Degrees</vt:lpstr>
      <vt:lpstr>Administration and  Administrative Support</vt:lpstr>
      <vt:lpstr>High School</vt:lpstr>
      <vt:lpstr>On the Job Training</vt:lpstr>
      <vt:lpstr>Certificates</vt:lpstr>
      <vt:lpstr>Associate Degrees</vt:lpstr>
      <vt:lpstr>Bachelor Degrees</vt:lpstr>
      <vt:lpstr>Graduate Degrees</vt:lpstr>
      <vt:lpstr>Interpersonal Skills Needed</vt:lpstr>
      <vt:lpstr>Careers</vt:lpstr>
      <vt:lpstr>Careers</vt:lpstr>
      <vt:lpstr>Careers</vt:lpstr>
      <vt:lpstr>PowerPoint Presentation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9</cp:revision>
  <cp:lastPrinted>2017-07-07T16:17:37Z</cp:lastPrinted>
  <dcterms:created xsi:type="dcterms:W3CDTF">2017-07-11T23:58:30Z</dcterms:created>
  <dcterms:modified xsi:type="dcterms:W3CDTF">2017-12-22T18:10:33Z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