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4"/>
  </p:notesMasterIdLst>
  <p:handoutMasterIdLst>
    <p:handoutMasterId r:id="rId45"/>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51B52-3AC4-ED4F-89E4-5901821EBF4B}" type="doc">
      <dgm:prSet loTypeId="urn:microsoft.com/office/officeart/2005/8/layout/arrow2" loCatId="process" qsTypeId="urn:microsoft.com/office/officeart/2005/8/quickstyle/simple4" qsCatId="simple" csTypeId="urn:microsoft.com/office/officeart/2005/8/colors/accent1_2" csCatId="accent1" phldr="1"/>
      <dgm:spPr/>
      <dgm:t>
        <a:bodyPr/>
        <a:lstStyle/>
        <a:p>
          <a:endParaRPr lang="en-US"/>
        </a:p>
      </dgm:t>
    </dgm:pt>
    <dgm:pt modelId="{81367FA0-8C3B-8740-BC89-98086D8376AB}">
      <dgm:prSet phldrT="[Text]" custT="1"/>
      <dgm:spPr/>
      <dgm:t>
        <a:bodyPr/>
        <a:lstStyle/>
        <a:p>
          <a:r>
            <a:rPr lang="en-US" sz="1800" dirty="0">
              <a:solidFill>
                <a:srgbClr val="000000"/>
              </a:solidFill>
            </a:rPr>
            <a:t>Treating people fairly</a:t>
          </a:r>
        </a:p>
      </dgm:t>
    </dgm:pt>
    <dgm:pt modelId="{2C2517EE-EEED-D54E-9963-28B6A7C6320D}" type="parTrans" cxnId="{1A9E0342-8195-A345-97C6-27958D8FE98C}">
      <dgm:prSet/>
      <dgm:spPr/>
      <dgm:t>
        <a:bodyPr/>
        <a:lstStyle/>
        <a:p>
          <a:endParaRPr lang="en-US"/>
        </a:p>
      </dgm:t>
    </dgm:pt>
    <dgm:pt modelId="{D05B3370-65A9-984B-A629-90118080E6F1}" type="sibTrans" cxnId="{1A9E0342-8195-A345-97C6-27958D8FE98C}">
      <dgm:prSet/>
      <dgm:spPr/>
      <dgm:t>
        <a:bodyPr/>
        <a:lstStyle/>
        <a:p>
          <a:endParaRPr lang="en-US"/>
        </a:p>
      </dgm:t>
    </dgm:pt>
    <dgm:pt modelId="{2CD19B97-16CF-1040-A181-14CA907B0738}">
      <dgm:prSet phldrT="[Text]" custT="1"/>
      <dgm:spPr/>
      <dgm:t>
        <a:bodyPr/>
        <a:lstStyle/>
        <a:p>
          <a:r>
            <a:rPr lang="en-US" sz="1800" dirty="0">
              <a:solidFill>
                <a:srgbClr val="000000"/>
              </a:solidFill>
            </a:rPr>
            <a:t>Establishing rapport</a:t>
          </a:r>
        </a:p>
        <a:p>
          <a:endParaRPr lang="en-US" sz="1800" dirty="0">
            <a:solidFill>
              <a:srgbClr val="000000"/>
            </a:solidFill>
          </a:endParaRPr>
        </a:p>
        <a:p>
          <a:r>
            <a:rPr lang="en-US" sz="1800" dirty="0">
              <a:solidFill>
                <a:srgbClr val="000000"/>
              </a:solidFill>
            </a:rPr>
            <a:t>Being a cooperative team member</a:t>
          </a:r>
        </a:p>
      </dgm:t>
    </dgm:pt>
    <dgm:pt modelId="{B950B4E9-9B93-BF4F-AC36-B0CE8F747942}" type="parTrans" cxnId="{FBD9F861-4465-8E47-9DA9-F1F07AD566F2}">
      <dgm:prSet/>
      <dgm:spPr/>
      <dgm:t>
        <a:bodyPr/>
        <a:lstStyle/>
        <a:p>
          <a:endParaRPr lang="en-US"/>
        </a:p>
      </dgm:t>
    </dgm:pt>
    <dgm:pt modelId="{9E2F4C2C-4E0C-A947-9779-4E9365F8FCEE}" type="sibTrans" cxnId="{FBD9F861-4465-8E47-9DA9-F1F07AD566F2}">
      <dgm:prSet/>
      <dgm:spPr/>
      <dgm:t>
        <a:bodyPr/>
        <a:lstStyle/>
        <a:p>
          <a:endParaRPr lang="en-US"/>
        </a:p>
      </dgm:t>
    </dgm:pt>
    <dgm:pt modelId="{FBC579DC-5FF1-0D42-ABCE-EB9213E55AE4}">
      <dgm:prSet phldrT="[Text]" custT="1"/>
      <dgm:spPr/>
      <dgm:t>
        <a:bodyPr/>
        <a:lstStyle/>
        <a:p>
          <a:r>
            <a:rPr lang="en-US" sz="1800" dirty="0">
              <a:solidFill>
                <a:srgbClr val="000000"/>
              </a:solidFill>
            </a:rPr>
            <a:t>Dealing effectively with conflict</a:t>
          </a:r>
        </a:p>
        <a:p>
          <a:r>
            <a:rPr lang="en-US" sz="1800" dirty="0">
              <a:solidFill>
                <a:srgbClr val="000000"/>
              </a:solidFill>
            </a:rPr>
            <a:t>Helping clarify misunderstandings</a:t>
          </a:r>
        </a:p>
        <a:p>
          <a:r>
            <a:rPr lang="en-US" sz="1800" dirty="0">
              <a:solidFill>
                <a:srgbClr val="000000"/>
              </a:solidFill>
            </a:rPr>
            <a:t>Creating an environment of social interaction</a:t>
          </a:r>
        </a:p>
      </dgm:t>
    </dgm:pt>
    <dgm:pt modelId="{425D5EE4-23C9-9644-9ABC-771C470AE342}" type="parTrans" cxnId="{6171DD09-1A27-394E-9A35-2B8DC9A9AF6D}">
      <dgm:prSet/>
      <dgm:spPr/>
      <dgm:t>
        <a:bodyPr/>
        <a:lstStyle/>
        <a:p>
          <a:endParaRPr lang="en-US"/>
        </a:p>
      </dgm:t>
    </dgm:pt>
    <dgm:pt modelId="{5A5EC4E8-98F0-9B4E-ABE8-DFFAE8FEACD3}" type="sibTrans" cxnId="{6171DD09-1A27-394E-9A35-2B8DC9A9AF6D}">
      <dgm:prSet/>
      <dgm:spPr/>
      <dgm:t>
        <a:bodyPr/>
        <a:lstStyle/>
        <a:p>
          <a:endParaRPr lang="en-US"/>
        </a:p>
      </dgm:t>
    </dgm:pt>
    <dgm:pt modelId="{BF298954-A3AC-6342-B774-647350D1AA6F}" type="pres">
      <dgm:prSet presAssocID="{16A51B52-3AC4-ED4F-89E4-5901821EBF4B}" presName="arrowDiagram" presStyleCnt="0">
        <dgm:presLayoutVars>
          <dgm:chMax val="5"/>
          <dgm:dir/>
          <dgm:resizeHandles val="exact"/>
        </dgm:presLayoutVars>
      </dgm:prSet>
      <dgm:spPr/>
    </dgm:pt>
    <dgm:pt modelId="{AFC0C313-B5B2-734A-AA4F-15FFA9F5AB83}" type="pres">
      <dgm:prSet presAssocID="{16A51B52-3AC4-ED4F-89E4-5901821EBF4B}" presName="arrow" presStyleLbl="bgShp" presStyleIdx="0" presStyleCnt="1">
        <dgm:style>
          <a:lnRef idx="2">
            <a:schemeClr val="accent2"/>
          </a:lnRef>
          <a:fillRef idx="1">
            <a:schemeClr val="lt1"/>
          </a:fillRef>
          <a:effectRef idx="0">
            <a:schemeClr val="accent2"/>
          </a:effectRef>
          <a:fontRef idx="minor">
            <a:schemeClr val="dk1"/>
          </a:fontRef>
        </dgm:style>
      </dgm:prSet>
      <dgm:spPr/>
    </dgm:pt>
    <dgm:pt modelId="{7603F387-A399-5049-B933-7C1CC74B8F3C}" type="pres">
      <dgm:prSet presAssocID="{16A51B52-3AC4-ED4F-89E4-5901821EBF4B}" presName="arrowDiagram3" presStyleCnt="0"/>
      <dgm:spPr/>
    </dgm:pt>
    <dgm:pt modelId="{06970A73-0BDF-7A48-ABCA-FB56D647CEFF}" type="pres">
      <dgm:prSet presAssocID="{81367FA0-8C3B-8740-BC89-98086D8376AB}" presName="bullet3a" presStyleLbl="node1" presStyleIdx="0" presStyleCnt="3" custScaleX="507122" custScaleY="507122">
        <dgm:style>
          <a:lnRef idx="2">
            <a:schemeClr val="accent2"/>
          </a:lnRef>
          <a:fillRef idx="1">
            <a:schemeClr val="lt1"/>
          </a:fillRef>
          <a:effectRef idx="0">
            <a:schemeClr val="accent2"/>
          </a:effectRef>
          <a:fontRef idx="minor">
            <a:schemeClr val="dk1"/>
          </a:fontRef>
        </dgm:style>
      </dgm:prSet>
      <dgm:spPr/>
    </dgm:pt>
    <dgm:pt modelId="{24D49483-C766-6549-90BC-461258ED1729}" type="pres">
      <dgm:prSet presAssocID="{81367FA0-8C3B-8740-BC89-98086D8376AB}" presName="textBox3a" presStyleLbl="revTx" presStyleIdx="0" presStyleCnt="3" custScaleY="67410" custLinFactNeighborX="-1655" custLinFactNeighborY="23246">
        <dgm:presLayoutVars>
          <dgm:bulletEnabled val="1"/>
        </dgm:presLayoutVars>
      </dgm:prSet>
      <dgm:spPr/>
    </dgm:pt>
    <dgm:pt modelId="{B943E653-55BE-AF47-86CB-3CD9C8399F83}" type="pres">
      <dgm:prSet presAssocID="{2CD19B97-16CF-1040-A181-14CA907B0738}" presName="bullet3b" presStyleLbl="node1" presStyleIdx="1" presStyleCnt="3" custScaleX="395587" custScaleY="395587" custLinFactNeighborX="13038" custLinFactNeighborY="-32597">
        <dgm:style>
          <a:lnRef idx="2">
            <a:schemeClr val="accent2"/>
          </a:lnRef>
          <a:fillRef idx="1">
            <a:schemeClr val="lt1"/>
          </a:fillRef>
          <a:effectRef idx="0">
            <a:schemeClr val="accent2"/>
          </a:effectRef>
          <a:fontRef idx="minor">
            <a:schemeClr val="dk1"/>
          </a:fontRef>
        </dgm:style>
      </dgm:prSet>
      <dgm:spPr/>
    </dgm:pt>
    <dgm:pt modelId="{BB9520BA-1B3A-FA4E-A838-146C35BF2ADD}" type="pres">
      <dgm:prSet presAssocID="{2CD19B97-16CF-1040-A181-14CA907B0738}" presName="textBox3b" presStyleLbl="revTx" presStyleIdx="1" presStyleCnt="3" custScaleY="75718" custLinFactNeighborX="-1030" custLinFactNeighborY="10182">
        <dgm:presLayoutVars>
          <dgm:bulletEnabled val="1"/>
        </dgm:presLayoutVars>
      </dgm:prSet>
      <dgm:spPr/>
    </dgm:pt>
    <dgm:pt modelId="{E0532683-E277-EA41-8422-7B2EC899A09B}" type="pres">
      <dgm:prSet presAssocID="{FBC579DC-5FF1-0D42-ABCE-EB9213E55AE4}" presName="bullet3c" presStyleLbl="node1" presStyleIdx="2" presStyleCnt="3" custScaleX="358120" custScaleY="358120">
        <dgm:style>
          <a:lnRef idx="2">
            <a:schemeClr val="accent2"/>
          </a:lnRef>
          <a:fillRef idx="1">
            <a:schemeClr val="lt1"/>
          </a:fillRef>
          <a:effectRef idx="0">
            <a:schemeClr val="accent2"/>
          </a:effectRef>
          <a:fontRef idx="minor">
            <a:schemeClr val="dk1"/>
          </a:fontRef>
        </dgm:style>
      </dgm:prSet>
      <dgm:spPr/>
    </dgm:pt>
    <dgm:pt modelId="{72F40DAD-736C-5B40-866F-9B4FE839E66B}" type="pres">
      <dgm:prSet presAssocID="{FBC579DC-5FF1-0D42-ABCE-EB9213E55AE4}" presName="textBox3c" presStyleLbl="revTx" presStyleIdx="2" presStyleCnt="3" custScaleX="162282" custScaleY="73044" custLinFactNeighborX="21836" custLinFactNeighborY="11882">
        <dgm:presLayoutVars>
          <dgm:bulletEnabled val="1"/>
        </dgm:presLayoutVars>
      </dgm:prSet>
      <dgm:spPr/>
    </dgm:pt>
  </dgm:ptLst>
  <dgm:cxnLst>
    <dgm:cxn modelId="{EB703500-9A65-4467-B052-5D94218FFCC7}" type="presOf" srcId="{FBC579DC-5FF1-0D42-ABCE-EB9213E55AE4}" destId="{72F40DAD-736C-5B40-866F-9B4FE839E66B}" srcOrd="0" destOrd="0" presId="urn:microsoft.com/office/officeart/2005/8/layout/arrow2"/>
    <dgm:cxn modelId="{81EA5100-F147-43DD-B09A-94FB1961E8F6}" type="presOf" srcId="{2CD19B97-16CF-1040-A181-14CA907B0738}" destId="{BB9520BA-1B3A-FA4E-A838-146C35BF2ADD}" srcOrd="0" destOrd="0" presId="urn:microsoft.com/office/officeart/2005/8/layout/arrow2"/>
    <dgm:cxn modelId="{6171DD09-1A27-394E-9A35-2B8DC9A9AF6D}" srcId="{16A51B52-3AC4-ED4F-89E4-5901821EBF4B}" destId="{FBC579DC-5FF1-0D42-ABCE-EB9213E55AE4}" srcOrd="2" destOrd="0" parTransId="{425D5EE4-23C9-9644-9ABC-771C470AE342}" sibTransId="{5A5EC4E8-98F0-9B4E-ABE8-DFFAE8FEACD3}"/>
    <dgm:cxn modelId="{24AD033F-A730-4890-970F-C1F1CF03A79C}" type="presOf" srcId="{16A51B52-3AC4-ED4F-89E4-5901821EBF4B}" destId="{BF298954-A3AC-6342-B774-647350D1AA6F}" srcOrd="0" destOrd="0" presId="urn:microsoft.com/office/officeart/2005/8/layout/arrow2"/>
    <dgm:cxn modelId="{FBD9F861-4465-8E47-9DA9-F1F07AD566F2}" srcId="{16A51B52-3AC4-ED4F-89E4-5901821EBF4B}" destId="{2CD19B97-16CF-1040-A181-14CA907B0738}" srcOrd="1" destOrd="0" parTransId="{B950B4E9-9B93-BF4F-AC36-B0CE8F747942}" sibTransId="{9E2F4C2C-4E0C-A947-9779-4E9365F8FCEE}"/>
    <dgm:cxn modelId="{1A9E0342-8195-A345-97C6-27958D8FE98C}" srcId="{16A51B52-3AC4-ED4F-89E4-5901821EBF4B}" destId="{81367FA0-8C3B-8740-BC89-98086D8376AB}" srcOrd="0" destOrd="0" parTransId="{2C2517EE-EEED-D54E-9963-28B6A7C6320D}" sibTransId="{D05B3370-65A9-984B-A629-90118080E6F1}"/>
    <dgm:cxn modelId="{84A586AC-AF60-42C6-929E-8385F37096E6}" type="presOf" srcId="{81367FA0-8C3B-8740-BC89-98086D8376AB}" destId="{24D49483-C766-6549-90BC-461258ED1729}" srcOrd="0" destOrd="0" presId="urn:microsoft.com/office/officeart/2005/8/layout/arrow2"/>
    <dgm:cxn modelId="{40D9CD35-A140-4F5C-943C-9A88102C67D3}" type="presParOf" srcId="{BF298954-A3AC-6342-B774-647350D1AA6F}" destId="{AFC0C313-B5B2-734A-AA4F-15FFA9F5AB83}" srcOrd="0" destOrd="0" presId="urn:microsoft.com/office/officeart/2005/8/layout/arrow2"/>
    <dgm:cxn modelId="{2F87FA6F-C0A4-4DD8-B90E-DC686798C478}" type="presParOf" srcId="{BF298954-A3AC-6342-B774-647350D1AA6F}" destId="{7603F387-A399-5049-B933-7C1CC74B8F3C}" srcOrd="1" destOrd="0" presId="urn:microsoft.com/office/officeart/2005/8/layout/arrow2"/>
    <dgm:cxn modelId="{C02F4610-436D-4165-BA41-CE4C7BB42DA6}" type="presParOf" srcId="{7603F387-A399-5049-B933-7C1CC74B8F3C}" destId="{06970A73-0BDF-7A48-ABCA-FB56D647CEFF}" srcOrd="0" destOrd="0" presId="urn:microsoft.com/office/officeart/2005/8/layout/arrow2"/>
    <dgm:cxn modelId="{C9700385-BC84-4D20-A8DE-431070FE9EE9}" type="presParOf" srcId="{7603F387-A399-5049-B933-7C1CC74B8F3C}" destId="{24D49483-C766-6549-90BC-461258ED1729}" srcOrd="1" destOrd="0" presId="urn:microsoft.com/office/officeart/2005/8/layout/arrow2"/>
    <dgm:cxn modelId="{2CD83DB9-9CCE-455E-9583-AB9F3F002E54}" type="presParOf" srcId="{7603F387-A399-5049-B933-7C1CC74B8F3C}" destId="{B943E653-55BE-AF47-86CB-3CD9C8399F83}" srcOrd="2" destOrd="0" presId="urn:microsoft.com/office/officeart/2005/8/layout/arrow2"/>
    <dgm:cxn modelId="{60F99BF9-AB50-4467-8F13-8BBBB5C34672}" type="presParOf" srcId="{7603F387-A399-5049-B933-7C1CC74B8F3C}" destId="{BB9520BA-1B3A-FA4E-A838-146C35BF2ADD}" srcOrd="3" destOrd="0" presId="urn:microsoft.com/office/officeart/2005/8/layout/arrow2"/>
    <dgm:cxn modelId="{2CC79CAC-967C-482F-99CE-7CB05132FAFF}" type="presParOf" srcId="{7603F387-A399-5049-B933-7C1CC74B8F3C}" destId="{E0532683-E277-EA41-8422-7B2EC899A09B}" srcOrd="4" destOrd="0" presId="urn:microsoft.com/office/officeart/2005/8/layout/arrow2"/>
    <dgm:cxn modelId="{77F8A34A-C66F-4203-8716-CCFE71CC135D}" type="presParOf" srcId="{7603F387-A399-5049-B933-7C1CC74B8F3C}" destId="{72F40DAD-736C-5B40-866F-9B4FE839E66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0C313-B5B2-734A-AA4F-15FFA9F5AB83}">
      <dsp:nvSpPr>
        <dsp:cNvPr id="0" name=""/>
        <dsp:cNvSpPr/>
      </dsp:nvSpPr>
      <dsp:spPr>
        <a:xfrm>
          <a:off x="579574" y="0"/>
          <a:ext cx="7631532" cy="4769708"/>
        </a:xfrm>
        <a:prstGeom prst="swooshArrow">
          <a:avLst>
            <a:gd name="adj1" fmla="val 25000"/>
            <a:gd name="adj2" fmla="val 25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06970A73-0BDF-7A48-ABCA-FB56D647CEFF}">
      <dsp:nvSpPr>
        <dsp:cNvPr id="0" name=""/>
        <dsp:cNvSpPr/>
      </dsp:nvSpPr>
      <dsp:spPr>
        <a:xfrm>
          <a:off x="1144873" y="2888147"/>
          <a:ext cx="1006230" cy="1006230"/>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24D49483-C766-6549-90BC-461258ED1729}">
      <dsp:nvSpPr>
        <dsp:cNvPr id="0" name=""/>
        <dsp:cNvSpPr/>
      </dsp:nvSpPr>
      <dsp:spPr>
        <a:xfrm>
          <a:off x="1618560" y="3840497"/>
          <a:ext cx="1778147" cy="92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139"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0000"/>
              </a:solidFill>
            </a:rPr>
            <a:t>Treating people fairly</a:t>
          </a:r>
        </a:p>
      </dsp:txBody>
      <dsp:txXfrm>
        <a:off x="1618560" y="3840497"/>
        <a:ext cx="1778147" cy="929210"/>
      </dsp:txXfrm>
    </dsp:sp>
    <dsp:sp modelId="{B943E653-55BE-AF47-86CB-3CD9C8399F83}">
      <dsp:nvSpPr>
        <dsp:cNvPr id="0" name=""/>
        <dsp:cNvSpPr/>
      </dsp:nvSpPr>
      <dsp:spPr>
        <a:xfrm>
          <a:off x="2816871" y="1348617"/>
          <a:ext cx="1418899" cy="1418899"/>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BB9520BA-1B3A-FA4E-A838-146C35BF2ADD}">
      <dsp:nvSpPr>
        <dsp:cNvPr id="0" name=""/>
        <dsp:cNvSpPr/>
      </dsp:nvSpPr>
      <dsp:spPr>
        <a:xfrm>
          <a:off x="3460691" y="2754206"/>
          <a:ext cx="1831567" cy="196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58"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0000"/>
              </a:solidFill>
            </a:rPr>
            <a:t>Establishing rapport</a:t>
          </a:r>
        </a:p>
        <a:p>
          <a:pPr marL="0" lvl="0" indent="0" algn="l" defTabSz="800100">
            <a:lnSpc>
              <a:spcPct val="90000"/>
            </a:lnSpc>
            <a:spcBef>
              <a:spcPct val="0"/>
            </a:spcBef>
            <a:spcAft>
              <a:spcPct val="35000"/>
            </a:spcAft>
            <a:buNone/>
          </a:pPr>
          <a:endParaRPr lang="en-US" sz="1800" kern="1200" dirty="0">
            <a:solidFill>
              <a:srgbClr val="000000"/>
            </a:solidFill>
          </a:endParaRPr>
        </a:p>
        <a:p>
          <a:pPr marL="0" lvl="0" indent="0" algn="l" defTabSz="800100">
            <a:lnSpc>
              <a:spcPct val="90000"/>
            </a:lnSpc>
            <a:spcBef>
              <a:spcPct val="0"/>
            </a:spcBef>
            <a:spcAft>
              <a:spcPct val="35000"/>
            </a:spcAft>
            <a:buNone/>
          </a:pPr>
          <a:r>
            <a:rPr lang="en-US" sz="1800" kern="1200" dirty="0">
              <a:solidFill>
                <a:srgbClr val="000000"/>
              </a:solidFill>
            </a:rPr>
            <a:t>Being a cooperative team member</a:t>
          </a:r>
        </a:p>
      </dsp:txBody>
      <dsp:txXfrm>
        <a:off x="3460691" y="2754206"/>
        <a:ext cx="1831567" cy="1964670"/>
      </dsp:txXfrm>
    </dsp:sp>
    <dsp:sp modelId="{E0532683-E277-EA41-8422-7B2EC899A09B}">
      <dsp:nvSpPr>
        <dsp:cNvPr id="0" name=""/>
        <dsp:cNvSpPr/>
      </dsp:nvSpPr>
      <dsp:spPr>
        <a:xfrm>
          <a:off x="4766316" y="566534"/>
          <a:ext cx="1776452" cy="1776452"/>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72F40DAD-736C-5B40-866F-9B4FE839E66B}">
      <dsp:nvSpPr>
        <dsp:cNvPr id="0" name=""/>
        <dsp:cNvSpPr/>
      </dsp:nvSpPr>
      <dsp:spPr>
        <a:xfrm>
          <a:off x="5484116" y="2295431"/>
          <a:ext cx="2972304" cy="24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846"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0000"/>
              </a:solidFill>
            </a:rPr>
            <a:t>Dealing effectively with conflict</a:t>
          </a:r>
        </a:p>
        <a:p>
          <a:pPr marL="0" lvl="0" indent="0" algn="l" defTabSz="800100">
            <a:lnSpc>
              <a:spcPct val="90000"/>
            </a:lnSpc>
            <a:spcBef>
              <a:spcPct val="0"/>
            </a:spcBef>
            <a:spcAft>
              <a:spcPct val="35000"/>
            </a:spcAft>
            <a:buNone/>
          </a:pPr>
          <a:r>
            <a:rPr lang="en-US" sz="1800" kern="1200" dirty="0">
              <a:solidFill>
                <a:srgbClr val="000000"/>
              </a:solidFill>
            </a:rPr>
            <a:t>Helping clarify misunderstandings</a:t>
          </a:r>
        </a:p>
        <a:p>
          <a:pPr marL="0" lvl="0" indent="0" algn="l" defTabSz="800100">
            <a:lnSpc>
              <a:spcPct val="90000"/>
            </a:lnSpc>
            <a:spcBef>
              <a:spcPct val="0"/>
            </a:spcBef>
            <a:spcAft>
              <a:spcPct val="35000"/>
            </a:spcAft>
            <a:buNone/>
          </a:pPr>
          <a:r>
            <a:rPr lang="en-US" sz="1800" kern="1200" dirty="0">
              <a:solidFill>
                <a:srgbClr val="000000"/>
              </a:solidFill>
            </a:rPr>
            <a:t>Creating an environment of social interaction</a:t>
          </a:r>
        </a:p>
      </dsp:txBody>
      <dsp:txXfrm>
        <a:off x="5484116" y="2295431"/>
        <a:ext cx="2972304" cy="242136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11/20/2017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exascaresonline.com/wowmenu.as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the instructional objectives, vocabulary words and definitions.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who possesses a “can do” attitude is confident, enthusiastic, willing to work hard, sincere, honest, polite, responsible, respectful, has good work ethics and takes the initiative.</a:t>
            </a:r>
          </a:p>
          <a:p>
            <a:endParaRPr lang="en-US" dirty="0"/>
          </a:p>
          <a:p>
            <a:r>
              <a:rPr lang="en-US" dirty="0"/>
              <a:t>What does it mean to take the initiative? Why is this important at the workplace?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826638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would happen</a:t>
            </a:r>
            <a:r>
              <a:rPr lang="en-US" baseline="0" dirty="0"/>
              <a:t> if you did not know something about the company? </a:t>
            </a:r>
            <a:r>
              <a:rPr lang="en-US" dirty="0"/>
              <a:t>Be prepared for the interview.  The employer may want to interview you the same day you fill out an application.  Did you research the company? What products does it sell or what services does it provide?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Be ready to answer questions such as:</a:t>
            </a:r>
          </a:p>
          <a:p>
            <a:endParaRPr lang="en-US" baseline="0" dirty="0"/>
          </a:p>
          <a:p>
            <a:pPr marL="171450" indent="-171450">
              <a:buFont typeface="Arial" panose="020B0604020202020204" pitchFamily="34" charset="0"/>
              <a:buChar char="•"/>
            </a:pPr>
            <a:r>
              <a:rPr lang="en-US" baseline="0" dirty="0"/>
              <a:t>“Why do you want to work at this company?” </a:t>
            </a:r>
          </a:p>
          <a:p>
            <a:pPr marL="171450" indent="-171450">
              <a:buFont typeface="Arial" panose="020B0604020202020204" pitchFamily="34" charset="0"/>
              <a:buChar char="•"/>
            </a:pPr>
            <a:r>
              <a:rPr lang="en-US" baseline="0" dirty="0"/>
              <a:t>“What kind of work are you seeking?” </a:t>
            </a:r>
          </a:p>
          <a:p>
            <a:pPr marL="171450" indent="-171450">
              <a:buFont typeface="Arial" panose="020B0604020202020204" pitchFamily="34" charset="0"/>
              <a:buChar char="•"/>
            </a:pPr>
            <a:r>
              <a:rPr lang="en-US" baseline="0" dirty="0"/>
              <a:t>“What hours and days are you available?” </a:t>
            </a:r>
          </a:p>
          <a:p>
            <a:pPr marL="171450" indent="-171450">
              <a:buFont typeface="Arial" panose="020B0604020202020204" pitchFamily="34" charset="0"/>
              <a:buChar char="•"/>
            </a:pPr>
            <a:r>
              <a:rPr lang="en-US" baseline="0" dirty="0"/>
              <a:t>“Are you available on the weekends?”</a:t>
            </a:r>
          </a:p>
          <a:p>
            <a:pPr marL="171450" indent="-171450">
              <a:buFont typeface="Arial" panose="020B0604020202020204" pitchFamily="34" charset="0"/>
              <a:buChar char="•"/>
            </a:pPr>
            <a:r>
              <a:rPr lang="en-US" baseline="0" dirty="0"/>
              <a:t> “Why should we hire you?” </a:t>
            </a:r>
          </a:p>
          <a:p>
            <a:endParaRPr lang="en-US" baseline="0" dirty="0"/>
          </a:p>
          <a:p>
            <a:r>
              <a:rPr lang="en-US" baseline="0" dirty="0"/>
              <a:t>When the interviewer sees that you took the initiative to learn about the company and are prepared for the interview, he or she learns two important facts about you. One is that you are really interested in the job, and the other is you are willing to go the extra mile for something that is important to you. Make a great impression!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040488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An interviewer is looking for a genuinely sincere person who can give honest answers and shows interest. It is important for you to be able to be direct and give well thought out answers.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Once again, make sure your appearance is impeccable.  Wear the type of clothing required for the job.  If you are going to apply for a job as a salesperson, dress a step above the way a typical salesperson dresses.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Pay close attention to your grooming habits; be sure to have clean hair, nails clean and trimmed, teeth brushed, no offensive odors and hair neatly styled.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69522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Come to the interview prepared: Learn about the company and have some questions prepared for you to ask.</a:t>
            </a:r>
          </a:p>
          <a:p>
            <a:endParaRPr lang="en-US" baseline="0" dirty="0"/>
          </a:p>
          <a:p>
            <a:r>
              <a:rPr lang="en-US" baseline="0" dirty="0"/>
              <a:t>Dress appropriately: A suit is not always required, but ragged jeans/shorts and T-shirts are never appropriate. </a:t>
            </a:r>
          </a:p>
          <a:p>
            <a:endParaRPr lang="en-US" baseline="0" dirty="0"/>
          </a:p>
          <a:p>
            <a:r>
              <a:rPr lang="en-US" baseline="0" dirty="0"/>
              <a:t>Think about what you have to offer and how your skills match what the company needs.</a:t>
            </a:r>
          </a:p>
          <a:p>
            <a:endParaRPr lang="en-US" baseline="0" dirty="0"/>
          </a:p>
          <a:p>
            <a:r>
              <a:rPr lang="en-US" baseline="0" dirty="0"/>
              <a:t>Follow-up: Be sure to send a note or email thanking the hiring manager for his or her time.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822606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additional interviewing</a:t>
            </a:r>
            <a:r>
              <a:rPr lang="en-US" baseline="0" dirty="0"/>
              <a:t> tips for teens?</a:t>
            </a:r>
          </a:p>
          <a:p>
            <a:endParaRPr lang="en-US" baseline="0" dirty="0"/>
          </a:p>
          <a:p>
            <a:r>
              <a:rPr lang="en-US" baseline="0" dirty="0"/>
              <a:t>About.com</a:t>
            </a:r>
          </a:p>
          <a:p>
            <a:r>
              <a:rPr lang="en-US" baseline="0" dirty="0"/>
              <a:t>Job Interview Tips for Teens</a:t>
            </a:r>
          </a:p>
          <a:p>
            <a:r>
              <a:rPr lang="en-US" dirty="0"/>
              <a:t>http://video.about.com/jobsearch/Job-Interview-Tips-for-Teens.htm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673245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work ethic is an attitude that combines hard work, good performance</a:t>
            </a:r>
            <a:r>
              <a:rPr lang="en-US" baseline="0" dirty="0"/>
              <a:t> </a:t>
            </a:r>
            <a:r>
              <a:rPr lang="en-US" dirty="0"/>
              <a:t>and dependable results. </a:t>
            </a:r>
          </a:p>
          <a:p>
            <a:endParaRPr lang="en-US" dirty="0"/>
          </a:p>
          <a:p>
            <a:r>
              <a:rPr lang="en-US" dirty="0"/>
              <a:t>Professional manner includes being:</a:t>
            </a:r>
          </a:p>
          <a:p>
            <a:pPr marL="171450" indent="-171450">
              <a:buFont typeface="Arial" panose="020B0604020202020204" pitchFamily="34" charset="0"/>
              <a:buChar char="•"/>
            </a:pPr>
            <a:r>
              <a:rPr lang="en-US" dirty="0"/>
              <a:t>dependable</a:t>
            </a:r>
          </a:p>
          <a:p>
            <a:pPr marL="171450" indent="-171450">
              <a:buFont typeface="Arial" panose="020B0604020202020204" pitchFamily="34" charset="0"/>
              <a:buChar char="•"/>
            </a:pPr>
            <a:r>
              <a:rPr lang="en-US" dirty="0"/>
              <a:t>on time</a:t>
            </a:r>
          </a:p>
          <a:p>
            <a:pPr marL="171450" indent="-171450">
              <a:buFont typeface="Arial" panose="020B0604020202020204" pitchFamily="34" charset="0"/>
              <a:buChar char="•"/>
            </a:pPr>
            <a:r>
              <a:rPr lang="en-US" dirty="0"/>
              <a:t>polite</a:t>
            </a:r>
          </a:p>
          <a:p>
            <a:pPr marL="171450" indent="-171450">
              <a:buFont typeface="Arial" panose="020B0604020202020204" pitchFamily="34" charset="0"/>
              <a:buChar char="•"/>
            </a:pPr>
            <a:r>
              <a:rPr lang="en-US" dirty="0"/>
              <a:t>respectful</a:t>
            </a:r>
          </a:p>
          <a:p>
            <a:endParaRPr lang="en-US" dirty="0"/>
          </a:p>
          <a:p>
            <a:r>
              <a:rPr lang="en-US" dirty="0"/>
              <a:t>Personal life includes:</a:t>
            </a:r>
          </a:p>
          <a:p>
            <a:r>
              <a:rPr lang="en-US" dirty="0"/>
              <a:t>• separating work life from private life</a:t>
            </a:r>
          </a:p>
          <a:p>
            <a:r>
              <a:rPr lang="en-US" dirty="0"/>
              <a:t>• avoiding discussing personal problems</a:t>
            </a:r>
          </a:p>
          <a:p>
            <a:r>
              <a:rPr lang="en-US" dirty="0"/>
              <a:t>• keeping personal telephone calls to a minimum</a:t>
            </a:r>
          </a:p>
          <a:p>
            <a:endParaRPr lang="en-US" dirty="0"/>
          </a:p>
          <a:p>
            <a:pPr marL="0" indent="0">
              <a:buFont typeface="Arial" panose="020B0604020202020204" pitchFamily="34" charset="0"/>
              <a:buNone/>
            </a:pPr>
            <a:r>
              <a:rPr lang="en-US" dirty="0"/>
              <a:t>Respect for resources includes</a:t>
            </a:r>
            <a:r>
              <a:rPr lang="en-US" baseline="0" dirty="0"/>
              <a:t> not stealing or wasting resources.</a:t>
            </a:r>
          </a:p>
          <a:p>
            <a:endParaRPr lang="en-US" dirty="0"/>
          </a:p>
          <a:p>
            <a:r>
              <a:rPr lang="en-US" dirty="0"/>
              <a:t>How can your ethics</a:t>
            </a:r>
            <a:r>
              <a:rPr lang="en-US" baseline="0" dirty="0"/>
              <a:t> help you develop strong relationships in a work environment?</a:t>
            </a:r>
          </a:p>
          <a:p>
            <a:endParaRPr lang="en-US" baseline="0" dirty="0"/>
          </a:p>
          <a:p>
            <a:r>
              <a:rPr lang="en-US" dirty="0"/>
              <a:t>United States Department of Labor</a:t>
            </a:r>
          </a:p>
          <a:p>
            <a:r>
              <a:rPr lang="en-US" dirty="0"/>
              <a:t>Soft Skills – Professionalism</a:t>
            </a:r>
          </a:p>
          <a:p>
            <a:r>
              <a:rPr lang="en-US" dirty="0"/>
              <a:t>http://youtu.be/7dPWVjQSad4</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4146853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whether a decision or action is based on sound workplace ethics, managers and employees should ask these questions. </a:t>
            </a:r>
          </a:p>
          <a:p>
            <a:endParaRPr lang="en-US" dirty="0"/>
          </a:p>
          <a:p>
            <a:r>
              <a:rPr lang="en-US" dirty="0"/>
              <a:t>Are all these valid questions to keep in mind</a:t>
            </a:r>
            <a:r>
              <a:rPr lang="en-US" baseline="0" dirty="0"/>
              <a:t> as an employee? Why or why not?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870194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Individual Project: Students will write a resignation letter stating they are leaving their job to begin college. Remind them to include the date of their last day and a thank you to their employer.</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098568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a:t>
            </a:r>
            <a:r>
              <a:rPr lang="en-US" baseline="0" dirty="0"/>
              <a:t> employers have the right to access your social media usernames and passwords? Discuss the pros and cons of this issue.</a:t>
            </a:r>
          </a:p>
          <a:p>
            <a:endParaRPr lang="en-US" baseline="0" dirty="0"/>
          </a:p>
          <a:p>
            <a:r>
              <a:rPr lang="en-US" baseline="0" dirty="0"/>
              <a:t>What would a potential employer think about your social media page? Be selective and careful of what you post on your social media page. Remember, the Internet is forever!</a:t>
            </a:r>
          </a:p>
          <a:p>
            <a:endParaRPr lang="en-US" baseline="0" dirty="0"/>
          </a:p>
          <a:p>
            <a:r>
              <a:rPr lang="en-US" baseline="0" dirty="0"/>
              <a:t>National Conference of State Legislatures</a:t>
            </a:r>
          </a:p>
          <a:p>
            <a:r>
              <a:rPr lang="en-US" baseline="0" dirty="0"/>
              <a:t>Employer access to social media usernames and passwords.</a:t>
            </a:r>
          </a:p>
          <a:p>
            <a:r>
              <a:rPr lang="en-US" baseline="0" dirty="0"/>
              <a:t>http://www.ncsl.org/research/telecommunications-and-information-technology/employer-access-to-social-media-passwords-2013.aspx</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838366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Educators are strongly discouraged from having personal pages on Myspace, Facebook</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 other social networking sites. </a:t>
            </a:r>
            <a:r>
              <a:rPr lang="en-US" sz="1200" kern="1200" dirty="0">
                <a:solidFill>
                  <a:schemeClr val="tx1"/>
                </a:solidFill>
                <a:effectLst/>
                <a:latin typeface="+mn-lt"/>
                <a:ea typeface="+mn-ea"/>
                <a:cs typeface="+mn-cs"/>
              </a:rPr>
              <a:t>Educators in some districts have experienced problems with inappropriate communications with students, as well as inappropriate content being posted on their pages by themselves or their “friends.” In some cases, educators have been dismissed due to inappropriate content on their personal web pages. Educators are also advised not to use class time to engage in communications of a personal nature with others.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42658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a team?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709789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Strategy:</a:t>
            </a:r>
            <a:r>
              <a:rPr lang="en-US" baseline="0" dirty="0"/>
              <a:t> A</a:t>
            </a:r>
            <a:r>
              <a:rPr lang="en-US" dirty="0"/>
              <a:t>sk students to list</a:t>
            </a:r>
            <a:r>
              <a:rPr lang="en-US" baseline="0" dirty="0"/>
              <a:t> other words or phrases to describe a team or work in groups to develop another acrostic. You may opt to assign a scribe to record all the words or phrases on the board. Lead students to give examples of characteristics cited and to list additional characteristics and practices of an effective team member.</a:t>
            </a:r>
          </a:p>
          <a:p>
            <a:endParaRPr lang="en-US" baseline="0" dirty="0"/>
          </a:p>
          <a:p>
            <a:r>
              <a:rPr lang="en-US" baseline="0" dirty="0"/>
              <a:t>Teacher note: You may opt to create a </a:t>
            </a:r>
            <a:r>
              <a:rPr lang="en-US" baseline="0" dirty="0" err="1"/>
              <a:t>Wordle</a:t>
            </a:r>
            <a:r>
              <a:rPr lang="en-US" baseline="0" dirty="0"/>
              <a:t> “word cloud” from words or phrases the students used to describe a team at www.wordle.net.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2941014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quote mean to you?</a:t>
            </a:r>
          </a:p>
          <a:p>
            <a:endParaRPr lang="en-US" dirty="0"/>
          </a:p>
          <a:p>
            <a:r>
              <a:rPr lang="en-US" dirty="0"/>
              <a:t>United States Department of Labor</a:t>
            </a:r>
          </a:p>
          <a:p>
            <a:r>
              <a:rPr lang="en-US" dirty="0"/>
              <a:t>Soft Skills – Teamwork</a:t>
            </a:r>
          </a:p>
          <a:p>
            <a:r>
              <a:rPr lang="en-US" dirty="0"/>
              <a:t>http://youtu.be/sMFh9QYFh2I</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3946793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team member</a:t>
            </a:r>
            <a:r>
              <a:rPr lang="en-US" baseline="0" dirty="0"/>
              <a:t> also contributes to the group with the following:</a:t>
            </a:r>
          </a:p>
          <a:p>
            <a:pPr marL="628650" lvl="1" indent="-171450">
              <a:buFont typeface="Arial" panose="020B0604020202020204" pitchFamily="34" charset="0"/>
              <a:buChar char="•"/>
            </a:pPr>
            <a:r>
              <a:rPr lang="en-US" baseline="0" dirty="0"/>
              <a:t>effort</a:t>
            </a:r>
          </a:p>
          <a:p>
            <a:pPr marL="628650" lvl="1" indent="-171450">
              <a:buFont typeface="Arial" panose="020B0604020202020204" pitchFamily="34" charset="0"/>
              <a:buChar char="•"/>
            </a:pPr>
            <a:r>
              <a:rPr lang="en-US" baseline="0" dirty="0"/>
              <a:t>ideas</a:t>
            </a:r>
          </a:p>
          <a:p>
            <a:pPr marL="628650" lvl="1" indent="-171450">
              <a:buFont typeface="Arial" panose="020B0604020202020204" pitchFamily="34" charset="0"/>
              <a:buChar char="•"/>
            </a:pPr>
            <a:r>
              <a:rPr lang="en-US" baseline="0" dirty="0"/>
              <a:t>suggestions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Listens to other team members’ ideas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Provides encouragement to other team members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Resolves differences for the benefit of the team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3969285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difference between an effective team member and an ineffective team member?</a:t>
            </a:r>
          </a:p>
          <a:p>
            <a:endParaRPr lang="en-US" dirty="0"/>
          </a:p>
          <a:p>
            <a:r>
              <a:rPr lang="en-US" dirty="0"/>
              <a:t>Enrichment</a:t>
            </a:r>
            <a:r>
              <a:rPr lang="en-US" baseline="0" dirty="0"/>
              <a:t> activity</a:t>
            </a:r>
            <a:r>
              <a:rPr lang="en-US" dirty="0"/>
              <a:t>: Divide</a:t>
            </a:r>
            <a:r>
              <a:rPr lang="en-US" baseline="0" dirty="0"/>
              <a:t> the class into groups. Give each group poster paper and markers. Have groups develop a list of items that create a successful team and present their posters to the class. These could be placed in the hall to share with the school.</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3165018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students discuss the difference between someone who just tells everyone what do to and someone who inspires people do</a:t>
            </a:r>
            <a:r>
              <a:rPr lang="en-US" baseline="0" dirty="0"/>
              <a:t> to</a:t>
            </a:r>
            <a:r>
              <a:rPr lang="en-US" dirty="0"/>
              <a:t> their best. List characteristics of each.</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1811482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possess these skills as</a:t>
            </a:r>
            <a:r>
              <a:rPr lang="en-US" baseline="0" dirty="0"/>
              <a:t> a leader?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may refer to the full article which provides more of an explanation of these skills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Community Tool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Core Functions in 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http://ctb.ku.edu/en/table-of-contents/leadership/leadership-functions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3047428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This</a:t>
            </a:r>
            <a:r>
              <a:rPr lang="en-US" sz="1200" baseline="0" dirty="0">
                <a:latin typeface="+mn-lt"/>
              </a:rPr>
              <a:t> link below is to the full article and will provide additional information of the listed characteristics of leaders.  Advanced students can be given the link or printed article for extra reading or as an enrichment activity.</a:t>
            </a:r>
            <a:endParaRPr lang="en-US" sz="1200" dirty="0">
              <a:latin typeface="+mn-lt"/>
            </a:endParaRPr>
          </a:p>
          <a:p>
            <a:endParaRPr lang="en-US" dirty="0"/>
          </a:p>
          <a:p>
            <a:r>
              <a:rPr lang="en-US" dirty="0"/>
              <a:t>Forbes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Most Successful Leaders Do 15 Things Automatically, Every Day</a:t>
            </a:r>
            <a:endParaRPr lang="en-US" dirty="0"/>
          </a:p>
          <a:p>
            <a:r>
              <a:rPr lang="en-US" dirty="0"/>
              <a:t>http://www.forbes.com/sites/glennllopis/2013/02/18/the-most-successful-leaders-do-15-things-automatically-every-day/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1573895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great leaders of our country or the world.</a:t>
            </a:r>
            <a:r>
              <a:rPr lang="en-US" baseline="0" dirty="0"/>
              <a:t> What are some</a:t>
            </a:r>
            <a:r>
              <a:rPr lang="en-US" dirty="0"/>
              <a:t> examples of how they exhibit(</a:t>
            </a:r>
            <a:r>
              <a:rPr lang="en-US" dirty="0" err="1"/>
              <a:t>ed</a:t>
            </a:r>
            <a:r>
              <a:rPr lang="en-US" dirty="0"/>
              <a:t>) good leadership skills?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3100539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Discussion starters:  Leadership must be learned because it is more than telling someone what to do. Leaders must be knowledgeable of their fields and keep up with new information. Leaders learn about the wants and needs of their employees. Leaders must know where they want to go (vision) and learn techniques to reach those goals.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129679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80% of available jobs are never advertised---networking tactics</a:t>
            </a:r>
            <a:r>
              <a:rPr lang="en-US" baseline="0" dirty="0"/>
              <a:t> employ most individuals</a:t>
            </a:r>
            <a:r>
              <a:rPr lang="en-US" dirty="0"/>
              <a:t>! When it comes to finding a job, you’ve got to network! According to </a:t>
            </a:r>
          </a:p>
          <a:p>
            <a:r>
              <a:rPr lang="en-US" dirty="0"/>
              <a:t>Cornell University’s Career Center, 80% of available jobs are not advertised. These jobs are often referred to as the “hidden job market.”</a:t>
            </a:r>
          </a:p>
          <a:p>
            <a:endParaRPr lang="en-US" dirty="0"/>
          </a:p>
          <a:p>
            <a:r>
              <a:rPr lang="en-US" dirty="0"/>
              <a:t>How many</a:t>
            </a:r>
            <a:r>
              <a:rPr lang="en-US" baseline="0" dirty="0"/>
              <a:t> of you are currently employed? How did you hear about the position? </a:t>
            </a:r>
          </a:p>
          <a:p>
            <a:endParaRPr lang="en-US" baseline="0" dirty="0"/>
          </a:p>
          <a:p>
            <a:r>
              <a:rPr lang="en-US" baseline="0" dirty="0"/>
              <a:t>Have you been on a job interview? If so, please share your experience.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79408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 observant. Some businesses will post “now hiring” signs in their windows.</a:t>
            </a:r>
          </a:p>
          <a:p>
            <a:pPr marL="171450" indent="-171450">
              <a:buFont typeface="Arial" panose="020B0604020202020204" pitchFamily="34" charset="0"/>
              <a:buChar char="•"/>
            </a:pPr>
            <a:r>
              <a:rPr lang="en-US" dirty="0"/>
              <a:t>Check with the businesses that you patron, such as your grocery store or where you shop the most.</a:t>
            </a:r>
          </a:p>
          <a:p>
            <a:pPr marL="171450" indent="-171450">
              <a:buFont typeface="Arial" panose="020B0604020202020204" pitchFamily="34" charset="0"/>
              <a:buChar char="•"/>
            </a:pPr>
            <a:r>
              <a:rPr lang="en-US" dirty="0"/>
              <a:t>Talk to friends/family---this is called networking.</a:t>
            </a:r>
          </a:p>
          <a:p>
            <a:pPr marL="171450" indent="-171450">
              <a:buFont typeface="Arial" panose="020B0604020202020204" pitchFamily="34" charset="0"/>
              <a:buChar char="•"/>
            </a:pPr>
            <a:r>
              <a:rPr lang="en-US" dirty="0"/>
              <a:t>Search online job sites and resources such as craigslist.com, monster.com, careerbuilder.com, online newspapers for your area, local Workforce Commission, government agency web sites, college websites or career counseling staff.</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41849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Short-term goals and long-term career goals should align with opportunities based on interests and work values. Match characteristics of your current or most recent occupation with similar occupations, and find specific information such as the fastest growing jobs, levels of education and training requirements and average salaries. </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For a self-assessment, skills transferability, exploring work, career clusters and occupational information, refer to: </a:t>
            </a:r>
            <a:endParaRPr lang="en-US" sz="1200" b="0" i="0" u="none" strike="noStrike" kern="1200" dirty="0">
              <a:solidFill>
                <a:schemeClr val="tx1"/>
              </a:solidFill>
              <a:latin typeface="+mn-lt"/>
              <a:ea typeface="+mn-ea"/>
              <a:cs typeface="+mn-cs"/>
              <a:hlinkClick r:id="rId3"/>
            </a:endParaRPr>
          </a:p>
          <a:p>
            <a:r>
              <a:rPr lang="en-US" sz="1200" b="0" i="0" u="none" strike="noStrike" kern="1200" dirty="0">
                <a:solidFill>
                  <a:schemeClr val="tx1"/>
                </a:solidFill>
                <a:latin typeface="+mn-lt"/>
                <a:ea typeface="+mn-ea"/>
                <a:cs typeface="+mn-cs"/>
                <a:hlinkClick r:id="rId3"/>
              </a:rPr>
              <a:t>http://www.texascaresonline.com/wowmenu.asp</a:t>
            </a:r>
            <a:endParaRPr lang="en-US" sz="1200" b="0" i="0" u="none" strike="noStrike" kern="1200" dirty="0">
              <a:solidFill>
                <a:schemeClr val="tx1"/>
              </a:solidFill>
              <a:latin typeface="+mn-lt"/>
              <a:ea typeface="+mn-ea"/>
              <a:cs typeface="+mn-cs"/>
            </a:endParaRPr>
          </a:p>
          <a:p>
            <a:endParaRPr lang="en-US" sz="1200" b="0" i="0" u="none" strike="noStrike" kern="1200" dirty="0">
              <a:solidFill>
                <a:schemeClr val="tx1"/>
              </a:solidFill>
              <a:latin typeface="+mn-lt"/>
              <a:ea typeface="+mn-ea"/>
              <a:cs typeface="+mn-cs"/>
            </a:endParaRPr>
          </a:p>
          <a:p>
            <a:r>
              <a:rPr lang="en-US" sz="1200" b="0" i="0" u="none" strike="noStrike" kern="1200" dirty="0">
                <a:solidFill>
                  <a:schemeClr val="tx1"/>
                </a:solidFill>
                <a:latin typeface="+mn-lt"/>
                <a:ea typeface="+mn-ea"/>
                <a:cs typeface="+mn-cs"/>
              </a:rPr>
              <a:t>Teacher</a:t>
            </a:r>
            <a:r>
              <a:rPr lang="en-US" sz="1200" b="0" i="0" u="none" strike="noStrike" kern="1200" baseline="0" dirty="0">
                <a:solidFill>
                  <a:schemeClr val="tx1"/>
                </a:solidFill>
                <a:latin typeface="+mn-lt"/>
                <a:ea typeface="+mn-ea"/>
                <a:cs typeface="+mn-cs"/>
              </a:rPr>
              <a:t> note: You may opt to have the students research a career at the Texas Cares Online website.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85001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Effective communication skills are important because educators must be able to talk with parents and colleagues about the progress of the children. Educators need both good writing and speaking skills to provide this information effectively. Analyze why communication is an employability skill needed in the education profession.</a:t>
            </a:r>
          </a:p>
          <a:p>
            <a:pPr marL="0" marR="0" lvl="1"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pPr marL="0" marR="0" lvl="1"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Effective team members possess people skills. Educators need to work well with people to develop good relationships with parents, children and colleagues. </a:t>
            </a:r>
          </a:p>
          <a:p>
            <a:pPr marL="0" marR="0" lvl="1"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pPr marL="0" marR="0" lvl="1"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Ethics should addresses professional responsibilities in four areas: children, families, colleagues, community, and society.</a:t>
            </a:r>
          </a:p>
          <a:p>
            <a:pPr marL="0" marR="0" lvl="1"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pPr marL="0" marR="0" lvl="1"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Leadership skills include instructional skills.  Educators need to be able to explain things in terms children can understand.</a:t>
            </a:r>
          </a:p>
          <a:p>
            <a:pPr marL="0" marR="0" lvl="1"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pPr marL="0" marR="0" lvl="1"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Physical stamina is essential for educators. Working with children can be physically taxing, so educators should have a lot of energy.</a:t>
            </a:r>
          </a:p>
          <a:p>
            <a:pPr marL="0" marR="0" lvl="1"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pPr marL="0" marR="0" lvl="1"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Problem-solving includes patience. Working with children can be frustrating, so educators need to be able to respond to overwhelming and difficult situations calmly.</a:t>
            </a:r>
          </a:p>
          <a:p>
            <a:pPr marL="0" marR="0" lvl="1"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pPr marL="0" marR="0" lvl="1"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Technical skills are also important. According to Fred Rogers Center “Technology in the Lives of Teachers and Classrooms: Survey of Classroom Teachers and Family Child Care Providers,” most teachers and providers have access to and are comfortable using technology with the children in their settings.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68686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a:t>
            </a:r>
            <a:r>
              <a:rPr lang="en-US" baseline="0" dirty="0"/>
              <a:t> me an example of how these soft skills can benefit you at the workplace. </a:t>
            </a:r>
          </a:p>
          <a:p>
            <a:endParaRPr lang="en-US" dirty="0"/>
          </a:p>
          <a:p>
            <a:r>
              <a:rPr lang="en-US" dirty="0"/>
              <a:t>"Skills to Pay the Bills: Mastering Soft Skills for Workplace Success" is a curriculum developed by Office of Disability Employment Policy (ODEP) focused on teaching "soft" or workforce readiness skills to youth, including youth with disabilities. Created for youth development professionals as an introduction to workplace interpersonal and professional skills, the curriculum is targeted for youth ages 14 to 21 in both in-school and out-of-school environments. The basic structure of the program is comprised of modular, hands-on, engaging activities that focus on six key skill areas: communication, enthusiasm and attitude, teamwork, networking, problem solving and critical thinking, and professionalism.</a:t>
            </a:r>
          </a:p>
          <a:p>
            <a:endParaRPr lang="en-US" dirty="0"/>
          </a:p>
          <a:p>
            <a:r>
              <a:rPr lang="en-US" dirty="0"/>
              <a:t>Teacher note: You may opt to divide the class</a:t>
            </a:r>
            <a:r>
              <a:rPr lang="en-US" baseline="0" dirty="0"/>
              <a:t> into six groups and assign each group one component of the soft skills listed on this slide to further research at:</a:t>
            </a:r>
          </a:p>
          <a:p>
            <a:r>
              <a:rPr lang="en-US" dirty="0"/>
              <a:t>United States Department of Labor</a:t>
            </a:r>
          </a:p>
          <a:p>
            <a:r>
              <a:rPr lang="en-US" dirty="0"/>
              <a:t>“Skills to Pay the Bills: Mastering Soft Skills for Workplace Success,” is a curriculum developed by Office of Disability Employment Policy (ODEP) focused on teaching “soft” or workforce readiness skills to youth, including youth with disabilities.</a:t>
            </a:r>
          </a:p>
          <a:p>
            <a:r>
              <a:rPr lang="en-US" dirty="0"/>
              <a:t>http://www.dol.gov/odep/topics/youth/softskills/</a:t>
            </a:r>
          </a:p>
          <a:p>
            <a:endParaRPr lang="en-US" dirty="0"/>
          </a:p>
          <a:p>
            <a:r>
              <a:rPr lang="en-US" dirty="0"/>
              <a:t>United States Department of Labor</a:t>
            </a:r>
          </a:p>
          <a:p>
            <a:r>
              <a:rPr lang="en-US" dirty="0"/>
              <a:t>Skills to Pay the Bills – Synopsis</a:t>
            </a:r>
          </a:p>
          <a:p>
            <a:r>
              <a:rPr lang="en-US" dirty="0"/>
              <a:t>http://youtu.be/OwPArMTI9i8</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57596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United States Department of Labor</a:t>
            </a:r>
          </a:p>
          <a:p>
            <a:r>
              <a:rPr lang="en-US" dirty="0"/>
              <a:t>Soft Skills – Communication</a:t>
            </a:r>
          </a:p>
          <a:p>
            <a:r>
              <a:rPr lang="en-US" dirty="0"/>
              <a:t>http://youtu.be/X0voPlW2pSs</a:t>
            </a:r>
          </a:p>
          <a:p>
            <a:endParaRPr lang="en-US" dirty="0"/>
          </a:p>
          <a:p>
            <a:r>
              <a:rPr lang="en-US" dirty="0"/>
              <a:t>United States Department of Labor</a:t>
            </a:r>
          </a:p>
          <a:p>
            <a:r>
              <a:rPr lang="en-US" dirty="0"/>
              <a:t>Soft Skills – Enthusiasm and Attitude</a:t>
            </a:r>
          </a:p>
          <a:p>
            <a:r>
              <a:rPr lang="en-US" dirty="0"/>
              <a:t>http://youtu.be/-vk-99seC_I</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42880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considered soft skills or transferable skills.  These are skills which individuals </a:t>
            </a:r>
            <a:r>
              <a:rPr lang="en-US" dirty="0"/>
              <a:t>must develop, refine, practice and reinforce. Why</a:t>
            </a:r>
            <a:r>
              <a:rPr lang="en-US" baseline="0" dirty="0"/>
              <a:t> are they called transferable skills? They are called transferable skills because you can transfer them from one situation or career to another. Here is a list of additional transferable skills:</a:t>
            </a:r>
          </a:p>
          <a:p>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Accepting responsibility</a:t>
            </a:r>
          </a:p>
          <a:p>
            <a:pPr marL="171450" indent="-171450">
              <a:buFont typeface="Arial" panose="020B0604020202020204" pitchFamily="34" charset="0"/>
              <a:buChar char="•"/>
            </a:pPr>
            <a:r>
              <a:rPr lang="en-US" baseline="0" dirty="0"/>
              <a:t>Completing projects on time</a:t>
            </a:r>
          </a:p>
          <a:p>
            <a:pPr marL="171450" indent="-171450">
              <a:buFont typeface="Arial" panose="020B0604020202020204" pitchFamily="34" charset="0"/>
              <a:buChar char="•"/>
            </a:pPr>
            <a:r>
              <a:rPr lang="en-US" baseline="0" dirty="0"/>
              <a:t>Cooperating</a:t>
            </a:r>
          </a:p>
          <a:p>
            <a:pPr marL="171450" indent="-171450">
              <a:buFont typeface="Arial" panose="020B0604020202020204" pitchFamily="34" charset="0"/>
              <a:buChar char="•"/>
            </a:pPr>
            <a:r>
              <a:rPr lang="en-US" baseline="0" dirty="0"/>
              <a:t>Decision-making</a:t>
            </a:r>
          </a:p>
          <a:p>
            <a:pPr marL="171450" indent="-171450">
              <a:buFont typeface="Arial" panose="020B0604020202020204" pitchFamily="34" charset="0"/>
              <a:buChar char="•"/>
            </a:pPr>
            <a:r>
              <a:rPr lang="en-US" baseline="0" dirty="0"/>
              <a:t>Leadership</a:t>
            </a:r>
          </a:p>
          <a:p>
            <a:pPr marL="171450" indent="-171450">
              <a:buFont typeface="Arial" panose="020B0604020202020204" pitchFamily="34" charset="0"/>
              <a:buChar char="•"/>
            </a:pPr>
            <a:r>
              <a:rPr lang="en-US" baseline="0" dirty="0"/>
              <a:t>Management</a:t>
            </a:r>
          </a:p>
          <a:p>
            <a:pPr marL="171450" indent="-171450">
              <a:buFont typeface="Arial" panose="020B0604020202020204" pitchFamily="34" charset="0"/>
              <a:buChar char="•"/>
            </a:pPr>
            <a:r>
              <a:rPr lang="en-US" baseline="0" dirty="0"/>
              <a:t>Negotiating</a:t>
            </a:r>
          </a:p>
          <a:p>
            <a:pPr marL="171450" indent="-171450">
              <a:buFont typeface="Arial" panose="020B0604020202020204" pitchFamily="34" charset="0"/>
              <a:buChar char="•"/>
            </a:pPr>
            <a:r>
              <a:rPr lang="en-US" baseline="0" dirty="0"/>
              <a:t>Patience with difficult people</a:t>
            </a:r>
          </a:p>
          <a:p>
            <a:pPr marL="171450" indent="-171450">
              <a:buFont typeface="Arial" panose="020B0604020202020204" pitchFamily="34" charset="0"/>
              <a:buChar char="•"/>
            </a:pPr>
            <a:r>
              <a:rPr lang="en-US" baseline="0" dirty="0"/>
              <a:t>Problem-solving</a:t>
            </a:r>
          </a:p>
          <a:p>
            <a:pPr marL="171450" indent="-171450">
              <a:buFont typeface="Arial" panose="020B0604020202020204" pitchFamily="34" charset="0"/>
              <a:buChar char="•"/>
            </a:pPr>
            <a:r>
              <a:rPr lang="en-US" baseline="0" dirty="0"/>
              <a:t>Setting priorities</a:t>
            </a:r>
          </a:p>
          <a:p>
            <a:pPr marL="171450" indent="-171450">
              <a:buFont typeface="Arial" panose="020B0604020202020204" pitchFamily="34" charset="0"/>
              <a:buChar char="•"/>
            </a:pPr>
            <a:r>
              <a:rPr lang="en-US" baseline="0" dirty="0"/>
              <a:t>Tactfulness</a:t>
            </a:r>
          </a:p>
          <a:p>
            <a:pPr marL="171450" indent="-171450">
              <a:buFont typeface="Arial" panose="020B0604020202020204" pitchFamily="34" charset="0"/>
              <a:buChar char="•"/>
            </a:pPr>
            <a:endParaRPr lang="en-US" baseline="0" dirty="0"/>
          </a:p>
          <a:p>
            <a:r>
              <a:rPr lang="en-US" baseline="0" dirty="0"/>
              <a:t>Can you think of skills you have that you can transfer to many different situations or careers?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006377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video.about.com/jobsearch/Job-Interview-Tips-for-Teens.ht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youtu.be/7dPWVjQSad4"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csl.org/research/telecommunications-and-information-technology/employer-access-to-social-media-passwords-2013.aspx"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youtu.be/sMFh9QYFh2I"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bls.gov/ooh/About/Teachers-Guide.htm" TargetMode="External"/><Relationship Id="rId2" Type="http://schemas.openxmlformats.org/officeDocument/2006/relationships/hyperlink" Target="http://www.twc.state.tx.us/news/tjhg/toc.html" TargetMode="External"/><Relationship Id="rId1" Type="http://schemas.openxmlformats.org/officeDocument/2006/relationships/slideLayout" Target="../slideLayouts/slideLayout3.xml"/><Relationship Id="rId6" Type="http://schemas.openxmlformats.org/officeDocument/2006/relationships/hyperlink" Target="http://youtu.be/X0voPlW2pSs" TargetMode="External"/><Relationship Id="rId5" Type="http://schemas.openxmlformats.org/officeDocument/2006/relationships/hyperlink" Target="http://www.dol.gov/odep/topics/youth/softskills/" TargetMode="External"/><Relationship Id="rId4" Type="http://schemas.openxmlformats.org/officeDocument/2006/relationships/hyperlink" Target="http://www.bls.gov/ooh/"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youtu.be/7dPWVjQSad4" TargetMode="External"/><Relationship Id="rId2" Type="http://schemas.openxmlformats.org/officeDocument/2006/relationships/hyperlink" Target="http://youtu.be/-vk-99seC_I" TargetMode="External"/><Relationship Id="rId1" Type="http://schemas.openxmlformats.org/officeDocument/2006/relationships/slideLayout" Target="../slideLayouts/slideLayout3.xml"/><Relationship Id="rId5" Type="http://schemas.openxmlformats.org/officeDocument/2006/relationships/hyperlink" Target="http://youtu.be/sMFh9QYFh2I" TargetMode="External"/><Relationship Id="rId4" Type="http://schemas.openxmlformats.org/officeDocument/2006/relationships/hyperlink" Target="http://youtu.be/OwPArMTI9i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texascaresonline.com/wowmenu.asp"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OwPArMTI9i8"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hyperlink" Target="http://youtu.be/X0voPlW2pS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hyperlink" Target="http://youtu.be/-vk-99seC_I" TargetMode="Externa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03044" y="1206929"/>
            <a:ext cx="7462935" cy="3413772"/>
          </a:xfrm>
        </p:spPr>
        <p:txBody>
          <a:bodyPr>
            <a:normAutofit/>
          </a:bodyPr>
          <a:lstStyle/>
          <a:p>
            <a:r>
              <a:rPr lang="en-US" sz="6000" dirty="0"/>
              <a:t>Career Preparation, Teamwork and Leadership Skills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58F5-1474-403C-BB8B-D7ACC0276F5B}"/>
              </a:ext>
            </a:extLst>
          </p:cNvPr>
          <p:cNvSpPr>
            <a:spLocks noGrp="1"/>
          </p:cNvSpPr>
          <p:nvPr>
            <p:ph type="title"/>
          </p:nvPr>
        </p:nvSpPr>
        <p:spPr/>
        <p:txBody>
          <a:bodyPr/>
          <a:lstStyle/>
          <a:p>
            <a:r>
              <a:rPr lang="en-US" dirty="0"/>
              <a:t>Human Relations Soft Skills/Transferable Skills</a:t>
            </a:r>
          </a:p>
        </p:txBody>
      </p:sp>
      <p:graphicFrame>
        <p:nvGraphicFramePr>
          <p:cNvPr id="4" name="Diagram 3">
            <a:extLst>
              <a:ext uri="{FF2B5EF4-FFF2-40B4-BE49-F238E27FC236}">
                <a16:creationId xmlns:a16="http://schemas.microsoft.com/office/drawing/2014/main" id="{96F068EA-CCA1-461B-9BF5-472435D524AB}"/>
              </a:ext>
            </a:extLst>
          </p:cNvPr>
          <p:cNvGraphicFramePr/>
          <p:nvPr>
            <p:extLst>
              <p:ext uri="{D42A27DB-BD31-4B8C-83A1-F6EECF244321}">
                <p14:modId xmlns:p14="http://schemas.microsoft.com/office/powerpoint/2010/main" val="2226855773"/>
              </p:ext>
            </p:extLst>
          </p:nvPr>
        </p:nvGraphicFramePr>
        <p:xfrm>
          <a:off x="1869884" y="1408670"/>
          <a:ext cx="8790681" cy="4769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727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C375-C641-4563-96E4-296D12B9AE00}"/>
              </a:ext>
            </a:extLst>
          </p:cNvPr>
          <p:cNvSpPr>
            <a:spLocks noGrp="1"/>
          </p:cNvSpPr>
          <p:nvPr>
            <p:ph type="title"/>
          </p:nvPr>
        </p:nvSpPr>
        <p:spPr/>
        <p:txBody>
          <a:bodyPr/>
          <a:lstStyle/>
          <a:p>
            <a:r>
              <a:rPr lang="en-US" dirty="0"/>
              <a:t>Have a Positive “Can Do” Attitude</a:t>
            </a:r>
          </a:p>
        </p:txBody>
      </p:sp>
      <p:sp>
        <p:nvSpPr>
          <p:cNvPr id="3" name="Content Placeholder 2">
            <a:extLst>
              <a:ext uri="{FF2B5EF4-FFF2-40B4-BE49-F238E27FC236}">
                <a16:creationId xmlns:a16="http://schemas.microsoft.com/office/drawing/2014/main" id="{68C3CA7C-0BB8-4D78-A8AD-E8B60E36BF5B}"/>
              </a:ext>
            </a:extLst>
          </p:cNvPr>
          <p:cNvSpPr>
            <a:spLocks noGrp="1"/>
          </p:cNvSpPr>
          <p:nvPr>
            <p:ph sz="half" idx="1"/>
          </p:nvPr>
        </p:nvSpPr>
        <p:spPr/>
        <p:txBody>
          <a:bodyPr/>
          <a:lstStyle/>
          <a:p>
            <a:r>
              <a:rPr lang="en-US" sz="2400" dirty="0"/>
              <a:t>What does that mean?</a:t>
            </a:r>
          </a:p>
          <a:p>
            <a:pPr lvl="1">
              <a:buFont typeface="Wingdings" panose="05000000000000000000" pitchFamily="2" charset="2"/>
              <a:buChar char="Ø"/>
            </a:pPr>
            <a:r>
              <a:rPr lang="en-US" sz="2400" dirty="0"/>
              <a:t>If you were an owner of a company and you were interviewing people for job openings, what kind of employees would you want to hire?</a:t>
            </a:r>
          </a:p>
          <a:p>
            <a:pPr lvl="1">
              <a:buFont typeface="Wingdings" panose="05000000000000000000" pitchFamily="2" charset="2"/>
              <a:buChar char="Ø"/>
            </a:pPr>
            <a:r>
              <a:rPr lang="en-US" sz="2400" dirty="0"/>
              <a:t>What words describe a “can do” attitude?</a:t>
            </a:r>
          </a:p>
          <a:p>
            <a:pPr lvl="1">
              <a:buFont typeface="Wingdings" panose="05000000000000000000" pitchFamily="2" charset="2"/>
              <a:buChar char="Ø"/>
            </a:pPr>
            <a:r>
              <a:rPr lang="en-US" sz="2400" dirty="0"/>
              <a:t>Why is it important?</a:t>
            </a:r>
          </a:p>
          <a:p>
            <a:endParaRPr lang="en-US" dirty="0"/>
          </a:p>
        </p:txBody>
      </p:sp>
      <p:pic>
        <p:nvPicPr>
          <p:cNvPr id="4" name="Picture 3" descr="shutterstock_80794366.jpg">
            <a:extLst>
              <a:ext uri="{FF2B5EF4-FFF2-40B4-BE49-F238E27FC236}">
                <a16:creationId xmlns:a16="http://schemas.microsoft.com/office/drawing/2014/main" id="{F9F57F3E-73B6-4C3D-8BC0-5B6A7CEA19F3}"/>
              </a:ext>
            </a:extLst>
          </p:cNvPr>
          <p:cNvPicPr>
            <a:picLocks noChangeAspect="1"/>
          </p:cNvPicPr>
          <p:nvPr/>
        </p:nvPicPr>
        <p:blipFill>
          <a:blip r:embed="rId3" cstate="print"/>
          <a:stretch>
            <a:fillRect/>
          </a:stretch>
        </p:blipFill>
        <p:spPr>
          <a:xfrm>
            <a:off x="7083326" y="2031350"/>
            <a:ext cx="3901294" cy="3512457"/>
          </a:xfrm>
          <a:prstGeom prst="rect">
            <a:avLst/>
          </a:prstGeom>
        </p:spPr>
      </p:pic>
    </p:spTree>
    <p:extLst>
      <p:ext uri="{BB962C8B-B14F-4D97-AF65-F5344CB8AC3E}">
        <p14:creationId xmlns:p14="http://schemas.microsoft.com/office/powerpoint/2010/main" val="189786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469F5-7365-4822-85CF-93E0F462F65F}"/>
              </a:ext>
            </a:extLst>
          </p:cNvPr>
          <p:cNvSpPr>
            <a:spLocks noGrp="1"/>
          </p:cNvSpPr>
          <p:nvPr>
            <p:ph type="title"/>
          </p:nvPr>
        </p:nvSpPr>
        <p:spPr/>
        <p:txBody>
          <a:bodyPr/>
          <a:lstStyle/>
          <a:p>
            <a:r>
              <a:rPr lang="en-US" dirty="0"/>
              <a:t>The Job Interview</a:t>
            </a:r>
          </a:p>
        </p:txBody>
      </p:sp>
      <p:sp>
        <p:nvSpPr>
          <p:cNvPr id="3" name="Content Placeholder 2">
            <a:extLst>
              <a:ext uri="{FF2B5EF4-FFF2-40B4-BE49-F238E27FC236}">
                <a16:creationId xmlns:a16="http://schemas.microsoft.com/office/drawing/2014/main" id="{EC09EA2A-35B8-4F1D-8B20-793D97484D2F}"/>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Impressions DO count when evaluating someone, particularly for a professional position. </a:t>
            </a:r>
          </a:p>
          <a:p>
            <a:pPr marL="457200" indent="-457200">
              <a:buClr>
                <a:schemeClr val="accent1"/>
              </a:buClr>
              <a:buFont typeface="Wingdings" panose="05000000000000000000" pitchFamily="2" charset="2"/>
              <a:buChar char="Ø"/>
            </a:pPr>
            <a:r>
              <a:rPr lang="en-US" dirty="0"/>
              <a:t>As an interview candidate, you have your foot in the door, but so do all the other candidates that are being interviewed. </a:t>
            </a:r>
          </a:p>
          <a:p>
            <a:endParaRPr lang="en-US" dirty="0"/>
          </a:p>
        </p:txBody>
      </p:sp>
      <p:pic>
        <p:nvPicPr>
          <p:cNvPr id="4" name="Picture 2" descr="C:\Users\CTE\Desktop\Shutterstock pictures\shutterstock_99725228.jpg">
            <a:extLst>
              <a:ext uri="{FF2B5EF4-FFF2-40B4-BE49-F238E27FC236}">
                <a16:creationId xmlns:a16="http://schemas.microsoft.com/office/drawing/2014/main" id="{6BE44B89-474E-4A86-864D-93E564257218}"/>
              </a:ext>
            </a:extLst>
          </p:cNvPr>
          <p:cNvPicPr>
            <a:picLocks noChangeAspect="1" noChangeArrowheads="1"/>
          </p:cNvPicPr>
          <p:nvPr/>
        </p:nvPicPr>
        <p:blipFill>
          <a:blip r:embed="rId3" cstate="print"/>
          <a:srcRect/>
          <a:stretch>
            <a:fillRect/>
          </a:stretch>
        </p:blipFill>
        <p:spPr bwMode="auto">
          <a:xfrm>
            <a:off x="7070165" y="1976137"/>
            <a:ext cx="3902635" cy="2905726"/>
          </a:xfrm>
          <a:prstGeom prst="rect">
            <a:avLst/>
          </a:prstGeom>
          <a:noFill/>
        </p:spPr>
      </p:pic>
    </p:spTree>
    <p:extLst>
      <p:ext uri="{BB962C8B-B14F-4D97-AF65-F5344CB8AC3E}">
        <p14:creationId xmlns:p14="http://schemas.microsoft.com/office/powerpoint/2010/main" val="50464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A405-3791-48DD-8CF4-D32F964EB6E3}"/>
              </a:ext>
            </a:extLst>
          </p:cNvPr>
          <p:cNvSpPr>
            <a:spLocks noGrp="1"/>
          </p:cNvSpPr>
          <p:nvPr>
            <p:ph type="title"/>
          </p:nvPr>
        </p:nvSpPr>
        <p:spPr/>
        <p:txBody>
          <a:bodyPr/>
          <a:lstStyle/>
          <a:p>
            <a:r>
              <a:rPr lang="en-US" dirty="0"/>
              <a:t>What qualities is an interviewer looking for?</a:t>
            </a:r>
          </a:p>
        </p:txBody>
      </p:sp>
      <p:sp>
        <p:nvSpPr>
          <p:cNvPr id="3" name="Content Placeholder 2">
            <a:extLst>
              <a:ext uri="{FF2B5EF4-FFF2-40B4-BE49-F238E27FC236}">
                <a16:creationId xmlns:a16="http://schemas.microsoft.com/office/drawing/2014/main" id="{48A8214F-CFC1-4D0C-ACAA-7ACA91DB4356}"/>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fr-CA" dirty="0"/>
              <a:t>Able to </a:t>
            </a:r>
            <a:r>
              <a:rPr lang="fr-CA" dirty="0" err="1"/>
              <a:t>give</a:t>
            </a:r>
            <a:r>
              <a:rPr lang="fr-CA" dirty="0"/>
              <a:t> </a:t>
            </a:r>
            <a:r>
              <a:rPr lang="fr-CA" dirty="0" err="1"/>
              <a:t>honest</a:t>
            </a:r>
            <a:r>
              <a:rPr lang="fr-CA" dirty="0"/>
              <a:t>, </a:t>
            </a:r>
            <a:r>
              <a:rPr lang="fr-CA" dirty="0" err="1"/>
              <a:t>sincere</a:t>
            </a:r>
            <a:r>
              <a:rPr lang="fr-CA" dirty="0"/>
              <a:t> </a:t>
            </a:r>
            <a:r>
              <a:rPr lang="fr-CA" dirty="0" err="1"/>
              <a:t>answers</a:t>
            </a:r>
            <a:endParaRPr lang="fr-CA" dirty="0"/>
          </a:p>
          <a:p>
            <a:pPr marL="457200" indent="-457200">
              <a:buClr>
                <a:schemeClr val="accent1"/>
              </a:buClr>
              <a:buFont typeface="Wingdings" panose="05000000000000000000" pitchFamily="2" charset="2"/>
              <a:buChar char="Ø"/>
            </a:pPr>
            <a:r>
              <a:rPr lang="en-US" dirty="0"/>
              <a:t>Good appearance</a:t>
            </a:r>
          </a:p>
          <a:p>
            <a:pPr marL="457200" indent="-457200">
              <a:buClr>
                <a:schemeClr val="accent1"/>
              </a:buClr>
              <a:buFont typeface="Wingdings" panose="05000000000000000000" pitchFamily="2" charset="2"/>
              <a:buChar char="Ø"/>
            </a:pPr>
            <a:r>
              <a:rPr lang="en-US" dirty="0"/>
              <a:t>Enthusiastic and friendly</a:t>
            </a:r>
            <a:endParaRPr lang="fr-CA" dirty="0"/>
          </a:p>
          <a:p>
            <a:pPr marL="457200" indent="-457200">
              <a:buClr>
                <a:schemeClr val="accent1"/>
              </a:buClr>
              <a:buFont typeface="Wingdings" panose="05000000000000000000" pitchFamily="2" charset="2"/>
              <a:buChar char="Ø"/>
            </a:pPr>
            <a:r>
              <a:rPr lang="fr-CA" dirty="0" err="1"/>
              <a:t>Well-spoken</a:t>
            </a:r>
            <a:r>
              <a:rPr lang="fr-CA" dirty="0"/>
              <a:t> and </a:t>
            </a:r>
            <a:r>
              <a:rPr lang="fr-CA" dirty="0" err="1"/>
              <a:t>poised</a:t>
            </a:r>
            <a:r>
              <a:rPr lang="fr-CA" dirty="0"/>
              <a:t> </a:t>
            </a:r>
            <a:r>
              <a:rPr lang="fr-CA" dirty="0" err="1"/>
              <a:t>person</a:t>
            </a:r>
            <a:endParaRPr lang="fr-CA" dirty="0"/>
          </a:p>
          <a:p>
            <a:endParaRPr lang="en-US" dirty="0"/>
          </a:p>
        </p:txBody>
      </p:sp>
      <p:pic>
        <p:nvPicPr>
          <p:cNvPr id="4" name="Picture 3">
            <a:extLst>
              <a:ext uri="{FF2B5EF4-FFF2-40B4-BE49-F238E27FC236}">
                <a16:creationId xmlns:a16="http://schemas.microsoft.com/office/drawing/2014/main" id="{3AA8FDD6-E9FE-4C44-9720-45ED9F912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5612" y="1869441"/>
            <a:ext cx="2469286" cy="3302000"/>
          </a:xfrm>
          <a:prstGeom prst="rect">
            <a:avLst/>
          </a:prstGeom>
        </p:spPr>
      </p:pic>
    </p:spTree>
    <p:extLst>
      <p:ext uri="{BB962C8B-B14F-4D97-AF65-F5344CB8AC3E}">
        <p14:creationId xmlns:p14="http://schemas.microsoft.com/office/powerpoint/2010/main" val="1920296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90D4-501D-49A3-B043-5A54DA31BFC5}"/>
              </a:ext>
            </a:extLst>
          </p:cNvPr>
          <p:cNvSpPr>
            <a:spLocks noGrp="1"/>
          </p:cNvSpPr>
          <p:nvPr>
            <p:ph type="title"/>
          </p:nvPr>
        </p:nvSpPr>
        <p:spPr/>
        <p:txBody>
          <a:bodyPr/>
          <a:lstStyle/>
          <a:p>
            <a:r>
              <a:rPr lang="en-US" dirty="0"/>
              <a:t>How to Ace the Interview</a:t>
            </a:r>
          </a:p>
        </p:txBody>
      </p:sp>
      <p:sp>
        <p:nvSpPr>
          <p:cNvPr id="3" name="Content Placeholder 2">
            <a:extLst>
              <a:ext uri="{FF2B5EF4-FFF2-40B4-BE49-F238E27FC236}">
                <a16:creationId xmlns:a16="http://schemas.microsoft.com/office/drawing/2014/main" id="{02C25B13-BA48-4F31-BD4C-C5166FFB2782}"/>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Come to the interview prepared</a:t>
            </a:r>
          </a:p>
          <a:p>
            <a:pPr marL="457200" indent="-457200">
              <a:buClr>
                <a:schemeClr val="accent1"/>
              </a:buClr>
              <a:buFont typeface="Wingdings" panose="05000000000000000000" pitchFamily="2" charset="2"/>
              <a:buChar char="Ø"/>
            </a:pPr>
            <a:r>
              <a:rPr lang="en-US" dirty="0"/>
              <a:t>Dress appropriately</a:t>
            </a:r>
          </a:p>
          <a:p>
            <a:pPr marL="457200" indent="-457200">
              <a:buClr>
                <a:schemeClr val="accent1"/>
              </a:buClr>
              <a:buFont typeface="Wingdings" panose="05000000000000000000" pitchFamily="2" charset="2"/>
              <a:buChar char="Ø"/>
            </a:pPr>
            <a:r>
              <a:rPr lang="en-US" dirty="0"/>
              <a:t>Think about what you have to offer and how your skills match what the company needs</a:t>
            </a:r>
          </a:p>
          <a:p>
            <a:pPr marL="457200" indent="-457200">
              <a:buClr>
                <a:schemeClr val="accent1"/>
              </a:buClr>
              <a:buFont typeface="Wingdings" panose="05000000000000000000" pitchFamily="2" charset="2"/>
              <a:buChar char="Ø"/>
            </a:pPr>
            <a:r>
              <a:rPr lang="en-US" dirty="0"/>
              <a:t>Follow-up the interview with a thank you note</a:t>
            </a:r>
          </a:p>
          <a:p>
            <a:endParaRPr lang="en-US" dirty="0"/>
          </a:p>
        </p:txBody>
      </p:sp>
      <p:pic>
        <p:nvPicPr>
          <p:cNvPr id="4" name="Picture 3">
            <a:extLst>
              <a:ext uri="{FF2B5EF4-FFF2-40B4-BE49-F238E27FC236}">
                <a16:creationId xmlns:a16="http://schemas.microsoft.com/office/drawing/2014/main" id="{99A3C22C-384D-44EF-ABAB-3A90283A2E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321" y="2367327"/>
            <a:ext cx="3550629" cy="2840503"/>
          </a:xfrm>
          <a:prstGeom prst="rect">
            <a:avLst/>
          </a:prstGeom>
        </p:spPr>
      </p:pic>
    </p:spTree>
    <p:extLst>
      <p:ext uri="{BB962C8B-B14F-4D97-AF65-F5344CB8AC3E}">
        <p14:creationId xmlns:p14="http://schemas.microsoft.com/office/powerpoint/2010/main" val="148652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C1AD-5410-4225-8429-B0BCE5AA4748}"/>
              </a:ext>
            </a:extLst>
          </p:cNvPr>
          <p:cNvSpPr>
            <a:spLocks noGrp="1"/>
          </p:cNvSpPr>
          <p:nvPr>
            <p:ph type="title"/>
          </p:nvPr>
        </p:nvSpPr>
        <p:spPr/>
        <p:txBody>
          <a:bodyPr/>
          <a:lstStyle/>
          <a:p>
            <a:r>
              <a:rPr lang="en-US" dirty="0"/>
              <a:t>Job Interviews for Teens</a:t>
            </a:r>
          </a:p>
        </p:txBody>
      </p:sp>
      <p:sp>
        <p:nvSpPr>
          <p:cNvPr id="3" name="Content Placeholder 2">
            <a:extLst>
              <a:ext uri="{FF2B5EF4-FFF2-40B4-BE49-F238E27FC236}">
                <a16:creationId xmlns:a16="http://schemas.microsoft.com/office/drawing/2014/main" id="{E76B338E-BEFD-4C00-9737-B7920F7C1E57}"/>
              </a:ext>
            </a:extLst>
          </p:cNvPr>
          <p:cNvSpPr>
            <a:spLocks noGrp="1"/>
          </p:cNvSpPr>
          <p:nvPr>
            <p:ph sz="half" idx="1"/>
          </p:nvPr>
        </p:nvSpPr>
        <p:spPr/>
        <p:txBody>
          <a:bodyPr/>
          <a:lstStyle/>
          <a:p>
            <a:r>
              <a:rPr lang="en-US" dirty="0">
                <a:latin typeface="Arial" pitchFamily="34" charset="0"/>
                <a:cs typeface="Arial" pitchFamily="34" charset="0"/>
              </a:rPr>
              <a:t>For any job interview, it's important to impress the interviewer from the moment you arrive. Learn what you should and should not do during the interview so you can avoid embarrassing faux pas!</a:t>
            </a:r>
          </a:p>
          <a:p>
            <a:endParaRPr lang="en-US" dirty="0">
              <a:latin typeface="Arial" pitchFamily="34" charset="0"/>
              <a:cs typeface="Arial" pitchFamily="34" charset="0"/>
            </a:endParaRPr>
          </a:p>
          <a:p>
            <a:endParaRPr lang="en-US" dirty="0">
              <a:latin typeface="Arial" pitchFamily="34" charset="0"/>
              <a:cs typeface="Arial" pitchFamily="34" charset="0"/>
            </a:endParaRPr>
          </a:p>
          <a:p>
            <a:pPr algn="ctr">
              <a:spcBef>
                <a:spcPts val="0"/>
              </a:spcBef>
            </a:pPr>
            <a:r>
              <a:rPr lang="en-US" dirty="0">
                <a:latin typeface="Arial" pitchFamily="34" charset="0"/>
                <a:cs typeface="Arial" pitchFamily="34" charset="0"/>
                <a:hlinkClick r:id="rId3"/>
              </a:rPr>
              <a:t>Job Interview Tips for Teens</a:t>
            </a:r>
            <a:r>
              <a:rPr lang="en-US" dirty="0">
                <a:latin typeface="Arial" pitchFamily="34" charset="0"/>
                <a:cs typeface="Arial" pitchFamily="34" charset="0"/>
              </a:rPr>
              <a:t> (click on link)</a:t>
            </a:r>
          </a:p>
          <a:p>
            <a:endParaRPr lang="en-US" dirty="0"/>
          </a:p>
        </p:txBody>
      </p:sp>
    </p:spTree>
    <p:extLst>
      <p:ext uri="{BB962C8B-B14F-4D97-AF65-F5344CB8AC3E}">
        <p14:creationId xmlns:p14="http://schemas.microsoft.com/office/powerpoint/2010/main" val="3302997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A640-80D2-4928-ABD0-3605E898FEF9}"/>
              </a:ext>
            </a:extLst>
          </p:cNvPr>
          <p:cNvSpPr>
            <a:spLocks noGrp="1"/>
          </p:cNvSpPr>
          <p:nvPr>
            <p:ph type="title"/>
          </p:nvPr>
        </p:nvSpPr>
        <p:spPr/>
        <p:txBody>
          <a:bodyPr/>
          <a:lstStyle/>
          <a:p>
            <a:r>
              <a:rPr lang="en-US" dirty="0"/>
              <a:t>Professional Ethics</a:t>
            </a:r>
          </a:p>
        </p:txBody>
      </p:sp>
      <p:sp>
        <p:nvSpPr>
          <p:cNvPr id="3" name="Content Placeholder 2">
            <a:extLst>
              <a:ext uri="{FF2B5EF4-FFF2-40B4-BE49-F238E27FC236}">
                <a16:creationId xmlns:a16="http://schemas.microsoft.com/office/drawing/2014/main" id="{6E6985D5-E95B-44B2-ABCB-4325330FA4F3}"/>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da-DK" sz="2800" dirty="0">
                <a:solidFill>
                  <a:srgbClr val="000000"/>
                </a:solidFill>
              </a:rPr>
              <a:t>Professional manner</a:t>
            </a:r>
          </a:p>
          <a:p>
            <a:pPr marL="457200" indent="-457200">
              <a:buClr>
                <a:schemeClr val="accent1"/>
              </a:buClr>
              <a:buFont typeface="Wingdings" panose="05000000000000000000" pitchFamily="2" charset="2"/>
              <a:buChar char="Ø"/>
            </a:pPr>
            <a:r>
              <a:rPr lang="da-DK" sz="2800" dirty="0">
                <a:solidFill>
                  <a:srgbClr val="000000"/>
                </a:solidFill>
              </a:rPr>
              <a:t>Personal life</a:t>
            </a:r>
          </a:p>
          <a:p>
            <a:pPr marL="457200" indent="-457200">
              <a:buClr>
                <a:schemeClr val="accent1"/>
              </a:buClr>
              <a:buFont typeface="Wingdings" panose="05000000000000000000" pitchFamily="2" charset="2"/>
              <a:buChar char="Ø"/>
            </a:pPr>
            <a:r>
              <a:rPr lang="da-DK" sz="2800" dirty="0">
                <a:solidFill>
                  <a:srgbClr val="000000"/>
                </a:solidFill>
              </a:rPr>
              <a:t>Respect for resources</a:t>
            </a:r>
          </a:p>
          <a:p>
            <a:pPr marL="457200" indent="-457200">
              <a:buClr>
                <a:schemeClr val="accent1"/>
              </a:buClr>
              <a:buFont typeface="Wingdings" panose="05000000000000000000" pitchFamily="2" charset="2"/>
              <a:buChar char="Ø"/>
            </a:pPr>
            <a:r>
              <a:rPr lang="da-DK" sz="2800" dirty="0">
                <a:solidFill>
                  <a:srgbClr val="000000"/>
                </a:solidFill>
              </a:rPr>
              <a:t>Guidelines for professional ethics</a:t>
            </a:r>
          </a:p>
          <a:p>
            <a:endParaRPr lang="en-US" dirty="0"/>
          </a:p>
        </p:txBody>
      </p:sp>
      <p:pic>
        <p:nvPicPr>
          <p:cNvPr id="4" name="Picture 3">
            <a:hlinkClick r:id="rId3"/>
            <a:extLst>
              <a:ext uri="{FF2B5EF4-FFF2-40B4-BE49-F238E27FC236}">
                <a16:creationId xmlns:a16="http://schemas.microsoft.com/office/drawing/2014/main" id="{5CA4B937-97D6-4E4B-BE21-3795BA6256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5367" y="1703423"/>
            <a:ext cx="5178752" cy="3451153"/>
          </a:xfrm>
          <a:prstGeom prst="rect">
            <a:avLst/>
          </a:prstGeom>
        </p:spPr>
      </p:pic>
      <p:sp>
        <p:nvSpPr>
          <p:cNvPr id="5" name="TextBox 4">
            <a:extLst>
              <a:ext uri="{FF2B5EF4-FFF2-40B4-BE49-F238E27FC236}">
                <a16:creationId xmlns:a16="http://schemas.microsoft.com/office/drawing/2014/main" id="{11729893-4205-40CA-8A9D-80FA50A493C4}"/>
              </a:ext>
            </a:extLst>
          </p:cNvPr>
          <p:cNvSpPr txBox="1"/>
          <p:nvPr/>
        </p:nvSpPr>
        <p:spPr>
          <a:xfrm>
            <a:off x="7678494" y="5311597"/>
            <a:ext cx="2372498" cy="369332"/>
          </a:xfrm>
          <a:prstGeom prst="rect">
            <a:avLst/>
          </a:prstGeom>
          <a:noFill/>
        </p:spPr>
        <p:txBody>
          <a:bodyPr wrap="square" rtlCol="0">
            <a:spAutoFit/>
          </a:bodyPr>
          <a:lstStyle/>
          <a:p>
            <a:pPr algn="ctr"/>
            <a:r>
              <a:rPr lang="en-US" dirty="0"/>
              <a:t>(click on picture)</a:t>
            </a:r>
          </a:p>
        </p:txBody>
      </p:sp>
    </p:spTree>
    <p:extLst>
      <p:ext uri="{BB962C8B-B14F-4D97-AF65-F5344CB8AC3E}">
        <p14:creationId xmlns:p14="http://schemas.microsoft.com/office/powerpoint/2010/main" val="2751072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D35A-3C08-485E-A5FC-7621B2524096}"/>
              </a:ext>
            </a:extLst>
          </p:cNvPr>
          <p:cNvSpPr>
            <a:spLocks noGrp="1"/>
          </p:cNvSpPr>
          <p:nvPr>
            <p:ph type="title"/>
          </p:nvPr>
        </p:nvSpPr>
        <p:spPr/>
        <p:txBody>
          <a:bodyPr/>
          <a:lstStyle/>
          <a:p>
            <a:r>
              <a:rPr lang="en-US" dirty="0"/>
              <a:t>Guidelines for Professional Ethics</a:t>
            </a:r>
          </a:p>
        </p:txBody>
      </p:sp>
      <p:grpSp>
        <p:nvGrpSpPr>
          <p:cNvPr id="4" name="Gruppe 29">
            <a:extLst>
              <a:ext uri="{FF2B5EF4-FFF2-40B4-BE49-F238E27FC236}">
                <a16:creationId xmlns:a16="http://schemas.microsoft.com/office/drawing/2014/main" id="{72D11113-1F33-48D4-A5D4-8B6430244023}"/>
              </a:ext>
            </a:extLst>
          </p:cNvPr>
          <p:cNvGrpSpPr>
            <a:grpSpLocks/>
          </p:cNvGrpSpPr>
          <p:nvPr/>
        </p:nvGrpSpPr>
        <p:grpSpPr bwMode="auto">
          <a:xfrm>
            <a:off x="1464257" y="1450777"/>
            <a:ext cx="8612266" cy="4733554"/>
            <a:chOff x="706438" y="1900238"/>
            <a:chExt cx="7731125" cy="4116824"/>
          </a:xfrm>
        </p:grpSpPr>
        <p:sp>
          <p:nvSpPr>
            <p:cNvPr id="5" name="Rektangel 32">
              <a:extLst>
                <a:ext uri="{FF2B5EF4-FFF2-40B4-BE49-F238E27FC236}">
                  <a16:creationId xmlns:a16="http://schemas.microsoft.com/office/drawing/2014/main" id="{9566CF2F-5219-4E97-A06D-4BF35D044AE6}"/>
                </a:ext>
              </a:extLst>
            </p:cNvPr>
            <p:cNvSpPr>
              <a:spLocks noChangeArrowheads="1"/>
            </p:cNvSpPr>
            <p:nvPr/>
          </p:nvSpPr>
          <p:spPr bwMode="auto">
            <a:xfrm>
              <a:off x="3351213" y="1900238"/>
              <a:ext cx="2441575" cy="242887"/>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6" name="Rektangel 51">
              <a:extLst>
                <a:ext uri="{FF2B5EF4-FFF2-40B4-BE49-F238E27FC236}">
                  <a16:creationId xmlns:a16="http://schemas.microsoft.com/office/drawing/2014/main" id="{A67989F1-0834-4528-B0D2-44EE921B7B88}"/>
                </a:ext>
              </a:extLst>
            </p:cNvPr>
            <p:cNvSpPr>
              <a:spLocks noChangeArrowheads="1"/>
            </p:cNvSpPr>
            <p:nvPr/>
          </p:nvSpPr>
          <p:spPr bwMode="auto">
            <a:xfrm>
              <a:off x="3351213" y="2193925"/>
              <a:ext cx="2433637" cy="3589338"/>
            </a:xfrm>
            <a:prstGeom prst="rect">
              <a:avLst/>
            </a:prstGeom>
            <a:solidFill>
              <a:schemeClr val="bg2">
                <a:lumMod val="90000"/>
              </a:schemeClr>
            </a:soli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7" name="Tekstboks 68">
              <a:extLst>
                <a:ext uri="{FF2B5EF4-FFF2-40B4-BE49-F238E27FC236}">
                  <a16:creationId xmlns:a16="http://schemas.microsoft.com/office/drawing/2014/main" id="{357DCB29-0013-44A7-8498-C401A694EB61}"/>
                </a:ext>
              </a:extLst>
            </p:cNvPr>
            <p:cNvSpPr txBox="1">
              <a:spLocks noChangeArrowheads="1"/>
            </p:cNvSpPr>
            <p:nvPr/>
          </p:nvSpPr>
          <p:spPr bwMode="auto">
            <a:xfrm>
              <a:off x="3729598" y="2338010"/>
              <a:ext cx="2014537" cy="3570208"/>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sz="1500" dirty="0">
                  <a:solidFill>
                    <a:srgbClr val="000000"/>
                  </a:solidFill>
                </a:rPr>
                <a:t>Am I confident in my decision?</a:t>
              </a:r>
            </a:p>
            <a:p>
              <a:pPr marL="285750" indent="-285750">
                <a:buFont typeface="Arial" panose="020B0604020202020204" pitchFamily="34" charset="0"/>
                <a:buChar char="•"/>
              </a:pPr>
              <a:endParaRPr lang="en-US" sz="1500" dirty="0">
                <a:solidFill>
                  <a:srgbClr val="000000"/>
                </a:solidFill>
              </a:endParaRPr>
            </a:p>
            <a:p>
              <a:pPr marL="285750" indent="-285750">
                <a:buFont typeface="Arial" panose="020B0604020202020204" pitchFamily="34" charset="0"/>
                <a:buChar char="•"/>
              </a:pPr>
              <a:r>
                <a:rPr lang="en-US" sz="1500" dirty="0">
                  <a:solidFill>
                    <a:srgbClr val="000000"/>
                  </a:solidFill>
                </a:rPr>
                <a:t>Will it be valid for years?</a:t>
              </a:r>
            </a:p>
            <a:p>
              <a:pPr marL="285750" indent="-285750">
                <a:buFont typeface="Arial" panose="020B0604020202020204" pitchFamily="34" charset="0"/>
                <a:buChar char="•"/>
              </a:pPr>
              <a:endParaRPr lang="en-US" sz="1500" dirty="0">
                <a:solidFill>
                  <a:srgbClr val="000000"/>
                </a:solidFill>
              </a:endParaRPr>
            </a:p>
            <a:p>
              <a:pPr marL="285750" indent="-285750">
                <a:buFont typeface="Arial" panose="020B0604020202020204" pitchFamily="34" charset="0"/>
                <a:buChar char="•"/>
              </a:pPr>
              <a:r>
                <a:rPr lang="en-US" sz="1500" dirty="0">
                  <a:solidFill>
                    <a:srgbClr val="000000"/>
                  </a:solidFill>
                </a:rPr>
                <a:t>Is it legal?</a:t>
              </a:r>
            </a:p>
            <a:p>
              <a:pPr marL="285750" indent="-285750">
                <a:buFont typeface="Arial" panose="020B0604020202020204" pitchFamily="34" charset="0"/>
                <a:buChar char="•"/>
              </a:pPr>
              <a:endParaRPr lang="en-US" sz="1500" dirty="0">
                <a:solidFill>
                  <a:srgbClr val="000000"/>
                </a:solidFill>
              </a:endParaRPr>
            </a:p>
            <a:p>
              <a:pPr marL="285750" indent="-285750">
                <a:buFont typeface="Arial" panose="020B0604020202020204" pitchFamily="34" charset="0"/>
                <a:buChar char="•"/>
              </a:pPr>
              <a:r>
                <a:rPr lang="en-US" sz="1500" dirty="0">
                  <a:solidFill>
                    <a:srgbClr val="000000"/>
                  </a:solidFill>
                </a:rPr>
                <a:t>Will it hurt anyone?</a:t>
              </a:r>
            </a:p>
            <a:p>
              <a:pPr marL="285750" indent="-285750">
                <a:buFont typeface="Arial" panose="020B0604020202020204" pitchFamily="34" charset="0"/>
                <a:buChar char="•"/>
              </a:pPr>
              <a:endParaRPr lang="en-US" sz="1500" dirty="0">
                <a:solidFill>
                  <a:srgbClr val="000000"/>
                </a:solidFill>
              </a:endParaRPr>
            </a:p>
            <a:p>
              <a:pPr marL="285750" indent="-285750">
                <a:buFont typeface="Arial" panose="020B0604020202020204" pitchFamily="34" charset="0"/>
                <a:buChar char="•"/>
              </a:pPr>
              <a:r>
                <a:rPr lang="en-US" sz="1500" dirty="0">
                  <a:solidFill>
                    <a:srgbClr val="000000"/>
                  </a:solidFill>
                </a:rPr>
                <a:t>Does it positively represent the company?</a:t>
              </a:r>
            </a:p>
            <a:p>
              <a:pPr marL="285750" indent="-285750" algn="just">
                <a:buFont typeface="Arial" panose="020B0604020202020204" pitchFamily="34" charset="0"/>
                <a:buChar char="•"/>
              </a:pPr>
              <a:endParaRPr lang="da-DK" sz="1600" dirty="0">
                <a:solidFill>
                  <a:srgbClr val="000000"/>
                </a:solidFill>
              </a:endParaRPr>
            </a:p>
          </p:txBody>
        </p:sp>
        <p:sp>
          <p:nvSpPr>
            <p:cNvPr id="8" name="Rektangel 63">
              <a:extLst>
                <a:ext uri="{FF2B5EF4-FFF2-40B4-BE49-F238E27FC236}">
                  <a16:creationId xmlns:a16="http://schemas.microsoft.com/office/drawing/2014/main" id="{FB77F33F-5F96-46F3-9AA9-685B0514C6F8}"/>
                </a:ext>
              </a:extLst>
            </p:cNvPr>
            <p:cNvSpPr>
              <a:spLocks noChangeArrowheads="1"/>
            </p:cNvSpPr>
            <p:nvPr/>
          </p:nvSpPr>
          <p:spPr bwMode="auto">
            <a:xfrm>
              <a:off x="706438" y="1908175"/>
              <a:ext cx="2439987" cy="242888"/>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chemeClr val="tx2"/>
                </a:solidFill>
                <a:latin typeface="Arial" pitchFamily="34" charset="0"/>
              </a:endParaRPr>
            </a:p>
          </p:txBody>
        </p:sp>
        <p:sp>
          <p:nvSpPr>
            <p:cNvPr id="9" name="Rektangel 64">
              <a:extLst>
                <a:ext uri="{FF2B5EF4-FFF2-40B4-BE49-F238E27FC236}">
                  <a16:creationId xmlns:a16="http://schemas.microsoft.com/office/drawing/2014/main" id="{24B429B5-C174-48FC-8379-D6DD60104B8C}"/>
                </a:ext>
              </a:extLst>
            </p:cNvPr>
            <p:cNvSpPr>
              <a:spLocks noChangeArrowheads="1"/>
            </p:cNvSpPr>
            <p:nvPr/>
          </p:nvSpPr>
          <p:spPr bwMode="auto">
            <a:xfrm>
              <a:off x="706438" y="2192338"/>
              <a:ext cx="2432050" cy="3590925"/>
            </a:xfrm>
            <a:prstGeom prst="rect">
              <a:avLst/>
            </a:prstGeom>
            <a:solidFill>
              <a:schemeClr val="bg2">
                <a:lumMod val="90000"/>
              </a:schemeClr>
            </a:soli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grpSp>
          <p:nvGrpSpPr>
            <p:cNvPr id="10" name="Grupper 69">
              <a:extLst>
                <a:ext uri="{FF2B5EF4-FFF2-40B4-BE49-F238E27FC236}">
                  <a16:creationId xmlns:a16="http://schemas.microsoft.com/office/drawing/2014/main" id="{BCDBF283-28DB-475E-AC59-E7879E17C0BA}"/>
                </a:ext>
              </a:extLst>
            </p:cNvPr>
            <p:cNvGrpSpPr>
              <a:grpSpLocks/>
            </p:cNvGrpSpPr>
            <p:nvPr/>
          </p:nvGrpSpPr>
          <p:grpSpPr bwMode="auto">
            <a:xfrm>
              <a:off x="765175" y="2286002"/>
              <a:ext cx="238125" cy="276999"/>
              <a:chOff x="872977" y="2471060"/>
              <a:chExt cx="346936" cy="403406"/>
            </a:xfrm>
          </p:grpSpPr>
          <p:sp>
            <p:nvSpPr>
              <p:cNvPr id="20" name="Rektangel 70">
                <a:extLst>
                  <a:ext uri="{FF2B5EF4-FFF2-40B4-BE49-F238E27FC236}">
                    <a16:creationId xmlns:a16="http://schemas.microsoft.com/office/drawing/2014/main" id="{B6D97C12-964C-4FA4-979E-92919319D06F}"/>
                  </a:ext>
                </a:extLst>
              </p:cNvPr>
              <p:cNvSpPr>
                <a:spLocks noChangeArrowheads="1"/>
              </p:cNvSpPr>
              <p:nvPr/>
            </p:nvSpPr>
            <p:spPr bwMode="auto">
              <a:xfrm>
                <a:off x="877603" y="2508051"/>
                <a:ext cx="342310" cy="344481"/>
              </a:xfrm>
              <a:prstGeom prst="rect">
                <a:avLst/>
              </a:prstGeom>
              <a:gradFill rotWithShape="1">
                <a:gsLst>
                  <a:gs pos="0">
                    <a:schemeClr val="tx1"/>
                  </a:gs>
                  <a:gs pos="100000">
                    <a:schemeClr val="accent1"/>
                  </a:gs>
                </a:gsLst>
                <a:lin ang="16200000"/>
              </a:gradFill>
              <a:ln w="9525">
                <a:solidFill>
                  <a:schemeClr val="bg2"/>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21" name="Tekstboks 71">
                <a:extLst>
                  <a:ext uri="{FF2B5EF4-FFF2-40B4-BE49-F238E27FC236}">
                    <a16:creationId xmlns:a16="http://schemas.microsoft.com/office/drawing/2014/main" id="{3929AEAB-3727-44E2-BFEE-AD61930DE49E}"/>
                  </a:ext>
                </a:extLst>
              </p:cNvPr>
              <p:cNvSpPr txBox="1">
                <a:spLocks noChangeArrowheads="1"/>
              </p:cNvSpPr>
              <p:nvPr/>
            </p:nvSpPr>
            <p:spPr bwMode="auto">
              <a:xfrm>
                <a:off x="872977" y="2471060"/>
                <a:ext cx="346936" cy="403406"/>
              </a:xfrm>
              <a:prstGeom prst="rect">
                <a:avLst/>
              </a:prstGeom>
              <a:solidFill>
                <a:schemeClr val="accent2">
                  <a:lumMod val="60000"/>
                  <a:lumOff val="40000"/>
                </a:schemeClr>
              </a:solid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1 </a:t>
                </a:r>
              </a:p>
            </p:txBody>
          </p:sp>
        </p:grpSp>
        <p:sp>
          <p:nvSpPr>
            <p:cNvPr id="11" name="Rektangel 24">
              <a:extLst>
                <a:ext uri="{FF2B5EF4-FFF2-40B4-BE49-F238E27FC236}">
                  <a16:creationId xmlns:a16="http://schemas.microsoft.com/office/drawing/2014/main" id="{2BBD07AA-F4F9-472E-B284-3722CF69BD15}"/>
                </a:ext>
              </a:extLst>
            </p:cNvPr>
            <p:cNvSpPr>
              <a:spLocks noChangeArrowheads="1"/>
            </p:cNvSpPr>
            <p:nvPr/>
          </p:nvSpPr>
          <p:spPr bwMode="auto">
            <a:xfrm>
              <a:off x="5997575" y="1900238"/>
              <a:ext cx="2439988" cy="242887"/>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12" name="Rektangel 25">
              <a:extLst>
                <a:ext uri="{FF2B5EF4-FFF2-40B4-BE49-F238E27FC236}">
                  <a16:creationId xmlns:a16="http://schemas.microsoft.com/office/drawing/2014/main" id="{EF47E693-7AEF-4AAF-84E2-9FF0E35624CE}"/>
                </a:ext>
              </a:extLst>
            </p:cNvPr>
            <p:cNvSpPr>
              <a:spLocks noChangeArrowheads="1"/>
            </p:cNvSpPr>
            <p:nvPr/>
          </p:nvSpPr>
          <p:spPr bwMode="auto">
            <a:xfrm>
              <a:off x="5997575" y="2192338"/>
              <a:ext cx="2432050" cy="3602038"/>
            </a:xfrm>
            <a:prstGeom prst="rect">
              <a:avLst/>
            </a:prstGeom>
            <a:solidFill>
              <a:schemeClr val="bg2">
                <a:lumMod val="90000"/>
              </a:schemeClr>
            </a:soli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3" name="Tekstboks 27">
              <a:extLst>
                <a:ext uri="{FF2B5EF4-FFF2-40B4-BE49-F238E27FC236}">
                  <a16:creationId xmlns:a16="http://schemas.microsoft.com/office/drawing/2014/main" id="{42B94901-4263-4E75-BB65-917993F9C3AA}"/>
                </a:ext>
              </a:extLst>
            </p:cNvPr>
            <p:cNvSpPr txBox="1">
              <a:spLocks noChangeArrowheads="1"/>
            </p:cNvSpPr>
            <p:nvPr/>
          </p:nvSpPr>
          <p:spPr bwMode="auto">
            <a:xfrm>
              <a:off x="6372225" y="2262188"/>
              <a:ext cx="1935163" cy="3754874"/>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sz="1500" dirty="0">
                  <a:solidFill>
                    <a:srgbClr val="000000"/>
                  </a:solidFill>
                </a:rPr>
                <a:t>Does it make anyone uncomfortable?</a:t>
              </a:r>
            </a:p>
            <a:p>
              <a:pPr marL="285750" indent="-285750">
                <a:buFont typeface="Arial" panose="020B0604020202020204" pitchFamily="34" charset="0"/>
                <a:buChar char="•"/>
              </a:pPr>
              <a:endParaRPr lang="en-US" sz="1500" dirty="0">
                <a:solidFill>
                  <a:srgbClr val="000000"/>
                </a:solidFill>
              </a:endParaRPr>
            </a:p>
            <a:p>
              <a:pPr marL="285750" indent="-285750">
                <a:buFont typeface="Arial" panose="020B0604020202020204" pitchFamily="34" charset="0"/>
                <a:buChar char="•"/>
              </a:pPr>
              <a:r>
                <a:rPr lang="en-US" sz="1500" dirty="0">
                  <a:solidFill>
                    <a:srgbClr val="000000"/>
                  </a:solidFill>
                </a:rPr>
                <a:t>Does it convey respect for </a:t>
              </a:r>
            </a:p>
            <a:p>
              <a:r>
                <a:rPr lang="en-US" sz="1500" dirty="0">
                  <a:solidFill>
                    <a:srgbClr val="000000"/>
                  </a:solidFill>
                </a:rPr>
                <a:t>      others?</a:t>
              </a:r>
            </a:p>
            <a:p>
              <a:endParaRPr lang="en-US" sz="1500" dirty="0">
                <a:solidFill>
                  <a:srgbClr val="000000"/>
                </a:solidFill>
              </a:endParaRPr>
            </a:p>
            <a:p>
              <a:pPr marL="285750" indent="-285750">
                <a:buFont typeface="Arial" panose="020B0604020202020204" pitchFamily="34" charset="0"/>
                <a:buChar char="•"/>
              </a:pPr>
              <a:r>
                <a:rPr lang="en-US" sz="1500" dirty="0">
                  <a:solidFill>
                    <a:srgbClr val="000000"/>
                  </a:solidFill>
                </a:rPr>
                <a:t>Have I involved others by </a:t>
              </a:r>
            </a:p>
            <a:p>
              <a:pPr marL="338138" indent="-338138"/>
              <a:r>
                <a:rPr lang="en-US" sz="1500" dirty="0">
                  <a:solidFill>
                    <a:srgbClr val="000000"/>
                  </a:solidFill>
                </a:rPr>
                <a:t>      asking their       viewpoint?</a:t>
              </a:r>
            </a:p>
            <a:p>
              <a:pPr marL="285750" indent="-285750">
                <a:buFont typeface="Arial" panose="020B0604020202020204" pitchFamily="34" charset="0"/>
                <a:buChar char="•"/>
              </a:pPr>
              <a:endParaRPr lang="en-US" sz="1500" dirty="0">
                <a:solidFill>
                  <a:srgbClr val="000000"/>
                </a:solidFill>
              </a:endParaRP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endParaRPr lang="en-US" sz="1600" dirty="0">
                <a:solidFill>
                  <a:srgbClr val="000000"/>
                </a:solidFill>
              </a:endParaRPr>
            </a:p>
            <a:p>
              <a:pPr algn="just"/>
              <a:endParaRPr lang="da-DK" sz="1100" dirty="0">
                <a:solidFill>
                  <a:srgbClr val="000000"/>
                </a:solidFill>
              </a:endParaRPr>
            </a:p>
          </p:txBody>
        </p:sp>
        <p:sp>
          <p:nvSpPr>
            <p:cNvPr id="14" name="Tekstboks 35">
              <a:extLst>
                <a:ext uri="{FF2B5EF4-FFF2-40B4-BE49-F238E27FC236}">
                  <a16:creationId xmlns:a16="http://schemas.microsoft.com/office/drawing/2014/main" id="{D79DF549-AD49-42B9-A25F-0B5338FEB8B9}"/>
                </a:ext>
              </a:extLst>
            </p:cNvPr>
            <p:cNvSpPr txBox="1">
              <a:spLocks noChangeArrowheads="1"/>
            </p:cNvSpPr>
            <p:nvPr/>
          </p:nvSpPr>
          <p:spPr bwMode="auto">
            <a:xfrm>
              <a:off x="973698" y="2273638"/>
              <a:ext cx="2124075" cy="3724096"/>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sz="1500" dirty="0">
                  <a:solidFill>
                    <a:srgbClr val="000000"/>
                  </a:solidFill>
                </a:rPr>
                <a:t>Is it fair?</a:t>
              </a:r>
            </a:p>
            <a:p>
              <a:pPr marL="285750" indent="-285750">
                <a:buFont typeface="Arial" panose="020B0604020202020204" pitchFamily="34" charset="0"/>
                <a:buChar char="•"/>
              </a:pPr>
              <a:endParaRPr lang="en-US" sz="1500" dirty="0">
                <a:solidFill>
                  <a:srgbClr val="000000"/>
                </a:solidFill>
              </a:endParaRPr>
            </a:p>
            <a:p>
              <a:pPr marL="285750" indent="-285750">
                <a:buFont typeface="Arial" panose="020B0604020202020204" pitchFamily="34" charset="0"/>
                <a:buChar char="•"/>
              </a:pPr>
              <a:r>
                <a:rPr lang="en-US" sz="1500" dirty="0">
                  <a:solidFill>
                    <a:srgbClr val="000000"/>
                  </a:solidFill>
                </a:rPr>
                <a:t>Does it uphold the   values of the organization?</a:t>
              </a:r>
            </a:p>
            <a:p>
              <a:pPr marL="285750" indent="-285750">
                <a:buFont typeface="Arial" panose="020B0604020202020204" pitchFamily="34" charset="0"/>
                <a:buChar char="•"/>
              </a:pPr>
              <a:endParaRPr lang="en-US" sz="1500" dirty="0">
                <a:solidFill>
                  <a:srgbClr val="000000"/>
                </a:solidFill>
              </a:endParaRPr>
            </a:p>
            <a:p>
              <a:pPr marL="285750" indent="-285750">
                <a:buFont typeface="Arial" panose="020B0604020202020204" pitchFamily="34" charset="0"/>
                <a:buChar char="•"/>
              </a:pPr>
              <a:r>
                <a:rPr lang="en-US" sz="1500" dirty="0">
                  <a:solidFill>
                    <a:srgbClr val="000000"/>
                  </a:solidFill>
                </a:rPr>
                <a:t>Can I tell my decisions to my</a:t>
              </a:r>
            </a:p>
            <a:p>
              <a:pPr marL="288925" indent="-288925"/>
              <a:r>
                <a:rPr lang="en-US" sz="1500" dirty="0">
                  <a:solidFill>
                    <a:srgbClr val="000000"/>
                  </a:solidFill>
                </a:rPr>
                <a:t>      employer, my</a:t>
              </a:r>
            </a:p>
            <a:p>
              <a:pPr marL="288925" indent="-288925"/>
              <a:r>
                <a:rPr lang="en-US" sz="1500" dirty="0">
                  <a:solidFill>
                    <a:srgbClr val="000000"/>
                  </a:solidFill>
                </a:rPr>
                <a:t>      family and others?</a:t>
              </a:r>
            </a:p>
            <a:p>
              <a:pPr marL="285750" indent="-285750">
                <a:buFont typeface="Arial" panose="020B0604020202020204" pitchFamily="34" charset="0"/>
                <a:buChar char="•"/>
              </a:pPr>
              <a:endParaRPr lang="en-US" sz="1500" dirty="0">
                <a:solidFill>
                  <a:srgbClr val="000000"/>
                </a:solidFill>
              </a:endParaRPr>
            </a:p>
            <a:p>
              <a:pPr marL="285750" indent="-285750">
                <a:buFont typeface="Arial" panose="020B0604020202020204" pitchFamily="34" charset="0"/>
                <a:buChar char="•"/>
              </a:pPr>
              <a:r>
                <a:rPr lang="en-US" sz="1500" dirty="0">
                  <a:solidFill>
                    <a:srgbClr val="000000"/>
                  </a:solidFill>
                </a:rPr>
                <a:t>How would others regard the details if made public?</a:t>
              </a:r>
            </a:p>
            <a:p>
              <a:pPr marL="285750" indent="-285750">
                <a:buFont typeface="Arial" panose="020B0604020202020204" pitchFamily="34" charset="0"/>
                <a:buChar char="•"/>
              </a:pPr>
              <a:endParaRPr lang="en-US" sz="1500" dirty="0">
                <a:solidFill>
                  <a:srgbClr val="000000"/>
                </a:solidFill>
              </a:endParaRPr>
            </a:p>
            <a:p>
              <a:pPr algn="just"/>
              <a:endParaRPr lang="da-DK" sz="1100" dirty="0">
                <a:solidFill>
                  <a:srgbClr val="000000"/>
                </a:solidFill>
              </a:endParaRPr>
            </a:p>
          </p:txBody>
        </p:sp>
        <p:sp>
          <p:nvSpPr>
            <p:cNvPr id="15" name="Rektangel 65">
              <a:extLst>
                <a:ext uri="{FF2B5EF4-FFF2-40B4-BE49-F238E27FC236}">
                  <a16:creationId xmlns:a16="http://schemas.microsoft.com/office/drawing/2014/main" id="{311FF619-C91A-4E73-9583-A56BCBDDE902}"/>
                </a:ext>
              </a:extLst>
            </p:cNvPr>
            <p:cNvSpPr>
              <a:spLocks noChangeArrowheads="1"/>
            </p:cNvSpPr>
            <p:nvPr/>
          </p:nvSpPr>
          <p:spPr bwMode="auto">
            <a:xfrm>
              <a:off x="3430588" y="2311400"/>
              <a:ext cx="233362" cy="238125"/>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grpSp>
          <p:nvGrpSpPr>
            <p:cNvPr id="16" name="Gruppe 47">
              <a:extLst>
                <a:ext uri="{FF2B5EF4-FFF2-40B4-BE49-F238E27FC236}">
                  <a16:creationId xmlns:a16="http://schemas.microsoft.com/office/drawing/2014/main" id="{FB5E9DFE-F022-4910-A80D-2654B7DF7530}"/>
                </a:ext>
              </a:extLst>
            </p:cNvPr>
            <p:cNvGrpSpPr>
              <a:grpSpLocks/>
            </p:cNvGrpSpPr>
            <p:nvPr/>
          </p:nvGrpSpPr>
          <p:grpSpPr bwMode="auto">
            <a:xfrm>
              <a:off x="6061075" y="2286000"/>
              <a:ext cx="250825" cy="277813"/>
              <a:chOff x="6061075" y="2286000"/>
              <a:chExt cx="250825" cy="277813"/>
            </a:xfrm>
          </p:grpSpPr>
          <p:sp>
            <p:nvSpPr>
              <p:cNvPr id="18" name="Rektangel 26">
                <a:extLst>
                  <a:ext uri="{FF2B5EF4-FFF2-40B4-BE49-F238E27FC236}">
                    <a16:creationId xmlns:a16="http://schemas.microsoft.com/office/drawing/2014/main" id="{A87D34FC-4EFF-4068-BBD3-D0207E64AA9C}"/>
                  </a:ext>
                </a:extLst>
              </p:cNvPr>
              <p:cNvSpPr>
                <a:spLocks noChangeArrowheads="1"/>
              </p:cNvSpPr>
              <p:nvPr/>
            </p:nvSpPr>
            <p:spPr bwMode="auto">
              <a:xfrm>
                <a:off x="6075363" y="2311400"/>
                <a:ext cx="236537" cy="236538"/>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da-DK" kern="0" noProof="1">
                  <a:solidFill>
                    <a:sysClr val="window" lastClr="FFFFFF"/>
                  </a:solidFill>
                  <a:latin typeface="Arial" pitchFamily="34" charset="0"/>
                  <a:ea typeface="ＭＳ Ｐゴシック" pitchFamily="-97" charset="-128"/>
                </a:endParaRPr>
              </a:p>
            </p:txBody>
          </p:sp>
          <p:sp>
            <p:nvSpPr>
              <p:cNvPr id="19" name="Tekstboks 46">
                <a:extLst>
                  <a:ext uri="{FF2B5EF4-FFF2-40B4-BE49-F238E27FC236}">
                    <a16:creationId xmlns:a16="http://schemas.microsoft.com/office/drawing/2014/main" id="{09B09380-1076-4198-887E-16242E4B9E52}"/>
                  </a:ext>
                </a:extLst>
              </p:cNvPr>
              <p:cNvSpPr txBox="1">
                <a:spLocks noChangeArrowheads="1"/>
              </p:cNvSpPr>
              <p:nvPr/>
            </p:nvSpPr>
            <p:spPr bwMode="auto">
              <a:xfrm>
                <a:off x="6061075" y="2286000"/>
                <a:ext cx="220663" cy="277813"/>
              </a:xfrm>
              <a:prstGeom prst="rect">
                <a:avLst/>
              </a:prstGeom>
              <a:solidFill>
                <a:schemeClr val="accent2">
                  <a:lumMod val="60000"/>
                  <a:lumOff val="40000"/>
                </a:schemeClr>
              </a:solid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3</a:t>
                </a:r>
              </a:p>
            </p:txBody>
          </p:sp>
        </p:grpSp>
        <p:sp>
          <p:nvSpPr>
            <p:cNvPr id="17" name="Tekstboks 28">
              <a:extLst>
                <a:ext uri="{FF2B5EF4-FFF2-40B4-BE49-F238E27FC236}">
                  <a16:creationId xmlns:a16="http://schemas.microsoft.com/office/drawing/2014/main" id="{3D09A09B-DA65-4015-B417-D91EF213D86D}"/>
                </a:ext>
              </a:extLst>
            </p:cNvPr>
            <p:cNvSpPr txBox="1">
              <a:spLocks noChangeArrowheads="1"/>
            </p:cNvSpPr>
            <p:nvPr/>
          </p:nvSpPr>
          <p:spPr bwMode="auto">
            <a:xfrm>
              <a:off x="3414713" y="2298700"/>
              <a:ext cx="219075" cy="277813"/>
            </a:xfrm>
            <a:prstGeom prst="rect">
              <a:avLst/>
            </a:prstGeom>
            <a:solidFill>
              <a:schemeClr val="accent2">
                <a:lumMod val="60000"/>
                <a:lumOff val="40000"/>
              </a:schemeClr>
            </a:solid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2</a:t>
              </a:r>
            </a:p>
          </p:txBody>
        </p:sp>
      </p:grpSp>
    </p:spTree>
    <p:extLst>
      <p:ext uri="{BB962C8B-B14F-4D97-AF65-F5344CB8AC3E}">
        <p14:creationId xmlns:p14="http://schemas.microsoft.com/office/powerpoint/2010/main" val="3796769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CE8A-82CE-48AD-BC3E-A47FC9066BA8}"/>
              </a:ext>
            </a:extLst>
          </p:cNvPr>
          <p:cNvSpPr>
            <a:spLocks noGrp="1"/>
          </p:cNvSpPr>
          <p:nvPr>
            <p:ph type="title"/>
          </p:nvPr>
        </p:nvSpPr>
        <p:spPr/>
        <p:txBody>
          <a:bodyPr/>
          <a:lstStyle/>
          <a:p>
            <a:r>
              <a:rPr lang="en-US" dirty="0"/>
              <a:t>Tips for Keeping a Job</a:t>
            </a:r>
          </a:p>
        </p:txBody>
      </p:sp>
      <p:sp>
        <p:nvSpPr>
          <p:cNvPr id="3" name="Content Placeholder 2">
            <a:extLst>
              <a:ext uri="{FF2B5EF4-FFF2-40B4-BE49-F238E27FC236}">
                <a16:creationId xmlns:a16="http://schemas.microsoft.com/office/drawing/2014/main" id="{AB3F21E5-96A6-4192-BDC9-2D83633B7A10}"/>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Be on time! Attendance is critical---be at work when you are on the schedule</a:t>
            </a:r>
          </a:p>
          <a:p>
            <a:pPr marL="457200" indent="-457200">
              <a:buClr>
                <a:schemeClr val="accent1"/>
              </a:buClr>
              <a:buFont typeface="Wingdings" panose="05000000000000000000" pitchFamily="2" charset="2"/>
              <a:buChar char="Ø"/>
            </a:pPr>
            <a:r>
              <a:rPr lang="en-US" dirty="0"/>
              <a:t>Dress appropriately, and practice good hygiene</a:t>
            </a:r>
          </a:p>
          <a:p>
            <a:pPr marL="457200" indent="-457200">
              <a:buClr>
                <a:schemeClr val="accent1"/>
              </a:buClr>
              <a:buFont typeface="Wingdings" panose="05000000000000000000" pitchFamily="2" charset="2"/>
              <a:buChar char="Ø"/>
            </a:pPr>
            <a:r>
              <a:rPr lang="en-US" dirty="0"/>
              <a:t>Be familiar with company policy and personnel policies</a:t>
            </a:r>
          </a:p>
          <a:p>
            <a:pPr marL="457200" indent="-457200">
              <a:buClr>
                <a:schemeClr val="accent1"/>
              </a:buClr>
              <a:buFont typeface="Wingdings" panose="05000000000000000000" pitchFamily="2" charset="2"/>
              <a:buChar char="Ø"/>
            </a:pPr>
            <a:r>
              <a:rPr lang="en-US" dirty="0"/>
              <a:t>Learn your job description, and be sure you do all that is expected.  Do jobs right, not just fast</a:t>
            </a:r>
          </a:p>
          <a:p>
            <a:pPr marL="457200" indent="-457200">
              <a:buClr>
                <a:schemeClr val="accent1"/>
              </a:buClr>
              <a:buFont typeface="Wingdings" panose="05000000000000000000" pitchFamily="2" charset="2"/>
              <a:buChar char="Ø"/>
            </a:pPr>
            <a:r>
              <a:rPr lang="en-US" dirty="0"/>
              <a:t>Offer to help others if you are finished with your task</a:t>
            </a:r>
          </a:p>
          <a:p>
            <a:endParaRPr lang="en-US" dirty="0"/>
          </a:p>
        </p:txBody>
      </p:sp>
    </p:spTree>
    <p:extLst>
      <p:ext uri="{BB962C8B-B14F-4D97-AF65-F5344CB8AC3E}">
        <p14:creationId xmlns:p14="http://schemas.microsoft.com/office/powerpoint/2010/main" val="3716364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FDFC-939B-4453-8ADA-73596AF0D1D2}"/>
              </a:ext>
            </a:extLst>
          </p:cNvPr>
          <p:cNvSpPr>
            <a:spLocks noGrp="1"/>
          </p:cNvSpPr>
          <p:nvPr>
            <p:ph type="title"/>
          </p:nvPr>
        </p:nvSpPr>
        <p:spPr/>
        <p:txBody>
          <a:bodyPr/>
          <a:lstStyle/>
          <a:p>
            <a:r>
              <a:rPr lang="en-US" dirty="0"/>
              <a:t>What to Do When It’s Time to Leave</a:t>
            </a:r>
          </a:p>
        </p:txBody>
      </p:sp>
      <p:sp>
        <p:nvSpPr>
          <p:cNvPr id="3" name="Content Placeholder 2">
            <a:extLst>
              <a:ext uri="{FF2B5EF4-FFF2-40B4-BE49-F238E27FC236}">
                <a16:creationId xmlns:a16="http://schemas.microsoft.com/office/drawing/2014/main" id="{884F610A-9C0E-4C23-851F-FCE6296ACF0A}"/>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Be SURE you have a new job before telling anyone you are looking elsewhere</a:t>
            </a:r>
          </a:p>
          <a:p>
            <a:pPr marL="457200" indent="-457200">
              <a:buClr>
                <a:schemeClr val="accent1"/>
              </a:buClr>
              <a:buFont typeface="Wingdings" panose="05000000000000000000" pitchFamily="2" charset="2"/>
              <a:buChar char="Ø"/>
            </a:pPr>
            <a:r>
              <a:rPr lang="en-US" dirty="0"/>
              <a:t>Give your employer the notice that is required in the personnel policies. This can be as much as two weeks. Be prepared for some employers to want you to leave as soon as you give notice, even immediately</a:t>
            </a:r>
          </a:p>
          <a:p>
            <a:pPr marL="457200" indent="-457200">
              <a:buClr>
                <a:schemeClr val="accent1"/>
              </a:buClr>
              <a:buFont typeface="Wingdings" panose="05000000000000000000" pitchFamily="2" charset="2"/>
              <a:buChar char="Ø"/>
            </a:pPr>
            <a:r>
              <a:rPr lang="en-US" dirty="0"/>
              <a:t>Bring a written copy of your resignation letter, including the date of your last day and a thank you note</a:t>
            </a:r>
          </a:p>
          <a:p>
            <a:pPr marL="457200" indent="-457200">
              <a:buClr>
                <a:schemeClr val="accent1"/>
              </a:buClr>
              <a:buFont typeface="Wingdings" panose="05000000000000000000" pitchFamily="2" charset="2"/>
              <a:buChar char="Ø"/>
            </a:pPr>
            <a:r>
              <a:rPr lang="en-US" dirty="0"/>
              <a:t>Don’t burn your bridges. You may need to get positive references from this employer</a:t>
            </a:r>
          </a:p>
          <a:p>
            <a:endParaRPr lang="en-US" dirty="0"/>
          </a:p>
        </p:txBody>
      </p:sp>
    </p:spTree>
    <p:extLst>
      <p:ext uri="{BB962C8B-B14F-4D97-AF65-F5344CB8AC3E}">
        <p14:creationId xmlns:p14="http://schemas.microsoft.com/office/powerpoint/2010/main" val="236462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CE3B-2A82-4E46-B6F6-CD4F0ACC0DC6}"/>
              </a:ext>
            </a:extLst>
          </p:cNvPr>
          <p:cNvSpPr>
            <a:spLocks noGrp="1"/>
          </p:cNvSpPr>
          <p:nvPr>
            <p:ph type="title"/>
          </p:nvPr>
        </p:nvSpPr>
        <p:spPr/>
        <p:txBody>
          <a:bodyPr/>
          <a:lstStyle/>
          <a:p>
            <a:r>
              <a:rPr lang="en-US" dirty="0"/>
              <a:t>Social Media</a:t>
            </a:r>
          </a:p>
        </p:txBody>
      </p:sp>
      <p:sp>
        <p:nvSpPr>
          <p:cNvPr id="3" name="Content Placeholder 2">
            <a:extLst>
              <a:ext uri="{FF2B5EF4-FFF2-40B4-BE49-F238E27FC236}">
                <a16:creationId xmlns:a16="http://schemas.microsoft.com/office/drawing/2014/main" id="{F0E80609-8571-4995-9E84-8F4BFDDAC877}"/>
              </a:ext>
            </a:extLst>
          </p:cNvPr>
          <p:cNvSpPr>
            <a:spLocks noGrp="1"/>
          </p:cNvSpPr>
          <p:nvPr>
            <p:ph sz="half" idx="1"/>
          </p:nvPr>
        </p:nvSpPr>
        <p:spPr/>
        <p:txBody>
          <a:bodyPr/>
          <a:lstStyle/>
          <a:p>
            <a:r>
              <a:rPr lang="en-US" dirty="0"/>
              <a:t>Be aware of what you post on social media. Employers may look at your pages before they interview you and after you get the job.</a:t>
            </a:r>
          </a:p>
          <a:p>
            <a:endParaRPr lang="en-US" dirty="0"/>
          </a:p>
        </p:txBody>
      </p:sp>
      <p:pic>
        <p:nvPicPr>
          <p:cNvPr id="4" name="Picture 3">
            <a:hlinkClick r:id="rId3"/>
            <a:extLst>
              <a:ext uri="{FF2B5EF4-FFF2-40B4-BE49-F238E27FC236}">
                <a16:creationId xmlns:a16="http://schemas.microsoft.com/office/drawing/2014/main" id="{6C3532AD-A951-43A7-A70C-2AE47EF3A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7600" y="1556827"/>
            <a:ext cx="5249081" cy="3744345"/>
          </a:xfrm>
          <a:prstGeom prst="rect">
            <a:avLst/>
          </a:prstGeom>
        </p:spPr>
      </p:pic>
      <p:sp>
        <p:nvSpPr>
          <p:cNvPr id="5" name="TextBox 4">
            <a:extLst>
              <a:ext uri="{FF2B5EF4-FFF2-40B4-BE49-F238E27FC236}">
                <a16:creationId xmlns:a16="http://schemas.microsoft.com/office/drawing/2014/main" id="{D2096B13-2E15-44D1-B7F2-6518526670E3}"/>
              </a:ext>
            </a:extLst>
          </p:cNvPr>
          <p:cNvSpPr txBox="1"/>
          <p:nvPr/>
        </p:nvSpPr>
        <p:spPr>
          <a:xfrm>
            <a:off x="7711492" y="5389824"/>
            <a:ext cx="2661296" cy="369332"/>
          </a:xfrm>
          <a:prstGeom prst="rect">
            <a:avLst/>
          </a:prstGeom>
          <a:noFill/>
        </p:spPr>
        <p:txBody>
          <a:bodyPr wrap="square" rtlCol="0">
            <a:spAutoFit/>
          </a:bodyPr>
          <a:lstStyle/>
          <a:p>
            <a:pPr algn="ctr"/>
            <a:r>
              <a:rPr lang="en-US" dirty="0"/>
              <a:t>(click on picture)</a:t>
            </a:r>
          </a:p>
        </p:txBody>
      </p:sp>
    </p:spTree>
    <p:extLst>
      <p:ext uri="{BB962C8B-B14F-4D97-AF65-F5344CB8AC3E}">
        <p14:creationId xmlns:p14="http://schemas.microsoft.com/office/powerpoint/2010/main" val="726605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C48C-0AD2-4106-A6E9-E348933E1F29}"/>
              </a:ext>
            </a:extLst>
          </p:cNvPr>
          <p:cNvSpPr>
            <a:spLocks noGrp="1"/>
          </p:cNvSpPr>
          <p:nvPr>
            <p:ph type="title"/>
          </p:nvPr>
        </p:nvSpPr>
        <p:spPr/>
        <p:txBody>
          <a:bodyPr/>
          <a:lstStyle/>
          <a:p>
            <a:r>
              <a:rPr lang="en-US" dirty="0"/>
              <a:t>Social Networking Sites</a:t>
            </a:r>
          </a:p>
        </p:txBody>
      </p:sp>
      <p:sp>
        <p:nvSpPr>
          <p:cNvPr id="3" name="Content Placeholder 2">
            <a:extLst>
              <a:ext uri="{FF2B5EF4-FFF2-40B4-BE49-F238E27FC236}">
                <a16:creationId xmlns:a16="http://schemas.microsoft.com/office/drawing/2014/main" id="{D2E798D6-EA20-49EE-8236-8A814B8DA3AA}"/>
              </a:ext>
            </a:extLst>
          </p:cNvPr>
          <p:cNvSpPr>
            <a:spLocks noGrp="1"/>
          </p:cNvSpPr>
          <p:nvPr>
            <p:ph sz="half" idx="1"/>
          </p:nvPr>
        </p:nvSpPr>
        <p:spPr/>
        <p:txBody>
          <a:bodyPr/>
          <a:lstStyle/>
          <a:p>
            <a:r>
              <a:rPr lang="en-US" sz="2800" dirty="0">
                <a:latin typeface="Arial" panose="020B0604020202020204" pitchFamily="34" charset="0"/>
                <a:cs typeface="Arial" panose="020B0604020202020204" pitchFamily="34" charset="0"/>
              </a:rPr>
              <a:t>Educators in some districts have experienced problems with inappropriate communications with students, as well as inappropriate content being posted on their pages by themselves or their “friends.”</a:t>
            </a:r>
          </a:p>
          <a:p>
            <a:endParaRPr lang="en-US" dirty="0"/>
          </a:p>
        </p:txBody>
      </p:sp>
      <p:pic>
        <p:nvPicPr>
          <p:cNvPr id="4" name="Content Placeholder 2">
            <a:extLst>
              <a:ext uri="{FF2B5EF4-FFF2-40B4-BE49-F238E27FC236}">
                <a16:creationId xmlns:a16="http://schemas.microsoft.com/office/drawing/2014/main" id="{0C5D87D6-632D-45DE-846F-CB410A729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909" y="1501579"/>
            <a:ext cx="3048000" cy="4572000"/>
          </a:xfrm>
          <a:prstGeom prst="rect">
            <a:avLst/>
          </a:prstGeom>
        </p:spPr>
      </p:pic>
    </p:spTree>
    <p:extLst>
      <p:ext uri="{BB962C8B-B14F-4D97-AF65-F5344CB8AC3E}">
        <p14:creationId xmlns:p14="http://schemas.microsoft.com/office/powerpoint/2010/main" val="3815562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B071-C659-402C-9492-3C71911ADCB4}"/>
              </a:ext>
            </a:extLst>
          </p:cNvPr>
          <p:cNvSpPr>
            <a:spLocks noGrp="1"/>
          </p:cNvSpPr>
          <p:nvPr>
            <p:ph type="title"/>
          </p:nvPr>
        </p:nvSpPr>
        <p:spPr/>
        <p:txBody>
          <a:bodyPr/>
          <a:lstStyle/>
          <a:p>
            <a:r>
              <a:rPr lang="en-US" dirty="0"/>
              <a:t>Teamwork – Being a Team Player</a:t>
            </a:r>
          </a:p>
        </p:txBody>
      </p:sp>
      <p:pic>
        <p:nvPicPr>
          <p:cNvPr id="4" name="Picture 3">
            <a:extLst>
              <a:ext uri="{FF2B5EF4-FFF2-40B4-BE49-F238E27FC236}">
                <a16:creationId xmlns:a16="http://schemas.microsoft.com/office/drawing/2014/main" id="{817E0928-F24D-4092-A276-416E52400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0603" y="1538868"/>
            <a:ext cx="4550793" cy="4550793"/>
          </a:xfrm>
          <a:prstGeom prst="rect">
            <a:avLst/>
          </a:prstGeom>
        </p:spPr>
      </p:pic>
    </p:spTree>
    <p:extLst>
      <p:ext uri="{BB962C8B-B14F-4D97-AF65-F5344CB8AC3E}">
        <p14:creationId xmlns:p14="http://schemas.microsoft.com/office/powerpoint/2010/main" val="219557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CA38-4C45-454B-B962-2880BCAAB087}"/>
              </a:ext>
            </a:extLst>
          </p:cNvPr>
          <p:cNvSpPr>
            <a:spLocks noGrp="1"/>
          </p:cNvSpPr>
          <p:nvPr>
            <p:ph type="title"/>
          </p:nvPr>
        </p:nvSpPr>
        <p:spPr/>
        <p:txBody>
          <a:bodyPr/>
          <a:lstStyle/>
          <a:p>
            <a:r>
              <a:rPr lang="en-US" dirty="0"/>
              <a:t>TEAM</a:t>
            </a:r>
          </a:p>
        </p:txBody>
      </p:sp>
      <p:sp>
        <p:nvSpPr>
          <p:cNvPr id="4" name="Content Placeholder 2">
            <a:extLst>
              <a:ext uri="{FF2B5EF4-FFF2-40B4-BE49-F238E27FC236}">
                <a16:creationId xmlns:a16="http://schemas.microsoft.com/office/drawing/2014/main" id="{7088E51E-1F11-4873-8C9F-ADB3CBDD7430}"/>
              </a:ext>
            </a:extLst>
          </p:cNvPr>
          <p:cNvSpPr>
            <a:spLocks noGrp="1"/>
          </p:cNvSpPr>
          <p:nvPr>
            <p:ph idx="1"/>
          </p:nvPr>
        </p:nvSpPr>
        <p:spPr>
          <a:xfrm>
            <a:off x="740664" y="1699708"/>
            <a:ext cx="6554790" cy="3124201"/>
          </a:xfrm>
        </p:spPr>
        <p:txBody>
          <a:bodyPr>
            <a:normAutofit/>
          </a:bodyPr>
          <a:lstStyle/>
          <a:p>
            <a:r>
              <a:rPr lang="en-US" sz="3200" b="1" spc="600" dirty="0"/>
              <a:t>T----Together </a:t>
            </a:r>
          </a:p>
          <a:p>
            <a:r>
              <a:rPr lang="en-US" sz="3200" b="1" spc="600" dirty="0"/>
              <a:t>E----Everyone </a:t>
            </a:r>
          </a:p>
          <a:p>
            <a:r>
              <a:rPr lang="en-US" sz="3200" b="1" spc="600" dirty="0"/>
              <a:t>A----Achieves </a:t>
            </a:r>
          </a:p>
          <a:p>
            <a:r>
              <a:rPr lang="en-US" sz="3200" b="1" spc="600" dirty="0"/>
              <a:t>M----More</a:t>
            </a:r>
          </a:p>
        </p:txBody>
      </p:sp>
      <p:pic>
        <p:nvPicPr>
          <p:cNvPr id="5" name="Picture 4" descr="Team, Unity, Celebration, Dance, Teamwork, Party, Happy">
            <a:extLst>
              <a:ext uri="{FF2B5EF4-FFF2-40B4-BE49-F238E27FC236}">
                <a16:creationId xmlns:a16="http://schemas.microsoft.com/office/drawing/2014/main" id="{D732CB5D-3D87-40CE-B0BD-9090F5CB9B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0076" y="2124264"/>
            <a:ext cx="5644699" cy="303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286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FA3E-B9B0-46B3-8666-FA70A28E0FB0}"/>
              </a:ext>
            </a:extLst>
          </p:cNvPr>
          <p:cNvSpPr>
            <a:spLocks noGrp="1"/>
          </p:cNvSpPr>
          <p:nvPr>
            <p:ph type="title"/>
          </p:nvPr>
        </p:nvSpPr>
        <p:spPr>
          <a:xfrm>
            <a:off x="1066274" y="3707970"/>
            <a:ext cx="10059452" cy="876300"/>
          </a:xfrm>
        </p:spPr>
        <p:txBody>
          <a:bodyPr/>
          <a:lstStyle/>
          <a:p>
            <a:r>
              <a:rPr lang="en-US" dirty="0"/>
              <a:t>“(Teams)…have become the vehicle for moving organizations into the future. Teams are not just nice to have, they are hard core units of the production.”</a:t>
            </a:r>
            <a:br>
              <a:rPr lang="en-US" dirty="0"/>
            </a:br>
            <a:r>
              <a:rPr lang="en-US" sz="3200" dirty="0"/>
              <a:t>Blanchard, 2007, </a:t>
            </a:r>
            <a:r>
              <a:rPr lang="en-US" sz="3200" dirty="0" err="1"/>
              <a:t>pg</a:t>
            </a:r>
            <a:r>
              <a:rPr lang="en-US" sz="3200" dirty="0"/>
              <a:t> 17</a:t>
            </a:r>
            <a:br>
              <a:rPr lang="en-US" sz="3200" dirty="0"/>
            </a:br>
            <a:endParaRPr lang="en-US" dirty="0"/>
          </a:p>
        </p:txBody>
      </p:sp>
      <p:pic>
        <p:nvPicPr>
          <p:cNvPr id="4" name="Picture 3">
            <a:hlinkClick r:id="rId3"/>
            <a:extLst>
              <a:ext uri="{FF2B5EF4-FFF2-40B4-BE49-F238E27FC236}">
                <a16:creationId xmlns:a16="http://schemas.microsoft.com/office/drawing/2014/main" id="{AE35D7F4-3416-4399-AD7D-206655AC3DCA}"/>
              </a:ext>
            </a:extLst>
          </p:cNvPr>
          <p:cNvPicPr>
            <a:picLocks noChangeAspect="1"/>
          </p:cNvPicPr>
          <p:nvPr/>
        </p:nvPicPr>
        <p:blipFill>
          <a:blip r:embed="rId4"/>
          <a:stretch>
            <a:fillRect/>
          </a:stretch>
        </p:blipFill>
        <p:spPr>
          <a:xfrm>
            <a:off x="6568068" y="3331845"/>
            <a:ext cx="4379977" cy="3096721"/>
          </a:xfrm>
          <a:prstGeom prst="rect">
            <a:avLst/>
          </a:prstGeom>
        </p:spPr>
      </p:pic>
    </p:spTree>
    <p:extLst>
      <p:ext uri="{BB962C8B-B14F-4D97-AF65-F5344CB8AC3E}">
        <p14:creationId xmlns:p14="http://schemas.microsoft.com/office/powerpoint/2010/main" val="1206488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EA28-3660-47C0-857E-4BFB4C084DA7}"/>
              </a:ext>
            </a:extLst>
          </p:cNvPr>
          <p:cNvSpPr>
            <a:spLocks noGrp="1"/>
          </p:cNvSpPr>
          <p:nvPr>
            <p:ph type="title"/>
          </p:nvPr>
        </p:nvSpPr>
        <p:spPr/>
        <p:txBody>
          <a:bodyPr/>
          <a:lstStyle/>
          <a:p>
            <a:r>
              <a:rPr lang="en-US" dirty="0"/>
              <a:t>Why work in teams?</a:t>
            </a:r>
          </a:p>
        </p:txBody>
      </p:sp>
      <p:pic>
        <p:nvPicPr>
          <p:cNvPr id="4" name="Picture 3">
            <a:extLst>
              <a:ext uri="{FF2B5EF4-FFF2-40B4-BE49-F238E27FC236}">
                <a16:creationId xmlns:a16="http://schemas.microsoft.com/office/drawing/2014/main" id="{A6F01D4A-D6B5-4B66-A86F-D8A193A41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939" y="1571452"/>
            <a:ext cx="6680122" cy="4717836"/>
          </a:xfrm>
          <a:prstGeom prst="rect">
            <a:avLst/>
          </a:prstGeom>
          <a:effectLst>
            <a:softEdge rad="317500"/>
          </a:effectLst>
        </p:spPr>
      </p:pic>
    </p:spTree>
    <p:extLst>
      <p:ext uri="{BB962C8B-B14F-4D97-AF65-F5344CB8AC3E}">
        <p14:creationId xmlns:p14="http://schemas.microsoft.com/office/powerpoint/2010/main" val="1169578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CCEE-7B91-40E7-873C-35BCBFEC2D25}"/>
              </a:ext>
            </a:extLst>
          </p:cNvPr>
          <p:cNvSpPr>
            <a:spLocks noGrp="1"/>
          </p:cNvSpPr>
          <p:nvPr>
            <p:ph type="title"/>
          </p:nvPr>
        </p:nvSpPr>
        <p:spPr/>
        <p:txBody>
          <a:bodyPr/>
          <a:lstStyle/>
          <a:p>
            <a:r>
              <a:rPr lang="en-US" dirty="0"/>
              <a:t>Why work in teams?</a:t>
            </a:r>
          </a:p>
        </p:txBody>
      </p:sp>
      <p:sp>
        <p:nvSpPr>
          <p:cNvPr id="3" name="Content Placeholder 2">
            <a:extLst>
              <a:ext uri="{FF2B5EF4-FFF2-40B4-BE49-F238E27FC236}">
                <a16:creationId xmlns:a16="http://schemas.microsoft.com/office/drawing/2014/main" id="{570E9BC6-95A3-4652-A89A-448FA3C65C1E}"/>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We all can learn from each other</a:t>
            </a:r>
          </a:p>
          <a:p>
            <a:pPr marL="457200" indent="-457200">
              <a:buClr>
                <a:schemeClr val="accent1"/>
              </a:buClr>
              <a:buFont typeface="Wingdings" panose="05000000000000000000" pitchFamily="2" charset="2"/>
              <a:buChar char="Ø"/>
            </a:pPr>
            <a:r>
              <a:rPr lang="en-US" sz="2800" dirty="0"/>
              <a:t>Teams can be more effective than individuals when working on complex projects </a:t>
            </a:r>
          </a:p>
          <a:p>
            <a:pPr marL="457200" indent="-457200">
              <a:buClr>
                <a:schemeClr val="accent1"/>
              </a:buClr>
              <a:buFont typeface="Wingdings" panose="05000000000000000000" pitchFamily="2" charset="2"/>
              <a:buChar char="Ø"/>
            </a:pPr>
            <a:r>
              <a:rPr lang="en-US" sz="2800" dirty="0"/>
              <a:t>Teamwork helps develop interpersonal skills</a:t>
            </a:r>
          </a:p>
          <a:p>
            <a:endParaRPr lang="en-US" dirty="0"/>
          </a:p>
        </p:txBody>
      </p:sp>
      <p:pic>
        <p:nvPicPr>
          <p:cNvPr id="4" name="Picture 3">
            <a:extLst>
              <a:ext uri="{FF2B5EF4-FFF2-40B4-BE49-F238E27FC236}">
                <a16:creationId xmlns:a16="http://schemas.microsoft.com/office/drawing/2014/main" id="{1927E5FA-E2BE-4692-95B6-E92F944DE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106" y="2319818"/>
            <a:ext cx="4156492" cy="2935522"/>
          </a:xfrm>
          <a:prstGeom prst="rect">
            <a:avLst/>
          </a:prstGeom>
          <a:effectLst>
            <a:softEdge rad="317500"/>
          </a:effectLst>
        </p:spPr>
      </p:pic>
    </p:spTree>
    <p:extLst>
      <p:ext uri="{BB962C8B-B14F-4D97-AF65-F5344CB8AC3E}">
        <p14:creationId xmlns:p14="http://schemas.microsoft.com/office/powerpoint/2010/main" val="1041830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7E5F-1CA5-4126-920C-8C67FC71E5F3}"/>
              </a:ext>
            </a:extLst>
          </p:cNvPr>
          <p:cNvSpPr>
            <a:spLocks noGrp="1"/>
          </p:cNvSpPr>
          <p:nvPr>
            <p:ph type="title"/>
          </p:nvPr>
        </p:nvSpPr>
        <p:spPr/>
        <p:txBody>
          <a:bodyPr/>
          <a:lstStyle/>
          <a:p>
            <a:r>
              <a:rPr lang="en-US" dirty="0"/>
              <a:t>Effective Team Members</a:t>
            </a:r>
          </a:p>
        </p:txBody>
      </p:sp>
      <p:sp>
        <p:nvSpPr>
          <p:cNvPr id="3" name="Content Placeholder 2">
            <a:extLst>
              <a:ext uri="{FF2B5EF4-FFF2-40B4-BE49-F238E27FC236}">
                <a16:creationId xmlns:a16="http://schemas.microsoft.com/office/drawing/2014/main" id="{63375966-BE9F-418F-9242-D8BAAA21B266}"/>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Are good communicators</a:t>
            </a:r>
          </a:p>
          <a:p>
            <a:pPr marL="457200" indent="-457200">
              <a:buClr>
                <a:schemeClr val="accent1"/>
              </a:buClr>
              <a:buFont typeface="Wingdings" panose="05000000000000000000" pitchFamily="2" charset="2"/>
              <a:buChar char="Ø"/>
            </a:pPr>
            <a:r>
              <a:rPr lang="en-US" sz="2800" dirty="0"/>
              <a:t>Are reliable</a:t>
            </a:r>
          </a:p>
          <a:p>
            <a:pPr marL="457200" indent="-457200">
              <a:buClr>
                <a:schemeClr val="accent1"/>
              </a:buClr>
              <a:buFont typeface="Wingdings" panose="05000000000000000000" pitchFamily="2" charset="2"/>
              <a:buChar char="Ø"/>
            </a:pPr>
            <a:r>
              <a:rPr lang="en-US" sz="2800" dirty="0"/>
              <a:t>Are respectful of other team members</a:t>
            </a:r>
          </a:p>
          <a:p>
            <a:pPr marL="457200" indent="-457200">
              <a:buClr>
                <a:schemeClr val="accent1"/>
              </a:buClr>
              <a:buFont typeface="Wingdings" panose="05000000000000000000" pitchFamily="2" charset="2"/>
              <a:buChar char="Ø"/>
            </a:pPr>
            <a:r>
              <a:rPr lang="en-US" sz="2800" dirty="0"/>
              <a:t>Cooperate and pitch in to accomplish the goal</a:t>
            </a:r>
          </a:p>
          <a:p>
            <a:pPr marL="457200" indent="-457200">
              <a:buClr>
                <a:schemeClr val="accent1"/>
              </a:buClr>
              <a:buFont typeface="Wingdings" panose="05000000000000000000" pitchFamily="2" charset="2"/>
              <a:buChar char="Ø"/>
            </a:pPr>
            <a:r>
              <a:rPr lang="en-US" sz="2800" dirty="0"/>
              <a:t>Expect success---have a positive, “can do” attitude</a:t>
            </a:r>
          </a:p>
          <a:p>
            <a:pPr marL="457200" indent="-457200">
              <a:buClr>
                <a:schemeClr val="accent1"/>
              </a:buClr>
              <a:buFont typeface="Wingdings" panose="05000000000000000000" pitchFamily="2" charset="2"/>
              <a:buChar char="Ø"/>
            </a:pPr>
            <a:r>
              <a:rPr lang="en-US" sz="2800" dirty="0"/>
              <a:t>Work to find solutions to problems</a:t>
            </a:r>
          </a:p>
          <a:p>
            <a:endParaRPr lang="en-US" dirty="0"/>
          </a:p>
        </p:txBody>
      </p:sp>
      <p:pic>
        <p:nvPicPr>
          <p:cNvPr id="4" name="Picture 3">
            <a:extLst>
              <a:ext uri="{FF2B5EF4-FFF2-40B4-BE49-F238E27FC236}">
                <a16:creationId xmlns:a16="http://schemas.microsoft.com/office/drawing/2014/main" id="{1D53E17F-4F17-45E5-8DAA-0730A7728C57}"/>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41749" y="1283509"/>
            <a:ext cx="905822" cy="4768683"/>
          </a:xfrm>
          <a:prstGeom prst="rect">
            <a:avLst/>
          </a:prstGeom>
          <a:noFill/>
        </p:spPr>
      </p:pic>
    </p:spTree>
    <p:extLst>
      <p:ext uri="{BB962C8B-B14F-4D97-AF65-F5344CB8AC3E}">
        <p14:creationId xmlns:p14="http://schemas.microsoft.com/office/powerpoint/2010/main" val="3662809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F829-6630-4D8D-898E-A684EC6D2BB1}"/>
              </a:ext>
            </a:extLst>
          </p:cNvPr>
          <p:cNvSpPr>
            <a:spLocks noGrp="1"/>
          </p:cNvSpPr>
          <p:nvPr>
            <p:ph type="title"/>
          </p:nvPr>
        </p:nvSpPr>
        <p:spPr/>
        <p:txBody>
          <a:bodyPr/>
          <a:lstStyle/>
          <a:p>
            <a:r>
              <a:rPr lang="en-US" dirty="0"/>
              <a:t>Not So Effective Team Members</a:t>
            </a:r>
          </a:p>
        </p:txBody>
      </p:sp>
      <p:sp>
        <p:nvSpPr>
          <p:cNvPr id="3" name="Content Placeholder 2">
            <a:extLst>
              <a:ext uri="{FF2B5EF4-FFF2-40B4-BE49-F238E27FC236}">
                <a16:creationId xmlns:a16="http://schemas.microsoft.com/office/drawing/2014/main" id="{40FC9272-9A11-4405-988D-8393ED3C22F3}"/>
              </a:ext>
            </a:extLst>
          </p:cNvPr>
          <p:cNvSpPr>
            <a:spLocks noGrp="1"/>
          </p:cNvSpPr>
          <p:nvPr>
            <p:ph sz="half" idx="1"/>
          </p:nvPr>
        </p:nvSpPr>
        <p:spPr/>
        <p:txBody>
          <a:bodyPr/>
          <a:lstStyle/>
          <a:p>
            <a:r>
              <a:rPr lang="en-US" sz="2800" dirty="0"/>
              <a:t>Team members who are not effective are often:</a:t>
            </a:r>
          </a:p>
          <a:p>
            <a:pPr marL="457200" indent="-457200">
              <a:buClr>
                <a:schemeClr val="accent1"/>
              </a:buClr>
              <a:buFont typeface="Wingdings" panose="05000000000000000000" pitchFamily="2" charset="2"/>
              <a:buChar char="Ø"/>
            </a:pPr>
            <a:r>
              <a:rPr lang="en-US" sz="2800" dirty="0"/>
              <a:t>Aggressive</a:t>
            </a:r>
          </a:p>
          <a:p>
            <a:pPr marL="457200" indent="-457200">
              <a:buClr>
                <a:schemeClr val="accent1"/>
              </a:buClr>
              <a:buFont typeface="Wingdings" panose="05000000000000000000" pitchFamily="2" charset="2"/>
              <a:buChar char="Ø"/>
            </a:pPr>
            <a:r>
              <a:rPr lang="en-US" sz="2800" dirty="0"/>
              <a:t>Dominating</a:t>
            </a:r>
          </a:p>
          <a:p>
            <a:pPr marL="457200" indent="-457200">
              <a:buClr>
                <a:schemeClr val="accent1"/>
              </a:buClr>
              <a:buFont typeface="Wingdings" panose="05000000000000000000" pitchFamily="2" charset="2"/>
              <a:buChar char="Ø"/>
            </a:pPr>
            <a:r>
              <a:rPr lang="en-US" sz="2800" dirty="0"/>
              <a:t>Individuals who disrupt the work and/or do not take the project seriously </a:t>
            </a:r>
          </a:p>
          <a:p>
            <a:pPr marL="457200" indent="-457200">
              <a:buClr>
                <a:schemeClr val="accent1"/>
              </a:buClr>
              <a:buFont typeface="Wingdings" panose="05000000000000000000" pitchFamily="2" charset="2"/>
              <a:buChar char="Ø"/>
            </a:pPr>
            <a:r>
              <a:rPr lang="en-US" sz="2800" dirty="0"/>
              <a:t>Lazy and/or not dependable</a:t>
            </a:r>
          </a:p>
          <a:p>
            <a:pPr marL="457200" indent="-457200">
              <a:buClr>
                <a:schemeClr val="accent1"/>
              </a:buClr>
              <a:buFont typeface="Wingdings" panose="05000000000000000000" pitchFamily="2" charset="2"/>
              <a:buChar char="Ø"/>
            </a:pPr>
            <a:r>
              <a:rPr lang="en-US" sz="2800" dirty="0"/>
              <a:t>Withdrawn and/or afraid to contribute</a:t>
            </a:r>
          </a:p>
          <a:p>
            <a:endParaRPr lang="en-US" dirty="0"/>
          </a:p>
        </p:txBody>
      </p:sp>
      <p:pic>
        <p:nvPicPr>
          <p:cNvPr id="4" name="Picture 2" descr="Clown, Balloon, Character, Cute, Happy, Man, People">
            <a:extLst>
              <a:ext uri="{FF2B5EF4-FFF2-40B4-BE49-F238E27FC236}">
                <a16:creationId xmlns:a16="http://schemas.microsoft.com/office/drawing/2014/main" id="{EAF390F8-7433-49CE-8BA6-7D2E74E6AA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3263" y="1943026"/>
            <a:ext cx="3626717" cy="373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88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74DD-5A09-4438-9BBF-0F305AF50F99}"/>
              </a:ext>
            </a:extLst>
          </p:cNvPr>
          <p:cNvSpPr>
            <a:spLocks noGrp="1"/>
          </p:cNvSpPr>
          <p:nvPr>
            <p:ph type="title"/>
          </p:nvPr>
        </p:nvSpPr>
        <p:spPr/>
        <p:txBody>
          <a:bodyPr/>
          <a:lstStyle/>
          <a:p>
            <a:r>
              <a:rPr lang="en-US" dirty="0"/>
              <a:t>Leadership Skills – Learning to Lead</a:t>
            </a:r>
          </a:p>
        </p:txBody>
      </p:sp>
      <p:pic>
        <p:nvPicPr>
          <p:cNvPr id="4" name="Picture 3">
            <a:extLst>
              <a:ext uri="{FF2B5EF4-FFF2-40B4-BE49-F238E27FC236}">
                <a16:creationId xmlns:a16="http://schemas.microsoft.com/office/drawing/2014/main" id="{DA01AE79-4C57-42B1-9B03-9292658EC4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0062" y="1583129"/>
            <a:ext cx="6091875" cy="4568907"/>
          </a:xfrm>
          <a:prstGeom prst="rect">
            <a:avLst/>
          </a:prstGeom>
        </p:spPr>
      </p:pic>
    </p:spTree>
    <p:extLst>
      <p:ext uri="{BB962C8B-B14F-4D97-AF65-F5344CB8AC3E}">
        <p14:creationId xmlns:p14="http://schemas.microsoft.com/office/powerpoint/2010/main" val="3483712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54479-B604-4347-8359-8E8E87B27593}"/>
              </a:ext>
            </a:extLst>
          </p:cNvPr>
          <p:cNvSpPr>
            <a:spLocks noGrp="1"/>
          </p:cNvSpPr>
          <p:nvPr>
            <p:ph type="title"/>
          </p:nvPr>
        </p:nvSpPr>
        <p:spPr/>
        <p:txBody>
          <a:bodyPr/>
          <a:lstStyle/>
          <a:p>
            <a:r>
              <a:rPr lang="en-US" dirty="0"/>
              <a:t>Career Preparation – Getting and Keeping a Job</a:t>
            </a:r>
          </a:p>
        </p:txBody>
      </p:sp>
      <p:pic>
        <p:nvPicPr>
          <p:cNvPr id="4" name="Picture 3">
            <a:extLst>
              <a:ext uri="{FF2B5EF4-FFF2-40B4-BE49-F238E27FC236}">
                <a16:creationId xmlns:a16="http://schemas.microsoft.com/office/drawing/2014/main" id="{FFA97D45-6461-46D7-B509-2BAC010DF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033" y="1761893"/>
            <a:ext cx="7617933" cy="3907440"/>
          </a:xfrm>
          <a:prstGeom prst="rect">
            <a:avLst/>
          </a:prstGeom>
        </p:spPr>
      </p:pic>
    </p:spTree>
    <p:extLst>
      <p:ext uri="{BB962C8B-B14F-4D97-AF65-F5344CB8AC3E}">
        <p14:creationId xmlns:p14="http://schemas.microsoft.com/office/powerpoint/2010/main" val="403424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377-E299-4CF6-9292-0572C6465B58}"/>
              </a:ext>
            </a:extLst>
          </p:cNvPr>
          <p:cNvSpPr>
            <a:spLocks noGrp="1"/>
          </p:cNvSpPr>
          <p:nvPr>
            <p:ph type="title"/>
          </p:nvPr>
        </p:nvSpPr>
        <p:spPr/>
        <p:txBody>
          <a:bodyPr/>
          <a:lstStyle/>
          <a:p>
            <a:r>
              <a:rPr lang="en-US" dirty="0"/>
              <a:t>Boss vs. Leader</a:t>
            </a:r>
          </a:p>
        </p:txBody>
      </p:sp>
      <p:sp>
        <p:nvSpPr>
          <p:cNvPr id="3" name="Content Placeholder 2">
            <a:extLst>
              <a:ext uri="{FF2B5EF4-FFF2-40B4-BE49-F238E27FC236}">
                <a16:creationId xmlns:a16="http://schemas.microsoft.com/office/drawing/2014/main" id="{D797C6E0-695C-405C-8AEA-A2647C1BC9EE}"/>
              </a:ext>
            </a:extLst>
          </p:cNvPr>
          <p:cNvSpPr>
            <a:spLocks noGrp="1"/>
          </p:cNvSpPr>
          <p:nvPr>
            <p:ph sz="half" idx="1"/>
          </p:nvPr>
        </p:nvSpPr>
        <p:spPr/>
        <p:txBody>
          <a:bodyPr/>
          <a:lstStyle/>
          <a:p>
            <a:r>
              <a:rPr lang="en-US" sz="2800" dirty="0"/>
              <a:t>Are a boss and leader </a:t>
            </a:r>
            <a:br>
              <a:rPr lang="en-US" sz="2800" dirty="0"/>
            </a:br>
            <a:r>
              <a:rPr lang="en-US" sz="2800" dirty="0"/>
              <a:t>always the same? </a:t>
            </a:r>
            <a:br>
              <a:rPr lang="en-US" sz="2800" dirty="0"/>
            </a:br>
            <a:r>
              <a:rPr lang="en-US" sz="2800" dirty="0"/>
              <a:t>Think about a boss, and think about a leader. </a:t>
            </a:r>
          </a:p>
          <a:p>
            <a:endParaRPr lang="en-US" dirty="0"/>
          </a:p>
        </p:txBody>
      </p:sp>
      <p:pic>
        <p:nvPicPr>
          <p:cNvPr id="4" name="Picture 3">
            <a:extLst>
              <a:ext uri="{FF2B5EF4-FFF2-40B4-BE49-F238E27FC236}">
                <a16:creationId xmlns:a16="http://schemas.microsoft.com/office/drawing/2014/main" id="{B669FC22-EBC5-492D-900C-CEA62FF2DCCF}"/>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tretch>
            <a:fillRect/>
          </a:stretch>
        </p:blipFill>
        <p:spPr>
          <a:xfrm>
            <a:off x="6735337" y="1529867"/>
            <a:ext cx="4185994" cy="4185994"/>
          </a:xfrm>
          <a:prstGeom prst="rect">
            <a:avLst/>
          </a:prstGeom>
          <a:effectLst>
            <a:softEdge rad="127000"/>
          </a:effectLst>
        </p:spPr>
      </p:pic>
    </p:spTree>
    <p:extLst>
      <p:ext uri="{BB962C8B-B14F-4D97-AF65-F5344CB8AC3E}">
        <p14:creationId xmlns:p14="http://schemas.microsoft.com/office/powerpoint/2010/main" val="11200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380D-2546-4E27-AF56-2F64A5B5F625}"/>
              </a:ext>
            </a:extLst>
          </p:cNvPr>
          <p:cNvSpPr>
            <a:spLocks noGrp="1"/>
          </p:cNvSpPr>
          <p:nvPr>
            <p:ph type="title"/>
          </p:nvPr>
        </p:nvSpPr>
        <p:spPr/>
        <p:txBody>
          <a:bodyPr/>
          <a:lstStyle/>
          <a:p>
            <a:r>
              <a:rPr lang="en-US" dirty="0"/>
              <a:t>Skills of Effective Leaders</a:t>
            </a:r>
          </a:p>
        </p:txBody>
      </p:sp>
      <p:sp>
        <p:nvSpPr>
          <p:cNvPr id="3" name="Content Placeholder 2">
            <a:extLst>
              <a:ext uri="{FF2B5EF4-FFF2-40B4-BE49-F238E27FC236}">
                <a16:creationId xmlns:a16="http://schemas.microsoft.com/office/drawing/2014/main" id="{9E7FB21D-0378-4E50-A83C-B5E55E88FC52}"/>
              </a:ext>
            </a:extLst>
          </p:cNvPr>
          <p:cNvSpPr>
            <a:spLocks noGrp="1"/>
          </p:cNvSpPr>
          <p:nvPr>
            <p:ph sz="half" idx="1"/>
          </p:nvPr>
        </p:nvSpPr>
        <p:spPr/>
        <p:txBody>
          <a:bodyPr/>
          <a:lstStyle/>
          <a:p>
            <a:pPr marL="514350" indent="-514350">
              <a:buClr>
                <a:schemeClr val="accent1"/>
              </a:buClr>
              <a:buFont typeface="Wingdings" panose="05000000000000000000" pitchFamily="2" charset="2"/>
              <a:buChar char="Ø"/>
            </a:pPr>
            <a:r>
              <a:rPr lang="en-US" sz="2800" dirty="0"/>
              <a:t>Building and sustaining relationships</a:t>
            </a:r>
          </a:p>
          <a:p>
            <a:pPr marL="514350" indent="-514350">
              <a:buClr>
                <a:schemeClr val="accent1"/>
              </a:buClr>
              <a:buFont typeface="Wingdings" panose="05000000000000000000" pitchFamily="2" charset="2"/>
              <a:buChar char="Ø"/>
            </a:pPr>
            <a:r>
              <a:rPr lang="en-US" sz="2800" dirty="0"/>
              <a:t>Developing and communicating a vision</a:t>
            </a:r>
          </a:p>
          <a:p>
            <a:pPr marL="514350" indent="-514350">
              <a:buClr>
                <a:schemeClr val="accent1"/>
              </a:buClr>
              <a:buFont typeface="Wingdings" panose="05000000000000000000" pitchFamily="2" charset="2"/>
              <a:buChar char="Ø"/>
            </a:pPr>
            <a:r>
              <a:rPr lang="en-US" sz="2800" dirty="0"/>
              <a:t>Influencing people</a:t>
            </a:r>
          </a:p>
          <a:p>
            <a:pPr marL="514350" indent="-514350">
              <a:buClr>
                <a:schemeClr val="accent1"/>
              </a:buClr>
              <a:buFont typeface="Wingdings" panose="05000000000000000000" pitchFamily="2" charset="2"/>
              <a:buChar char="Ø"/>
            </a:pPr>
            <a:r>
              <a:rPr lang="en-US" sz="2800" dirty="0"/>
              <a:t>Making decisions</a:t>
            </a:r>
          </a:p>
          <a:p>
            <a:pPr marL="514350" indent="-514350">
              <a:buClr>
                <a:schemeClr val="accent1"/>
              </a:buClr>
              <a:buFont typeface="Wingdings" panose="05000000000000000000" pitchFamily="2" charset="2"/>
              <a:buChar char="Ø"/>
            </a:pPr>
            <a:r>
              <a:rPr lang="en-US" sz="2800" dirty="0"/>
              <a:t>Overcoming setbacks and adversity </a:t>
            </a:r>
          </a:p>
          <a:p>
            <a:pPr marL="514350" indent="-514350">
              <a:buClr>
                <a:schemeClr val="accent1"/>
              </a:buClr>
              <a:buFont typeface="Wingdings" panose="05000000000000000000" pitchFamily="2" charset="2"/>
              <a:buChar char="Ø"/>
            </a:pPr>
            <a:r>
              <a:rPr lang="en-US" sz="2800" dirty="0"/>
              <a:t>Understanding people’s needs</a:t>
            </a:r>
          </a:p>
          <a:p>
            <a:endParaRPr lang="en-US" dirty="0"/>
          </a:p>
        </p:txBody>
      </p:sp>
    </p:spTree>
    <p:extLst>
      <p:ext uri="{BB962C8B-B14F-4D97-AF65-F5344CB8AC3E}">
        <p14:creationId xmlns:p14="http://schemas.microsoft.com/office/powerpoint/2010/main" val="591901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BC08-F340-4645-87EC-226128291466}"/>
              </a:ext>
            </a:extLst>
          </p:cNvPr>
          <p:cNvSpPr>
            <a:spLocks noGrp="1"/>
          </p:cNvSpPr>
          <p:nvPr>
            <p:ph type="title"/>
          </p:nvPr>
        </p:nvSpPr>
        <p:spPr/>
        <p:txBody>
          <a:bodyPr/>
          <a:lstStyle/>
          <a:p>
            <a:r>
              <a:rPr lang="en-US" dirty="0"/>
              <a:t>Good Leaders Always… </a:t>
            </a:r>
          </a:p>
        </p:txBody>
      </p:sp>
      <p:sp>
        <p:nvSpPr>
          <p:cNvPr id="3" name="Content Placeholder 2">
            <a:extLst>
              <a:ext uri="{FF2B5EF4-FFF2-40B4-BE49-F238E27FC236}">
                <a16:creationId xmlns:a16="http://schemas.microsoft.com/office/drawing/2014/main" id="{EC6AF983-5B89-498F-AAE8-D52882DC39B2}"/>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Measure and reward performance</a:t>
            </a:r>
          </a:p>
          <a:p>
            <a:pPr marL="457200" indent="-457200">
              <a:buClr>
                <a:schemeClr val="accent1"/>
              </a:buClr>
              <a:buFont typeface="Wingdings" panose="05000000000000000000" pitchFamily="2" charset="2"/>
              <a:buChar char="Ø"/>
            </a:pPr>
            <a:r>
              <a:rPr lang="en-US" dirty="0"/>
              <a:t>Properly allocate and deploy talent</a:t>
            </a:r>
          </a:p>
          <a:p>
            <a:pPr marL="457200" indent="-457200">
              <a:buClr>
                <a:schemeClr val="accent1"/>
              </a:buClr>
              <a:buFont typeface="Wingdings" panose="05000000000000000000" pitchFamily="2" charset="2"/>
              <a:buChar char="Ø"/>
            </a:pPr>
            <a:r>
              <a:rPr lang="en-US" dirty="0"/>
              <a:t>Provide continuous feedback-positive and negative</a:t>
            </a:r>
          </a:p>
          <a:p>
            <a:endParaRPr lang="en-US" dirty="0"/>
          </a:p>
        </p:txBody>
      </p:sp>
      <p:sp>
        <p:nvSpPr>
          <p:cNvPr id="4" name="Content Placeholder 3">
            <a:extLst>
              <a:ext uri="{FF2B5EF4-FFF2-40B4-BE49-F238E27FC236}">
                <a16:creationId xmlns:a16="http://schemas.microsoft.com/office/drawing/2014/main" id="{DB209CD0-A135-475E-AC79-80C197ACF50C}"/>
              </a:ext>
            </a:extLst>
          </p:cNvPr>
          <p:cNvSpPr>
            <a:spLocks noGrp="1"/>
          </p:cNvSpPr>
          <p:nvPr>
            <p:ph sz="half" idx="10"/>
          </p:nvPr>
        </p:nvSpPr>
        <p:spPr/>
        <p:txBody>
          <a:bodyPr/>
          <a:lstStyle/>
          <a:p>
            <a:pPr marL="514350" indent="-514350">
              <a:buClr>
                <a:schemeClr val="accent1"/>
              </a:buClr>
              <a:buFont typeface="Wingdings" panose="05000000000000000000" pitchFamily="2" charset="2"/>
              <a:buChar char="Ø"/>
            </a:pPr>
            <a:r>
              <a:rPr lang="en-US" dirty="0"/>
              <a:t>Challenge people to think</a:t>
            </a:r>
          </a:p>
          <a:p>
            <a:pPr marL="514350" indent="-514350">
              <a:buClr>
                <a:schemeClr val="accent1"/>
              </a:buClr>
              <a:buFont typeface="Wingdings" panose="05000000000000000000" pitchFamily="2" charset="2"/>
              <a:buChar char="Ø"/>
            </a:pPr>
            <a:r>
              <a:rPr lang="en-US" dirty="0"/>
              <a:t>Communicate clear expectations</a:t>
            </a:r>
          </a:p>
          <a:p>
            <a:pPr marL="514350" indent="-514350">
              <a:buClr>
                <a:schemeClr val="accent1"/>
              </a:buClr>
              <a:buFont typeface="Wingdings" panose="05000000000000000000" pitchFamily="2" charset="2"/>
              <a:buChar char="Ø"/>
            </a:pPr>
            <a:r>
              <a:rPr lang="en-US" dirty="0"/>
              <a:t>Lead by example</a:t>
            </a:r>
          </a:p>
          <a:p>
            <a:pPr marL="514350" indent="-514350">
              <a:buClr>
                <a:schemeClr val="accent1"/>
              </a:buClr>
              <a:buFont typeface="Wingdings" panose="05000000000000000000" pitchFamily="2" charset="2"/>
              <a:buChar char="Ø"/>
            </a:pPr>
            <a:r>
              <a:rPr lang="en-US" dirty="0"/>
              <a:t>Make decisions</a:t>
            </a:r>
          </a:p>
          <a:p>
            <a:pPr marL="514350" indent="-514350">
              <a:buClr>
                <a:schemeClr val="accent1"/>
              </a:buClr>
              <a:buFont typeface="Wingdings" panose="05000000000000000000" pitchFamily="2" charset="2"/>
              <a:buChar char="Ø"/>
            </a:pPr>
            <a:r>
              <a:rPr lang="en-US" dirty="0"/>
              <a:t>Make others feel safe to speak up</a:t>
            </a:r>
          </a:p>
          <a:p>
            <a:endParaRPr lang="en-US" dirty="0"/>
          </a:p>
        </p:txBody>
      </p:sp>
    </p:spTree>
    <p:extLst>
      <p:ext uri="{BB962C8B-B14F-4D97-AF65-F5344CB8AC3E}">
        <p14:creationId xmlns:p14="http://schemas.microsoft.com/office/powerpoint/2010/main" val="4185086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2118-C547-497E-A6DD-8BB7C4C209A4}"/>
              </a:ext>
            </a:extLst>
          </p:cNvPr>
          <p:cNvSpPr>
            <a:spLocks noGrp="1"/>
          </p:cNvSpPr>
          <p:nvPr>
            <p:ph type="title"/>
          </p:nvPr>
        </p:nvSpPr>
        <p:spPr/>
        <p:txBody>
          <a:bodyPr/>
          <a:lstStyle/>
          <a:p>
            <a:r>
              <a:rPr lang="en-US" dirty="0"/>
              <a:t>Good Leaders Always… </a:t>
            </a:r>
          </a:p>
        </p:txBody>
      </p:sp>
      <p:sp>
        <p:nvSpPr>
          <p:cNvPr id="3" name="Content Placeholder 2">
            <a:extLst>
              <a:ext uri="{FF2B5EF4-FFF2-40B4-BE49-F238E27FC236}">
                <a16:creationId xmlns:a16="http://schemas.microsoft.com/office/drawing/2014/main" id="{DA3A7E2E-2FBB-48F4-AE45-65ECB9764766}"/>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Genuinely enjoy responsibility</a:t>
            </a:r>
          </a:p>
          <a:p>
            <a:pPr marL="457200" indent="-457200">
              <a:buClr>
                <a:schemeClr val="accent1"/>
              </a:buClr>
              <a:buFont typeface="Wingdings" panose="05000000000000000000" pitchFamily="2" charset="2"/>
              <a:buChar char="Ø"/>
            </a:pPr>
            <a:r>
              <a:rPr lang="en-US" sz="2800" dirty="0"/>
              <a:t>Invest in relationships</a:t>
            </a:r>
          </a:p>
          <a:p>
            <a:pPr marL="457200" indent="-457200">
              <a:buClr>
                <a:schemeClr val="accent1"/>
              </a:buClr>
              <a:buFont typeface="Wingdings" panose="05000000000000000000" pitchFamily="2" charset="2"/>
              <a:buChar char="Ø"/>
            </a:pPr>
            <a:r>
              <a:rPr lang="en-US" sz="2800" dirty="0"/>
              <a:t>Problem solve without procrastinating</a:t>
            </a:r>
          </a:p>
          <a:p>
            <a:endParaRPr lang="en-US" dirty="0"/>
          </a:p>
        </p:txBody>
      </p:sp>
      <p:sp>
        <p:nvSpPr>
          <p:cNvPr id="4" name="Content Placeholder 3">
            <a:extLst>
              <a:ext uri="{FF2B5EF4-FFF2-40B4-BE49-F238E27FC236}">
                <a16:creationId xmlns:a16="http://schemas.microsoft.com/office/drawing/2014/main" id="{A3B1CC2B-63D8-4743-95D3-65B8AE91FBFD}"/>
              </a:ext>
            </a:extLst>
          </p:cNvPr>
          <p:cNvSpPr>
            <a:spLocks noGrp="1"/>
          </p:cNvSpPr>
          <p:nvPr>
            <p:ph sz="half" idx="10"/>
          </p:nvPr>
        </p:nvSpPr>
        <p:spPr/>
        <p:txBody>
          <a:bodyPr/>
          <a:lstStyle/>
          <a:p>
            <a:pPr marL="457200" indent="-457200">
              <a:buClr>
                <a:schemeClr val="accent1"/>
              </a:buClr>
              <a:buFont typeface="Wingdings" panose="05000000000000000000" pitchFamily="2" charset="2"/>
              <a:buChar char="Ø"/>
            </a:pPr>
            <a:r>
              <a:rPr lang="en-US" sz="2800" dirty="0"/>
              <a:t>Are accountable to others</a:t>
            </a:r>
          </a:p>
          <a:p>
            <a:pPr marL="457200" indent="-457200">
              <a:buClr>
                <a:schemeClr val="accent1"/>
              </a:buClr>
              <a:buFont typeface="Wingdings" panose="05000000000000000000" pitchFamily="2" charset="2"/>
              <a:buChar char="Ø"/>
            </a:pPr>
            <a:r>
              <a:rPr lang="en-US" sz="2800" dirty="0"/>
              <a:t>Are great teachers</a:t>
            </a:r>
          </a:p>
          <a:p>
            <a:pPr marL="457200" indent="-457200">
              <a:buClr>
                <a:schemeClr val="accent1"/>
              </a:buClr>
              <a:buFont typeface="Wingdings" panose="05000000000000000000" pitchFamily="2" charset="2"/>
              <a:buChar char="Ø"/>
            </a:pPr>
            <a:r>
              <a:rPr lang="en-US" sz="2800" dirty="0"/>
              <a:t>Ask questions and seek counsel</a:t>
            </a:r>
          </a:p>
          <a:p>
            <a:pPr marL="457200" indent="-457200">
              <a:buClr>
                <a:schemeClr val="accent1"/>
              </a:buClr>
              <a:buFont typeface="Wingdings" panose="05000000000000000000" pitchFamily="2" charset="2"/>
              <a:buChar char="Ø"/>
            </a:pPr>
            <a:r>
              <a:rPr lang="en-US" sz="2800" dirty="0"/>
              <a:t>Create a positive, energetic atmosphere</a:t>
            </a:r>
          </a:p>
          <a:p>
            <a:endParaRPr lang="en-US" dirty="0"/>
          </a:p>
        </p:txBody>
      </p:sp>
    </p:spTree>
    <p:extLst>
      <p:ext uri="{BB962C8B-B14F-4D97-AF65-F5344CB8AC3E}">
        <p14:creationId xmlns:p14="http://schemas.microsoft.com/office/powerpoint/2010/main" val="2416453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091E-8D06-4311-ACC6-D7366B2A98EF}"/>
              </a:ext>
            </a:extLst>
          </p:cNvPr>
          <p:cNvSpPr>
            <a:spLocks noGrp="1"/>
          </p:cNvSpPr>
          <p:nvPr>
            <p:ph type="title"/>
          </p:nvPr>
        </p:nvSpPr>
        <p:spPr>
          <a:xfrm>
            <a:off x="841025" y="1890321"/>
            <a:ext cx="10059452" cy="876300"/>
          </a:xfrm>
        </p:spPr>
        <p:txBody>
          <a:bodyPr/>
          <a:lstStyle/>
          <a:p>
            <a:r>
              <a:rPr lang="en-US" dirty="0"/>
              <a:t>Leadership and learning are indispensable.</a:t>
            </a:r>
            <a:br>
              <a:rPr lang="en-US" dirty="0"/>
            </a:br>
            <a:br>
              <a:rPr lang="en-US" dirty="0"/>
            </a:br>
            <a:r>
              <a:rPr lang="en-US" dirty="0"/>
              <a:t>-John F. Kennedy</a:t>
            </a:r>
          </a:p>
        </p:txBody>
      </p:sp>
      <p:sp>
        <p:nvSpPr>
          <p:cNvPr id="3" name="Content Placeholder 2">
            <a:extLst>
              <a:ext uri="{FF2B5EF4-FFF2-40B4-BE49-F238E27FC236}">
                <a16:creationId xmlns:a16="http://schemas.microsoft.com/office/drawing/2014/main" id="{83C456D2-9361-46B1-BE14-9ACBFFDD36A8}"/>
              </a:ext>
            </a:extLst>
          </p:cNvPr>
          <p:cNvSpPr>
            <a:spLocks noGrp="1"/>
          </p:cNvSpPr>
          <p:nvPr>
            <p:ph sz="half" idx="1"/>
          </p:nvPr>
        </p:nvSpPr>
        <p:spPr>
          <a:xfrm>
            <a:off x="740664" y="5590976"/>
            <a:ext cx="11055750" cy="419531"/>
          </a:xfrm>
        </p:spPr>
        <p:txBody>
          <a:bodyPr/>
          <a:lstStyle/>
          <a:p>
            <a:r>
              <a:rPr lang="en-US" dirty="0"/>
              <a:t>What do you think this means?</a:t>
            </a:r>
          </a:p>
        </p:txBody>
      </p:sp>
      <p:pic>
        <p:nvPicPr>
          <p:cNvPr id="4" name="Picture 3">
            <a:extLst>
              <a:ext uri="{FF2B5EF4-FFF2-40B4-BE49-F238E27FC236}">
                <a16:creationId xmlns:a16="http://schemas.microsoft.com/office/drawing/2014/main" id="{830B8597-CA10-4211-BC0D-BA42BFB167AD}"/>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4050" y="2036018"/>
            <a:ext cx="3337736" cy="3764723"/>
          </a:xfrm>
          <a:prstGeom prst="rect">
            <a:avLst/>
          </a:prstGeom>
          <a:effectLst>
            <a:glow rad="127000">
              <a:schemeClr val="accent1">
                <a:lumMod val="20000"/>
                <a:lumOff val="80000"/>
              </a:schemeClr>
            </a:glow>
            <a:softEdge rad="31750"/>
          </a:effectLst>
        </p:spPr>
      </p:pic>
    </p:spTree>
    <p:extLst>
      <p:ext uri="{BB962C8B-B14F-4D97-AF65-F5344CB8AC3E}">
        <p14:creationId xmlns:p14="http://schemas.microsoft.com/office/powerpoint/2010/main" val="2474907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9FDF-E37D-47D6-A7B6-B2A46A5E7BB6}"/>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07761260-DF44-4BE4-A832-7315DA71C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778" y="845778"/>
            <a:ext cx="5166443" cy="5166443"/>
          </a:xfrm>
          <a:prstGeom prst="rect">
            <a:avLst/>
          </a:prstGeom>
        </p:spPr>
      </p:pic>
    </p:spTree>
    <p:extLst>
      <p:ext uri="{BB962C8B-B14F-4D97-AF65-F5344CB8AC3E}">
        <p14:creationId xmlns:p14="http://schemas.microsoft.com/office/powerpoint/2010/main" val="1791874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3D9-1BDE-49DF-ACF5-1D8DD8C1D74B}"/>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EC147B23-967C-4B6D-AB67-5483E59C1A2A}"/>
              </a:ext>
            </a:extLst>
          </p:cNvPr>
          <p:cNvSpPr>
            <a:spLocks noGrp="1"/>
          </p:cNvSpPr>
          <p:nvPr>
            <p:ph sz="half" idx="1"/>
          </p:nvPr>
        </p:nvSpPr>
        <p:spPr/>
        <p:txBody>
          <a:bodyPr/>
          <a:lstStyle/>
          <a:p>
            <a:pPr lvl="0" defTabSz="457200">
              <a:spcBef>
                <a:spcPct val="20000"/>
              </a:spcBef>
              <a:spcAft>
                <a:spcPts val="600"/>
              </a:spcAft>
              <a:buClr>
                <a:srgbClr val="30ACEC">
                  <a:lumMod val="75000"/>
                </a:srgbClr>
              </a:buClr>
              <a:buSzPct val="145000"/>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Images:</a:t>
            </a:r>
          </a:p>
          <a:p>
            <a:pPr marL="285750" lvl="0" indent="-285750" defTabSz="457200">
              <a:spcBef>
                <a:spcPct val="20000"/>
              </a:spcBef>
              <a:spcAft>
                <a:spcPts val="600"/>
              </a:spcAft>
              <a:buClr>
                <a:schemeClr val="accent1"/>
              </a:buClr>
              <a:buSzPct val="145000"/>
              <a:buFont typeface="Wingdings" panose="05000000000000000000" pitchFamily="2" charset="2"/>
              <a:buChar char="Ø"/>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Microsoft Clip Art: Used with permission from Microsoft.</a:t>
            </a:r>
          </a:p>
          <a:p>
            <a:pPr lvl="0" defTabSz="457200">
              <a:spcBef>
                <a:spcPct val="20000"/>
              </a:spcBef>
              <a:spcAft>
                <a:spcPts val="600"/>
              </a:spcAft>
              <a:buClr>
                <a:srgbClr val="30ACEC">
                  <a:lumMod val="75000"/>
                </a:srgbClr>
              </a:buClr>
              <a:buSzPct val="145000"/>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Textbooks:</a:t>
            </a:r>
          </a:p>
          <a:p>
            <a:pPr marL="285750" lvl="0" indent="-285750" defTabSz="457200">
              <a:spcBef>
                <a:spcPct val="20000"/>
              </a:spcBef>
              <a:spcAft>
                <a:spcPts val="600"/>
              </a:spcAft>
              <a:buClr>
                <a:schemeClr val="accent1"/>
              </a:buClr>
              <a:buSzPct val="145000"/>
              <a:buFont typeface="Wingdings" panose="05000000000000000000" pitchFamily="2" charset="2"/>
              <a:buChar char="Ø"/>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Newberry, B. (2010). Life skills for the 21st century: Building a foundation for success. Boston: Prentice Hall.</a:t>
            </a:r>
          </a:p>
          <a:p>
            <a:pPr lvl="0" defTabSz="457200">
              <a:spcBef>
                <a:spcPct val="20000"/>
              </a:spcBef>
              <a:spcAft>
                <a:spcPts val="600"/>
              </a:spcAft>
              <a:buClr>
                <a:srgbClr val="30ACEC">
                  <a:lumMod val="75000"/>
                </a:srgbClr>
              </a:buClr>
              <a:buSzPct val="145000"/>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Websites:</a:t>
            </a:r>
          </a:p>
          <a:p>
            <a:pPr marL="285750" lvl="0" indent="-285750" defTabSz="457200">
              <a:spcBef>
                <a:spcPct val="20000"/>
              </a:spcBef>
              <a:spcAft>
                <a:spcPts val="600"/>
              </a:spcAft>
              <a:buClr>
                <a:schemeClr val="accent1"/>
              </a:buClr>
              <a:buSzPct val="145000"/>
              <a:buFont typeface="Wingdings" panose="05000000000000000000" pitchFamily="2" charset="2"/>
              <a:buChar char="Ø"/>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Blackberry App World™</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Provides step-by-step instructions and screen shots of 12 popular tie knots.</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http://appworld.blackberry.com/webstore/content/23447/?lang=en</a:t>
            </a:r>
          </a:p>
          <a:p>
            <a:pPr marL="285750" lvl="0" indent="-285750" defTabSz="457200">
              <a:spcBef>
                <a:spcPct val="20000"/>
              </a:spcBef>
              <a:spcAft>
                <a:spcPts val="600"/>
              </a:spcAft>
              <a:buClr>
                <a:schemeClr val="accent1"/>
              </a:buClr>
              <a:buSzPct val="145000"/>
              <a:buFont typeface="Wingdings" panose="05000000000000000000" pitchFamily="2" charset="2"/>
              <a:buChar char="Ø"/>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Community Tool Box</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Core Functions in Leadership</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http://ctb.ku.edu/en/table-of-contents/leadership/leadership-functions</a:t>
            </a:r>
          </a:p>
          <a:p>
            <a:pPr marL="285750" lvl="0" indent="-285750" defTabSz="457200">
              <a:spcBef>
                <a:spcPct val="20000"/>
              </a:spcBef>
              <a:spcAft>
                <a:spcPts val="600"/>
              </a:spcAft>
              <a:buClr>
                <a:schemeClr val="accent1"/>
              </a:buClr>
              <a:buSzPct val="145000"/>
              <a:buFont typeface="Wingdings" panose="05000000000000000000" pitchFamily="2" charset="2"/>
              <a:buChar char="Ø"/>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Forbes</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Ten Steps You Can Take to Become a Successful Young Leader at Work</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http://www.forbes.com/pictures/elhm45edee/10-establish-relationships-with-superiors-and-find-a-mentor/</a:t>
            </a:r>
          </a:p>
          <a:p>
            <a:pPr marL="285750" lvl="0" indent="-285750" defTabSz="457200">
              <a:spcBef>
                <a:spcPct val="20000"/>
              </a:spcBef>
              <a:spcAft>
                <a:spcPts val="600"/>
              </a:spcAft>
              <a:buClr>
                <a:schemeClr val="accent1"/>
              </a:buClr>
              <a:buSzPct val="145000"/>
              <a:buFont typeface="Wingdings" panose="05000000000000000000" pitchFamily="2" charset="2"/>
              <a:buChar char="Ø"/>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Forbes</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Most Successful Leaders Do 15 Things Automatically, Every Day</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http://www.forbes.com/sites/glennllopis/2013/02/18/the-most-successful-leaders-do-15-things-automatically-every-day</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9600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FDB4E-9B66-4C14-AEE7-1F1939F7D576}"/>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E1F309A2-AE53-44C1-B399-BD541C20170B}"/>
              </a:ext>
            </a:extLst>
          </p:cNvPr>
          <p:cNvSpPr>
            <a:spLocks noGrp="1"/>
          </p:cNvSpPr>
          <p:nvPr>
            <p:ph sz="half" idx="1"/>
          </p:nvPr>
        </p:nvSpPr>
        <p:spPr/>
        <p:txBody>
          <a:bodyPr/>
          <a:lstStyle/>
          <a:p>
            <a:pPr marL="285750" lvl="0" indent="-285750" defTabSz="457200" fontAlgn="base">
              <a:spcBef>
                <a:spcPct val="20000"/>
              </a:spcBef>
              <a:spcAft>
                <a:spcPts val="600"/>
              </a:spcAft>
              <a:buClr>
                <a:schemeClr val="accent1"/>
              </a:buClr>
              <a:buSzPct val="145000"/>
              <a:buFont typeface="Wingdings" panose="05000000000000000000" pitchFamily="2" charset="2"/>
              <a:buChar char="Ø"/>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Job Hunter’s Guide</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Introduction to job hunting, Assess, Prepare, Search, Contact, Interview, Work, Case Studies and Special Topics.</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http://www.twc.state.tx.us/news/tjhg/toc.html</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defTabSz="457200" fontAlgn="base">
              <a:spcBef>
                <a:spcPct val="20000"/>
              </a:spcBef>
              <a:spcAft>
                <a:spcPts val="600"/>
              </a:spcAft>
              <a:buClr>
                <a:schemeClr val="accent1"/>
              </a:buClr>
              <a:buSzPct val="145000"/>
              <a:buFont typeface="Wingdings" panose="05000000000000000000" pitchFamily="2" charset="2"/>
              <a:buChar char="Ø"/>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Occupational Outlook Handbook</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Teacher’s Guide</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http://www.bls.gov/ooh/About/Teachers-Guide.htm</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defTabSz="457200" fontAlgn="base">
              <a:spcBef>
                <a:spcPct val="20000"/>
              </a:spcBef>
              <a:spcAft>
                <a:spcPts val="600"/>
              </a:spcAft>
              <a:buClr>
                <a:schemeClr val="accent1"/>
              </a:buClr>
              <a:buSzPct val="145000"/>
              <a:buFont typeface="Wingdings" panose="05000000000000000000" pitchFamily="2" charset="2"/>
              <a:buChar char="Ø"/>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Occupational Outlook Handbook</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nation’s premier source for career information</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http://www.bls.gov/ooh/</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defTabSz="457200" fontAlgn="base">
              <a:spcBef>
                <a:spcPct val="20000"/>
              </a:spcBef>
              <a:spcAft>
                <a:spcPts val="600"/>
              </a:spcAft>
              <a:buClr>
                <a:schemeClr val="accent1"/>
              </a:buClr>
              <a:buSzPct val="145000"/>
              <a:buFont typeface="Wingdings" panose="05000000000000000000" pitchFamily="2" charset="2"/>
              <a:buChar char="Ø"/>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United States Department of Labor</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“Skills to Pay the Bills: Mastering Soft Skills for Workplace Success,” is a curriculum developed by Office of Disability Employment Policy (ODEP) focused on teaching “soft” or workforce readiness skills to youth, including youth with disabilities.</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5"/>
              </a:rPr>
              <a:t>http://www.dol.gov/odep/topics/youth/softskills/</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defTabSz="457200" fontAlgn="base">
              <a:spcBef>
                <a:spcPct val="20000"/>
              </a:spcBef>
              <a:spcAft>
                <a:spcPts val="600"/>
              </a:spcAft>
              <a:buClr>
                <a:srgbClr val="30ACEC">
                  <a:lumMod val="75000"/>
                </a:srgbClr>
              </a:buClr>
              <a:buSzPct val="145000"/>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YouTube™:</a:t>
            </a:r>
          </a:p>
          <a:p>
            <a:pPr marL="285750" lvl="0" indent="-285750" defTabSz="457200" fontAlgn="base">
              <a:spcBef>
                <a:spcPct val="20000"/>
              </a:spcBef>
              <a:spcAft>
                <a:spcPts val="600"/>
              </a:spcAft>
              <a:buClr>
                <a:schemeClr val="accent1"/>
              </a:buClr>
              <a:buSzPct val="145000"/>
              <a:buFont typeface="Wingdings" panose="05000000000000000000" pitchFamily="2" charset="2"/>
              <a:buChar char="Ø"/>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United States Department of Labor</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Soft Skills – Communication</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6"/>
              </a:rPr>
              <a:t>http://youtu.be/X0voPlW2pSs</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4680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DB07-7691-49A7-85C7-7CCF1540092F}"/>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C99C98B3-CDA6-4B33-A76A-985D0D823CF0}"/>
              </a:ext>
            </a:extLst>
          </p:cNvPr>
          <p:cNvSpPr>
            <a:spLocks noGrp="1"/>
          </p:cNvSpPr>
          <p:nvPr>
            <p:ph sz="half" idx="1"/>
          </p:nvPr>
        </p:nvSpPr>
        <p:spPr/>
        <p:txBody>
          <a:bodyPr/>
          <a:lstStyle/>
          <a:p>
            <a:pPr marL="342900" lvl="0" indent="-342900" defTabSz="457200" fontAlgn="base">
              <a:spcBef>
                <a:spcPct val="20000"/>
              </a:spcBef>
              <a:spcAft>
                <a:spcPts val="600"/>
              </a:spcAft>
              <a:buClr>
                <a:schemeClr val="accent1"/>
              </a:buClr>
              <a:buSzPct val="145000"/>
              <a:buFont typeface="Wingdings" panose="05000000000000000000" pitchFamily="2" charset="2"/>
              <a:buChar char="Ø"/>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United States Department of Labor</a:t>
            </a:r>
            <a:b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Soft Skills – Enthusiasm and Attitude</a:t>
            </a:r>
            <a:b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http://youtu.be/-vk-99seC_I</a:t>
            </a: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457200" fontAlgn="base">
              <a:spcBef>
                <a:spcPct val="20000"/>
              </a:spcBef>
              <a:spcAft>
                <a:spcPts val="600"/>
              </a:spcAft>
              <a:buClr>
                <a:schemeClr val="accent1"/>
              </a:buClr>
              <a:buSzPct val="145000"/>
              <a:buFont typeface="Wingdings" panose="05000000000000000000" pitchFamily="2" charset="2"/>
              <a:buChar char="Ø"/>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United States Department of Labor</a:t>
            </a:r>
            <a:b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Soft Skills – Professionalism</a:t>
            </a:r>
            <a:b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http://youtu.be/7dPWVjQSad4</a:t>
            </a: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457200" fontAlgn="base">
              <a:spcBef>
                <a:spcPct val="20000"/>
              </a:spcBef>
              <a:spcAft>
                <a:spcPts val="600"/>
              </a:spcAft>
              <a:buClr>
                <a:schemeClr val="accent1"/>
              </a:buClr>
              <a:buSzPct val="145000"/>
              <a:buFont typeface="Wingdings" panose="05000000000000000000" pitchFamily="2" charset="2"/>
              <a:buChar char="Ø"/>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United States Department of Labor</a:t>
            </a:r>
            <a:b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Skills to Pay the Bills – Synopsis</a:t>
            </a:r>
            <a:b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http://youtu.be/OwPArMTI9i8</a:t>
            </a: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457200" fontAlgn="base">
              <a:spcBef>
                <a:spcPct val="20000"/>
              </a:spcBef>
              <a:spcAft>
                <a:spcPts val="600"/>
              </a:spcAft>
              <a:buClr>
                <a:schemeClr val="accent1"/>
              </a:buClr>
              <a:buSzPct val="145000"/>
              <a:buFont typeface="Wingdings" panose="05000000000000000000" pitchFamily="2" charset="2"/>
              <a:buChar char="Ø"/>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United States Department of Labor</a:t>
            </a:r>
            <a:b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Soft Skills – Teamwork</a:t>
            </a:r>
            <a:b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5"/>
              </a:rPr>
              <a:t>http://youtu.be/sMFh9QYFh2I</a:t>
            </a: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164562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75A0-2F24-4B23-B39F-4C9154307DF9}"/>
              </a:ext>
            </a:extLst>
          </p:cNvPr>
          <p:cNvSpPr>
            <a:spLocks noGrp="1"/>
          </p:cNvSpPr>
          <p:nvPr>
            <p:ph type="title"/>
          </p:nvPr>
        </p:nvSpPr>
        <p:spPr>
          <a:xfrm>
            <a:off x="737881" y="94975"/>
            <a:ext cx="10059452" cy="876300"/>
          </a:xfrm>
        </p:spPr>
        <p:txBody>
          <a:bodyPr/>
          <a:lstStyle/>
          <a:p>
            <a:r>
              <a:rPr lang="en-US" dirty="0"/>
              <a:t>For Your Information (FYI)</a:t>
            </a:r>
          </a:p>
        </p:txBody>
      </p:sp>
      <p:sp>
        <p:nvSpPr>
          <p:cNvPr id="3" name="Content Placeholder 2">
            <a:extLst>
              <a:ext uri="{FF2B5EF4-FFF2-40B4-BE49-F238E27FC236}">
                <a16:creationId xmlns:a16="http://schemas.microsoft.com/office/drawing/2014/main" id="{064F9B10-FE9F-4295-863E-F88239CFB1C2}"/>
              </a:ext>
            </a:extLst>
          </p:cNvPr>
          <p:cNvSpPr>
            <a:spLocks noGrp="1"/>
          </p:cNvSpPr>
          <p:nvPr>
            <p:ph sz="half" idx="1"/>
          </p:nvPr>
        </p:nvSpPr>
        <p:spPr>
          <a:xfrm>
            <a:off x="737881" y="971275"/>
            <a:ext cx="5354944" cy="4734318"/>
          </a:xfrm>
        </p:spPr>
        <p:txBody>
          <a:bodyPr/>
          <a:lstStyle/>
          <a:p>
            <a:pPr marL="457200" indent="-457200">
              <a:buClr>
                <a:schemeClr val="accent1"/>
              </a:buClr>
              <a:buFont typeface="Wingdings" panose="05000000000000000000" pitchFamily="2" charset="2"/>
              <a:buChar char="Ø"/>
            </a:pPr>
            <a:r>
              <a:rPr lang="en-US" dirty="0"/>
              <a:t>According to the Bureau of Labor Statistics, in 2014, there were 4.8 million job openings on the last business day of August.</a:t>
            </a:r>
          </a:p>
          <a:p>
            <a:pPr marL="457200" indent="-457200">
              <a:buClr>
                <a:schemeClr val="accent1"/>
              </a:buClr>
              <a:buFont typeface="Wingdings" panose="05000000000000000000" pitchFamily="2" charset="2"/>
              <a:buChar char="Ø"/>
            </a:pPr>
            <a:r>
              <a:rPr lang="en-US" dirty="0"/>
              <a:t>The average number of people who apply for a job is 118. Twenty percent of the applicants get an interview.</a:t>
            </a:r>
          </a:p>
          <a:p>
            <a:pPr marL="457200" indent="-457200">
              <a:buClr>
                <a:schemeClr val="accent1"/>
              </a:buClr>
              <a:buFont typeface="Wingdings" panose="05000000000000000000" pitchFamily="2" charset="2"/>
              <a:buChar char="Ø"/>
            </a:pPr>
            <a:r>
              <a:rPr lang="en-US" dirty="0"/>
              <a:t>The average interview takes 40 minutes but 24 hours to two weeks to hear from the employer.</a:t>
            </a:r>
          </a:p>
          <a:p>
            <a:endParaRPr lang="en-US" dirty="0"/>
          </a:p>
        </p:txBody>
      </p:sp>
      <p:pic>
        <p:nvPicPr>
          <p:cNvPr id="4" name="Picture 3">
            <a:extLst>
              <a:ext uri="{FF2B5EF4-FFF2-40B4-BE49-F238E27FC236}">
                <a16:creationId xmlns:a16="http://schemas.microsoft.com/office/drawing/2014/main" id="{E8C34DAA-17BF-48B8-95A4-B17A0D88A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5965" y="1713065"/>
            <a:ext cx="4876107" cy="3250738"/>
          </a:xfrm>
          <a:prstGeom prst="rect">
            <a:avLst/>
          </a:prstGeom>
        </p:spPr>
      </p:pic>
    </p:spTree>
    <p:extLst>
      <p:ext uri="{BB962C8B-B14F-4D97-AF65-F5344CB8AC3E}">
        <p14:creationId xmlns:p14="http://schemas.microsoft.com/office/powerpoint/2010/main" val="232153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ED31-CDB3-4482-888F-568CBBD6B40F}"/>
              </a:ext>
            </a:extLst>
          </p:cNvPr>
          <p:cNvSpPr>
            <a:spLocks noGrp="1"/>
          </p:cNvSpPr>
          <p:nvPr>
            <p:ph type="title"/>
          </p:nvPr>
        </p:nvSpPr>
        <p:spPr/>
        <p:txBody>
          <a:bodyPr/>
          <a:lstStyle/>
          <a:p>
            <a:r>
              <a:rPr lang="en-US" dirty="0"/>
              <a:t>Where do you start?</a:t>
            </a:r>
          </a:p>
        </p:txBody>
      </p:sp>
      <p:sp>
        <p:nvSpPr>
          <p:cNvPr id="3" name="Content Placeholder 2">
            <a:extLst>
              <a:ext uri="{FF2B5EF4-FFF2-40B4-BE49-F238E27FC236}">
                <a16:creationId xmlns:a16="http://schemas.microsoft.com/office/drawing/2014/main" id="{760B3FC1-FF4D-4350-960C-78B0E46046F8}"/>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Be observant</a:t>
            </a:r>
          </a:p>
          <a:p>
            <a:pPr marL="457200" indent="-457200">
              <a:buClr>
                <a:schemeClr val="accent1"/>
              </a:buClr>
              <a:buFont typeface="Wingdings" panose="05000000000000000000" pitchFamily="2" charset="2"/>
              <a:buChar char="Ø"/>
            </a:pPr>
            <a:r>
              <a:rPr lang="en-US" dirty="0"/>
              <a:t>Check with the businesses that you patron</a:t>
            </a:r>
          </a:p>
          <a:p>
            <a:pPr marL="457200" indent="-457200">
              <a:buClr>
                <a:schemeClr val="accent1"/>
              </a:buClr>
              <a:buFont typeface="Wingdings" panose="05000000000000000000" pitchFamily="2" charset="2"/>
              <a:buChar char="Ø"/>
            </a:pPr>
            <a:r>
              <a:rPr lang="en-US" dirty="0"/>
              <a:t>Search online job sites </a:t>
            </a:r>
          </a:p>
          <a:p>
            <a:pPr marL="457200" indent="-457200">
              <a:buClr>
                <a:schemeClr val="accent1"/>
              </a:buClr>
              <a:buFont typeface="Wingdings" panose="05000000000000000000" pitchFamily="2" charset="2"/>
              <a:buChar char="Ø"/>
            </a:pPr>
            <a:r>
              <a:rPr lang="en-US" dirty="0"/>
              <a:t>Talk to friends/family---network</a:t>
            </a:r>
          </a:p>
          <a:p>
            <a:endParaRPr lang="en-US" dirty="0"/>
          </a:p>
        </p:txBody>
      </p:sp>
      <p:pic>
        <p:nvPicPr>
          <p:cNvPr id="4" name="Picture 3">
            <a:extLst>
              <a:ext uri="{FF2B5EF4-FFF2-40B4-BE49-F238E27FC236}">
                <a16:creationId xmlns:a16="http://schemas.microsoft.com/office/drawing/2014/main" id="{2B318E43-C937-4051-BD8D-2A1F35731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5194" y="1706880"/>
            <a:ext cx="3444240" cy="3444240"/>
          </a:xfrm>
          <a:prstGeom prst="rect">
            <a:avLst/>
          </a:prstGeom>
        </p:spPr>
      </p:pic>
    </p:spTree>
    <p:extLst>
      <p:ext uri="{BB962C8B-B14F-4D97-AF65-F5344CB8AC3E}">
        <p14:creationId xmlns:p14="http://schemas.microsoft.com/office/powerpoint/2010/main" val="1579458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33C79-7E7F-4FDD-9943-FC3737B8159D}"/>
              </a:ext>
            </a:extLst>
          </p:cNvPr>
          <p:cNvSpPr>
            <a:spLocks noGrp="1"/>
          </p:cNvSpPr>
          <p:nvPr>
            <p:ph type="title"/>
          </p:nvPr>
        </p:nvSpPr>
        <p:spPr/>
        <p:txBody>
          <a:bodyPr/>
          <a:lstStyle/>
          <a:p>
            <a:r>
              <a:rPr lang="en-US" dirty="0"/>
              <a:t>Setting Personal and Professional Short-Term and Long-Term Goals</a:t>
            </a:r>
          </a:p>
        </p:txBody>
      </p:sp>
      <p:sp>
        <p:nvSpPr>
          <p:cNvPr id="3" name="Content Placeholder 2">
            <a:extLst>
              <a:ext uri="{FF2B5EF4-FFF2-40B4-BE49-F238E27FC236}">
                <a16:creationId xmlns:a16="http://schemas.microsoft.com/office/drawing/2014/main" id="{7192B84D-B265-4D6F-8CAB-ACDF7472FAB0}"/>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Short-term goals and long-term career goals should align with opportunities based on interests and work values. </a:t>
            </a:r>
          </a:p>
          <a:p>
            <a:pPr marL="457200" indent="-457200">
              <a:buClr>
                <a:schemeClr val="accent1"/>
              </a:buClr>
              <a:buFont typeface="Wingdings" panose="05000000000000000000" pitchFamily="2" charset="2"/>
              <a:buChar char="Ø"/>
            </a:pPr>
            <a:r>
              <a:rPr lang="en-US" dirty="0"/>
              <a:t>For a self-assessment, skills transferability, exploring work, career clusters and occupational information, refer </a:t>
            </a:r>
            <a:r>
              <a:rPr lang="en-US" dirty="0" err="1"/>
              <a:t>to:</a:t>
            </a:r>
            <a:r>
              <a:rPr lang="en-US" dirty="0" err="1">
                <a:hlinkClick r:id="rId3"/>
              </a:rPr>
              <a:t>http</a:t>
            </a:r>
            <a:r>
              <a:rPr lang="en-US" dirty="0">
                <a:hlinkClick r:id="rId3"/>
              </a:rPr>
              <a:t>://www.texascaresonline.com/wowmenu.asp</a:t>
            </a:r>
            <a:endParaRPr lang="en-US" dirty="0"/>
          </a:p>
          <a:p>
            <a:endParaRPr lang="en-US" dirty="0"/>
          </a:p>
        </p:txBody>
      </p:sp>
      <p:pic>
        <p:nvPicPr>
          <p:cNvPr id="4" name="Picture 3" descr="shutterstock_75848590.jpg">
            <a:extLst>
              <a:ext uri="{FF2B5EF4-FFF2-40B4-BE49-F238E27FC236}">
                <a16:creationId xmlns:a16="http://schemas.microsoft.com/office/drawing/2014/main" id="{3BC03784-1A37-44D0-A15E-FEF4B50174A4}"/>
              </a:ext>
            </a:extLst>
          </p:cNvPr>
          <p:cNvPicPr>
            <a:picLocks noChangeAspect="1"/>
          </p:cNvPicPr>
          <p:nvPr/>
        </p:nvPicPr>
        <p:blipFill>
          <a:blip r:embed="rId4" cstate="print"/>
          <a:stretch>
            <a:fillRect/>
          </a:stretch>
        </p:blipFill>
        <p:spPr>
          <a:xfrm>
            <a:off x="6496638" y="2104382"/>
            <a:ext cx="4488524" cy="3366393"/>
          </a:xfrm>
          <a:prstGeom prst="rect">
            <a:avLst/>
          </a:prstGeom>
        </p:spPr>
      </p:pic>
    </p:spTree>
    <p:extLst>
      <p:ext uri="{BB962C8B-B14F-4D97-AF65-F5344CB8AC3E}">
        <p14:creationId xmlns:p14="http://schemas.microsoft.com/office/powerpoint/2010/main" val="5850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22B32-7A44-45B3-86B2-45D4EF35130D}"/>
              </a:ext>
            </a:extLst>
          </p:cNvPr>
          <p:cNvSpPr>
            <a:spLocks noGrp="1"/>
          </p:cNvSpPr>
          <p:nvPr>
            <p:ph type="title"/>
          </p:nvPr>
        </p:nvSpPr>
        <p:spPr/>
        <p:txBody>
          <a:bodyPr/>
          <a:lstStyle/>
          <a:p>
            <a:r>
              <a:rPr lang="en-US" dirty="0"/>
              <a:t>Employability Skills in Education</a:t>
            </a:r>
          </a:p>
        </p:txBody>
      </p:sp>
      <p:sp>
        <p:nvSpPr>
          <p:cNvPr id="3" name="Content Placeholder 2">
            <a:extLst>
              <a:ext uri="{FF2B5EF4-FFF2-40B4-BE49-F238E27FC236}">
                <a16:creationId xmlns:a16="http://schemas.microsoft.com/office/drawing/2014/main" id="{F35B072B-0FC5-4CA6-B1CA-6FFADAB274FE}"/>
              </a:ext>
            </a:extLst>
          </p:cNvPr>
          <p:cNvSpPr>
            <a:spLocks noGrp="1"/>
          </p:cNvSpPr>
          <p:nvPr>
            <p:ph sz="half" idx="1"/>
          </p:nvPr>
        </p:nvSpPr>
        <p:spPr/>
        <p:txBody>
          <a:bodyPr/>
          <a:lstStyle/>
          <a:p>
            <a:pPr marL="457200" indent="-457200" fontAlgn="base">
              <a:buClr>
                <a:schemeClr val="accent1"/>
              </a:buClr>
              <a:buFont typeface="Wingdings" panose="05000000000000000000" pitchFamily="2" charset="2"/>
              <a:buChar char="Ø"/>
            </a:pPr>
            <a:r>
              <a:rPr lang="en-US" dirty="0"/>
              <a:t>Effective communication skills</a:t>
            </a:r>
          </a:p>
          <a:p>
            <a:pPr marL="457200" indent="-457200" fontAlgn="base">
              <a:buClr>
                <a:schemeClr val="accent1"/>
              </a:buClr>
              <a:buFont typeface="Wingdings" panose="05000000000000000000" pitchFamily="2" charset="2"/>
              <a:buChar char="Ø"/>
            </a:pPr>
            <a:r>
              <a:rPr lang="en-US" dirty="0"/>
              <a:t>Ethics</a:t>
            </a:r>
          </a:p>
          <a:p>
            <a:pPr marL="457200" indent="-457200" fontAlgn="base">
              <a:buClr>
                <a:schemeClr val="accent1"/>
              </a:buClr>
              <a:buFont typeface="Wingdings" panose="05000000000000000000" pitchFamily="2" charset="2"/>
              <a:buChar char="Ø"/>
            </a:pPr>
            <a:r>
              <a:rPr lang="en-US" dirty="0"/>
              <a:t>Patience</a:t>
            </a:r>
          </a:p>
          <a:p>
            <a:pPr marL="457200" indent="-457200" fontAlgn="base">
              <a:buClr>
                <a:schemeClr val="accent1"/>
              </a:buClr>
              <a:buFont typeface="Wingdings" panose="05000000000000000000" pitchFamily="2" charset="2"/>
              <a:buChar char="Ø"/>
            </a:pPr>
            <a:r>
              <a:rPr lang="en-US" dirty="0"/>
              <a:t>People skills</a:t>
            </a:r>
          </a:p>
          <a:p>
            <a:pPr marL="457200" indent="-457200" fontAlgn="base">
              <a:buClr>
                <a:schemeClr val="accent1"/>
              </a:buClr>
              <a:buFont typeface="Wingdings" panose="05000000000000000000" pitchFamily="2" charset="2"/>
              <a:buChar char="Ø"/>
            </a:pPr>
            <a:r>
              <a:rPr lang="en-US" dirty="0"/>
              <a:t>Personal skills</a:t>
            </a:r>
          </a:p>
          <a:p>
            <a:pPr marL="457200" indent="-457200" fontAlgn="base">
              <a:buClr>
                <a:schemeClr val="accent1"/>
              </a:buClr>
              <a:buFont typeface="Wingdings" panose="05000000000000000000" pitchFamily="2" charset="2"/>
              <a:buChar char="Ø"/>
            </a:pPr>
            <a:r>
              <a:rPr lang="en-US" dirty="0"/>
              <a:t>Physical stamina</a:t>
            </a:r>
          </a:p>
          <a:p>
            <a:pPr marL="457200" indent="-457200" fontAlgn="base">
              <a:buClr>
                <a:schemeClr val="accent1"/>
              </a:buClr>
              <a:buFont typeface="Wingdings" panose="05000000000000000000" pitchFamily="2" charset="2"/>
              <a:buChar char="Ø"/>
            </a:pPr>
            <a:r>
              <a:rPr lang="en-US" dirty="0"/>
              <a:t>Technical skills</a:t>
            </a:r>
          </a:p>
          <a:p>
            <a:endParaRPr lang="en-US" dirty="0"/>
          </a:p>
        </p:txBody>
      </p:sp>
      <p:pic>
        <p:nvPicPr>
          <p:cNvPr id="4" name="Picture 3" descr="shutterstock_80382910.jpg">
            <a:extLst>
              <a:ext uri="{FF2B5EF4-FFF2-40B4-BE49-F238E27FC236}">
                <a16:creationId xmlns:a16="http://schemas.microsoft.com/office/drawing/2014/main" id="{18F9AB37-A3E7-4339-9CBC-DAFFD35BEFA0}"/>
              </a:ext>
            </a:extLst>
          </p:cNvPr>
          <p:cNvPicPr>
            <a:picLocks noChangeAspect="1"/>
          </p:cNvPicPr>
          <p:nvPr/>
        </p:nvPicPr>
        <p:blipFill>
          <a:blip r:embed="rId3" cstate="print"/>
          <a:stretch>
            <a:fillRect/>
          </a:stretch>
        </p:blipFill>
        <p:spPr>
          <a:xfrm>
            <a:off x="6092825" y="2077304"/>
            <a:ext cx="5128262" cy="3420550"/>
          </a:xfrm>
          <a:prstGeom prst="rect">
            <a:avLst/>
          </a:prstGeom>
        </p:spPr>
      </p:pic>
    </p:spTree>
    <p:extLst>
      <p:ext uri="{BB962C8B-B14F-4D97-AF65-F5344CB8AC3E}">
        <p14:creationId xmlns:p14="http://schemas.microsoft.com/office/powerpoint/2010/main" val="363114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99A0-5302-42E4-884C-EA6119E19004}"/>
              </a:ext>
            </a:extLst>
          </p:cNvPr>
          <p:cNvSpPr>
            <a:spLocks noGrp="1"/>
          </p:cNvSpPr>
          <p:nvPr>
            <p:ph type="title"/>
          </p:nvPr>
        </p:nvSpPr>
        <p:spPr/>
        <p:txBody>
          <a:bodyPr/>
          <a:lstStyle/>
          <a:p>
            <a:r>
              <a:rPr lang="en-US" dirty="0"/>
              <a:t>Soft Skills for Workplace Success</a:t>
            </a:r>
          </a:p>
        </p:txBody>
      </p:sp>
      <p:sp>
        <p:nvSpPr>
          <p:cNvPr id="3" name="Content Placeholder 2">
            <a:extLst>
              <a:ext uri="{FF2B5EF4-FFF2-40B4-BE49-F238E27FC236}">
                <a16:creationId xmlns:a16="http://schemas.microsoft.com/office/drawing/2014/main" id="{D2616900-DAD2-4866-9345-0BA13FAFE147}"/>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Communication</a:t>
            </a:r>
          </a:p>
          <a:p>
            <a:pPr marL="457200" indent="-457200">
              <a:buClr>
                <a:schemeClr val="accent1"/>
              </a:buClr>
              <a:buFont typeface="Wingdings" panose="05000000000000000000" pitchFamily="2" charset="2"/>
              <a:buChar char="Ø"/>
            </a:pPr>
            <a:r>
              <a:rPr lang="en-US" dirty="0"/>
              <a:t>Enthusiasm and Attitude</a:t>
            </a:r>
          </a:p>
          <a:p>
            <a:pPr marL="457200" indent="-457200">
              <a:buClr>
                <a:schemeClr val="accent1"/>
              </a:buClr>
              <a:buFont typeface="Wingdings" panose="05000000000000000000" pitchFamily="2" charset="2"/>
              <a:buChar char="Ø"/>
            </a:pPr>
            <a:r>
              <a:rPr lang="en-US" dirty="0"/>
              <a:t>Networking</a:t>
            </a:r>
          </a:p>
          <a:p>
            <a:pPr marL="457200" indent="-457200">
              <a:buClr>
                <a:schemeClr val="accent1"/>
              </a:buClr>
              <a:buFont typeface="Wingdings" panose="05000000000000000000" pitchFamily="2" charset="2"/>
              <a:buChar char="Ø"/>
            </a:pPr>
            <a:r>
              <a:rPr lang="en-US" dirty="0"/>
              <a:t>Problem-Solving and Critical Thinking</a:t>
            </a:r>
          </a:p>
          <a:p>
            <a:pPr marL="457200" indent="-457200">
              <a:buClr>
                <a:schemeClr val="accent1"/>
              </a:buClr>
              <a:buFont typeface="Wingdings" panose="05000000000000000000" pitchFamily="2" charset="2"/>
              <a:buChar char="Ø"/>
            </a:pPr>
            <a:r>
              <a:rPr lang="en-US" dirty="0"/>
              <a:t>Professionalism</a:t>
            </a:r>
          </a:p>
          <a:p>
            <a:pPr marL="457200" indent="-457200">
              <a:buClr>
                <a:schemeClr val="accent1"/>
              </a:buClr>
              <a:buFont typeface="Wingdings" panose="05000000000000000000" pitchFamily="2" charset="2"/>
              <a:buChar char="Ø"/>
            </a:pPr>
            <a:r>
              <a:rPr lang="en-US" dirty="0"/>
              <a:t>Teamwork</a:t>
            </a:r>
          </a:p>
          <a:p>
            <a:endParaRPr lang="en-US" dirty="0"/>
          </a:p>
        </p:txBody>
      </p:sp>
      <p:pic>
        <p:nvPicPr>
          <p:cNvPr id="4" name="Picture 3">
            <a:hlinkClick r:id="rId3"/>
            <a:extLst>
              <a:ext uri="{FF2B5EF4-FFF2-40B4-BE49-F238E27FC236}">
                <a16:creationId xmlns:a16="http://schemas.microsoft.com/office/drawing/2014/main" id="{FE9D01CF-C0CC-45B7-8698-D5C50C84A8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2825" y="2196790"/>
            <a:ext cx="5507925" cy="2945016"/>
          </a:xfrm>
          <a:prstGeom prst="rect">
            <a:avLst/>
          </a:prstGeom>
        </p:spPr>
      </p:pic>
      <p:sp>
        <p:nvSpPr>
          <p:cNvPr id="5" name="TextBox 4">
            <a:extLst>
              <a:ext uri="{FF2B5EF4-FFF2-40B4-BE49-F238E27FC236}">
                <a16:creationId xmlns:a16="http://schemas.microsoft.com/office/drawing/2014/main" id="{197A530F-2D16-4134-AC68-1C85A831CC18}"/>
              </a:ext>
            </a:extLst>
          </p:cNvPr>
          <p:cNvSpPr txBox="1"/>
          <p:nvPr/>
        </p:nvSpPr>
        <p:spPr>
          <a:xfrm>
            <a:off x="8066853" y="5278940"/>
            <a:ext cx="2397975" cy="369332"/>
          </a:xfrm>
          <a:prstGeom prst="rect">
            <a:avLst/>
          </a:prstGeom>
          <a:noFill/>
        </p:spPr>
        <p:txBody>
          <a:bodyPr wrap="square" rtlCol="0">
            <a:spAutoFit/>
          </a:bodyPr>
          <a:lstStyle/>
          <a:p>
            <a:r>
              <a:rPr lang="en-US" dirty="0"/>
              <a:t>(click on picture)</a:t>
            </a:r>
          </a:p>
        </p:txBody>
      </p:sp>
    </p:spTree>
    <p:extLst>
      <p:ext uri="{BB962C8B-B14F-4D97-AF65-F5344CB8AC3E}">
        <p14:creationId xmlns:p14="http://schemas.microsoft.com/office/powerpoint/2010/main" val="35690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8885-C391-4052-9F66-A3B1D05FC902}"/>
              </a:ext>
            </a:extLst>
          </p:cNvPr>
          <p:cNvSpPr>
            <a:spLocks noGrp="1"/>
          </p:cNvSpPr>
          <p:nvPr>
            <p:ph type="title"/>
          </p:nvPr>
        </p:nvSpPr>
        <p:spPr/>
        <p:txBody>
          <a:bodyPr/>
          <a:lstStyle/>
          <a:p>
            <a:r>
              <a:rPr lang="en-US" dirty="0"/>
              <a:t>Soft Skills</a:t>
            </a:r>
          </a:p>
        </p:txBody>
      </p:sp>
      <p:sp>
        <p:nvSpPr>
          <p:cNvPr id="3" name="Content Placeholder 2">
            <a:extLst>
              <a:ext uri="{FF2B5EF4-FFF2-40B4-BE49-F238E27FC236}">
                <a16:creationId xmlns:a16="http://schemas.microsoft.com/office/drawing/2014/main" id="{89FEA9A1-6752-4B7A-B304-875CA88A0908}"/>
              </a:ext>
            </a:extLst>
          </p:cNvPr>
          <p:cNvSpPr>
            <a:spLocks noGrp="1"/>
          </p:cNvSpPr>
          <p:nvPr>
            <p:ph sz="half" idx="1"/>
          </p:nvPr>
        </p:nvSpPr>
        <p:spPr/>
        <p:txBody>
          <a:bodyPr/>
          <a:lstStyle/>
          <a:p>
            <a:r>
              <a:rPr lang="en-US" dirty="0"/>
              <a:t>Communication:</a:t>
            </a:r>
          </a:p>
        </p:txBody>
      </p:sp>
      <p:sp>
        <p:nvSpPr>
          <p:cNvPr id="4" name="Content Placeholder 3">
            <a:extLst>
              <a:ext uri="{FF2B5EF4-FFF2-40B4-BE49-F238E27FC236}">
                <a16:creationId xmlns:a16="http://schemas.microsoft.com/office/drawing/2014/main" id="{57207983-24B5-4A05-BC81-8025FEF8B732}"/>
              </a:ext>
            </a:extLst>
          </p:cNvPr>
          <p:cNvSpPr>
            <a:spLocks noGrp="1"/>
          </p:cNvSpPr>
          <p:nvPr>
            <p:ph sz="half" idx="10"/>
          </p:nvPr>
        </p:nvSpPr>
        <p:spPr/>
        <p:txBody>
          <a:bodyPr/>
          <a:lstStyle/>
          <a:p>
            <a:r>
              <a:rPr lang="en-US" dirty="0"/>
              <a:t>Enthusiasm: </a:t>
            </a:r>
          </a:p>
        </p:txBody>
      </p:sp>
      <p:pic>
        <p:nvPicPr>
          <p:cNvPr id="5" name="Content Placeholder 10">
            <a:hlinkClick r:id="rId3"/>
            <a:extLst>
              <a:ext uri="{FF2B5EF4-FFF2-40B4-BE49-F238E27FC236}">
                <a16:creationId xmlns:a16="http://schemas.microsoft.com/office/drawing/2014/main" id="{2520044C-47A9-4EF7-AB64-5212C79B89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5838" y="2085435"/>
            <a:ext cx="2677702" cy="2687130"/>
          </a:xfrm>
          <a:prstGeom prst="rect">
            <a:avLst/>
          </a:prstGeom>
        </p:spPr>
      </p:pic>
      <p:sp>
        <p:nvSpPr>
          <p:cNvPr id="6" name="TextBox 5">
            <a:extLst>
              <a:ext uri="{FF2B5EF4-FFF2-40B4-BE49-F238E27FC236}">
                <a16:creationId xmlns:a16="http://schemas.microsoft.com/office/drawing/2014/main" id="{738BFBAA-A3F3-48DF-BF14-9A228A79426D}"/>
              </a:ext>
            </a:extLst>
          </p:cNvPr>
          <p:cNvSpPr txBox="1"/>
          <p:nvPr/>
        </p:nvSpPr>
        <p:spPr>
          <a:xfrm>
            <a:off x="2648405" y="4909476"/>
            <a:ext cx="1928718" cy="369332"/>
          </a:xfrm>
          <a:prstGeom prst="rect">
            <a:avLst/>
          </a:prstGeom>
          <a:noFill/>
        </p:spPr>
        <p:txBody>
          <a:bodyPr wrap="square" rtlCol="0">
            <a:spAutoFit/>
          </a:bodyPr>
          <a:lstStyle/>
          <a:p>
            <a:r>
              <a:rPr lang="en-US" dirty="0"/>
              <a:t>(click on picture)</a:t>
            </a:r>
          </a:p>
        </p:txBody>
      </p:sp>
      <p:pic>
        <p:nvPicPr>
          <p:cNvPr id="7" name="Content Placeholder 11">
            <a:hlinkClick r:id="rId5"/>
            <a:extLst>
              <a:ext uri="{FF2B5EF4-FFF2-40B4-BE49-F238E27FC236}">
                <a16:creationId xmlns:a16="http://schemas.microsoft.com/office/drawing/2014/main" id="{E1F07C5D-FBBB-45FE-B6E3-3A1FFD2E41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2304" y="1889057"/>
            <a:ext cx="2053257" cy="3079886"/>
          </a:xfrm>
          <a:prstGeom prst="rect">
            <a:avLst/>
          </a:prstGeom>
        </p:spPr>
      </p:pic>
      <p:sp>
        <p:nvSpPr>
          <p:cNvPr id="8" name="TextBox 7">
            <a:extLst>
              <a:ext uri="{FF2B5EF4-FFF2-40B4-BE49-F238E27FC236}">
                <a16:creationId xmlns:a16="http://schemas.microsoft.com/office/drawing/2014/main" id="{F5309973-133E-476D-8B9A-8AACBA59A3CA}"/>
              </a:ext>
            </a:extLst>
          </p:cNvPr>
          <p:cNvSpPr txBox="1"/>
          <p:nvPr/>
        </p:nvSpPr>
        <p:spPr>
          <a:xfrm>
            <a:off x="8295074" y="5068248"/>
            <a:ext cx="2154824" cy="369332"/>
          </a:xfrm>
          <a:prstGeom prst="rect">
            <a:avLst/>
          </a:prstGeom>
          <a:noFill/>
        </p:spPr>
        <p:txBody>
          <a:bodyPr wrap="square" rtlCol="0">
            <a:spAutoFit/>
          </a:bodyPr>
          <a:lstStyle/>
          <a:p>
            <a:r>
              <a:rPr lang="en-US" dirty="0"/>
              <a:t>(click on picture)</a:t>
            </a:r>
          </a:p>
        </p:txBody>
      </p:sp>
    </p:spTree>
    <p:extLst>
      <p:ext uri="{BB962C8B-B14F-4D97-AF65-F5344CB8AC3E}">
        <p14:creationId xmlns:p14="http://schemas.microsoft.com/office/powerpoint/2010/main" val="2696764526"/>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elements/1.1/"/>
    <ds:schemaRef ds:uri="http://schemas.microsoft.com/sharepoint/v3"/>
    <ds:schemaRef ds:uri="http://schemas.openxmlformats.org/package/2006/metadata/core-properties"/>
    <ds:schemaRef ds:uri="http://purl.org/dc/dcmitype/"/>
    <ds:schemaRef ds:uri="http://purl.org/dc/terms/"/>
    <ds:schemaRef ds:uri="http://schemas.microsoft.com/office/2006/documentManagement/types"/>
    <ds:schemaRef ds:uri="05d88611-e516-4d1a-b12e-39107e78b3d0"/>
    <ds:schemaRef ds:uri="http://schemas.microsoft.com/office/2006/metadata/properties"/>
    <ds:schemaRef ds:uri="http://schemas.microsoft.com/office/infopath/2007/PartnerControls"/>
    <ds:schemaRef ds:uri="56ea17bb-c96d-4826-b465-01eec0dd23d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101</TotalTime>
  <Words>3241</Words>
  <Application>Microsoft Office PowerPoint</Application>
  <PresentationFormat>Widescreen</PresentationFormat>
  <Paragraphs>390</Paragraphs>
  <Slides>38</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ＭＳ Ｐゴシック</vt:lpstr>
      <vt:lpstr>.AppleSystemUIFont</vt:lpstr>
      <vt:lpstr>Arial</vt:lpstr>
      <vt:lpstr>Calibri</vt:lpstr>
      <vt:lpstr>Open Sans</vt:lpstr>
      <vt:lpstr>Open Sans SemiBold</vt:lpstr>
      <vt:lpstr>Wingdings</vt:lpstr>
      <vt:lpstr>2_Office Theme</vt:lpstr>
      <vt:lpstr>3_Office Theme</vt:lpstr>
      <vt:lpstr>Career Preparation, Teamwork and Leadership Skills</vt:lpstr>
      <vt:lpstr>PowerPoint Presentation</vt:lpstr>
      <vt:lpstr>Career Preparation – Getting and Keeping a Job</vt:lpstr>
      <vt:lpstr>For Your Information (FYI)</vt:lpstr>
      <vt:lpstr>Where do you start?</vt:lpstr>
      <vt:lpstr>Setting Personal and Professional Short-Term and Long-Term Goals</vt:lpstr>
      <vt:lpstr>Employability Skills in Education</vt:lpstr>
      <vt:lpstr>Soft Skills for Workplace Success</vt:lpstr>
      <vt:lpstr>Soft Skills</vt:lpstr>
      <vt:lpstr>Human Relations Soft Skills/Transferable Skills</vt:lpstr>
      <vt:lpstr>Have a Positive “Can Do” Attitude</vt:lpstr>
      <vt:lpstr>The Job Interview</vt:lpstr>
      <vt:lpstr>What qualities is an interviewer looking for?</vt:lpstr>
      <vt:lpstr>How to Ace the Interview</vt:lpstr>
      <vt:lpstr>Job Interviews for Teens</vt:lpstr>
      <vt:lpstr>Professional Ethics</vt:lpstr>
      <vt:lpstr>Guidelines for Professional Ethics</vt:lpstr>
      <vt:lpstr>Tips for Keeping a Job</vt:lpstr>
      <vt:lpstr>What to Do When It’s Time to Leave</vt:lpstr>
      <vt:lpstr>Social Media</vt:lpstr>
      <vt:lpstr>Social Networking Sites</vt:lpstr>
      <vt:lpstr>Teamwork – Being a Team Player</vt:lpstr>
      <vt:lpstr>TEAM</vt:lpstr>
      <vt:lpstr>“(Teams)…have become the vehicle for moving organizations into the future. Teams are not just nice to have, they are hard core units of the production.” Blanchard, 2007, pg 17 </vt:lpstr>
      <vt:lpstr>Why work in teams?</vt:lpstr>
      <vt:lpstr>Why work in teams?</vt:lpstr>
      <vt:lpstr>Effective Team Members</vt:lpstr>
      <vt:lpstr>Not So Effective Team Members</vt:lpstr>
      <vt:lpstr>Leadership Skills – Learning to Lead</vt:lpstr>
      <vt:lpstr>Boss vs. Leader</vt:lpstr>
      <vt:lpstr>Skills of Effective Leaders</vt:lpstr>
      <vt:lpstr>Good Leaders Always… </vt:lpstr>
      <vt:lpstr>Good Leaders Always… </vt:lpstr>
      <vt:lpstr>Leadership and learning are indispensable.  -John F. Kennedy</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13</cp:revision>
  <cp:lastPrinted>2017-07-07T16:17:37Z</cp:lastPrinted>
  <dcterms:created xsi:type="dcterms:W3CDTF">2017-07-11T23:58:30Z</dcterms:created>
  <dcterms:modified xsi:type="dcterms:W3CDTF">2017-11-20T22:04:56Z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