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4"/>
  </p:notesMasterIdLst>
  <p:handoutMasterIdLst>
    <p:handoutMasterId r:id="rId25"/>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8" r:id="rId22"/>
    <p:sldId id="339"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3262" autoAdjust="0"/>
  </p:normalViewPr>
  <p:slideViewPr>
    <p:cSldViewPr snapToGrid="0">
      <p:cViewPr varScale="1">
        <p:scale>
          <a:sx n="36" d="100"/>
          <a:sy n="36" d="100"/>
        </p:scale>
        <p:origin x="1860" y="3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Career and Cluster Videos </a:t>
            </a:r>
          </a:p>
          <a:p>
            <a:r>
              <a:rPr lang="en-US" sz="1200" b="0" i="0" u="none" strike="noStrike" kern="1200" baseline="0" dirty="0">
                <a:solidFill>
                  <a:schemeClr val="tx1"/>
                </a:solidFill>
                <a:latin typeface="+mn-lt"/>
                <a:ea typeface="+mn-ea"/>
                <a:cs typeface="+mn-cs"/>
              </a:rPr>
              <a:t>These videos show the types of work people do in nearly 550 careers, organized by the 16 career clusters recognized by the U.S. Department of Education. </a:t>
            </a:r>
          </a:p>
          <a:p>
            <a:r>
              <a:rPr lang="en-US" sz="1200" b="0" i="0" u="none" strike="noStrike" kern="1200" baseline="0" dirty="0">
                <a:solidFill>
                  <a:schemeClr val="tx1"/>
                </a:solidFill>
                <a:latin typeface="+mn-lt"/>
                <a:ea typeface="+mn-ea"/>
                <a:cs typeface="+mn-cs"/>
              </a:rPr>
              <a:t>http://www.careeronestop.org/Videos/CareerandClusterVideos/career-and-cluster-videos.aspx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92149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Family psychologist-Psychologists study mental processes and human behavior by observing, interpreting, and recording how people and other animals relate to one another and the environment. Family support worker, family counselor and family therapist can be included in this category. </a:t>
            </a:r>
          </a:p>
          <a:p>
            <a:r>
              <a:rPr lang="en-US" sz="1200" b="0" i="0" u="none" strike="noStrike" kern="1200" baseline="0" dirty="0">
                <a:solidFill>
                  <a:schemeClr val="tx1"/>
                </a:solidFill>
                <a:latin typeface="+mn-lt"/>
                <a:ea typeface="+mn-ea"/>
                <a:cs typeface="+mn-cs"/>
              </a:rPr>
              <a:t>Home health aide-Home health and personal care aides help people who are disabled, chronically ill, or cognitively impaired. They also help older adults who may need assistance. They help with activities such as bathing and dressing, and they provide services such as light housekeeping. In some states, home health aides may be able to give a client medication or check the client’s vital signs under the direction of a nurse or other healthcare practitioner. </a:t>
            </a:r>
          </a:p>
          <a:p>
            <a:r>
              <a:rPr lang="en-US" sz="1200" b="0" i="0" u="none" strike="noStrike" kern="1200" baseline="0" dirty="0">
                <a:solidFill>
                  <a:schemeClr val="tx1"/>
                </a:solidFill>
                <a:latin typeface="+mn-lt"/>
                <a:ea typeface="+mn-ea"/>
                <a:cs typeface="+mn-cs"/>
              </a:rPr>
              <a:t>Occupational therapy assistants and aides- They work under the direction of occupational therapists in treating patients with injuries, illnesses, or disabilities through the therapeutic use of everyday activities. They help these patients develop, recover, and improve the skills needed for daily living and working. </a:t>
            </a:r>
          </a:p>
          <a:p>
            <a:r>
              <a:rPr lang="en-US" sz="1200" b="0" i="0" u="none" strike="noStrike" kern="1200" baseline="0" dirty="0">
                <a:solidFill>
                  <a:schemeClr val="tx1"/>
                </a:solidFill>
                <a:latin typeface="+mn-lt"/>
                <a:ea typeface="+mn-ea"/>
                <a:cs typeface="+mn-cs"/>
              </a:rPr>
              <a:t>Registered nurse-Registered nurses (RNs) provide and coordinate patient care, educate patients and the public about various health conditions, and provide advice and emotional support to patients and their family members. </a:t>
            </a:r>
          </a:p>
          <a:p>
            <a:r>
              <a:rPr lang="en-US" sz="1200" b="0" i="0" u="none" strike="noStrike" kern="1200" baseline="0" dirty="0">
                <a:solidFill>
                  <a:schemeClr val="tx1"/>
                </a:solidFill>
                <a:latin typeface="+mn-lt"/>
                <a:ea typeface="+mn-ea"/>
                <a:cs typeface="+mn-cs"/>
              </a:rPr>
              <a:t>Probation officer-Probation officers and correctional treatment specialists work with, and monitor, offenders to prevent them from committing new crimes. </a:t>
            </a:r>
          </a:p>
          <a:p>
            <a:r>
              <a:rPr lang="en-US" sz="1200" b="0" i="0" u="none" strike="noStrike" kern="1200" baseline="0" dirty="0">
                <a:solidFill>
                  <a:schemeClr val="tx1"/>
                </a:solidFill>
                <a:latin typeface="+mn-lt"/>
                <a:ea typeface="+mn-ea"/>
                <a:cs typeface="+mn-cs"/>
              </a:rPr>
              <a:t>Certified crisis intervention counselor- These highly trained individuals introduce strategies and help you execute the intervention.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76020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Careers in Psychology, Counseling and Social Work </a:t>
            </a:r>
          </a:p>
          <a:p>
            <a:r>
              <a:rPr lang="en-US" sz="1200" b="0" i="0" u="none" strike="noStrike" kern="1200" baseline="0" dirty="0">
                <a:solidFill>
                  <a:schemeClr val="tx1"/>
                </a:solidFill>
                <a:latin typeface="+mn-lt"/>
                <a:ea typeface="+mn-ea"/>
                <a:cs typeface="+mn-cs"/>
              </a:rPr>
              <a:t>Are you thinking about a career in psychology, social work, or counseling? Would you like to know more about the differences between the areas? Join us for an opportunity to meet professionals in these fields, learn if one of these is the career for you, and make sure you are on the right path. </a:t>
            </a:r>
          </a:p>
          <a:p>
            <a:r>
              <a:rPr lang="en-US" sz="1200" b="0" i="0" u="none" strike="noStrike" kern="1200" baseline="0" dirty="0">
                <a:solidFill>
                  <a:schemeClr val="tx1"/>
                </a:solidFill>
                <a:latin typeface="+mn-lt"/>
                <a:ea typeface="+mn-ea"/>
                <a:cs typeface="+mn-cs"/>
              </a:rPr>
              <a:t>http://youtu.be/6iskVuzXL2c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7321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O*NET® Career Exploration Tools </a:t>
            </a:r>
          </a:p>
          <a:p>
            <a:r>
              <a:rPr lang="en-US" sz="1200" b="0" i="0" u="none" strike="noStrike" kern="1200" baseline="0" dirty="0">
                <a:solidFill>
                  <a:schemeClr val="tx1"/>
                </a:solidFill>
                <a:latin typeface="+mn-lt"/>
                <a:ea typeface="+mn-ea"/>
                <a:cs typeface="+mn-cs"/>
              </a:rPr>
              <a:t>The O*NET® Career Exploration Tools are a suite of assessment instruments designed for career counseling, career planning, and career exploration. </a:t>
            </a:r>
          </a:p>
          <a:p>
            <a:r>
              <a:rPr lang="en-US" sz="1200" b="0" i="0" u="none" strike="noStrike" kern="1200" baseline="0" dirty="0">
                <a:solidFill>
                  <a:schemeClr val="tx1"/>
                </a:solidFill>
                <a:latin typeface="+mn-lt"/>
                <a:ea typeface="+mn-ea"/>
                <a:cs typeface="+mn-cs"/>
              </a:rPr>
              <a:t>http://www.careeronestop.org/TridionMultimedia/ONET%20Career%20Exploration%20Tools%2 0Rev%201205_tcm24-1831.pdf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104654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a self assessment, skills transferability, exploring work, career clusters and occupational information, refer to http://www.texascaresonline.com/wowmenu.asp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15218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787978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60297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26729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Short-term goals and long-terms career goals should align with opportunities based on interests and work values. Match characteristics of the current or most recent occupation with similar occupations, and find specific information such as the fastest growing jobs, levels of education and training requirements, and average salaries. For a self assessment, skills transferability, exploring work, career clusters and occupational information, refer to http://www.texascaresonline.com/wowmenu.asp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can take the O*Net Work Importance Locator or Interest Profiler self-assessment test at http://www.texascaresonline.com/wowmenu.asp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99278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Education requirements for counselors vary depending on their specialty and their state’s licensure requirements. A master’s degree is usually required to gain licensure, but some states will accept a bachelor’s degree in a field relevant to counseling work. These degree programs require experience in the following course topics: </a:t>
            </a:r>
          </a:p>
          <a:p>
            <a:r>
              <a:rPr lang="en-US" sz="1200" b="0" i="0" u="none" strike="noStrike" kern="1200" baseline="0" dirty="0">
                <a:solidFill>
                  <a:schemeClr val="tx1"/>
                </a:solidFill>
                <a:latin typeface="+mn-lt"/>
                <a:ea typeface="+mn-ea"/>
                <a:cs typeface="+mn-cs"/>
              </a:rPr>
              <a:t>•Human growth and development </a:t>
            </a:r>
          </a:p>
          <a:p>
            <a:r>
              <a:rPr lang="en-US" sz="1200" b="0" i="0" u="none" strike="noStrike" kern="1200" baseline="0" dirty="0">
                <a:solidFill>
                  <a:schemeClr val="tx1"/>
                </a:solidFill>
                <a:latin typeface="+mn-lt"/>
                <a:ea typeface="+mn-ea"/>
                <a:cs typeface="+mn-cs"/>
              </a:rPr>
              <a:t>•Social and cultural diversity </a:t>
            </a:r>
          </a:p>
          <a:p>
            <a:r>
              <a:rPr lang="en-US" sz="1200" b="0" i="0" u="none" strike="noStrike" kern="1200" baseline="0" dirty="0">
                <a:solidFill>
                  <a:schemeClr val="tx1"/>
                </a:solidFill>
                <a:latin typeface="+mn-lt"/>
                <a:ea typeface="+mn-ea"/>
                <a:cs typeface="+mn-cs"/>
              </a:rPr>
              <a:t>•Relationships </a:t>
            </a:r>
          </a:p>
          <a:p>
            <a:r>
              <a:rPr lang="en-US" sz="1200" b="0" i="0" u="none" strike="noStrike" kern="1200" baseline="0" dirty="0">
                <a:solidFill>
                  <a:schemeClr val="tx1"/>
                </a:solidFill>
                <a:latin typeface="+mn-lt"/>
                <a:ea typeface="+mn-ea"/>
                <a:cs typeface="+mn-cs"/>
              </a:rPr>
              <a:t>•Group work </a:t>
            </a:r>
          </a:p>
          <a:p>
            <a:r>
              <a:rPr lang="en-US" sz="1200" b="0" i="0" u="none" strike="noStrike" kern="1200" baseline="0" dirty="0">
                <a:solidFill>
                  <a:schemeClr val="tx1"/>
                </a:solidFill>
                <a:latin typeface="+mn-lt"/>
                <a:ea typeface="+mn-ea"/>
                <a:cs typeface="+mn-cs"/>
              </a:rPr>
              <a:t>•Career development </a:t>
            </a:r>
          </a:p>
          <a:p>
            <a:r>
              <a:rPr lang="en-US" sz="1200" b="0" i="0" u="none" strike="noStrike" kern="1200" baseline="0" dirty="0">
                <a:solidFill>
                  <a:schemeClr val="tx1"/>
                </a:solidFill>
                <a:latin typeface="+mn-lt"/>
                <a:ea typeface="+mn-ea"/>
                <a:cs typeface="+mn-cs"/>
              </a:rPr>
              <a:t>•Assessment techniques </a:t>
            </a:r>
          </a:p>
          <a:p>
            <a:r>
              <a:rPr lang="en-US" sz="1200" b="0" i="0" u="none" strike="noStrike" kern="1200" baseline="0" dirty="0">
                <a:solidFill>
                  <a:schemeClr val="tx1"/>
                </a:solidFill>
                <a:latin typeface="+mn-lt"/>
                <a:ea typeface="+mn-ea"/>
                <a:cs typeface="+mn-cs"/>
              </a:rPr>
              <a:t>•Research and program evaluation </a:t>
            </a:r>
          </a:p>
          <a:p>
            <a:r>
              <a:rPr lang="en-US" sz="1200" b="0" i="0" u="none" strike="noStrike" kern="1200" baseline="0" dirty="0">
                <a:solidFill>
                  <a:schemeClr val="tx1"/>
                </a:solidFill>
                <a:latin typeface="+mn-lt"/>
                <a:ea typeface="+mn-ea"/>
                <a:cs typeface="+mn-cs"/>
              </a:rPr>
              <a:t>•Professional identity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86794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Aspiring counselors can often find bachelor’s and master’s degree programs at four-year universities that specialize in particular counseling practices. These include: </a:t>
            </a:r>
          </a:p>
          <a:p>
            <a:r>
              <a:rPr lang="en-US" sz="1200" b="0" i="0" u="none" strike="noStrike" kern="1200" baseline="0" dirty="0">
                <a:solidFill>
                  <a:schemeClr val="tx1"/>
                </a:solidFill>
                <a:latin typeface="+mn-lt"/>
                <a:ea typeface="+mn-ea"/>
                <a:cs typeface="+mn-cs"/>
              </a:rPr>
              <a:t>•College student affairs </a:t>
            </a:r>
          </a:p>
          <a:p>
            <a:r>
              <a:rPr lang="en-US" sz="1200" b="0" i="0" u="none" strike="noStrike" kern="1200" baseline="0" dirty="0">
                <a:solidFill>
                  <a:schemeClr val="tx1"/>
                </a:solidFill>
                <a:latin typeface="+mn-lt"/>
                <a:ea typeface="+mn-ea"/>
                <a:cs typeface="+mn-cs"/>
              </a:rPr>
              <a:t>•Elementary and secondary school counseling </a:t>
            </a:r>
          </a:p>
          <a:p>
            <a:r>
              <a:rPr lang="en-US" sz="1200" b="0" i="0" u="none" strike="noStrike" kern="1200" baseline="0" dirty="0">
                <a:solidFill>
                  <a:schemeClr val="tx1"/>
                </a:solidFill>
                <a:latin typeface="+mn-lt"/>
                <a:ea typeface="+mn-ea"/>
                <a:cs typeface="+mn-cs"/>
              </a:rPr>
              <a:t>•Counseling education and training </a:t>
            </a:r>
          </a:p>
          <a:p>
            <a:r>
              <a:rPr lang="en-US" sz="1200" b="0" i="0" u="none" strike="noStrike" kern="1200" baseline="0" dirty="0">
                <a:solidFill>
                  <a:schemeClr val="tx1"/>
                </a:solidFill>
                <a:latin typeface="+mn-lt"/>
                <a:ea typeface="+mn-ea"/>
                <a:cs typeface="+mn-cs"/>
              </a:rPr>
              <a:t>•Gerontological counseling </a:t>
            </a:r>
          </a:p>
          <a:p>
            <a:r>
              <a:rPr lang="en-US" sz="1200" b="0" i="0" u="none" strike="noStrike" kern="1200" baseline="0" dirty="0">
                <a:solidFill>
                  <a:schemeClr val="tx1"/>
                </a:solidFill>
                <a:latin typeface="+mn-lt"/>
                <a:ea typeface="+mn-ea"/>
                <a:cs typeface="+mn-cs"/>
              </a:rPr>
              <a:t>•Marriage and family therapy </a:t>
            </a:r>
          </a:p>
          <a:p>
            <a:r>
              <a:rPr lang="en-US" sz="1200" b="0" i="0" u="none" strike="noStrike" kern="1200" baseline="0" dirty="0">
                <a:solidFill>
                  <a:schemeClr val="tx1"/>
                </a:solidFill>
                <a:latin typeface="+mn-lt"/>
                <a:ea typeface="+mn-ea"/>
                <a:cs typeface="+mn-cs"/>
              </a:rPr>
              <a:t>•Substance abuse counseling </a:t>
            </a:r>
          </a:p>
          <a:p>
            <a:r>
              <a:rPr lang="en-US" sz="1200" b="0" i="0" u="none" strike="noStrike" kern="1200" baseline="0" dirty="0">
                <a:solidFill>
                  <a:schemeClr val="tx1"/>
                </a:solidFill>
                <a:latin typeface="+mn-lt"/>
                <a:ea typeface="+mn-ea"/>
                <a:cs typeface="+mn-cs"/>
              </a:rPr>
              <a:t>•Rehabilitation counseling </a:t>
            </a:r>
          </a:p>
          <a:p>
            <a:r>
              <a:rPr lang="en-US" sz="1200" b="0" i="0" u="none" strike="noStrike" kern="1200" baseline="0" dirty="0">
                <a:solidFill>
                  <a:schemeClr val="tx1"/>
                </a:solidFill>
                <a:latin typeface="+mn-lt"/>
                <a:ea typeface="+mn-ea"/>
                <a:cs typeface="+mn-cs"/>
              </a:rPr>
              <a:t>•Agency or community counseling </a:t>
            </a:r>
          </a:p>
          <a:p>
            <a:r>
              <a:rPr lang="en-US" sz="1200" b="0" i="0" u="none" strike="noStrike" kern="1200" baseline="0" dirty="0">
                <a:solidFill>
                  <a:schemeClr val="tx1"/>
                </a:solidFill>
                <a:latin typeface="+mn-lt"/>
                <a:ea typeface="+mn-ea"/>
                <a:cs typeface="+mn-cs"/>
              </a:rPr>
              <a:t>•Clinical mental health counseling </a:t>
            </a:r>
          </a:p>
          <a:p>
            <a:r>
              <a:rPr lang="en-US" sz="1200" b="0" i="0" u="none" strike="noStrike" kern="1200" baseline="0" dirty="0">
                <a:solidFill>
                  <a:schemeClr val="tx1"/>
                </a:solidFill>
                <a:latin typeface="+mn-lt"/>
                <a:ea typeface="+mn-ea"/>
                <a:cs typeface="+mn-cs"/>
              </a:rPr>
              <a:t>•Career counseling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2290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Psychologists </a:t>
            </a:r>
            <a:r>
              <a:rPr lang="en-US" sz="1200" b="0" i="0" u="none" strike="noStrike" kern="1200" baseline="0" dirty="0">
                <a:solidFill>
                  <a:schemeClr val="tx1"/>
                </a:solidFill>
                <a:latin typeface="+mn-lt"/>
                <a:ea typeface="+mn-ea"/>
                <a:cs typeface="+mn-cs"/>
              </a:rPr>
              <a:t>study mental processes and human behavior by observing, interpreting, and recording how people and other animals relate to one another and the environment. </a:t>
            </a:r>
          </a:p>
          <a:p>
            <a:r>
              <a:rPr lang="en-US" sz="1200" b="0" i="0" u="none" strike="noStrike" kern="1200" baseline="0" dirty="0">
                <a:solidFill>
                  <a:schemeClr val="tx1"/>
                </a:solidFill>
                <a:latin typeface="+mn-lt"/>
                <a:ea typeface="+mn-ea"/>
                <a:cs typeface="+mn-cs"/>
              </a:rPr>
              <a:t>Employment of psychologists is expected to grow 22 percent from 2010 to 2020, faster than the average for all occupations. Job prospects should be best for those who have a doctoral degree in an applied specialty and those with a specialist or doctoral degree in school psychology. </a:t>
            </a:r>
          </a:p>
          <a:p>
            <a:r>
              <a:rPr lang="en-US" sz="1200" b="0" i="0" u="none" strike="noStrike" kern="1200" baseline="0" dirty="0">
                <a:solidFill>
                  <a:schemeClr val="tx1"/>
                </a:solidFill>
                <a:latin typeface="+mn-lt"/>
                <a:ea typeface="+mn-ea"/>
                <a:cs typeface="+mn-cs"/>
              </a:rPr>
              <a:t>Careers in Psychology: What Is It Like to Be a Psychologist? </a:t>
            </a:r>
          </a:p>
          <a:p>
            <a:r>
              <a:rPr lang="en-US" sz="1200" b="0" i="0" u="none" strike="noStrike" kern="1200" baseline="0" dirty="0">
                <a:solidFill>
                  <a:schemeClr val="tx1"/>
                </a:solidFill>
                <a:latin typeface="+mn-lt"/>
                <a:ea typeface="+mn-ea"/>
                <a:cs typeface="+mn-cs"/>
              </a:rPr>
              <a:t>A psychologist is somebody who studies human behavior to try to help people, and psychologists usually take part in a variety of jobs. Find out how psychologists look for ways to help people engage in healthy behavior with help from a licensed mental health counselor in this free video on psychology. </a:t>
            </a:r>
          </a:p>
          <a:p>
            <a:r>
              <a:rPr lang="en-US" sz="1200" b="0" i="0" u="none" strike="noStrike" kern="1200" baseline="0" dirty="0">
                <a:solidFill>
                  <a:schemeClr val="tx1"/>
                </a:solidFill>
                <a:latin typeface="+mn-lt"/>
                <a:ea typeface="+mn-ea"/>
                <a:cs typeface="+mn-cs"/>
              </a:rPr>
              <a:t>http://youtu.be/wgZwf0W5cLc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8356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Decisions Concerning Your Future Career </a:t>
            </a:r>
          </a:p>
          <a:p>
            <a:r>
              <a:rPr lang="en-US" sz="1200" b="0" i="0" u="none" strike="noStrike" kern="1200" baseline="0" dirty="0">
                <a:solidFill>
                  <a:schemeClr val="tx1"/>
                </a:solidFill>
                <a:latin typeface="+mn-lt"/>
                <a:ea typeface="+mn-ea"/>
                <a:cs typeface="+mn-cs"/>
              </a:rPr>
              <a:t>There are many career options in the area of Counseling and Mental Health: </a:t>
            </a:r>
          </a:p>
          <a:p>
            <a:r>
              <a:rPr lang="en-US" sz="1200" b="0" i="1" u="none" strike="noStrike" kern="1200" baseline="0" dirty="0">
                <a:solidFill>
                  <a:schemeClr val="tx1"/>
                </a:solidFill>
                <a:latin typeface="+mn-lt"/>
                <a:ea typeface="+mn-ea"/>
                <a:cs typeface="+mn-cs"/>
              </a:rPr>
              <a:t>School counselors </a:t>
            </a:r>
            <a:r>
              <a:rPr lang="en-US" sz="1200" b="0" i="0" u="none" strike="noStrike" kern="1200" baseline="0" dirty="0">
                <a:solidFill>
                  <a:schemeClr val="tx1"/>
                </a:solidFill>
                <a:latin typeface="+mn-lt"/>
                <a:ea typeface="+mn-ea"/>
                <a:cs typeface="+mn-cs"/>
              </a:rPr>
              <a:t>help students develop social skills and succeed in school. Career counselors assist people with the process of making career decisions by helping them choose a career or educational program. Employment of school and career counselors is expected to grow by 19 percent from 2010 to 2020, about as fast as the average for all occupations. The number of students attending schools at all levels is expected to increase during the projections decade, boosting demand for both school and career counselors. </a:t>
            </a:r>
          </a:p>
          <a:p>
            <a:r>
              <a:rPr lang="en-US" sz="1200" b="0" i="1" u="none" strike="noStrike" kern="1200" baseline="0" dirty="0">
                <a:solidFill>
                  <a:schemeClr val="tx1"/>
                </a:solidFill>
                <a:latin typeface="+mn-lt"/>
                <a:ea typeface="+mn-ea"/>
                <a:cs typeface="+mn-cs"/>
              </a:rPr>
              <a:t>Substance abuse and behavioral disorder counselors </a:t>
            </a:r>
            <a:r>
              <a:rPr lang="en-US" sz="1200" b="0" i="0" u="none" strike="noStrike" kern="1200" baseline="0" dirty="0">
                <a:solidFill>
                  <a:schemeClr val="tx1"/>
                </a:solidFill>
                <a:latin typeface="+mn-lt"/>
                <a:ea typeface="+mn-ea"/>
                <a:cs typeface="+mn-cs"/>
              </a:rPr>
              <a:t>advise people who have alcoholism or other types of addiction, eating disorders, or other behavioral problems. They provide treatment and support to help clients recover from addiction or modify problem behaviors. Employment of substance abuse and behavioral disorder counselors is expected to grow by 27 percent from 2010 to 2020, faster than the average for all occupations. Growth is expected as more people seek treatment for their addictions or other behaviors and drug offenders are increasingly sentenced to treatment rather than jail time. </a:t>
            </a:r>
          </a:p>
          <a:p>
            <a:r>
              <a:rPr lang="en-US" sz="1200" b="0" i="1" u="none" strike="noStrike" kern="1200" baseline="0" dirty="0">
                <a:solidFill>
                  <a:schemeClr val="tx1"/>
                </a:solidFill>
                <a:latin typeface="+mn-lt"/>
                <a:ea typeface="+mn-ea"/>
                <a:cs typeface="+mn-cs"/>
              </a:rPr>
              <a:t>Rehabilitation counselors </a:t>
            </a:r>
            <a:r>
              <a:rPr lang="en-US" sz="1200" b="0" i="0" u="none" strike="noStrike" kern="1200" baseline="0" dirty="0">
                <a:solidFill>
                  <a:schemeClr val="tx1"/>
                </a:solidFill>
                <a:latin typeface="+mn-lt"/>
                <a:ea typeface="+mn-ea"/>
                <a:cs typeface="+mn-cs"/>
              </a:rPr>
              <a:t>help people with emotional and physical disabilities live independently. They help their clients overcome personal, social, and professional effects of disabilities as they relate to employment or independent living. Employment of rehabilitation counselors is expected to grow by 28 percent from 2010 to 2020, faster than the average for all occupations. Demand for rehabilitation counselors is expected to grow with the increase in the elderly population and with the continued rehabilitation needs of other groups, such as veterans and people with disabilities. </a:t>
            </a:r>
          </a:p>
          <a:p>
            <a:r>
              <a:rPr lang="en-US" sz="1200" b="0" i="0" u="none" strike="noStrike" kern="1200" baseline="0" dirty="0">
                <a:solidFill>
                  <a:schemeClr val="tx1"/>
                </a:solidFill>
                <a:latin typeface="+mn-lt"/>
                <a:ea typeface="+mn-ea"/>
                <a:cs typeface="+mn-cs"/>
              </a:rPr>
              <a:t>Career and Cluster Videos </a:t>
            </a:r>
          </a:p>
          <a:p>
            <a:r>
              <a:rPr lang="en-US" sz="1200" b="0" i="0" u="none" strike="noStrike" kern="1200" baseline="0" dirty="0">
                <a:solidFill>
                  <a:schemeClr val="tx1"/>
                </a:solidFill>
                <a:latin typeface="+mn-lt"/>
                <a:ea typeface="+mn-ea"/>
                <a:cs typeface="+mn-cs"/>
              </a:rPr>
              <a:t>These videos show the types of work people do in nearly 550 careers, organized by the 16 career clusters recognized by the U.S. Department of Education. </a:t>
            </a:r>
          </a:p>
          <a:p>
            <a:r>
              <a:rPr lang="en-US" sz="1200" b="0" i="0" u="none" strike="noStrike" kern="1200" baseline="0" dirty="0">
                <a:solidFill>
                  <a:schemeClr val="tx1"/>
                </a:solidFill>
                <a:latin typeface="+mn-lt"/>
                <a:ea typeface="+mn-ea"/>
                <a:cs typeface="+mn-cs"/>
              </a:rPr>
              <a:t>http://www.careeronestop.org/Videos/CareerandClusterVideos/career-and-cluster-videos.aspx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13781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Employment of mental health counselors is expected to grow by 36 percent from 2010 to 2020, much faster than the average for all occupations. Employment of marriage and family therapists is expected to grow by 41 percent from 2010 to 2020, much faster than the average for all occupations. Growth is expected as the overall population grows and as insurance companies increasingly provide for reimbursement of counselors and marriage and family therapists as a less costly alternative to psychiatrists and psychologists.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01988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Deciding on a Career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Mental health counselors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marriage and family therapists </a:t>
            </a:r>
            <a:r>
              <a:rPr lang="en-US" sz="1200" b="0" i="0" u="none" strike="noStrike" kern="1200" baseline="0" dirty="0">
                <a:solidFill>
                  <a:schemeClr val="tx1"/>
                </a:solidFill>
                <a:latin typeface="+mn-lt"/>
                <a:ea typeface="+mn-ea"/>
                <a:cs typeface="+mn-cs"/>
              </a:rPr>
              <a:t>work in a variety of settings, such as private practice and mental health centers. Most work full time. All states require both mental health counselors and marriage and family therapists to have a master’s degree and a license to practice. Employment of marriage and family therapists is expected to grow by 41 percent from 2010 to 2020, much faster than the average for all occupations. Growth is expected as the overall population grows and as insurance companies increasingly provide for reimbursement of counselors and marriage and family therapists as a less costly alternative to psychiatrists and psychologists. </a:t>
            </a:r>
          </a:p>
          <a:p>
            <a:r>
              <a:rPr lang="en-US" sz="1200" b="0" i="1" u="none" strike="noStrike" kern="1200" baseline="0" dirty="0">
                <a:solidFill>
                  <a:schemeClr val="tx1"/>
                </a:solidFill>
                <a:latin typeface="+mn-lt"/>
                <a:ea typeface="+mn-ea"/>
                <a:cs typeface="+mn-cs"/>
              </a:rPr>
              <a:t>Social and community service managers </a:t>
            </a:r>
            <a:r>
              <a:rPr lang="en-US" sz="1200" b="0" i="0" u="none" strike="noStrike" kern="1200" baseline="0" dirty="0">
                <a:solidFill>
                  <a:schemeClr val="tx1"/>
                </a:solidFill>
                <a:latin typeface="+mn-lt"/>
                <a:ea typeface="+mn-ea"/>
                <a:cs typeface="+mn-cs"/>
              </a:rPr>
              <a:t>work for nonprofit organizations, private for-profit social service agencies, and government agencies. Most work full time. Social and community service managers need at least a bachelor’s degree and some work experience. However, many employers prefer candidates who have a master’s degree. Employment of social and community service managers is expected to grow by 27 percent from 2010 to 2020, faster than the average for all occupations. Growth is expected due to increases in the aging population, increases in demand for substance abuse treatment, and overall population growth. </a:t>
            </a:r>
          </a:p>
          <a:p>
            <a:r>
              <a:rPr lang="en-US" sz="1200" b="0" i="1" u="none" strike="noStrike" kern="1200" baseline="0" dirty="0">
                <a:solidFill>
                  <a:schemeClr val="tx1"/>
                </a:solidFill>
                <a:latin typeface="+mn-lt"/>
                <a:ea typeface="+mn-ea"/>
                <a:cs typeface="+mn-cs"/>
              </a:rPr>
              <a:t>Social and human service assistants </a:t>
            </a:r>
            <a:r>
              <a:rPr lang="en-US" sz="1200" b="0" i="0" u="none" strike="noStrike" kern="1200" baseline="0" dirty="0">
                <a:solidFill>
                  <a:schemeClr val="tx1"/>
                </a:solidFill>
                <a:latin typeface="+mn-lt"/>
                <a:ea typeface="+mn-ea"/>
                <a:cs typeface="+mn-cs"/>
              </a:rPr>
              <a:t>work for nonprofit organizations, for-profit social service agencies, and state and local governments. They generally work full time, and some work nights and weekends. The minimum requirement is a high school diploma or equivalent, but some employers prefer to hire workers who have additional education or experience. Without additional education, advancement opportunities are limited. Employment of social and human service assistants is expected to grow by 28 percent from 2010 to 2020, faster than the average for all occupations. There should be good job prospects, as low pay and heavy workloads cause many workers to leave this occupation. </a:t>
            </a:r>
          </a:p>
          <a:p>
            <a:r>
              <a:rPr lang="en-US" sz="1200" b="0" i="1" u="none" strike="noStrike" kern="1200" baseline="0" dirty="0">
                <a:solidFill>
                  <a:schemeClr val="tx1"/>
                </a:solidFill>
                <a:latin typeface="+mn-lt"/>
                <a:ea typeface="+mn-ea"/>
                <a:cs typeface="+mn-cs"/>
              </a:rPr>
              <a:t>Social workers </a:t>
            </a:r>
            <a:r>
              <a:rPr lang="en-US" sz="1200" b="0" i="0" u="none" strike="noStrike" kern="1200" baseline="0" dirty="0">
                <a:solidFill>
                  <a:schemeClr val="tx1"/>
                </a:solidFill>
                <a:latin typeface="+mn-lt"/>
                <a:ea typeface="+mn-ea"/>
                <a:cs typeface="+mn-cs"/>
              </a:rPr>
              <a:t>work in a variety of settings, including mental health clinics, schools, hospitals, and private practices. They generally work full time and may need to work evenings and weekends. A bachelor’s degree is required for most direct-service social work positions, but some positions and settings require a master’s degree. Clinical social workers must have a master’s degree. Licensure for social workers varies by state. Clinical social workers must be licensed. Employment of social workers is expected to grow by 25 percent from 2010 to 2020, faster than the average for all occupations. Growth will be due to an increase in demand for health care and social services but will vary by specialty. </a:t>
            </a:r>
          </a:p>
          <a:p>
            <a:r>
              <a:rPr lang="en-US" sz="1200" b="0" i="0" u="none" strike="noStrike" kern="1200" baseline="0" dirty="0">
                <a:solidFill>
                  <a:schemeClr val="tx1"/>
                </a:solidFill>
                <a:latin typeface="+mn-lt"/>
                <a:ea typeface="+mn-ea"/>
                <a:cs typeface="+mn-cs"/>
              </a:rPr>
              <a:t>Career and Cluster Videos </a:t>
            </a:r>
          </a:p>
          <a:p>
            <a:r>
              <a:rPr lang="en-US" sz="1200" b="0" i="0" u="none" strike="noStrike" kern="1200" baseline="0" dirty="0">
                <a:solidFill>
                  <a:schemeClr val="tx1"/>
                </a:solidFill>
                <a:latin typeface="+mn-lt"/>
                <a:ea typeface="+mn-ea"/>
                <a:cs typeface="+mn-cs"/>
              </a:rPr>
              <a:t>These videos show the types of work people do in nearly 550 careers, organized by the 16 career clusters recognized by the U.S. Department of Education. </a:t>
            </a:r>
          </a:p>
          <a:p>
            <a:r>
              <a:rPr lang="en-US" sz="1200" b="0" i="0" u="none" strike="noStrike" kern="1200" baseline="0" dirty="0">
                <a:solidFill>
                  <a:schemeClr val="tx1"/>
                </a:solidFill>
                <a:latin typeface="+mn-lt"/>
                <a:ea typeface="+mn-ea"/>
                <a:cs typeface="+mn-cs"/>
              </a:rPr>
              <a:t>http://www.careeronestop.org/Videos/CareerandClusterVideos/career-and-cluster-videos.aspx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903815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areeronestop.org/Videos/CareerandClusterVideos/career-and-cluster-videos.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eeronestop.org/Videos/CareerVideos/career-videos.aspx?&amp;frd=tru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careeronestop.org/Videos/CareerandClusterVideos/career-and-cluster-videos.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6iskVuzXL2c&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eeronestop.org/TridionMultimedia/ONET%20Career%20Exploration%20Tools%20Rev%201205_tcm24-1831.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texascareercheck.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careertech.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wgZwf0W5cL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areeronestop.org/Videos/CareerandClusterVideos/career-and-cluster-videos.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Careers in Counseling and Mental Health</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Deciding on a Career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Mental health counselors</a:t>
            </a:r>
          </a:p>
          <a:p>
            <a:pPr lvl="1"/>
            <a:r>
              <a:rPr lang="en-US" dirty="0"/>
              <a:t>Marriage and family therapist</a:t>
            </a:r>
          </a:p>
          <a:p>
            <a:pPr lvl="1"/>
            <a:r>
              <a:rPr lang="en-US" dirty="0"/>
              <a:t>Social and community service managers</a:t>
            </a:r>
          </a:p>
          <a:p>
            <a:pPr lvl="1"/>
            <a:r>
              <a:rPr lang="en-US" dirty="0"/>
              <a:t>Social and human service assistants</a:t>
            </a:r>
          </a:p>
          <a:p>
            <a:pPr lvl="1"/>
            <a:r>
              <a:rPr lang="en-US" dirty="0"/>
              <a:t>Social workers</a:t>
            </a:r>
          </a:p>
          <a:p>
            <a:pPr lvl="1"/>
            <a:r>
              <a:rPr lang="en-US" dirty="0">
                <a:hlinkClick r:id="rId3"/>
              </a:rPr>
              <a:t>Mental Health Counselor</a:t>
            </a:r>
            <a:endParaRPr lang="en-US" dirty="0"/>
          </a:p>
          <a:p>
            <a:pPr lvl="1"/>
            <a:r>
              <a:rPr lang="en-US" dirty="0">
                <a:hlinkClick r:id="rId3"/>
              </a:rPr>
              <a:t>Marriage and Family Therapist</a:t>
            </a:r>
            <a:br>
              <a:rPr lang="en-US" dirty="0"/>
            </a:br>
            <a:r>
              <a:rPr lang="en-US" dirty="0"/>
              <a:t>(click on links)</a:t>
            </a:r>
          </a:p>
        </p:txBody>
      </p:sp>
    </p:spTree>
    <p:extLst>
      <p:ext uri="{BB962C8B-B14F-4D97-AF65-F5344CB8AC3E}">
        <p14:creationId xmlns:p14="http://schemas.microsoft.com/office/powerpoint/2010/main" val="303849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Videos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Psychiatrists</a:t>
            </a:r>
            <a:endParaRPr lang="en-US" dirty="0"/>
          </a:p>
          <a:p>
            <a:pPr lvl="1"/>
            <a:r>
              <a:rPr lang="en-US" dirty="0">
                <a:hlinkClick r:id="rId4"/>
              </a:rPr>
              <a:t>Psychiatric Aide</a:t>
            </a:r>
            <a:br>
              <a:rPr lang="en-US" dirty="0"/>
            </a:br>
            <a:r>
              <a:rPr lang="en-US" dirty="0"/>
              <a:t>(click on links)</a:t>
            </a:r>
          </a:p>
        </p:txBody>
      </p:sp>
    </p:spTree>
    <p:extLst>
      <p:ext uri="{BB962C8B-B14F-4D97-AF65-F5344CB8AC3E}">
        <p14:creationId xmlns:p14="http://schemas.microsoft.com/office/powerpoint/2010/main" val="275009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Deciding on a Career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Family psychologist</a:t>
            </a:r>
          </a:p>
          <a:p>
            <a:pPr lvl="1"/>
            <a:r>
              <a:rPr lang="en-US" dirty="0"/>
              <a:t>Home health aide</a:t>
            </a:r>
          </a:p>
          <a:p>
            <a:pPr lvl="1"/>
            <a:r>
              <a:rPr lang="en-US" dirty="0"/>
              <a:t>Occupational therapy assistants and aides</a:t>
            </a:r>
          </a:p>
          <a:p>
            <a:pPr lvl="1"/>
            <a:r>
              <a:rPr lang="en-US" dirty="0"/>
              <a:t>Registered nurse</a:t>
            </a:r>
          </a:p>
          <a:p>
            <a:pPr lvl="1"/>
            <a:r>
              <a:rPr lang="en-US" dirty="0"/>
              <a:t>Probation officer</a:t>
            </a:r>
          </a:p>
          <a:p>
            <a:pPr lvl="1"/>
            <a:r>
              <a:rPr lang="en-US" dirty="0"/>
              <a:t>Certified crisis intervention counselor</a:t>
            </a:r>
          </a:p>
        </p:txBody>
      </p:sp>
      <p:pic>
        <p:nvPicPr>
          <p:cNvPr id="4" name="Picture 3">
            <a:extLst>
              <a:ext uri="{FF2B5EF4-FFF2-40B4-BE49-F238E27FC236}">
                <a16:creationId xmlns:a16="http://schemas.microsoft.com/office/drawing/2014/main" id="{1DD73220-ABEC-4650-A689-DC3687719F7D}"/>
              </a:ext>
            </a:extLst>
          </p:cNvPr>
          <p:cNvPicPr>
            <a:picLocks noChangeAspect="1"/>
          </p:cNvPicPr>
          <p:nvPr/>
        </p:nvPicPr>
        <p:blipFill>
          <a:blip r:embed="rId3"/>
          <a:stretch>
            <a:fillRect/>
          </a:stretch>
        </p:blipFill>
        <p:spPr>
          <a:xfrm>
            <a:off x="8343200" y="1420420"/>
            <a:ext cx="1857440" cy="4358328"/>
          </a:xfrm>
          <a:prstGeom prst="rect">
            <a:avLst/>
          </a:prstGeom>
        </p:spPr>
      </p:pic>
    </p:spTree>
    <p:extLst>
      <p:ext uri="{BB962C8B-B14F-4D97-AF65-F5344CB8AC3E}">
        <p14:creationId xmlns:p14="http://schemas.microsoft.com/office/powerpoint/2010/main" val="416298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 in Psychology, Counseling and Social Work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Career Choices</a:t>
            </a:r>
            <a:br>
              <a:rPr lang="en-US" dirty="0"/>
            </a:br>
            <a:r>
              <a:rPr lang="en-US" dirty="0"/>
              <a:t>(click on link)</a:t>
            </a:r>
          </a:p>
        </p:txBody>
      </p:sp>
    </p:spTree>
    <p:extLst>
      <p:ext uri="{BB962C8B-B14F-4D97-AF65-F5344CB8AC3E}">
        <p14:creationId xmlns:p14="http://schemas.microsoft.com/office/powerpoint/2010/main" val="18420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O*NET® Career Exploration Tools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Career Exploration</a:t>
            </a:r>
            <a:br>
              <a:rPr lang="en-US" dirty="0"/>
            </a:br>
            <a:r>
              <a:rPr lang="en-US" dirty="0"/>
              <a:t>(click on link)</a:t>
            </a:r>
          </a:p>
        </p:txBody>
      </p:sp>
    </p:spTree>
    <p:extLst>
      <p:ext uri="{BB962C8B-B14F-4D97-AF65-F5344CB8AC3E}">
        <p14:creationId xmlns:p14="http://schemas.microsoft.com/office/powerpoint/2010/main" val="425395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Exploring Work Options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Texas Career Check </a:t>
            </a:r>
            <a:br>
              <a:rPr lang="en-US" dirty="0"/>
            </a:br>
            <a:r>
              <a:rPr lang="en-US" dirty="0"/>
              <a:t>(click on link)</a:t>
            </a:r>
          </a:p>
        </p:txBody>
      </p:sp>
    </p:spTree>
    <p:extLst>
      <p:ext uri="{BB962C8B-B14F-4D97-AF65-F5344CB8AC3E}">
        <p14:creationId xmlns:p14="http://schemas.microsoft.com/office/powerpoint/2010/main" val="14715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a:t>
            </a:r>
          </a:p>
          <a:p>
            <a:pPr lvl="2"/>
            <a:r>
              <a:rPr lang="en-US" sz="2000" dirty="0"/>
              <a:t>Ryder, V., &amp; Harter, M. (2004). _Contemporary living_. (4th ed.). Tinley Park: The </a:t>
            </a:r>
            <a:r>
              <a:rPr lang="en-US" sz="2000" dirty="0" err="1"/>
              <a:t>Goodeart</a:t>
            </a:r>
            <a:r>
              <a:rPr lang="en-US" sz="2000" dirty="0"/>
              <a:t>-Willcox Company, Inc.</a:t>
            </a:r>
          </a:p>
          <a:p>
            <a:pPr lvl="1"/>
            <a:r>
              <a:rPr lang="en-US" sz="2000" dirty="0"/>
              <a:t>Websites:</a:t>
            </a:r>
          </a:p>
          <a:p>
            <a:pPr lvl="2"/>
            <a:r>
              <a:rPr lang="en-US" sz="2000" dirty="0"/>
              <a:t>Achieve Texas</a:t>
            </a:r>
            <a:br>
              <a:rPr lang="en-US" sz="2000" dirty="0"/>
            </a:br>
            <a:r>
              <a:rPr lang="en-US" sz="2000" dirty="0"/>
              <a:t>An education initiative designed to prepare students for a lifetime of success</a:t>
            </a:r>
            <a:br>
              <a:rPr lang="en-US" sz="2000" dirty="0"/>
            </a:br>
            <a:r>
              <a:rPr lang="en-US" sz="2000" dirty="0"/>
              <a:t>http://www.achievetexas.org/</a:t>
            </a:r>
          </a:p>
          <a:p>
            <a:pPr lvl="2"/>
            <a:r>
              <a:rPr lang="en-US" sz="2000" dirty="0"/>
              <a:t>Browse by Career Cluster – Counseling and Mental Health</a:t>
            </a:r>
            <a:br>
              <a:rPr lang="en-US" sz="2000" dirty="0"/>
            </a:br>
            <a:r>
              <a:rPr lang="en-US" sz="2000" dirty="0"/>
              <a:t>http://www.onetonline.org/find/career?c=9&amp;g=Go</a:t>
            </a:r>
          </a:p>
          <a:p>
            <a:pPr lvl="2"/>
            <a:r>
              <a:rPr lang="en-US" sz="2000" dirty="0"/>
              <a:t>Bureau of Labor Statistics, U.S. Department of Labor, Occupational Outlook Handbook, 2012-13 Edition, School and Career Counselors.</a:t>
            </a:r>
            <a:br>
              <a:rPr lang="en-US" sz="2000" dirty="0"/>
            </a:br>
            <a:r>
              <a:rPr lang="en-US" sz="2000" dirty="0"/>
              <a:t>http://www.bls.gov/ooh/community-and-social-service/school-and-career-counselors.htm</a:t>
            </a:r>
          </a:p>
        </p:txBody>
      </p:sp>
    </p:spTree>
    <p:extLst>
      <p:ext uri="{BB962C8B-B14F-4D97-AF65-F5344CB8AC3E}">
        <p14:creationId xmlns:p14="http://schemas.microsoft.com/office/powerpoint/2010/main" val="233525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CTE – Learning that works for America</a:t>
            </a:r>
            <a:br>
              <a:rPr lang="en-US" sz="2000" dirty="0"/>
            </a:br>
            <a:r>
              <a:rPr lang="en-US" sz="2000" dirty="0"/>
              <a:t>Nationwide, Career Technical Education (CTE) programs are changing, evolving and innovating to better serve the country’s needs.</a:t>
            </a:r>
            <a:br>
              <a:rPr lang="en-US" sz="2000" dirty="0"/>
            </a:br>
            <a:r>
              <a:rPr lang="en-US" sz="2000" dirty="0">
                <a:hlinkClick r:id="rId3"/>
              </a:rPr>
              <a:t>http://www.careertech.org/</a:t>
            </a:r>
            <a:endParaRPr lang="en-US" sz="2000" dirty="0"/>
          </a:p>
          <a:p>
            <a:pPr lvl="2"/>
            <a:r>
              <a:rPr lang="en-US" sz="2000" dirty="0"/>
              <a:t>O*NET </a:t>
            </a:r>
            <a:r>
              <a:rPr lang="en-US" sz="2000" dirty="0" err="1"/>
              <a:t>OnLine</a:t>
            </a:r>
            <a:br>
              <a:rPr lang="en-US" sz="2000" dirty="0"/>
            </a:br>
            <a:r>
              <a:rPr lang="en-US" sz="2000" dirty="0"/>
              <a:t>Detailed descriptions of the world of work for use by job seekers, workforce development and HR professionals, students, researchers, and more!</a:t>
            </a:r>
            <a:br>
              <a:rPr lang="en-US" sz="2000" dirty="0"/>
            </a:br>
            <a:r>
              <a:rPr lang="en-US" sz="2000" dirty="0"/>
              <a:t>http://www.onetonline.org/</a:t>
            </a:r>
          </a:p>
          <a:p>
            <a:pPr lvl="2"/>
            <a:r>
              <a:rPr lang="en-US" sz="2000" dirty="0"/>
              <a:t>Texas Work Prep Learning Management System.</a:t>
            </a:r>
            <a:br>
              <a:rPr lang="en-US" sz="2000" dirty="0"/>
            </a:br>
            <a:r>
              <a:rPr lang="en-US" sz="2000" dirty="0"/>
              <a:t>Texas Job Hunter’s Guide Course.</a:t>
            </a:r>
            <a:br>
              <a:rPr lang="en-US" sz="2000" dirty="0"/>
            </a:br>
            <a:r>
              <a:rPr lang="en-US" sz="2000" dirty="0"/>
              <a:t>https://www.texasworkprep.com/texasworkprep.htm</a:t>
            </a:r>
          </a:p>
          <a:p>
            <a:pPr lvl="2"/>
            <a:r>
              <a:rPr lang="en-US" sz="2000" dirty="0"/>
              <a:t>What Do You Like?</a:t>
            </a:r>
            <a:br>
              <a:rPr lang="en-US" sz="2000" dirty="0"/>
            </a:br>
            <a:r>
              <a:rPr lang="en-US" sz="2000" dirty="0"/>
              <a:t>Exploring Career Information from the Bureau of Labor Statistics 2010-2011 Edition. Students can explore possible career choices.</a:t>
            </a:r>
            <a:br>
              <a:rPr lang="en-US" sz="2000" dirty="0"/>
            </a:br>
            <a:r>
              <a:rPr lang="en-US" sz="2000" dirty="0"/>
              <a:t>http://www.bls.gov/k12/index.htm</a:t>
            </a:r>
          </a:p>
        </p:txBody>
      </p:sp>
    </p:spTree>
    <p:extLst>
      <p:ext uri="{BB962C8B-B14F-4D97-AF65-F5344CB8AC3E}">
        <p14:creationId xmlns:p14="http://schemas.microsoft.com/office/powerpoint/2010/main" val="178254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1800" dirty="0"/>
              <a:t>Videos:</a:t>
            </a:r>
          </a:p>
          <a:p>
            <a:pPr lvl="2"/>
            <a:r>
              <a:rPr lang="en-US" sz="1800" dirty="0"/>
              <a:t>Career and Cluster Videos</a:t>
            </a:r>
            <a:br>
              <a:rPr lang="en-US" sz="1800" dirty="0"/>
            </a:br>
            <a:r>
              <a:rPr lang="en-US" sz="1800" dirty="0"/>
              <a:t>These videos show the types of work people do in nearly 550 careers, organized by the 16 career clusters recognized by the U.S. Department of Education.</a:t>
            </a:r>
            <a:br>
              <a:rPr lang="en-US" sz="1800" dirty="0"/>
            </a:br>
            <a:r>
              <a:rPr lang="en-US" sz="1800" dirty="0"/>
              <a:t>http://www.careeronestop.org/Videos/CareerandClusterVideos/career-and-cluster-videos.aspx</a:t>
            </a:r>
          </a:p>
          <a:p>
            <a:pPr lvl="1"/>
            <a:r>
              <a:rPr lang="en-US" sz="1800" dirty="0"/>
              <a:t>YouTube:</a:t>
            </a:r>
          </a:p>
          <a:p>
            <a:pPr lvl="2"/>
            <a:r>
              <a:rPr lang="en-US" sz="1800" dirty="0"/>
              <a:t>Careers in Psychology, Counseling and Social Work</a:t>
            </a:r>
            <a:br>
              <a:rPr lang="en-US" sz="1800" dirty="0"/>
            </a:br>
            <a:r>
              <a:rPr lang="en-US" sz="1800" dirty="0"/>
              <a:t>Are you thinking about a career in psychology, social work, or counseling? Would you like to know more about the differences between the areas? Join us for an opportunity to meet professionals in these fields, learn if one of these he career for you, and make sure you are on the right path.</a:t>
            </a:r>
            <a:br>
              <a:rPr lang="en-US" sz="1800" dirty="0"/>
            </a:br>
            <a:r>
              <a:rPr lang="en-US" sz="1800" dirty="0"/>
              <a:t>http://youtu.be/6iskVuzXL2c</a:t>
            </a:r>
          </a:p>
          <a:p>
            <a:pPr lvl="2"/>
            <a:r>
              <a:rPr lang="en-US" sz="1800" dirty="0"/>
              <a:t>Careers in Psychology: What Is It Like to Be a Psychologist?</a:t>
            </a:r>
            <a:br>
              <a:rPr lang="en-US" sz="1800" dirty="0"/>
            </a:br>
            <a:r>
              <a:rPr lang="en-US" sz="1800" dirty="0"/>
              <a:t>A psychologist is somebody who studies human behavior to try to help people, and psychologists usually take part in a variety of jobs. Find out how psychologists look for ways to help people engage in healthy behavior with help from a licensed mental health counselor in this free video on psychology.</a:t>
            </a:r>
          </a:p>
          <a:p>
            <a:pPr lvl="2"/>
            <a:r>
              <a:rPr lang="en-US" sz="1800" dirty="0"/>
              <a:t>http://youtu.be/wgZwf0W5cLc</a:t>
            </a:r>
          </a:p>
        </p:txBody>
      </p:sp>
    </p:spTree>
    <p:extLst>
      <p:ext uri="{BB962C8B-B14F-4D97-AF65-F5344CB8AC3E}">
        <p14:creationId xmlns:p14="http://schemas.microsoft.com/office/powerpoint/2010/main" val="350958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738822"/>
            <a:ext cx="10059452" cy="876300"/>
          </a:xfrm>
        </p:spPr>
        <p:txBody>
          <a:bodyPr/>
          <a:lstStyle/>
          <a:p>
            <a:r>
              <a:rPr lang="en-US" dirty="0"/>
              <a:t>Setting Personal and Professional Short and Long-Term 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806500"/>
            <a:ext cx="10741802" cy="4734318"/>
          </a:xfrm>
        </p:spPr>
        <p:txBody>
          <a:bodyPr/>
          <a:lstStyle/>
          <a:p>
            <a:pPr lvl="1"/>
            <a:r>
              <a:rPr lang="en-US" dirty="0"/>
              <a:t>Short-term goals and long-terms career goals should align with opportunities based on interests and work values</a:t>
            </a:r>
          </a:p>
          <a:p>
            <a:pPr lvl="1"/>
            <a:r>
              <a:rPr lang="en-US" dirty="0"/>
              <a:t>For a self assessment, skills transferability, exploring work, career clusters and occupational information, refer to Texas Cares</a:t>
            </a:r>
          </a:p>
        </p:txBody>
      </p:sp>
      <p:pic>
        <p:nvPicPr>
          <p:cNvPr id="4" name="Picture 3">
            <a:extLst>
              <a:ext uri="{FF2B5EF4-FFF2-40B4-BE49-F238E27FC236}">
                <a16:creationId xmlns:a16="http://schemas.microsoft.com/office/drawing/2014/main" id="{EB3A66E8-23EC-49B9-A3E5-886964B2A734}"/>
              </a:ext>
            </a:extLst>
          </p:cNvPr>
          <p:cNvPicPr>
            <a:picLocks noChangeAspect="1"/>
          </p:cNvPicPr>
          <p:nvPr/>
        </p:nvPicPr>
        <p:blipFill>
          <a:blip r:embed="rId3"/>
          <a:stretch>
            <a:fillRect/>
          </a:stretch>
        </p:blipFill>
        <p:spPr>
          <a:xfrm>
            <a:off x="4414912" y="3600178"/>
            <a:ext cx="3362175" cy="251900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976461"/>
            <a:ext cx="10059452" cy="876300"/>
          </a:xfrm>
        </p:spPr>
        <p:txBody>
          <a:bodyPr/>
          <a:lstStyle/>
          <a:p>
            <a:r>
              <a:rPr lang="en-US" dirty="0"/>
              <a:t>Personal Interests, Aptitudes and Abilities that are Needed in the Counseling and Mental Health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852761"/>
            <a:ext cx="10741802" cy="4734318"/>
          </a:xfrm>
        </p:spPr>
        <p:txBody>
          <a:bodyPr/>
          <a:lstStyle/>
          <a:p>
            <a:pPr lvl="1"/>
            <a:r>
              <a:rPr lang="en-US" dirty="0"/>
              <a:t>Students can visit several sites such as Texas Workforce Commission, for a personal career assessment. Refer to: Texas Job Hunter's Guide</a:t>
            </a:r>
          </a:p>
          <a:p>
            <a:pPr lvl="1"/>
            <a:r>
              <a:rPr lang="en-US" dirty="0"/>
              <a:t>This will help the students assess their interests and personalities</a:t>
            </a:r>
          </a:p>
          <a:p>
            <a:pPr lvl="1"/>
            <a:r>
              <a:rPr lang="en-US" dirty="0"/>
              <a:t>Certification upon completion</a:t>
            </a:r>
          </a:p>
        </p:txBody>
      </p:sp>
      <p:pic>
        <p:nvPicPr>
          <p:cNvPr id="4" name="Picture 3">
            <a:extLst>
              <a:ext uri="{FF2B5EF4-FFF2-40B4-BE49-F238E27FC236}">
                <a16:creationId xmlns:a16="http://schemas.microsoft.com/office/drawing/2014/main" id="{F0D6DD57-A9D4-4C45-BC4C-4E92D619D3EA}"/>
              </a:ext>
            </a:extLst>
          </p:cNvPr>
          <p:cNvPicPr>
            <a:picLocks noChangeAspect="1"/>
          </p:cNvPicPr>
          <p:nvPr/>
        </p:nvPicPr>
        <p:blipFill>
          <a:blip r:embed="rId3"/>
          <a:stretch>
            <a:fillRect/>
          </a:stretch>
        </p:blipFill>
        <p:spPr>
          <a:xfrm>
            <a:off x="4627690" y="3787579"/>
            <a:ext cx="2285400" cy="2799500"/>
          </a:xfrm>
          <a:prstGeom prst="rect">
            <a:avLst/>
          </a:prstGeom>
        </p:spPr>
      </p:pic>
    </p:spTree>
    <p:extLst>
      <p:ext uri="{BB962C8B-B14F-4D97-AF65-F5344CB8AC3E}">
        <p14:creationId xmlns:p14="http://schemas.microsoft.com/office/powerpoint/2010/main" val="41553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Education Experience Of A Counselor Or Psychologist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These degree programs require experience in the following course topics:</a:t>
            </a:r>
          </a:p>
          <a:p>
            <a:pPr lvl="2"/>
            <a:r>
              <a:rPr lang="en-US" sz="2400" dirty="0"/>
              <a:t>Human growth and development</a:t>
            </a:r>
          </a:p>
          <a:p>
            <a:pPr lvl="2"/>
            <a:r>
              <a:rPr lang="en-US" sz="2400" dirty="0"/>
              <a:t>Social and cultural diversity</a:t>
            </a:r>
          </a:p>
          <a:p>
            <a:pPr lvl="2"/>
            <a:r>
              <a:rPr lang="en-US" sz="2400" dirty="0"/>
              <a:t>Relationships</a:t>
            </a:r>
          </a:p>
          <a:p>
            <a:pPr lvl="2"/>
            <a:r>
              <a:rPr lang="en-US" sz="2400" dirty="0"/>
              <a:t>Group work</a:t>
            </a:r>
          </a:p>
          <a:p>
            <a:pPr lvl="2"/>
            <a:r>
              <a:rPr lang="en-US" sz="2400" dirty="0"/>
              <a:t>Career development</a:t>
            </a:r>
          </a:p>
          <a:p>
            <a:pPr lvl="2"/>
            <a:r>
              <a:rPr lang="en-US" sz="2400" dirty="0"/>
              <a:t>Assessment techniques</a:t>
            </a:r>
          </a:p>
          <a:p>
            <a:pPr lvl="2"/>
            <a:r>
              <a:rPr lang="en-US" sz="2400" dirty="0"/>
              <a:t>Research and program evaluation</a:t>
            </a:r>
          </a:p>
          <a:p>
            <a:pPr lvl="2"/>
            <a:r>
              <a:rPr lang="en-US" sz="2400" dirty="0"/>
              <a:t>Professional identity</a:t>
            </a:r>
          </a:p>
        </p:txBody>
      </p:sp>
    </p:spTree>
    <p:extLst>
      <p:ext uri="{BB962C8B-B14F-4D97-AF65-F5344CB8AC3E}">
        <p14:creationId xmlns:p14="http://schemas.microsoft.com/office/powerpoint/2010/main" val="218396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Education Experience Of A Counselor Or Psychologist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College student affairs</a:t>
            </a:r>
          </a:p>
          <a:p>
            <a:pPr lvl="1"/>
            <a:r>
              <a:rPr lang="en-US" dirty="0"/>
              <a:t>Elementary and secondary school counseling</a:t>
            </a:r>
          </a:p>
          <a:p>
            <a:pPr lvl="1"/>
            <a:r>
              <a:rPr lang="en-US" dirty="0"/>
              <a:t>Counseling education and training</a:t>
            </a:r>
          </a:p>
          <a:p>
            <a:pPr lvl="1"/>
            <a:r>
              <a:rPr lang="en-US" dirty="0"/>
              <a:t>Gerontological counseling</a:t>
            </a:r>
          </a:p>
          <a:p>
            <a:pPr lvl="1"/>
            <a:r>
              <a:rPr lang="en-US" dirty="0"/>
              <a:t>Marriage and family therapy</a:t>
            </a:r>
          </a:p>
        </p:txBody>
      </p:sp>
      <p:sp>
        <p:nvSpPr>
          <p:cNvPr id="4" name="Content Placeholder 3">
            <a:extLst>
              <a:ext uri="{FF2B5EF4-FFF2-40B4-BE49-F238E27FC236}">
                <a16:creationId xmlns:a16="http://schemas.microsoft.com/office/drawing/2014/main" id="{89323EC4-E488-40CE-97FD-78C1BE5FE625}"/>
              </a:ext>
            </a:extLst>
          </p:cNvPr>
          <p:cNvSpPr>
            <a:spLocks noGrp="1"/>
          </p:cNvSpPr>
          <p:nvPr>
            <p:ph sz="half" idx="10"/>
          </p:nvPr>
        </p:nvSpPr>
        <p:spPr/>
        <p:txBody>
          <a:bodyPr/>
          <a:lstStyle/>
          <a:p>
            <a:pPr lvl="1"/>
            <a:r>
              <a:rPr lang="en-US" dirty="0"/>
              <a:t>Substance abuse counseling</a:t>
            </a:r>
          </a:p>
          <a:p>
            <a:pPr lvl="1"/>
            <a:r>
              <a:rPr lang="en-US" dirty="0"/>
              <a:t>Rehabilitation counseling</a:t>
            </a:r>
          </a:p>
          <a:p>
            <a:pPr lvl="1"/>
            <a:r>
              <a:rPr lang="en-US" dirty="0"/>
              <a:t>Agency or community counseling</a:t>
            </a:r>
          </a:p>
          <a:p>
            <a:pPr lvl="1"/>
            <a:r>
              <a:rPr lang="en-US" dirty="0"/>
              <a:t>Clinical mental health counseling</a:t>
            </a:r>
          </a:p>
          <a:p>
            <a:pPr lvl="1"/>
            <a:r>
              <a:rPr lang="en-US" dirty="0"/>
              <a:t>Career counseling</a:t>
            </a:r>
          </a:p>
        </p:txBody>
      </p:sp>
    </p:spTree>
    <p:extLst>
      <p:ext uri="{BB962C8B-B14F-4D97-AF65-F5344CB8AC3E}">
        <p14:creationId xmlns:p14="http://schemas.microsoft.com/office/powerpoint/2010/main" val="421555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 in Psychology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What is it like to be a psychologist?</a:t>
            </a:r>
            <a:br>
              <a:rPr lang="en-US" dirty="0"/>
            </a:br>
            <a:r>
              <a:rPr lang="en-US" dirty="0"/>
              <a:t>(click on link)</a:t>
            </a:r>
          </a:p>
          <a:p>
            <a:endParaRPr lang="en-US" dirty="0"/>
          </a:p>
        </p:txBody>
      </p:sp>
    </p:spTree>
    <p:extLst>
      <p:ext uri="{BB962C8B-B14F-4D97-AF65-F5344CB8AC3E}">
        <p14:creationId xmlns:p14="http://schemas.microsoft.com/office/powerpoint/2010/main" val="185664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Decisions Concerning Your Future Career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School counselor</a:t>
            </a:r>
          </a:p>
          <a:p>
            <a:pPr lvl="1"/>
            <a:r>
              <a:rPr lang="en-US" dirty="0"/>
              <a:t>Substance abuse and behavioral disorder counselors</a:t>
            </a:r>
          </a:p>
          <a:p>
            <a:pPr lvl="1"/>
            <a:r>
              <a:rPr lang="en-US" dirty="0"/>
              <a:t>Rehabilitation counselors</a:t>
            </a:r>
          </a:p>
          <a:p>
            <a:pPr lvl="1"/>
            <a:r>
              <a:rPr lang="en-US" dirty="0">
                <a:hlinkClick r:id="rId3"/>
              </a:rPr>
              <a:t>Mental Health and Substance Abuse Social Workers</a:t>
            </a:r>
            <a:br>
              <a:rPr lang="en-US" dirty="0"/>
            </a:br>
            <a:r>
              <a:rPr lang="en-US" dirty="0"/>
              <a:t>(click on link)</a:t>
            </a:r>
          </a:p>
        </p:txBody>
      </p:sp>
    </p:spTree>
    <p:extLst>
      <p:ext uri="{BB962C8B-B14F-4D97-AF65-F5344CB8AC3E}">
        <p14:creationId xmlns:p14="http://schemas.microsoft.com/office/powerpoint/2010/main" val="293456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Employment Opportunities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Employment of mental health counselors is expected to grow by 36 percent from 2010 to 2020, much faster than the average for all occupations</a:t>
            </a:r>
          </a:p>
        </p:txBody>
      </p:sp>
      <p:pic>
        <p:nvPicPr>
          <p:cNvPr id="4" name="Picture 3">
            <a:extLst>
              <a:ext uri="{FF2B5EF4-FFF2-40B4-BE49-F238E27FC236}">
                <a16:creationId xmlns:a16="http://schemas.microsoft.com/office/drawing/2014/main" id="{83DE714E-E5E0-4D42-B355-3084531E1F3D}"/>
              </a:ext>
            </a:extLst>
          </p:cNvPr>
          <p:cNvPicPr>
            <a:picLocks noChangeAspect="1"/>
          </p:cNvPicPr>
          <p:nvPr/>
        </p:nvPicPr>
        <p:blipFill>
          <a:blip r:embed="rId3"/>
          <a:stretch>
            <a:fillRect/>
          </a:stretch>
        </p:blipFill>
        <p:spPr>
          <a:xfrm>
            <a:off x="4615944" y="3183110"/>
            <a:ext cx="2960112" cy="2577610"/>
          </a:xfrm>
          <a:prstGeom prst="rect">
            <a:avLst/>
          </a:prstGeom>
        </p:spPr>
      </p:pic>
    </p:spTree>
    <p:extLst>
      <p:ext uri="{BB962C8B-B14F-4D97-AF65-F5344CB8AC3E}">
        <p14:creationId xmlns:p14="http://schemas.microsoft.com/office/powerpoint/2010/main" val="8827381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342</TotalTime>
  <Words>2230</Words>
  <Application>Microsoft Office PowerPoint</Application>
  <PresentationFormat>Widescreen</PresentationFormat>
  <Paragraphs>161</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Calibri</vt:lpstr>
      <vt:lpstr>Open Sans</vt:lpstr>
      <vt:lpstr>Open Sans SemiBold</vt:lpstr>
      <vt:lpstr>2_Office Theme</vt:lpstr>
      <vt:lpstr>3_Office Theme</vt:lpstr>
      <vt:lpstr>Careers in Counseling and Mental Health</vt:lpstr>
      <vt:lpstr>PowerPoint Presentation</vt:lpstr>
      <vt:lpstr>Setting Personal and Professional Short and Long-Term Goals</vt:lpstr>
      <vt:lpstr>Personal Interests, Aptitudes and Abilities that are Needed in the Counseling and Mental Health</vt:lpstr>
      <vt:lpstr>Education Experience Of A Counselor Or Psychologist</vt:lpstr>
      <vt:lpstr>Education Experience Of A Counselor Or Psychologist</vt:lpstr>
      <vt:lpstr>Careers in Psychology</vt:lpstr>
      <vt:lpstr>Decisions Concerning Your Future Career</vt:lpstr>
      <vt:lpstr>Employment Opportunities</vt:lpstr>
      <vt:lpstr>Deciding on a Career</vt:lpstr>
      <vt:lpstr>Career Videos</vt:lpstr>
      <vt:lpstr>Deciding on a Career</vt:lpstr>
      <vt:lpstr>Careers in Psychology, Counseling and Social Work</vt:lpstr>
      <vt:lpstr>O*NET® Career Exploration Tools</vt:lpstr>
      <vt:lpstr>Exploring Work Options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2018-01-05T19:03:22Z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