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6"/>
  </p:notesMasterIdLst>
  <p:handoutMasterIdLst>
    <p:handoutMasterId r:id="rId17"/>
  </p:handoutMasterIdLst>
  <p:sldIdLst>
    <p:sldId id="322" r:id="rId6"/>
    <p:sldId id="319" r:id="rId7"/>
    <p:sldId id="323" r:id="rId8"/>
    <p:sldId id="324" r:id="rId9"/>
    <p:sldId id="325" r:id="rId10"/>
    <p:sldId id="326" r:id="rId11"/>
    <p:sldId id="327" r:id="rId12"/>
    <p:sldId id="328" r:id="rId13"/>
    <p:sldId id="330" r:id="rId14"/>
    <p:sldId id="329"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4847" autoAdjust="0"/>
  </p:normalViewPr>
  <p:slideViewPr>
    <p:cSldViewPr snapToGrid="0">
      <p:cViewPr>
        <p:scale>
          <a:sx n="44" d="100"/>
          <a:sy n="44" d="100"/>
        </p:scale>
        <p:origin x="1540" y="2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03-Jan-18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03-Jan-18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Explain to students that careers in nutrition are growing for several reasons. Our nation is concerned with childhood obesity, adult obesity, digestive diseases, food onset illnesses such as diabetes type 2, for exercising and many people now want to be fit and healthy.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Explain to students that nutrition professionals are in demand across the country. They can teach, research, assist, and write. </a:t>
            </a:r>
          </a:p>
          <a:p>
            <a:r>
              <a:rPr lang="en-US" sz="1200" b="0" i="0" u="none" strike="noStrike" kern="1200" baseline="0" dirty="0">
                <a:solidFill>
                  <a:schemeClr val="tx1"/>
                </a:solidFill>
                <a:latin typeface="+mn-lt"/>
                <a:ea typeface="+mn-ea"/>
                <a:cs typeface="+mn-cs"/>
              </a:rPr>
              <a:t>They can work in many places as well. Government agencies would include the WIC program, Lone Star, Veterans administration, etc.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3321408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View short video from the American Dietetics Association website about dieticians. </a:t>
            </a:r>
          </a:p>
          <a:p>
            <a:r>
              <a:rPr lang="en-US" sz="1200" b="1" i="0" u="none" strike="noStrike" kern="1200" baseline="0" dirty="0">
                <a:solidFill>
                  <a:schemeClr val="tx1"/>
                </a:solidFill>
                <a:latin typeface="+mn-lt"/>
                <a:ea typeface="+mn-ea"/>
                <a:cs typeface="+mn-cs"/>
              </a:rPr>
              <a:t>ADA Careers in Dietetics -The Sky Is the Limit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Careers in Dietetics The Sky Is the Limit </a:t>
            </a:r>
          </a:p>
          <a:p>
            <a:r>
              <a:rPr lang="en-US" sz="1200" b="0" i="0" u="none" strike="noStrike" kern="1200" baseline="0" dirty="0">
                <a:solidFill>
                  <a:schemeClr val="tx1"/>
                </a:solidFill>
                <a:latin typeface="+mn-lt"/>
                <a:ea typeface="+mn-ea"/>
                <a:cs typeface="+mn-cs"/>
              </a:rPr>
              <a:t>The other link is from the Texas Cares/Texas Workforce Commission. At the video screen, click on the occupations tab, scroll down to Dietetic Technicians.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803687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http://www.iseek.org/careers/careergoals.html </a:t>
            </a:r>
          </a:p>
          <a:p>
            <a:r>
              <a:rPr lang="en-US" sz="1200" b="0" i="0" u="none" strike="noStrike" kern="1200" baseline="0" dirty="0">
                <a:solidFill>
                  <a:schemeClr val="tx1"/>
                </a:solidFill>
                <a:latin typeface="+mn-lt"/>
                <a:ea typeface="+mn-ea"/>
                <a:cs typeface="+mn-cs"/>
              </a:rPr>
              <a:t>This site is from Minnesota but covers the TEKS objective well. </a:t>
            </a:r>
          </a:p>
          <a:p>
            <a:r>
              <a:rPr lang="en-US" sz="1200" b="0" i="0" u="none" strike="noStrike" kern="1200" baseline="0" dirty="0">
                <a:solidFill>
                  <a:schemeClr val="tx1"/>
                </a:solidFill>
                <a:latin typeface="+mn-lt"/>
                <a:ea typeface="+mn-ea"/>
                <a:cs typeface="+mn-cs"/>
              </a:rPr>
              <a:t>After reviewing the slide, pass out the Venn diagram on Career goals and have students fill out the circles with their personal career goals.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3242654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Check with your school library to see if your school subscribes to these online databases. This is a good opportunity for your students to begin using these databases so that they will become familiar with them before they go to college. </a:t>
            </a:r>
          </a:p>
          <a:p>
            <a:r>
              <a:rPr lang="en-US" sz="1200" b="0" i="0" u="none" strike="noStrike" kern="1200" baseline="0" dirty="0">
                <a:solidFill>
                  <a:schemeClr val="tx1"/>
                </a:solidFill>
                <a:latin typeface="+mn-lt"/>
                <a:ea typeface="+mn-ea"/>
                <a:cs typeface="+mn-cs"/>
              </a:rPr>
              <a:t>List of careers is located in page 3 of graphic organizer. Print templates before class if possible, double sided on cardstock paper.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50161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Can you think of any others?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044436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1816611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texascaresonline.com/"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www.eatright.org/About/Content.aspx?id=11220"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hyperlink" Target="http://www.texascaresonline.com/video/kiosk.asp"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05026" y="522087"/>
            <a:ext cx="7462935" cy="3413772"/>
          </a:xfrm>
        </p:spPr>
        <p:txBody>
          <a:bodyPr>
            <a:noAutofit/>
          </a:bodyPr>
          <a:lstStyle/>
          <a:p>
            <a:r>
              <a:rPr lang="en-US" dirty="0"/>
              <a:t>Careers in Nutrition </a:t>
            </a:r>
          </a:p>
        </p:txBody>
      </p:sp>
      <p:sp>
        <p:nvSpPr>
          <p:cNvPr id="2" name="Rectangle 1">
            <a:extLst>
              <a:ext uri="{FF2B5EF4-FFF2-40B4-BE49-F238E27FC236}">
                <a16:creationId xmlns:a16="http://schemas.microsoft.com/office/drawing/2014/main" id="{05F1CAB8-2EDB-48FE-9EA6-47A44429CFDD}"/>
              </a:ext>
            </a:extLst>
          </p:cNvPr>
          <p:cNvSpPr/>
          <p:nvPr/>
        </p:nvSpPr>
        <p:spPr>
          <a:xfrm>
            <a:off x="4505026" y="3429000"/>
            <a:ext cx="6855788" cy="769441"/>
          </a:xfrm>
          <a:prstGeom prst="rect">
            <a:avLst/>
          </a:prstGeom>
        </p:spPr>
        <p:txBody>
          <a:bodyPr wrap="none">
            <a:spAutoFit/>
          </a:bodyPr>
          <a:lstStyle/>
          <a:p>
            <a:r>
              <a:rPr lang="en-US" sz="4400" dirty="0">
                <a:solidFill>
                  <a:schemeClr val="accent2">
                    <a:lumMod val="60000"/>
                    <a:lumOff val="40000"/>
                  </a:schemeClr>
                </a:solidFill>
                <a:latin typeface="Open Sans"/>
              </a:rPr>
              <a:t>Keeping Everyone Healthy </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Textbook:</a:t>
            </a:r>
          </a:p>
          <a:p>
            <a:pPr lvl="2"/>
            <a:r>
              <a:rPr lang="en-US" sz="2000" dirty="0" err="1"/>
              <a:t>Kowtaluk</a:t>
            </a:r>
            <a:r>
              <a:rPr lang="en-US" sz="2000" dirty="0"/>
              <a:t>, </a:t>
            </a:r>
            <a:r>
              <a:rPr lang="en-US" sz="2000" dirty="0" err="1"/>
              <a:t>Helen.Food</a:t>
            </a:r>
            <a:r>
              <a:rPr lang="en-US" sz="2000" dirty="0"/>
              <a:t> for Today. Eighth. New York, New York: </a:t>
            </a:r>
            <a:r>
              <a:rPr lang="en-US" sz="2000" dirty="0" err="1"/>
              <a:t>Glenco</a:t>
            </a:r>
            <a:r>
              <a:rPr lang="en-US" sz="2000" dirty="0"/>
              <a:t>, McGraw-Hill, 2004. 678-684. Print.</a:t>
            </a:r>
          </a:p>
          <a:p>
            <a:pPr lvl="1"/>
            <a:r>
              <a:rPr lang="en-US" sz="2000" dirty="0"/>
              <a:t>Websites:</a:t>
            </a:r>
          </a:p>
          <a:p>
            <a:pPr lvl="2"/>
            <a:r>
              <a:rPr lang="en-US" sz="2000" dirty="0"/>
              <a:t>American Diabetic Association</a:t>
            </a:r>
            <a:br>
              <a:rPr lang="en-US" sz="2000" dirty="0"/>
            </a:br>
            <a:r>
              <a:rPr lang="en-US" sz="2000" dirty="0"/>
              <a:t>The world’s largest organization of food and nutrition professionals.</a:t>
            </a:r>
            <a:br>
              <a:rPr lang="en-US" sz="2000" dirty="0"/>
            </a:br>
            <a:r>
              <a:rPr lang="en-US" sz="2000" dirty="0"/>
              <a:t>http://www.eatright.org</a:t>
            </a:r>
          </a:p>
          <a:p>
            <a:pPr lvl="2"/>
            <a:r>
              <a:rPr lang="en-US" sz="2000" dirty="0"/>
              <a:t>Texas Cares</a:t>
            </a:r>
            <a:br>
              <a:rPr lang="en-US" sz="2000" dirty="0"/>
            </a:br>
            <a:r>
              <a:rPr lang="en-US" sz="2000" dirty="0"/>
              <a:t>A product of the Texas Workforce Commission/Labor Market and Career Information</a:t>
            </a:r>
            <a:br>
              <a:rPr lang="en-US" sz="2000" dirty="0"/>
            </a:br>
            <a:r>
              <a:rPr lang="en-US" sz="2000" dirty="0">
                <a:hlinkClick r:id="rId3"/>
              </a:rPr>
              <a:t>http://www.texascaresonline.com/</a:t>
            </a:r>
            <a:endParaRPr lang="en-US" sz="2000" dirty="0"/>
          </a:p>
          <a:p>
            <a:pPr lvl="2"/>
            <a:r>
              <a:rPr lang="en-US" sz="2000" dirty="0"/>
              <a:t>United States Department of Labor</a:t>
            </a:r>
            <a:br>
              <a:rPr lang="en-US" sz="2000" dirty="0"/>
            </a:br>
            <a:r>
              <a:rPr lang="en-US" sz="2000" dirty="0"/>
              <a:t>Bureau of Labor Statistics</a:t>
            </a:r>
          </a:p>
          <a:p>
            <a:pPr lvl="2"/>
            <a:r>
              <a:rPr lang="en-US" sz="2000" dirty="0"/>
              <a:t>Occupational Outlook Handbook, 2010-11 Edition</a:t>
            </a:r>
            <a:br>
              <a:rPr lang="en-US" sz="2000" dirty="0"/>
            </a:br>
            <a:r>
              <a:rPr lang="en-US" sz="2000" dirty="0"/>
              <a:t>http://www.bls.gov/oco/</a:t>
            </a:r>
          </a:p>
        </p:txBody>
      </p:sp>
    </p:spTree>
    <p:extLst>
      <p:ext uri="{BB962C8B-B14F-4D97-AF65-F5344CB8AC3E}">
        <p14:creationId xmlns:p14="http://schemas.microsoft.com/office/powerpoint/2010/main" val="42407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Bright Future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Many job opportunities due to</a:t>
            </a:r>
          </a:p>
          <a:p>
            <a:pPr lvl="2"/>
            <a:r>
              <a:rPr lang="en-US" sz="2400" dirty="0"/>
              <a:t>Childhood obesity</a:t>
            </a:r>
          </a:p>
          <a:p>
            <a:pPr lvl="2"/>
            <a:r>
              <a:rPr lang="en-US" sz="2400" dirty="0"/>
              <a:t>Overweight adults</a:t>
            </a:r>
          </a:p>
          <a:p>
            <a:pPr lvl="2"/>
            <a:r>
              <a:rPr lang="en-US" sz="2400" dirty="0"/>
              <a:t>Digestive diseases</a:t>
            </a:r>
          </a:p>
          <a:p>
            <a:pPr lvl="2"/>
            <a:r>
              <a:rPr lang="en-US" sz="2400" dirty="0"/>
              <a:t>Food onset illnesses (diabetes type2)</a:t>
            </a:r>
          </a:p>
          <a:p>
            <a:pPr lvl="2"/>
            <a:r>
              <a:rPr lang="en-US" sz="2400" dirty="0"/>
              <a:t>Exercise and fitness, </a:t>
            </a:r>
          </a:p>
          <a:p>
            <a:pPr lvl="2"/>
            <a:r>
              <a:rPr lang="en-US" sz="2400" dirty="0"/>
              <a:t>Overall good health</a:t>
            </a:r>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Nutrition Professionals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Can</a:t>
            </a:r>
          </a:p>
          <a:p>
            <a:pPr lvl="2"/>
            <a:r>
              <a:rPr lang="en-US" dirty="0"/>
              <a:t>Teach health </a:t>
            </a:r>
          </a:p>
          <a:p>
            <a:pPr lvl="2"/>
            <a:r>
              <a:rPr lang="en-US" dirty="0"/>
              <a:t>Work with a health care team</a:t>
            </a:r>
          </a:p>
          <a:p>
            <a:pPr lvl="2"/>
            <a:r>
              <a:rPr lang="en-US" dirty="0"/>
              <a:t>Help a restaurant chain improve meal nutrition</a:t>
            </a:r>
          </a:p>
          <a:p>
            <a:pPr lvl="2"/>
            <a:r>
              <a:rPr lang="en-US" dirty="0"/>
              <a:t>Develop nutritious foods </a:t>
            </a:r>
          </a:p>
          <a:p>
            <a:pPr lvl="2"/>
            <a:r>
              <a:rPr lang="en-US" dirty="0"/>
              <a:t>Write nutrition updates for media</a:t>
            </a:r>
          </a:p>
        </p:txBody>
      </p:sp>
      <p:sp>
        <p:nvSpPr>
          <p:cNvPr id="4" name="Content Placeholder 3">
            <a:extLst>
              <a:ext uri="{FF2B5EF4-FFF2-40B4-BE49-F238E27FC236}">
                <a16:creationId xmlns:a16="http://schemas.microsoft.com/office/drawing/2014/main" id="{F603392B-FD1A-4825-84D5-77A147BDFEB9}"/>
              </a:ext>
            </a:extLst>
          </p:cNvPr>
          <p:cNvSpPr>
            <a:spLocks noGrp="1"/>
          </p:cNvSpPr>
          <p:nvPr>
            <p:ph sz="half" idx="10"/>
          </p:nvPr>
        </p:nvSpPr>
        <p:spPr/>
        <p:txBody>
          <a:bodyPr/>
          <a:lstStyle/>
          <a:p>
            <a:pPr lvl="1"/>
            <a:r>
              <a:rPr lang="en-US" dirty="0"/>
              <a:t>Work</a:t>
            </a:r>
          </a:p>
          <a:p>
            <a:pPr lvl="2"/>
            <a:r>
              <a:rPr lang="en-US" dirty="0"/>
              <a:t>Hospitals</a:t>
            </a:r>
          </a:p>
          <a:p>
            <a:pPr lvl="2"/>
            <a:r>
              <a:rPr lang="en-US" dirty="0"/>
              <a:t>Schools and child care centers</a:t>
            </a:r>
          </a:p>
          <a:p>
            <a:pPr lvl="2"/>
            <a:r>
              <a:rPr lang="en-US" dirty="0"/>
              <a:t>Nursing homes</a:t>
            </a:r>
          </a:p>
          <a:p>
            <a:pPr lvl="2"/>
            <a:r>
              <a:rPr lang="en-US" dirty="0"/>
              <a:t>Government agencies </a:t>
            </a:r>
          </a:p>
          <a:p>
            <a:pPr lvl="2"/>
            <a:r>
              <a:rPr lang="en-US" dirty="0"/>
              <a:t>Privately owned businesses </a:t>
            </a:r>
          </a:p>
        </p:txBody>
      </p:sp>
      <p:pic>
        <p:nvPicPr>
          <p:cNvPr id="5" name="Picture 4">
            <a:extLst>
              <a:ext uri="{FF2B5EF4-FFF2-40B4-BE49-F238E27FC236}">
                <a16:creationId xmlns:a16="http://schemas.microsoft.com/office/drawing/2014/main" id="{862BC933-2438-4388-BE9A-72533F812B45}"/>
              </a:ext>
            </a:extLst>
          </p:cNvPr>
          <p:cNvPicPr>
            <a:picLocks noChangeAspect="1"/>
          </p:cNvPicPr>
          <p:nvPr/>
        </p:nvPicPr>
        <p:blipFill>
          <a:blip r:embed="rId3"/>
          <a:stretch>
            <a:fillRect/>
          </a:stretch>
        </p:blipFill>
        <p:spPr>
          <a:xfrm>
            <a:off x="7750630" y="4062956"/>
            <a:ext cx="2537824" cy="2091782"/>
          </a:xfrm>
          <a:prstGeom prst="rect">
            <a:avLst/>
          </a:prstGeom>
        </p:spPr>
      </p:pic>
    </p:spTree>
    <p:extLst>
      <p:ext uri="{BB962C8B-B14F-4D97-AF65-F5344CB8AC3E}">
        <p14:creationId xmlns:p14="http://schemas.microsoft.com/office/powerpoint/2010/main" val="2869980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American Dietetics Association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Career in Dietetics –The Sky’s the Limit</a:t>
            </a:r>
            <a:br>
              <a:rPr lang="en-US" dirty="0"/>
            </a:br>
            <a:r>
              <a:rPr lang="en-US" dirty="0">
                <a:hlinkClick r:id="rId3"/>
              </a:rPr>
              <a:t>http://www.eatright.org/About/Content.aspx?id=11220</a:t>
            </a:r>
            <a:endParaRPr lang="en-US" dirty="0"/>
          </a:p>
          <a:p>
            <a:pPr lvl="1"/>
            <a:r>
              <a:rPr lang="en-US" dirty="0"/>
              <a:t>Dietetic Technician </a:t>
            </a:r>
          </a:p>
          <a:p>
            <a:pPr lvl="1"/>
            <a:r>
              <a:rPr lang="en-US" dirty="0"/>
              <a:t>From Texas Cares, a product of The Texas Workforce Commission/Labor Market and Career Information</a:t>
            </a:r>
            <a:br>
              <a:rPr lang="en-US" dirty="0"/>
            </a:br>
            <a:r>
              <a:rPr lang="en-US" dirty="0">
                <a:hlinkClick r:id="rId4"/>
              </a:rPr>
              <a:t>http://www.texascaresonline.com/video/kiosk.asp</a:t>
            </a:r>
            <a:endParaRPr lang="en-US" dirty="0"/>
          </a:p>
          <a:p>
            <a:pPr lvl="1"/>
            <a:endParaRPr lang="en-US" dirty="0"/>
          </a:p>
        </p:txBody>
      </p:sp>
      <p:pic>
        <p:nvPicPr>
          <p:cNvPr id="4" name="Picture 3">
            <a:extLst>
              <a:ext uri="{FF2B5EF4-FFF2-40B4-BE49-F238E27FC236}">
                <a16:creationId xmlns:a16="http://schemas.microsoft.com/office/drawing/2014/main" id="{FA66467A-36FF-47BC-9595-0E2A752BC671}"/>
              </a:ext>
            </a:extLst>
          </p:cNvPr>
          <p:cNvPicPr>
            <a:picLocks noChangeAspect="1"/>
          </p:cNvPicPr>
          <p:nvPr/>
        </p:nvPicPr>
        <p:blipFill>
          <a:blip r:embed="rId5"/>
          <a:stretch>
            <a:fillRect/>
          </a:stretch>
        </p:blipFill>
        <p:spPr>
          <a:xfrm>
            <a:off x="9479769" y="3605892"/>
            <a:ext cx="1730455" cy="1521279"/>
          </a:xfrm>
          <a:prstGeom prst="rect">
            <a:avLst/>
          </a:prstGeom>
        </p:spPr>
      </p:pic>
      <p:sp>
        <p:nvSpPr>
          <p:cNvPr id="5" name="Rectangle 4">
            <a:extLst>
              <a:ext uri="{FF2B5EF4-FFF2-40B4-BE49-F238E27FC236}">
                <a16:creationId xmlns:a16="http://schemas.microsoft.com/office/drawing/2014/main" id="{45B1895E-F063-4216-9412-7A86B41C2F09}"/>
              </a:ext>
            </a:extLst>
          </p:cNvPr>
          <p:cNvSpPr/>
          <p:nvPr/>
        </p:nvSpPr>
        <p:spPr>
          <a:xfrm>
            <a:off x="9105724" y="5437580"/>
            <a:ext cx="2805969" cy="553998"/>
          </a:xfrm>
          <a:prstGeom prst="rect">
            <a:avLst/>
          </a:prstGeom>
        </p:spPr>
        <p:txBody>
          <a:bodyPr wrap="square">
            <a:spAutoFit/>
          </a:bodyPr>
          <a:lstStyle/>
          <a:p>
            <a:r>
              <a:rPr lang="en-US" sz="1000" dirty="0">
                <a:solidFill>
                  <a:srgbClr val="000000"/>
                </a:solidFill>
                <a:latin typeface="Open Sans"/>
              </a:rPr>
              <a:t>National Agricultural Library, Agricultural Research Service, U. S. Department of Agriculture </a:t>
            </a:r>
            <a:endParaRPr lang="en-US" sz="1000" dirty="0">
              <a:latin typeface="Open Sans"/>
            </a:endParaRPr>
          </a:p>
        </p:txBody>
      </p:sp>
    </p:spTree>
    <p:extLst>
      <p:ext uri="{BB962C8B-B14F-4D97-AF65-F5344CB8AC3E}">
        <p14:creationId xmlns:p14="http://schemas.microsoft.com/office/powerpoint/2010/main" val="2981477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1069C88-ACD2-4E57-B299-D57A83FF4AE1}"/>
              </a:ext>
            </a:extLst>
          </p:cNvPr>
          <p:cNvSpPr>
            <a:spLocks noGrp="1"/>
          </p:cNvSpPr>
          <p:nvPr>
            <p:ph type="title"/>
          </p:nvPr>
        </p:nvSpPr>
        <p:spPr/>
        <p:txBody>
          <a:bodyPr/>
          <a:lstStyle/>
          <a:p>
            <a:r>
              <a:rPr lang="en-US" dirty="0"/>
              <a:t>Career Goals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Long Term</a:t>
            </a:r>
          </a:p>
          <a:p>
            <a:pPr lvl="2"/>
            <a:r>
              <a:rPr lang="en-US" dirty="0"/>
              <a:t>Make a career plan</a:t>
            </a:r>
          </a:p>
          <a:p>
            <a:pPr lvl="2"/>
            <a:r>
              <a:rPr lang="en-US" dirty="0"/>
              <a:t>Follow your career plan</a:t>
            </a:r>
          </a:p>
          <a:p>
            <a:pPr lvl="2"/>
            <a:r>
              <a:rPr lang="en-US" dirty="0"/>
              <a:t>Review and update career plan as needed</a:t>
            </a:r>
          </a:p>
        </p:txBody>
      </p:sp>
      <p:sp>
        <p:nvSpPr>
          <p:cNvPr id="7" name="Content Placeholder 6">
            <a:extLst>
              <a:ext uri="{FF2B5EF4-FFF2-40B4-BE49-F238E27FC236}">
                <a16:creationId xmlns:a16="http://schemas.microsoft.com/office/drawing/2014/main" id="{C653883E-07B7-467B-BB65-DD1782AF2E54}"/>
              </a:ext>
            </a:extLst>
          </p:cNvPr>
          <p:cNvSpPr>
            <a:spLocks noGrp="1"/>
          </p:cNvSpPr>
          <p:nvPr>
            <p:ph sz="half" idx="10"/>
          </p:nvPr>
        </p:nvSpPr>
        <p:spPr/>
        <p:txBody>
          <a:bodyPr/>
          <a:lstStyle/>
          <a:p>
            <a:pPr lvl="1"/>
            <a:r>
              <a:rPr lang="en-US" dirty="0"/>
              <a:t>Short Term</a:t>
            </a:r>
          </a:p>
          <a:p>
            <a:pPr lvl="2"/>
            <a:r>
              <a:rPr lang="en-US" dirty="0"/>
              <a:t>Learn more</a:t>
            </a:r>
          </a:p>
          <a:p>
            <a:pPr lvl="2"/>
            <a:r>
              <a:rPr lang="en-US" dirty="0"/>
              <a:t>Develop related skills</a:t>
            </a:r>
          </a:p>
          <a:p>
            <a:pPr lvl="2"/>
            <a:r>
              <a:rPr lang="en-US" dirty="0"/>
              <a:t>Practice skills</a:t>
            </a:r>
          </a:p>
          <a:p>
            <a:pPr lvl="2"/>
            <a:r>
              <a:rPr lang="en-US" dirty="0"/>
              <a:t>Get experience</a:t>
            </a:r>
          </a:p>
          <a:p>
            <a:pPr lvl="2"/>
            <a:r>
              <a:rPr lang="en-US" dirty="0"/>
              <a:t>Gain education and training</a:t>
            </a:r>
          </a:p>
          <a:p>
            <a:pPr lvl="2"/>
            <a:r>
              <a:rPr lang="en-US" dirty="0"/>
              <a:t>http://www.iseek.org/careers/careergoals.html6</a:t>
            </a:r>
          </a:p>
          <a:p>
            <a:endParaRPr lang="en-US" dirty="0"/>
          </a:p>
          <a:p>
            <a:endParaRPr lang="en-US" dirty="0"/>
          </a:p>
        </p:txBody>
      </p:sp>
    </p:spTree>
    <p:extLst>
      <p:ext uri="{BB962C8B-B14F-4D97-AF65-F5344CB8AC3E}">
        <p14:creationId xmlns:p14="http://schemas.microsoft.com/office/powerpoint/2010/main" val="1206597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Research Opportunities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nutrition occupations using approved databases such as:</a:t>
            </a:r>
          </a:p>
          <a:p>
            <a:pPr lvl="2"/>
            <a:r>
              <a:rPr lang="en-US" sz="2400" dirty="0"/>
              <a:t>Encyclopedia Britannica Online</a:t>
            </a:r>
          </a:p>
          <a:p>
            <a:pPr lvl="2"/>
            <a:r>
              <a:rPr lang="en-US" sz="2400" dirty="0"/>
              <a:t>World Book Online</a:t>
            </a:r>
          </a:p>
          <a:p>
            <a:pPr lvl="2"/>
            <a:r>
              <a:rPr lang="en-US" sz="2400" dirty="0" err="1"/>
              <a:t>Ebsco</a:t>
            </a:r>
            <a:endParaRPr lang="en-US" sz="2400" dirty="0"/>
          </a:p>
          <a:p>
            <a:pPr lvl="1"/>
            <a:r>
              <a:rPr lang="en-US" dirty="0"/>
              <a:t>Choose a career</a:t>
            </a:r>
          </a:p>
          <a:p>
            <a:pPr lvl="1"/>
            <a:r>
              <a:rPr lang="en-US" dirty="0"/>
              <a:t>Locate information needed</a:t>
            </a:r>
          </a:p>
          <a:p>
            <a:pPr lvl="1"/>
            <a:r>
              <a:rPr lang="en-US" dirty="0"/>
              <a:t>Write in notecards</a:t>
            </a:r>
          </a:p>
          <a:p>
            <a:pPr lvl="1"/>
            <a:r>
              <a:rPr lang="en-US" dirty="0"/>
              <a:t>Be ready to present to class</a:t>
            </a:r>
          </a:p>
        </p:txBody>
      </p:sp>
    </p:spTree>
    <p:extLst>
      <p:ext uri="{BB962C8B-B14F-4D97-AF65-F5344CB8AC3E}">
        <p14:creationId xmlns:p14="http://schemas.microsoft.com/office/powerpoint/2010/main" val="2642022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Careers include, but are not limited to:</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Dietary Supervisor</a:t>
            </a:r>
          </a:p>
          <a:p>
            <a:pPr lvl="1"/>
            <a:r>
              <a:rPr lang="en-US" dirty="0"/>
              <a:t>Dietitian</a:t>
            </a:r>
          </a:p>
          <a:p>
            <a:pPr lvl="1"/>
            <a:r>
              <a:rPr lang="en-US" dirty="0"/>
              <a:t>Food Services Coordinator</a:t>
            </a:r>
          </a:p>
          <a:p>
            <a:pPr lvl="1"/>
            <a:r>
              <a:rPr lang="en-US" dirty="0"/>
              <a:t>Institutional Food Services and Food Sales</a:t>
            </a:r>
          </a:p>
          <a:p>
            <a:pPr lvl="1"/>
            <a:r>
              <a:rPr lang="en-US" dirty="0"/>
              <a:t>Medical Food Service Director</a:t>
            </a:r>
          </a:p>
          <a:p>
            <a:pPr lvl="1"/>
            <a:r>
              <a:rPr lang="en-US" dirty="0"/>
              <a:t>Nutrition Coordinator</a:t>
            </a:r>
          </a:p>
          <a:p>
            <a:pPr lvl="1"/>
            <a:r>
              <a:rPr lang="en-US" dirty="0"/>
              <a:t>Nutrition Educator</a:t>
            </a:r>
          </a:p>
          <a:p>
            <a:pPr lvl="1"/>
            <a:r>
              <a:rPr lang="en-US" dirty="0"/>
              <a:t>Nutrition Writer/Reporter</a:t>
            </a:r>
          </a:p>
          <a:p>
            <a:pPr lvl="1"/>
            <a:r>
              <a:rPr lang="en-US" dirty="0"/>
              <a:t>Weight Loss Reduction Specialist</a:t>
            </a:r>
          </a:p>
        </p:txBody>
      </p:sp>
    </p:spTree>
    <p:extLst>
      <p:ext uri="{BB962C8B-B14F-4D97-AF65-F5344CB8AC3E}">
        <p14:creationId xmlns:p14="http://schemas.microsoft.com/office/powerpoint/2010/main" val="3204476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058A5-F63C-4830-AB76-D114999A7F15}"/>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334364353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54</TotalTime>
  <Words>547</Words>
  <Application>Microsoft Office PowerPoint</Application>
  <PresentationFormat>Widescreen</PresentationFormat>
  <Paragraphs>89</Paragraphs>
  <Slides>10</Slides>
  <Notes>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.AppleSystemUIFont</vt:lpstr>
      <vt:lpstr>Arial</vt:lpstr>
      <vt:lpstr>Calibri</vt:lpstr>
      <vt:lpstr>Open Sans</vt:lpstr>
      <vt:lpstr>Open Sans SemiBold</vt:lpstr>
      <vt:lpstr>2_Office Theme</vt:lpstr>
      <vt:lpstr>3_Office Theme</vt:lpstr>
      <vt:lpstr>Careers in Nutrition </vt:lpstr>
      <vt:lpstr>PowerPoint Presentation</vt:lpstr>
      <vt:lpstr>Bright Future</vt:lpstr>
      <vt:lpstr>Nutrition Professionals</vt:lpstr>
      <vt:lpstr>American Dietetics Association</vt:lpstr>
      <vt:lpstr>Career Goals</vt:lpstr>
      <vt:lpstr>Research Opportunities</vt:lpstr>
      <vt:lpstr>Careers include, but are not limited to:</vt:lpstr>
      <vt:lpstr>Questions?</vt:lpstr>
      <vt:lpstr>References/Resources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7</cp:revision>
  <cp:lastPrinted>2017-07-07T16:17:37Z</cp:lastPrinted>
  <dcterms:created xsi:type="dcterms:W3CDTF">2017-07-11T23:58:30Z</dcterms:created>
  <dcterms:modified xsi:type="dcterms:W3CDTF">2018-01-03T10:12:57Z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