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0"/>
  </p:notesMasterIdLst>
  <p:handoutMasterIdLst>
    <p:handoutMasterId r:id="rId31"/>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 id="339" r:id="rId24"/>
    <p:sldId id="340" r:id="rId25"/>
    <p:sldId id="341" r:id="rId26"/>
    <p:sldId id="342" r:id="rId27"/>
    <p:sldId id="344" r:id="rId28"/>
    <p:sldId id="345" r:id="rId2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81625" autoAdjust="0"/>
  </p:normalViewPr>
  <p:slideViewPr>
    <p:cSldViewPr snapToGrid="0">
      <p:cViewPr>
        <p:scale>
          <a:sx n="55" d="100"/>
          <a:sy n="55" d="100"/>
        </p:scale>
        <p:origin x="1116" y="4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27-Nov-17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27-Nov-17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youtu.be/sICEmBpAPq0"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ehow.com/video_4961797_restaurant-manager-career-information.html" TargetMode="External"/><Relationship Id="rId2" Type="http://schemas.openxmlformats.org/officeDocument/2006/relationships/slide" Target="../slides/slide20.xml"/><Relationship Id="rId1" Type="http://schemas.openxmlformats.org/officeDocument/2006/relationships/notesMaster" Target="../notesMasters/notesMaster1.xml"/><Relationship Id="rId4" Type="http://schemas.openxmlformats.org/officeDocument/2006/relationships/hyperlink" Target="http://www.ehow.com/video_4961798_restaurant-manager-pros-cons.html"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youtu.be/n3jHA8sH-N0"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youtu.be/C_vhnG10AfU"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many entry level jobs in quick-service</a:t>
            </a:r>
            <a:r>
              <a:rPr lang="en-US" baseline="0" dirty="0"/>
              <a:t> or full-service restaurants.  The work you do might be able to show you what career you may want to pursue. </a:t>
            </a:r>
          </a:p>
          <a:p>
            <a:r>
              <a:rPr lang="en-US" baseline="0" dirty="0"/>
              <a:t>Examples: cashiers, dishwashers and servers</a:t>
            </a:r>
          </a:p>
          <a:p>
            <a:endParaRPr lang="en-US" baseline="0" dirty="0"/>
          </a:p>
          <a:p>
            <a:r>
              <a:rPr lang="en-US" baseline="0" dirty="0"/>
              <a:t>Discuss available employment opportunities in your local area.</a:t>
            </a:r>
          </a:p>
          <a:p>
            <a:endParaRPr lang="en-US" baseline="0" dirty="0"/>
          </a:p>
          <a:p>
            <a:r>
              <a:rPr lang="en-US" baseline="0" dirty="0"/>
              <a:t>The I-9 form is from the U.S. Citizen and Immigration Services to verify employment eligibility.</a:t>
            </a:r>
          </a:p>
          <a:p>
            <a:endParaRPr lang="en-US" baseline="0" dirty="0"/>
          </a:p>
          <a:p>
            <a:r>
              <a:rPr lang="en-US" baseline="0" dirty="0"/>
              <a:t>The W-4 form is from the Internal Revenue Service to withhold federal income tax.</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4276956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Some</a:t>
            </a:r>
            <a:r>
              <a:rPr lang="en-US" b="0" baseline="0" dirty="0"/>
              <a:t> large corporations and hotels offer special training programs. Employees are trained so that the style of management is the same at all franchises. </a:t>
            </a:r>
          </a:p>
          <a:p>
            <a:r>
              <a:rPr lang="en-US" b="0" baseline="0" dirty="0"/>
              <a:t>Usually the employee does not have to pay as corporations will sponsor the formal orientation procedures.</a:t>
            </a:r>
            <a:endParaRPr lang="en-US" b="0" dirty="0"/>
          </a:p>
          <a:p>
            <a:endParaRPr lang="en-US" b="1" dirty="0"/>
          </a:p>
          <a:p>
            <a:r>
              <a:rPr lang="en-US" b="0" dirty="0"/>
              <a:t>Click on hyperlink to view video:</a:t>
            </a:r>
          </a:p>
          <a:p>
            <a:r>
              <a:rPr lang="en-US" b="1" dirty="0"/>
              <a:t>Inside Hamburger University </a:t>
            </a:r>
            <a:endParaRPr lang="en-US" dirty="0"/>
          </a:p>
          <a:p>
            <a:pPr rtl="0"/>
            <a:r>
              <a:rPr lang="en-US" dirty="0"/>
              <a:t>McDonald's training course is more than flipping burgers.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itchFamily="34" charset="0"/>
                <a:cs typeface="Arial" pitchFamily="34" charset="0"/>
                <a:hlinkClick r:id="rId3"/>
              </a:rPr>
              <a:t>http://youtu.be/sICEmBpAPq0</a:t>
            </a:r>
            <a:endParaRPr lang="en-US" sz="1200" dirty="0">
              <a:latin typeface="Arial" pitchFamily="34" charset="0"/>
              <a:cs typeface="Arial" pitchFamily="34" charset="0"/>
            </a:endParaRP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4265532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military foodservice workers leave</a:t>
            </a:r>
            <a:r>
              <a:rPr lang="en-US" baseline="0" dirty="0"/>
              <a:t> the military with useful job skills that will allow them to find foodservice jobs once they are out of the military.</a:t>
            </a:r>
          </a:p>
          <a:p>
            <a:endParaRPr lang="en-US" baseline="0" dirty="0"/>
          </a:p>
          <a:p>
            <a:r>
              <a:rPr lang="en-US" baseline="0" dirty="0"/>
              <a:t>Job rotation method is where entry-level employees are rotated, or given specific amounts of time on one job, and then moved through a series of jobs.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5685387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Char char="•"/>
            </a:pPr>
            <a:r>
              <a:rPr lang="en-US" dirty="0"/>
              <a:t> Communication</a:t>
            </a:r>
            <a:r>
              <a:rPr lang="en-US" baseline="0" dirty="0"/>
              <a:t> skills include: </a:t>
            </a:r>
          </a:p>
          <a:p>
            <a:pPr lvl="1">
              <a:buFont typeface="Arial" pitchFamily="34" charset="0"/>
              <a:buChar char="•"/>
            </a:pPr>
            <a:r>
              <a:rPr lang="en-US" baseline="0" dirty="0"/>
              <a:t> writing</a:t>
            </a:r>
          </a:p>
          <a:p>
            <a:pPr lvl="1">
              <a:buFont typeface="Arial" pitchFamily="34" charset="0"/>
              <a:buChar char="•"/>
            </a:pPr>
            <a:r>
              <a:rPr lang="en-US" baseline="0" dirty="0"/>
              <a:t> speaking</a:t>
            </a:r>
          </a:p>
          <a:p>
            <a:pPr lvl="1">
              <a:buFont typeface="Arial" pitchFamily="34" charset="0"/>
              <a:buChar char="•"/>
            </a:pPr>
            <a:r>
              <a:rPr lang="en-US" baseline="0" dirty="0"/>
              <a:t> reading</a:t>
            </a:r>
          </a:p>
          <a:p>
            <a:pPr lvl="1">
              <a:buFont typeface="Arial" pitchFamily="34" charset="0"/>
              <a:buChar char="•"/>
            </a:pPr>
            <a:r>
              <a:rPr lang="en-US" baseline="0" dirty="0"/>
              <a:t> listening </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dirty="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Employees</a:t>
            </a:r>
            <a:r>
              <a:rPr lang="en-US" baseline="0" dirty="0"/>
              <a:t> must be team players and do their</a:t>
            </a:r>
            <a:r>
              <a:rPr lang="en-US" dirty="0"/>
              <a:t> share of work.</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dirty="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 All employees share common</a:t>
            </a:r>
            <a:r>
              <a:rPr lang="en-US" baseline="0" dirty="0"/>
              <a:t> goals. Being able to work independently, as well as a part of a team, is an essential skill in the restaurant industry.</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dirty="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Supporting each other during challenging situations lends strength to the group as a whole.</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dirty="0"/>
          </a:p>
          <a:p>
            <a:pPr>
              <a:buFont typeface="Arial" pitchFamily="34" charset="0"/>
              <a:buChar char="•"/>
            </a:pPr>
            <a:r>
              <a:rPr lang="en-US" baseline="0" dirty="0"/>
              <a:t> Positive attitude includes being enthusiastic and optimistic.</a:t>
            </a:r>
          </a:p>
          <a:p>
            <a:pPr>
              <a:buFont typeface="Arial" pitchFamily="34" charset="0"/>
              <a:buChar char="•"/>
            </a:pPr>
            <a:endParaRPr lang="en-US" baseline="0" dirty="0"/>
          </a:p>
          <a:p>
            <a:pPr>
              <a:buFont typeface="Arial" pitchFamily="34" charset="0"/>
              <a:buChar char="•"/>
            </a:pPr>
            <a:r>
              <a:rPr lang="en-US" baseline="0" dirty="0"/>
              <a:t> Willingness to learn new techniques, ideas and ways is important to career success.</a:t>
            </a:r>
          </a:p>
          <a:p>
            <a:pPr>
              <a:buFont typeface="Arial" pitchFamily="34" charset="0"/>
              <a:buChar char="•"/>
            </a:pPr>
            <a:endParaRPr lang="en-US" baseline="0" dirty="0"/>
          </a:p>
          <a:p>
            <a:pPr>
              <a:buFont typeface="Arial" pitchFamily="34" charset="0"/>
              <a:buChar char="•"/>
            </a:pPr>
            <a:r>
              <a:rPr lang="en-US" baseline="0" dirty="0"/>
              <a:t> Technology and computer skills are valuable in the industry with computerized cash registers, inventory and scheduling software and spreadsheets.</a:t>
            </a:r>
          </a:p>
          <a:p>
            <a:pPr>
              <a:buFont typeface="Arial" pitchFamily="34" charset="0"/>
              <a:buChar char="•"/>
            </a:pPr>
            <a:endParaRPr lang="en-US" baseline="0" dirty="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Being able to calculate the bill accurately and provide the correct change keeps the customer happy.</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dirty="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Knowledge of safety and sanitation is important.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29829906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entrepreneur</a:t>
            </a:r>
            <a:r>
              <a:rPr lang="en-US" baseline="0" dirty="0"/>
              <a:t> is a self-motivated person who creates and runs a business.  </a:t>
            </a:r>
          </a:p>
          <a:p>
            <a:endParaRPr lang="en-US" baseline="0" dirty="0"/>
          </a:p>
          <a:p>
            <a:r>
              <a:rPr lang="en-US" baseline="0" dirty="0"/>
              <a:t>The changing world creates a strong need for new food products. Opening a food business has both advantages and disadvantages.</a:t>
            </a:r>
          </a:p>
          <a:p>
            <a:endParaRPr lang="en-US" baseline="0" dirty="0"/>
          </a:p>
          <a:p>
            <a:r>
              <a:rPr lang="en-US" b="1" baseline="0" dirty="0"/>
              <a:t>Advantages</a:t>
            </a:r>
          </a:p>
          <a:p>
            <a:r>
              <a:rPr lang="en-US" baseline="0" dirty="0"/>
              <a:t>Ownership – you decide what to produce and how to produce it</a:t>
            </a:r>
          </a:p>
          <a:p>
            <a:r>
              <a:rPr lang="en-US" baseline="0" dirty="0"/>
              <a:t>Job satisfaction – your secret recipe can be marketed</a:t>
            </a:r>
          </a:p>
          <a:p>
            <a:r>
              <a:rPr lang="en-US" baseline="0" dirty="0"/>
              <a:t>Earning potential – can make lots of money if product is popular</a:t>
            </a:r>
          </a:p>
          <a:p>
            <a:endParaRPr lang="en-US" baseline="0" dirty="0"/>
          </a:p>
          <a:p>
            <a:r>
              <a:rPr lang="en-US" b="1" baseline="0" dirty="0"/>
              <a:t>Disadvantages</a:t>
            </a:r>
          </a:p>
          <a:p>
            <a:r>
              <a:rPr lang="en-US" baseline="0" dirty="0"/>
              <a:t>Financial risk – investing your money to take a product from idea to market is a gamble</a:t>
            </a:r>
          </a:p>
          <a:p>
            <a:r>
              <a:rPr lang="en-US" baseline="0" dirty="0"/>
              <a:t>Competition – many people are creating new foods so thoroughly evaluating competition is essential</a:t>
            </a:r>
          </a:p>
          <a:p>
            <a:r>
              <a:rPr lang="en-US" baseline="0" dirty="0"/>
              <a:t>No guarantees – strict government regulations and a high rate of failure are things to consider</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39193255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Teacher note: The career portfolio and interview skills may be taught</a:t>
            </a:r>
            <a:r>
              <a:rPr lang="en-US" baseline="0" dirty="0"/>
              <a:t> in another lesson but you can introduce the information at this time.  </a:t>
            </a:r>
          </a:p>
          <a:p>
            <a:endParaRPr lang="en-US" baseline="0" dirty="0"/>
          </a:p>
          <a:p>
            <a:r>
              <a:rPr lang="en-US" baseline="0" dirty="0"/>
              <a:t>A sample application and I-9 and W-4 forms will be completed.</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1431662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Discuss with students other responsibilities</a:t>
            </a:r>
            <a:r>
              <a:rPr lang="en-US" baseline="0" dirty="0"/>
              <a:t> they would need to keep their jobs.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7254183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a:t>
            </a:r>
            <a:r>
              <a:rPr lang="en-US" baseline="0" dirty="0"/>
              <a:t> may be several reasons to leave employment.  </a:t>
            </a:r>
          </a:p>
          <a:p>
            <a:endParaRPr lang="en-US" baseline="0" dirty="0"/>
          </a:p>
          <a:p>
            <a:r>
              <a:rPr lang="en-US" baseline="0" dirty="0"/>
              <a:t>Students may have: </a:t>
            </a:r>
          </a:p>
          <a:p>
            <a:pPr marL="171450" indent="-171450">
              <a:buFont typeface="Arial" panose="020B0604020202020204" pitchFamily="34" charset="0"/>
              <a:buChar char="•"/>
            </a:pPr>
            <a:r>
              <a:rPr lang="en-US" baseline="0" dirty="0"/>
              <a:t>moved away to college</a:t>
            </a:r>
          </a:p>
          <a:p>
            <a:pPr marL="171450" indent="-171450">
              <a:buFont typeface="Arial" panose="020B0604020202020204" pitchFamily="34" charset="0"/>
              <a:buChar char="•"/>
            </a:pPr>
            <a:r>
              <a:rPr lang="en-US" baseline="0" dirty="0"/>
              <a:t>found another job with better pay</a:t>
            </a:r>
          </a:p>
          <a:p>
            <a:pPr marL="171450" indent="-171450">
              <a:buFont typeface="Arial" panose="020B0604020202020204" pitchFamily="34" charset="0"/>
              <a:buChar char="•"/>
            </a:pPr>
            <a:r>
              <a:rPr lang="en-US" baseline="0" dirty="0"/>
              <a:t>decided to return to school</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r>
              <a:rPr lang="en-US" baseline="0" dirty="0"/>
              <a:t>Whatever the reasons may be, students should leave the job on good terms with the previous employer.  </a:t>
            </a:r>
          </a:p>
          <a:p>
            <a:pPr marL="0" indent="0">
              <a:buFont typeface="Arial" panose="020B0604020202020204" pitchFamily="34" charset="0"/>
              <a:buNone/>
            </a:pPr>
            <a:r>
              <a:rPr lang="en-US" baseline="0" dirty="0"/>
              <a:t>This may lead to:</a:t>
            </a:r>
          </a:p>
          <a:p>
            <a:pPr marL="171450" indent="-171450">
              <a:buFont typeface="Arial" panose="020B0604020202020204" pitchFamily="34" charset="0"/>
              <a:buChar char="•"/>
            </a:pPr>
            <a:r>
              <a:rPr lang="en-US" baseline="0" dirty="0"/>
              <a:t>good job references</a:t>
            </a:r>
          </a:p>
          <a:p>
            <a:pPr marL="171450" indent="-171450">
              <a:buFont typeface="Arial" panose="020B0604020202020204" pitchFamily="34" charset="0"/>
              <a:buChar char="•"/>
            </a:pPr>
            <a:r>
              <a:rPr lang="en-US" baseline="0" dirty="0"/>
              <a:t>letter of recommendation</a:t>
            </a:r>
          </a:p>
          <a:p>
            <a:pPr marL="171450" indent="-171450">
              <a:buFont typeface="Arial" panose="020B0604020202020204" pitchFamily="34" charset="0"/>
              <a:buChar char="•"/>
            </a:pPr>
            <a:r>
              <a:rPr lang="en-US" baseline="0" dirty="0"/>
              <a:t>return employment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16455730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Stress</a:t>
            </a:r>
            <a:r>
              <a:rPr lang="en-US" baseline="0" dirty="0"/>
              <a:t> to students the need for updating their skills to keep up with current trends. </a:t>
            </a:r>
          </a:p>
          <a:p>
            <a:endParaRPr lang="en-US" baseline="0" dirty="0"/>
          </a:p>
          <a:p>
            <a:r>
              <a:rPr lang="en-US" baseline="0" dirty="0"/>
              <a:t>What other ways can students update their skills?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41563387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time allows, view the two videos from eHow.com</a:t>
            </a:r>
            <a:r>
              <a:rPr lang="en-US" baseline="0" dirty="0"/>
              <a:t>.</a:t>
            </a:r>
          </a:p>
          <a:p>
            <a:endParaRPr lang="en-US" baseline="0" dirty="0"/>
          </a:p>
          <a:p>
            <a:r>
              <a:rPr lang="en-US" baseline="0" dirty="0"/>
              <a:t>Click on hyperlinks to view the videos:</a:t>
            </a:r>
          </a:p>
          <a:p>
            <a:pPr marL="0" marR="0" lvl="0" indent="0" algn="l" defTabSz="914363" rtl="0" eaLnBrk="1" fontAlgn="auto" latinLnBrk="0" hangingPunct="1">
              <a:lnSpc>
                <a:spcPct val="90000"/>
              </a:lnSpc>
              <a:spcBef>
                <a:spcPct val="2000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mn-lt"/>
              </a:rPr>
              <a:t>Restaurant Manager Career Information</a:t>
            </a:r>
          </a:p>
          <a:p>
            <a:pPr marL="396875" marR="0" lvl="0" indent="-396875" algn="l" defTabSz="914363" rtl="0" eaLnBrk="1" fontAlgn="auto" latinLnBrk="0" hangingPunct="1">
              <a:lnSpc>
                <a:spcPct val="90000"/>
              </a:lnSpc>
              <a:spcBef>
                <a:spcPct val="2000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rPr>
              <a:t>A career as a restaurant manager requires a love of working with people and a willingness to do any job in a restaurant.</a:t>
            </a:r>
          </a:p>
          <a:p>
            <a:pPr marL="396875" marR="0" lvl="0" indent="-396875" algn="l" defTabSz="914363" rtl="0" eaLnBrk="1" fontAlgn="auto" latinLnBrk="0" hangingPunct="1">
              <a:lnSpc>
                <a:spcPct val="90000"/>
              </a:lnSpc>
              <a:spcBef>
                <a:spcPct val="2000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hlinkClick r:id="rId3"/>
              </a:rPr>
              <a:t>http://www.ehow.com/video_4961797_restaurant-manager-career-information.html</a:t>
            </a:r>
            <a:endParaRPr kumimoji="0" lang="en-US" sz="1200" b="0" i="0" u="none" strike="noStrike" kern="1200" cap="none" spc="0" normalizeH="0" baseline="0" noProof="0" dirty="0">
              <a:ln>
                <a:noFill/>
              </a:ln>
              <a:solidFill>
                <a:srgbClr val="000000"/>
              </a:solidFill>
              <a:effectLst/>
              <a:uLnTx/>
              <a:uFillTx/>
              <a:latin typeface="+mn-lt"/>
            </a:endParaRPr>
          </a:p>
          <a:p>
            <a:pPr marL="0" marR="0" lvl="0" indent="0" algn="l" defTabSz="914363" rtl="0" eaLnBrk="1" fontAlgn="auto" latinLnBrk="0" hangingPunct="1">
              <a:lnSpc>
                <a:spcPct val="90000"/>
              </a:lnSpc>
              <a:spcBef>
                <a:spcPct val="20000"/>
              </a:spcBef>
              <a:spcAft>
                <a:spcPts val="0"/>
              </a:spcAft>
              <a:buClrTx/>
              <a:buSzTx/>
              <a:buFontTx/>
              <a:buNone/>
              <a:tabLst/>
              <a:defRPr/>
            </a:pPr>
            <a:endParaRPr kumimoji="0" lang="en-US" sz="1200" b="1" i="0" u="none" strike="noStrike" kern="1200" cap="none" spc="0" normalizeH="0" baseline="0" noProof="0" dirty="0">
              <a:ln>
                <a:noFill/>
              </a:ln>
              <a:solidFill>
                <a:srgbClr val="000000"/>
              </a:solidFill>
              <a:effectLst/>
              <a:uLnTx/>
              <a:uFillTx/>
              <a:latin typeface="+mn-lt"/>
            </a:endParaRPr>
          </a:p>
          <a:p>
            <a:pPr marL="0" marR="0" lvl="0" indent="0" algn="l" defTabSz="914363" rtl="0" eaLnBrk="1" fontAlgn="auto" latinLnBrk="0" hangingPunct="1">
              <a:lnSpc>
                <a:spcPct val="90000"/>
              </a:lnSpc>
              <a:spcBef>
                <a:spcPct val="2000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mn-lt"/>
              </a:rPr>
              <a:t>Restaurant Manager Pros &amp; Cons</a:t>
            </a:r>
          </a:p>
          <a:p>
            <a:pPr marL="396875" marR="0" lvl="0" indent="-396875" algn="l" defTabSz="914363" rtl="0" eaLnBrk="1" fontAlgn="auto" latinLnBrk="0" hangingPunct="1">
              <a:lnSpc>
                <a:spcPct val="90000"/>
              </a:lnSpc>
              <a:spcBef>
                <a:spcPct val="2000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rPr>
              <a:t>The pros of being a restaurant manager include working and talking to a variety of people, while the cons include long work hours and having to work weekends.</a:t>
            </a:r>
          </a:p>
          <a:p>
            <a:pPr marL="396875" marR="0" lvl="0" indent="-396875" algn="l" defTabSz="914363" rtl="0" eaLnBrk="1" fontAlgn="auto" latinLnBrk="0" hangingPunct="1">
              <a:lnSpc>
                <a:spcPct val="90000"/>
              </a:lnSpc>
              <a:spcBef>
                <a:spcPct val="2000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hlinkClick r:id="rId4"/>
              </a:rPr>
              <a:t>http://www.ehow.com/video_4961798_restaurant-manager-pros-cons.html</a:t>
            </a:r>
            <a:endParaRPr kumimoji="0" lang="en-US" sz="1200" b="0" i="0" u="none" strike="noStrike" kern="1200" cap="none" spc="0" normalizeH="0" baseline="0" noProof="0" dirty="0">
              <a:ln>
                <a:noFill/>
              </a:ln>
              <a:solidFill>
                <a:srgbClr val="000000"/>
              </a:solidFill>
              <a:effectLst/>
              <a:uLnTx/>
              <a:uFillTx/>
              <a:latin typeface="+mn-lt"/>
            </a:endParaRP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594741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a:t>Service Staff </a:t>
            </a:r>
            <a:r>
              <a:rPr lang="en-US" b="0" baseline="0" dirty="0"/>
              <a:t>-</a:t>
            </a:r>
            <a:r>
              <a:rPr lang="en-US" b="1" baseline="0" dirty="0"/>
              <a:t> </a:t>
            </a:r>
            <a:r>
              <a:rPr lang="en-US" baseline="0" dirty="0"/>
              <a:t>sometimes called “front of the house” staff</a:t>
            </a:r>
          </a:p>
          <a:p>
            <a:r>
              <a:rPr lang="en-US" dirty="0"/>
              <a:t>These</a:t>
            </a:r>
            <a:r>
              <a:rPr lang="en-US" baseline="0" dirty="0"/>
              <a:t> employees serve guests directly. If you like dealing with people, then these jobs might be for you.</a:t>
            </a:r>
          </a:p>
          <a:p>
            <a:endParaRPr lang="en-US" baseline="0" dirty="0"/>
          </a:p>
          <a:p>
            <a:r>
              <a:rPr lang="en-US" b="1" baseline="0" dirty="0"/>
              <a:t>Hosts/hostesses</a:t>
            </a:r>
            <a:r>
              <a:rPr lang="en-US" baseline="0" dirty="0"/>
              <a:t> – greets the customers by smiling warmly and welcoming them</a:t>
            </a:r>
          </a:p>
          <a:p>
            <a:endParaRPr lang="en-US" baseline="0" dirty="0"/>
          </a:p>
          <a:p>
            <a:r>
              <a:rPr lang="en-US" b="1" baseline="0" dirty="0"/>
              <a:t>Cashiers </a:t>
            </a:r>
            <a:r>
              <a:rPr lang="en-US" baseline="0" dirty="0"/>
              <a:t>– correctly reads the amount of the bill, processes the payment and makes change</a:t>
            </a:r>
          </a:p>
          <a:p>
            <a:endParaRPr lang="en-US" baseline="0" dirty="0"/>
          </a:p>
          <a:p>
            <a:r>
              <a:rPr lang="en-US" b="1" baseline="0" dirty="0"/>
              <a:t>Servers</a:t>
            </a:r>
            <a:r>
              <a:rPr lang="en-US" baseline="0" dirty="0"/>
              <a:t> – have the most contact with the customers</a:t>
            </a:r>
          </a:p>
          <a:p>
            <a:pPr marL="171450" indent="-171450">
              <a:buFont typeface="Arial" panose="020B0604020202020204" pitchFamily="34" charset="0"/>
              <a:buChar char="•"/>
            </a:pPr>
            <a:r>
              <a:rPr lang="en-US" baseline="0" dirty="0"/>
              <a:t>also called waiters and waitresses</a:t>
            </a:r>
          </a:p>
          <a:p>
            <a:r>
              <a:rPr lang="en-US" baseline="0" dirty="0"/>
              <a:t>They perform four tasks:</a:t>
            </a:r>
          </a:p>
          <a:p>
            <a:pPr marL="171450" indent="-171450">
              <a:buFont typeface="Arial" panose="020B0604020202020204" pitchFamily="34" charset="0"/>
              <a:buChar char="•"/>
            </a:pPr>
            <a:r>
              <a:rPr lang="en-US" baseline="0" dirty="0"/>
              <a:t>Represent the foodservice operation</a:t>
            </a:r>
          </a:p>
          <a:p>
            <a:pPr marL="171450" indent="-171450">
              <a:buFont typeface="Arial" panose="020B0604020202020204" pitchFamily="34" charset="0"/>
              <a:buChar char="•"/>
            </a:pPr>
            <a:r>
              <a:rPr lang="en-US" baseline="0" dirty="0"/>
              <a:t>Sell the menu and take orders</a:t>
            </a:r>
          </a:p>
          <a:p>
            <a:pPr marL="171450" indent="-171450">
              <a:buFont typeface="Arial" panose="020B0604020202020204" pitchFamily="34" charset="0"/>
              <a:buChar char="•"/>
            </a:pPr>
            <a:r>
              <a:rPr lang="en-US" baseline="0" dirty="0"/>
              <a:t>Serve menu items skillfully</a:t>
            </a:r>
          </a:p>
          <a:p>
            <a:pPr marL="171450" indent="-171450">
              <a:buFont typeface="Arial" panose="020B0604020202020204" pitchFamily="34" charset="0"/>
              <a:buChar char="•"/>
            </a:pPr>
            <a:r>
              <a:rPr lang="en-US" baseline="0" dirty="0"/>
              <a:t>Receive the correct payment from the customer</a:t>
            </a:r>
          </a:p>
          <a:p>
            <a:pPr lvl="1">
              <a:buFont typeface="Arial" pitchFamily="34" charset="0"/>
              <a:buChar char="•"/>
            </a:pPr>
            <a:endParaRPr lang="en-US" baseline="0" dirty="0"/>
          </a:p>
          <a:p>
            <a:pPr>
              <a:buFont typeface="Arial" pitchFamily="34" charset="0"/>
              <a:buNone/>
            </a:pPr>
            <a:r>
              <a:rPr lang="en-US" b="1" baseline="0" dirty="0"/>
              <a:t>Food runners </a:t>
            </a:r>
            <a:r>
              <a:rPr lang="en-US" baseline="0" dirty="0"/>
              <a:t>- </a:t>
            </a:r>
            <a:r>
              <a:rPr lang="en-US" sz="1200" u="none" strike="noStrike" kern="1200" dirty="0">
                <a:solidFill>
                  <a:schemeClr val="tx1"/>
                </a:solidFill>
                <a:latin typeface="+mn-lt"/>
                <a:ea typeface="+mn-ea"/>
                <a:cs typeface="+mn-cs"/>
              </a:rPr>
              <a:t>help servers bring food to a table, ensuring the customers get hot food</a:t>
            </a:r>
          </a:p>
          <a:p>
            <a:pPr>
              <a:buFont typeface="Arial" pitchFamily="34" charset="0"/>
              <a:buNone/>
            </a:pPr>
            <a:endParaRPr lang="en-US" baseline="0" dirty="0"/>
          </a:p>
          <a:p>
            <a:r>
              <a:rPr lang="en-US" b="1" dirty="0"/>
              <a:t>Bussers</a:t>
            </a:r>
            <a:r>
              <a:rPr lang="en-US" dirty="0"/>
              <a:t> – help maintain an inviting table and keep</a:t>
            </a:r>
            <a:r>
              <a:rPr lang="en-US" baseline="0" dirty="0"/>
              <a:t> the service station stocked with supplies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6229175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8638717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38989693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2898041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Kitchen</a:t>
            </a:r>
            <a:r>
              <a:rPr lang="en-US" b="1" baseline="0" dirty="0"/>
              <a:t> Brigade </a:t>
            </a:r>
            <a:r>
              <a:rPr lang="en-US" baseline="0" dirty="0"/>
              <a:t>– sometimes called “back of the house” staff</a:t>
            </a:r>
            <a:endParaRPr lang="en-US" dirty="0"/>
          </a:p>
          <a:p>
            <a:r>
              <a:rPr lang="en-US" dirty="0"/>
              <a:t>These employees work outside the public view.</a:t>
            </a:r>
            <a:r>
              <a:rPr lang="en-US" baseline="0" dirty="0"/>
              <a:t>  If you like working with food, then these jobs may be for you.</a:t>
            </a:r>
          </a:p>
          <a:p>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a:t>Line cooks </a:t>
            </a:r>
            <a:r>
              <a:rPr lang="en-US" baseline="0" dirty="0"/>
              <a:t>– work on the production line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b="1" baseline="0" dirty="0"/>
              <a:t>Sous chef </a:t>
            </a:r>
            <a:r>
              <a:rPr lang="en-US" baseline="0" dirty="0"/>
              <a:t>– supervises and sometimes assists other chefs in the kitchen - reports to the executive chef</a:t>
            </a:r>
          </a:p>
          <a:p>
            <a:endParaRPr lang="en-US" baseline="0" dirty="0"/>
          </a:p>
          <a:p>
            <a:r>
              <a:rPr lang="en-US" b="1" baseline="0" dirty="0"/>
              <a:t>Pastry chefs </a:t>
            </a:r>
            <a:r>
              <a:rPr lang="en-US" baseline="0" dirty="0"/>
              <a:t>– responsible for making baked items, such as breads, desserts and pastries</a:t>
            </a:r>
          </a:p>
          <a:p>
            <a:endParaRPr lang="en-US" baseline="0" dirty="0"/>
          </a:p>
          <a:p>
            <a:r>
              <a:rPr lang="en-US" b="1" baseline="0" dirty="0"/>
              <a:t>Garde Manger or pantry chef </a:t>
            </a:r>
            <a:r>
              <a:rPr lang="en-US" baseline="0" dirty="0"/>
              <a:t>– responsible for cold food items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257199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a:solidFill>
                  <a:schemeClr val="tx1"/>
                </a:solidFill>
                <a:latin typeface="+mn-lt"/>
                <a:ea typeface="+mn-ea"/>
                <a:cs typeface="+mn-cs"/>
              </a:rPr>
              <a:t>People</a:t>
            </a:r>
            <a:r>
              <a:rPr lang="en-US" sz="1200" b="0" i="0" kern="1200" baseline="0" dirty="0">
                <a:solidFill>
                  <a:schemeClr val="tx1"/>
                </a:solidFill>
                <a:latin typeface="+mn-lt"/>
                <a:ea typeface="+mn-ea"/>
                <a:cs typeface="+mn-cs"/>
              </a:rPr>
              <a:t> in management have the right work experience, training and education</a:t>
            </a:r>
          </a:p>
          <a:p>
            <a:pPr fontAlgn="base"/>
            <a:endParaRPr lang="en-US" sz="1200" b="0" i="0" kern="1200" dirty="0">
              <a:solidFill>
                <a:schemeClr val="tx1"/>
              </a:solidFill>
              <a:latin typeface="+mn-lt"/>
              <a:ea typeface="+mn-ea"/>
              <a:cs typeface="+mn-cs"/>
            </a:endParaRPr>
          </a:p>
          <a:p>
            <a:pPr fontAlgn="base"/>
            <a:r>
              <a:rPr lang="en-US" sz="1200" b="1" i="0" kern="1200" dirty="0">
                <a:solidFill>
                  <a:schemeClr val="tx1"/>
                </a:solidFill>
                <a:latin typeface="+mn-lt"/>
                <a:ea typeface="+mn-ea"/>
                <a:cs typeface="+mn-cs"/>
              </a:rPr>
              <a:t>Executive Chef </a:t>
            </a:r>
            <a:r>
              <a:rPr lang="en-US" sz="1200" b="0" i="0" kern="1200" dirty="0">
                <a:solidFill>
                  <a:schemeClr val="tx1"/>
                </a:solidFill>
                <a:latin typeface="+mn-lt"/>
                <a:ea typeface="+mn-ea"/>
                <a:cs typeface="+mn-cs"/>
              </a:rPr>
              <a:t>– manages all kitchen operations</a:t>
            </a:r>
          </a:p>
          <a:p>
            <a:pPr fontAlgn="base"/>
            <a:endParaRPr lang="en-US" sz="1200" b="0" i="0" kern="1200" dirty="0">
              <a:solidFill>
                <a:schemeClr val="tx1"/>
              </a:solidFill>
              <a:latin typeface="+mn-lt"/>
              <a:ea typeface="+mn-ea"/>
              <a:cs typeface="+mn-cs"/>
            </a:endParaRPr>
          </a:p>
          <a:p>
            <a:pPr fontAlgn="base"/>
            <a:r>
              <a:rPr lang="en-US" sz="1200" b="1" i="0" kern="1200" dirty="0">
                <a:solidFill>
                  <a:schemeClr val="tx1"/>
                </a:solidFill>
                <a:latin typeface="+mn-lt"/>
                <a:ea typeface="+mn-ea"/>
                <a:cs typeface="+mn-cs"/>
              </a:rPr>
              <a:t>Research Chef </a:t>
            </a:r>
            <a:r>
              <a:rPr lang="en-US" sz="1200" b="0" i="0" kern="1200" dirty="0">
                <a:solidFill>
                  <a:schemeClr val="tx1"/>
                </a:solidFill>
                <a:latin typeface="+mn-lt"/>
                <a:ea typeface="+mn-ea"/>
                <a:cs typeface="+mn-cs"/>
              </a:rPr>
              <a:t>– works closely with food scientists to produce new food products</a:t>
            </a:r>
          </a:p>
          <a:p>
            <a:pPr fontAlgn="base"/>
            <a:endParaRPr lang="en-US" sz="1200" b="0" i="0" kern="1200" dirty="0">
              <a:solidFill>
                <a:schemeClr val="tx1"/>
              </a:solidFill>
              <a:latin typeface="+mn-lt"/>
              <a:ea typeface="+mn-ea"/>
              <a:cs typeface="+mn-cs"/>
            </a:endParaRPr>
          </a:p>
          <a:p>
            <a:pPr fontAlgn="base"/>
            <a:r>
              <a:rPr lang="en-US" sz="1200" b="1" i="0" kern="1200" dirty="0">
                <a:solidFill>
                  <a:schemeClr val="tx1"/>
                </a:solidFill>
                <a:latin typeface="+mn-lt"/>
                <a:ea typeface="+mn-ea"/>
                <a:cs typeface="+mn-cs"/>
              </a:rPr>
              <a:t>Culinary Scientist </a:t>
            </a:r>
            <a:r>
              <a:rPr lang="en-US" sz="1200" b="0" i="0" kern="1200" dirty="0">
                <a:solidFill>
                  <a:schemeClr val="tx1"/>
                </a:solidFill>
                <a:latin typeface="+mn-lt"/>
                <a:ea typeface="+mn-ea"/>
                <a:cs typeface="+mn-cs"/>
              </a:rPr>
              <a:t>– combines culinary arts and food science to set new standards in food technology</a:t>
            </a:r>
          </a:p>
          <a:p>
            <a:pPr fontAlgn="base"/>
            <a:endParaRPr lang="en-US" sz="1200" b="0" i="0" kern="1200" dirty="0">
              <a:solidFill>
                <a:schemeClr val="tx1"/>
              </a:solidFill>
              <a:latin typeface="+mn-lt"/>
              <a:ea typeface="+mn-ea"/>
              <a:cs typeface="+mn-cs"/>
            </a:endParaRPr>
          </a:p>
          <a:p>
            <a:pPr fontAlgn="base"/>
            <a:r>
              <a:rPr lang="en-US" sz="1200" b="1" i="0" kern="1200" dirty="0">
                <a:solidFill>
                  <a:schemeClr val="tx1"/>
                </a:solidFill>
                <a:latin typeface="+mn-lt"/>
                <a:ea typeface="+mn-ea"/>
                <a:cs typeface="+mn-cs"/>
              </a:rPr>
              <a:t>Foodservice Director </a:t>
            </a:r>
            <a:r>
              <a:rPr lang="en-US" sz="1200" b="0" i="0" kern="1200" dirty="0">
                <a:solidFill>
                  <a:schemeClr val="tx1"/>
                </a:solidFill>
                <a:latin typeface="+mn-lt"/>
                <a:ea typeface="+mn-ea"/>
                <a:cs typeface="+mn-cs"/>
              </a:rPr>
              <a:t>– manages the banquet operations of hotels, banquet facilities, hospitals and universities</a:t>
            </a:r>
          </a:p>
          <a:p>
            <a:pPr fontAlgn="base"/>
            <a:endParaRPr lang="en-US" sz="1200" b="0" i="0" kern="1200" dirty="0">
              <a:solidFill>
                <a:schemeClr val="tx1"/>
              </a:solidFill>
              <a:latin typeface="+mn-lt"/>
              <a:ea typeface="+mn-ea"/>
              <a:cs typeface="+mn-cs"/>
            </a:endParaRPr>
          </a:p>
          <a:p>
            <a:pPr fontAlgn="base"/>
            <a:r>
              <a:rPr lang="en-US" sz="1200" b="1" i="0" kern="1200" dirty="0">
                <a:solidFill>
                  <a:schemeClr val="tx1"/>
                </a:solidFill>
                <a:latin typeface="+mn-lt"/>
                <a:ea typeface="+mn-ea"/>
                <a:cs typeface="+mn-cs"/>
              </a:rPr>
              <a:t>Catering Director </a:t>
            </a:r>
            <a:r>
              <a:rPr lang="en-US" sz="1200" b="0" i="0" kern="1200" dirty="0">
                <a:solidFill>
                  <a:schemeClr val="tx1"/>
                </a:solidFill>
                <a:latin typeface="+mn-lt"/>
                <a:ea typeface="+mn-ea"/>
                <a:cs typeface="+mn-cs"/>
              </a:rPr>
              <a:t>– coordinates food for special events and functions</a:t>
            </a:r>
          </a:p>
          <a:p>
            <a:pPr fontAlgn="base"/>
            <a:endParaRPr lang="en-US" sz="1200" b="0" i="0" kern="1200" dirty="0">
              <a:solidFill>
                <a:schemeClr val="tx1"/>
              </a:solidFill>
              <a:latin typeface="+mn-lt"/>
              <a:ea typeface="+mn-ea"/>
              <a:cs typeface="+mn-cs"/>
            </a:endParaRPr>
          </a:p>
          <a:p>
            <a:pPr fontAlgn="base"/>
            <a:r>
              <a:rPr lang="en-US" sz="1200" b="1" i="0" kern="1200" dirty="0">
                <a:solidFill>
                  <a:schemeClr val="tx1"/>
                </a:solidFill>
                <a:latin typeface="+mn-lt"/>
                <a:ea typeface="+mn-ea"/>
                <a:cs typeface="+mn-cs"/>
              </a:rPr>
              <a:t>Kitchen Manager </a:t>
            </a:r>
            <a:r>
              <a:rPr lang="en-US" sz="1200" b="0" i="0" kern="1200" dirty="0">
                <a:solidFill>
                  <a:schemeClr val="tx1"/>
                </a:solidFill>
                <a:latin typeface="+mn-lt"/>
                <a:ea typeface="+mn-ea"/>
                <a:cs typeface="+mn-cs"/>
              </a:rPr>
              <a:t>– orders ingredients for menu dishes and makes sure they are prepared correctly</a:t>
            </a:r>
          </a:p>
          <a:p>
            <a:pPr fontAlgn="base"/>
            <a:endParaRPr lang="en-US" sz="1200" b="0" i="0" kern="1200" dirty="0">
              <a:solidFill>
                <a:schemeClr val="tx1"/>
              </a:solidFill>
              <a:latin typeface="+mn-lt"/>
              <a:ea typeface="+mn-ea"/>
              <a:cs typeface="+mn-cs"/>
            </a:endParaRPr>
          </a:p>
          <a:p>
            <a:pPr fontAlgn="base"/>
            <a:r>
              <a:rPr lang="en-US" sz="1200" b="1" i="0" kern="1200" dirty="0">
                <a:solidFill>
                  <a:schemeClr val="tx1"/>
                </a:solidFill>
                <a:latin typeface="+mn-lt"/>
                <a:ea typeface="+mn-ea"/>
                <a:cs typeface="+mn-cs"/>
              </a:rPr>
              <a:t>Dining Room Supervisor </a:t>
            </a:r>
            <a:r>
              <a:rPr lang="en-US" sz="1200" b="0" i="0" kern="1200" dirty="0">
                <a:solidFill>
                  <a:schemeClr val="tx1"/>
                </a:solidFill>
                <a:latin typeface="+mn-lt"/>
                <a:ea typeface="+mn-ea"/>
                <a:cs typeface="+mn-cs"/>
              </a:rPr>
              <a:t>– coordinates and assigns duties to the serving staff such as hosts, servers and bussers</a:t>
            </a:r>
          </a:p>
          <a:p>
            <a:pPr fontAlgn="base"/>
            <a:endParaRPr lang="en-US" sz="1200" b="0" i="0" kern="1200" dirty="0">
              <a:solidFill>
                <a:schemeClr val="tx1"/>
              </a:solidFill>
              <a:latin typeface="+mn-lt"/>
              <a:ea typeface="+mn-ea"/>
              <a:cs typeface="+mn-cs"/>
            </a:endParaRPr>
          </a:p>
          <a:p>
            <a:pPr fontAlgn="base"/>
            <a:r>
              <a:rPr lang="en-US" sz="1200" b="1" i="0" kern="1200" dirty="0">
                <a:solidFill>
                  <a:schemeClr val="tx1"/>
                </a:solidFill>
                <a:latin typeface="+mn-lt"/>
                <a:ea typeface="+mn-ea"/>
                <a:cs typeface="+mn-cs"/>
              </a:rPr>
              <a:t>Restaurant Manager</a:t>
            </a:r>
            <a:r>
              <a:rPr lang="en-US" sz="1200" b="0" i="0" kern="1200" dirty="0">
                <a:solidFill>
                  <a:schemeClr val="tx1"/>
                </a:solidFill>
                <a:latin typeface="+mn-lt"/>
                <a:ea typeface="+mn-ea"/>
                <a:cs typeface="+mn-cs"/>
              </a:rPr>
              <a:t> – oversees the entire restaurant</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4498391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a:t>
            </a:r>
            <a:r>
              <a:rPr lang="en-US" baseline="0" dirty="0"/>
              <a:t> on hyperlinks to v</a:t>
            </a:r>
            <a:r>
              <a:rPr lang="en-US" dirty="0"/>
              <a:t>iew</a:t>
            </a:r>
            <a:r>
              <a:rPr lang="en-US" baseline="0" dirty="0"/>
              <a:t> both YouTube™ videos about managing restaurants and entrepreneurship.</a:t>
            </a:r>
          </a:p>
          <a:p>
            <a:endParaRPr lang="en-US" baseline="0" dirty="0"/>
          </a:p>
          <a:p>
            <a:pPr fontAlgn="base"/>
            <a:r>
              <a:rPr lang="en-US" sz="1200" b="1" dirty="0"/>
              <a:t>Gordon Ramsay’s Restaurant Tips</a:t>
            </a:r>
            <a:br>
              <a:rPr lang="en-US" sz="1200" b="1" dirty="0"/>
            </a:br>
            <a:r>
              <a:rPr lang="en-US" sz="1200" dirty="0"/>
              <a:t>Gordon gives us his top five tips for running a restaurant.</a:t>
            </a:r>
            <a:br>
              <a:rPr lang="en-US" sz="1200" dirty="0"/>
            </a:br>
            <a:r>
              <a:rPr lang="en-US" sz="1200" dirty="0">
                <a:hlinkClick r:id="rId3"/>
              </a:rPr>
              <a:t>http://youtu.be/n3jHA8sH-N0</a:t>
            </a:r>
            <a:endParaRPr lang="en-US" sz="1200" dirty="0"/>
          </a:p>
          <a:p>
            <a:pPr fontAlgn="base">
              <a:buNone/>
            </a:pPr>
            <a:endParaRPr lang="en-US" sz="1200" dirty="0"/>
          </a:p>
          <a:p>
            <a:pPr fontAlgn="base"/>
            <a:r>
              <a:rPr lang="en-US" sz="1200" b="1" dirty="0"/>
              <a:t>2012 Faces of Diversity – </a:t>
            </a:r>
            <a:r>
              <a:rPr lang="en-US" sz="1200" b="1" dirty="0" err="1"/>
              <a:t>Bahjat</a:t>
            </a:r>
            <a:r>
              <a:rPr lang="en-US" sz="1200" b="1" dirty="0"/>
              <a:t> Shariff </a:t>
            </a:r>
            <a:br>
              <a:rPr lang="en-US" sz="1200" dirty="0"/>
            </a:br>
            <a:r>
              <a:rPr lang="en-US" sz="1200" dirty="0"/>
              <a:t>The National Restaurant Association’s Faces of Diversity awards program celebrates restaurants and industry professionals who contribute to and embrace the diversity that makes the restaurant industry so successful. Meet </a:t>
            </a:r>
            <a:r>
              <a:rPr lang="en-US" sz="1200" dirty="0" err="1"/>
              <a:t>Bahjat</a:t>
            </a:r>
            <a:r>
              <a:rPr lang="en-US" sz="1200" dirty="0"/>
              <a:t> Shariff, Senior Vice President of Operations and Operating Partner for Panera Bread/Howley Bread Group in Cumberland, R.I. – winner of the 2012 Faces of Diversity American Dream Award.</a:t>
            </a:r>
            <a:br>
              <a:rPr lang="en-US" sz="1200" dirty="0"/>
            </a:br>
            <a:r>
              <a:rPr lang="en-US" sz="1200" dirty="0">
                <a:hlinkClick r:id="rId4"/>
              </a:rPr>
              <a:t>http://youtu.be/C_vhnG10AfU</a:t>
            </a:r>
            <a:endParaRPr lang="en-US" sz="1200"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2997483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These courses are in the</a:t>
            </a:r>
            <a:r>
              <a:rPr lang="en-US" baseline="0" dirty="0"/>
              <a:t> Hospitality and Tourism cluster.  Encourage your students to return and take more courses in this pathway.</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4141097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just a few certificate programs that may be available.</a:t>
            </a:r>
          </a:p>
          <a:p>
            <a:endParaRPr lang="en-US" dirty="0"/>
          </a:p>
          <a:p>
            <a:r>
              <a:rPr lang="en-US" dirty="0"/>
              <a:t>Students</a:t>
            </a:r>
            <a:r>
              <a:rPr lang="en-US" baseline="0" dirty="0"/>
              <a:t> may investigate other certificate programs at community colleges in their area.</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31441082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 sure to choose a program that</a:t>
            </a:r>
            <a:r>
              <a:rPr lang="en-US" baseline="0" dirty="0"/>
              <a:t> meets your needs and finances. </a:t>
            </a:r>
          </a:p>
          <a:p>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Students</a:t>
            </a:r>
            <a:r>
              <a:rPr lang="en-US" baseline="0" dirty="0"/>
              <a:t> may investigate other Associate Degree programs at community colleges in their area.</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9981062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Bachelor’s degree programs give in-depth</a:t>
            </a:r>
            <a:r>
              <a:rPr lang="en-US" baseline="0" dirty="0"/>
              <a:t> training in one or more areas of study.  </a:t>
            </a:r>
          </a:p>
          <a:p>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Students</a:t>
            </a:r>
            <a:r>
              <a:rPr lang="en-US" baseline="0" dirty="0"/>
              <a:t> may investigate other Bachelor Degree programs at colleges in their area.</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1063331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3" Type="http://schemas.openxmlformats.org/officeDocument/2006/relationships/hyperlink" Target="http://youtu.be/sICEmBpAPq0"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12.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ehow.com/video_4961797_restaurant-manager-career-information.html"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hyperlink" Target="http://www.ehow.com/video_4961798_restaurant-manager-pros-cons.html"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www.bls.gov/ooh/"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youtu.be/n3jHA8sH-N0"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hyperlink" Target="http://youtu.be/C_vhnG10AfU"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Careers in the Restaurant Industry</a:t>
            </a:r>
          </a:p>
        </p:txBody>
      </p:sp>
      <p:sp>
        <p:nvSpPr>
          <p:cNvPr id="2" name="Rectangle 1">
            <a:extLst>
              <a:ext uri="{FF2B5EF4-FFF2-40B4-BE49-F238E27FC236}">
                <a16:creationId xmlns:a16="http://schemas.microsoft.com/office/drawing/2014/main" id="{B2CF91CA-D53C-42CF-9816-CAE1CC37D837}"/>
              </a:ext>
            </a:extLst>
          </p:cNvPr>
          <p:cNvSpPr/>
          <p:nvPr/>
        </p:nvSpPr>
        <p:spPr>
          <a:xfrm>
            <a:off x="4617944" y="3890865"/>
            <a:ext cx="6956739" cy="1446550"/>
          </a:xfrm>
          <a:prstGeom prst="rect">
            <a:avLst/>
          </a:prstGeom>
        </p:spPr>
        <p:txBody>
          <a:bodyPr wrap="square">
            <a:spAutoFit/>
          </a:bodyPr>
          <a:lstStyle/>
          <a:p>
            <a:r>
              <a:rPr lang="en-US" sz="4400" dirty="0">
                <a:solidFill>
                  <a:schemeClr val="accent2">
                    <a:lumMod val="60000"/>
                    <a:lumOff val="40000"/>
                  </a:schemeClr>
                </a:solidFill>
                <a:latin typeface="Open Sans"/>
              </a:rPr>
              <a:t>Connecting Education and Employment</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latin typeface="Arial" pitchFamily="34" charset="0"/>
                <a:cs typeface="Arial" pitchFamily="34" charset="0"/>
              </a:rPr>
              <a:t>Bachelor’s Degree Programs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Preparation for management jobs</a:t>
            </a:r>
          </a:p>
          <a:p>
            <a:pPr lvl="1"/>
            <a:r>
              <a:rPr lang="en-US" dirty="0"/>
              <a:t>Usually take 4 years to complete</a:t>
            </a:r>
          </a:p>
          <a:p>
            <a:pPr lvl="1"/>
            <a:r>
              <a:rPr lang="en-US" dirty="0"/>
              <a:t>Food Service specific bachelor’s degrees </a:t>
            </a:r>
          </a:p>
          <a:p>
            <a:pPr lvl="2"/>
            <a:r>
              <a:rPr lang="en-US" sz="2400" dirty="0"/>
              <a:t>Teach specific food service information</a:t>
            </a:r>
          </a:p>
          <a:p>
            <a:pPr lvl="2"/>
            <a:r>
              <a:rPr lang="en-US" sz="2400" dirty="0"/>
              <a:t>Hands-on training in food preparation techniques</a:t>
            </a:r>
          </a:p>
          <a:p>
            <a:pPr lvl="1"/>
            <a:r>
              <a:rPr lang="en-US" dirty="0"/>
              <a:t>General bachelor’s degrees </a:t>
            </a:r>
          </a:p>
          <a:p>
            <a:pPr lvl="2"/>
            <a:r>
              <a:rPr lang="en-US" sz="2400" dirty="0"/>
              <a:t>Teach skills for management jobs</a:t>
            </a:r>
          </a:p>
          <a:p>
            <a:pPr lvl="2"/>
            <a:r>
              <a:rPr lang="en-US" sz="2400" dirty="0"/>
              <a:t>Topics include marketing, business and management</a:t>
            </a:r>
          </a:p>
        </p:txBody>
      </p:sp>
    </p:spTree>
    <p:extLst>
      <p:ext uri="{BB962C8B-B14F-4D97-AF65-F5344CB8AC3E}">
        <p14:creationId xmlns:p14="http://schemas.microsoft.com/office/powerpoint/2010/main" val="944005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latin typeface="Arial" pitchFamily="34" charset="0"/>
                <a:cs typeface="Arial" pitchFamily="34" charset="0"/>
              </a:rPr>
              <a:t>Entry-Level Training</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Part-time, entry-level job</a:t>
            </a:r>
          </a:p>
          <a:p>
            <a:pPr lvl="1"/>
            <a:r>
              <a:rPr lang="en-US" dirty="0"/>
              <a:t>No need for training or experience</a:t>
            </a:r>
          </a:p>
          <a:p>
            <a:pPr lvl="1"/>
            <a:r>
              <a:rPr lang="en-US" dirty="0"/>
              <a:t>Learn while on the job</a:t>
            </a:r>
          </a:p>
          <a:p>
            <a:pPr lvl="1"/>
            <a:r>
              <a:rPr lang="en-US" dirty="0"/>
              <a:t>Offer flexible hours</a:t>
            </a:r>
          </a:p>
          <a:p>
            <a:pPr lvl="1"/>
            <a:r>
              <a:rPr lang="en-US" dirty="0"/>
              <a:t>Work around school schedule</a:t>
            </a:r>
          </a:p>
          <a:p>
            <a:pPr lvl="1"/>
            <a:r>
              <a:rPr lang="en-US" dirty="0"/>
              <a:t>Must complete an I-9 and W-4 form</a:t>
            </a:r>
          </a:p>
          <a:p>
            <a:pPr lvl="1"/>
            <a:endParaRPr lang="en-US" dirty="0"/>
          </a:p>
          <a:p>
            <a:pPr lvl="1"/>
            <a:endParaRPr lang="en-US" dirty="0"/>
          </a:p>
          <a:p>
            <a:pPr lvl="1"/>
            <a:endParaRPr lang="en-US" dirty="0"/>
          </a:p>
          <a:p>
            <a:pPr lvl="1"/>
            <a:endParaRPr lang="en-US" dirty="0"/>
          </a:p>
        </p:txBody>
      </p:sp>
      <p:pic>
        <p:nvPicPr>
          <p:cNvPr id="4" name="Picture 3" descr="C:\Users\CTE\AppData\Local\Microsoft\Windows\Temporary Internet Files\Content.IE5\3W3444O1\MC900150088[1].wmf">
            <a:extLst>
              <a:ext uri="{FF2B5EF4-FFF2-40B4-BE49-F238E27FC236}">
                <a16:creationId xmlns:a16="http://schemas.microsoft.com/office/drawing/2014/main" id="{9CC2DD2A-C152-4859-BD7F-91F6BA38D4D2}"/>
              </a:ext>
            </a:extLst>
          </p:cNvPr>
          <p:cNvPicPr>
            <a:picLocks noChangeAspect="1" noChangeArrowheads="1"/>
          </p:cNvPicPr>
          <p:nvPr/>
        </p:nvPicPr>
        <p:blipFill>
          <a:blip r:embed="rId3" cstate="print"/>
          <a:srcRect/>
          <a:stretch>
            <a:fillRect/>
          </a:stretch>
        </p:blipFill>
        <p:spPr bwMode="auto">
          <a:xfrm>
            <a:off x="8620245" y="3950509"/>
            <a:ext cx="1932129" cy="1923339"/>
          </a:xfrm>
          <a:prstGeom prst="rect">
            <a:avLst/>
          </a:prstGeom>
          <a:noFill/>
        </p:spPr>
      </p:pic>
      <p:pic>
        <p:nvPicPr>
          <p:cNvPr id="5" name="Picture 5" descr="C:\Users\CTE\AppData\Local\Microsoft\Windows\Temporary Internet Files\Content.IE5\ZUPIM01Q\MP900408951[1].jpg">
            <a:extLst>
              <a:ext uri="{FF2B5EF4-FFF2-40B4-BE49-F238E27FC236}">
                <a16:creationId xmlns:a16="http://schemas.microsoft.com/office/drawing/2014/main" id="{7B360AD1-1F2F-4122-9473-C52B556399A1}"/>
              </a:ext>
            </a:extLst>
          </p:cNvPr>
          <p:cNvPicPr>
            <a:picLocks noChangeAspect="1" noChangeArrowheads="1"/>
          </p:cNvPicPr>
          <p:nvPr/>
        </p:nvPicPr>
        <p:blipFill>
          <a:blip r:embed="rId4" cstate="print"/>
          <a:srcRect/>
          <a:stretch>
            <a:fillRect/>
          </a:stretch>
        </p:blipFill>
        <p:spPr bwMode="auto">
          <a:xfrm>
            <a:off x="8696445" y="1283509"/>
            <a:ext cx="1828800" cy="1828800"/>
          </a:xfrm>
          <a:prstGeom prst="rect">
            <a:avLst/>
          </a:prstGeom>
          <a:noFill/>
        </p:spPr>
      </p:pic>
    </p:spTree>
    <p:extLst>
      <p:ext uri="{BB962C8B-B14F-4D97-AF65-F5344CB8AC3E}">
        <p14:creationId xmlns:p14="http://schemas.microsoft.com/office/powerpoint/2010/main" val="252991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latin typeface="Arial" pitchFamily="34" charset="0"/>
                <a:cs typeface="Arial" pitchFamily="34" charset="0"/>
              </a:rPr>
              <a:t>Corporate Training Programs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Offer special training programs for employees</a:t>
            </a:r>
          </a:p>
          <a:p>
            <a:pPr lvl="1"/>
            <a:r>
              <a:rPr lang="en-US" dirty="0"/>
              <a:t>Sponsors training as part of employee’s formal orientation procedure</a:t>
            </a:r>
          </a:p>
          <a:p>
            <a:pPr lvl="1"/>
            <a:r>
              <a:rPr lang="en-US" dirty="0"/>
              <a:t>Give employees opportunity to advance quickly</a:t>
            </a:r>
          </a:p>
          <a:p>
            <a:pPr lvl="2"/>
            <a:r>
              <a:rPr lang="en-US" sz="2400" dirty="0"/>
              <a:t>Examples:</a:t>
            </a:r>
          </a:p>
          <a:p>
            <a:pPr lvl="3"/>
            <a:r>
              <a:rPr lang="en-US" sz="2200" dirty="0"/>
              <a:t>Marriott®</a:t>
            </a:r>
          </a:p>
          <a:p>
            <a:pPr lvl="3"/>
            <a:r>
              <a:rPr lang="en-US" sz="2200" dirty="0"/>
              <a:t>Hilton®</a:t>
            </a:r>
          </a:p>
          <a:p>
            <a:pPr lvl="1"/>
            <a:r>
              <a:rPr lang="en-US" dirty="0">
                <a:cs typeface="Arial" pitchFamily="34" charset="0"/>
                <a:hlinkClick r:id="rId3"/>
              </a:rPr>
              <a:t>McDonald’s® Hamburger University®</a:t>
            </a:r>
            <a:br>
              <a:rPr lang="en-US" dirty="0">
                <a:cs typeface="Arial" pitchFamily="34" charset="0"/>
              </a:rPr>
            </a:br>
            <a:r>
              <a:rPr lang="en-US" sz="2400" dirty="0">
                <a:cs typeface="Arial" pitchFamily="34" charset="0"/>
              </a:rPr>
              <a:t>(click on link)</a:t>
            </a:r>
          </a:p>
          <a:p>
            <a:pPr lvl="1"/>
            <a:endParaRPr lang="en-US" dirty="0"/>
          </a:p>
          <a:p>
            <a:endParaRPr lang="en-US" dirty="0"/>
          </a:p>
        </p:txBody>
      </p:sp>
    </p:spTree>
    <p:extLst>
      <p:ext uri="{BB962C8B-B14F-4D97-AF65-F5344CB8AC3E}">
        <p14:creationId xmlns:p14="http://schemas.microsoft.com/office/powerpoint/2010/main" val="277471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Military Training Programs</a:t>
            </a:r>
          </a:p>
          <a:p>
            <a:pPr lvl="2"/>
            <a:r>
              <a:rPr lang="en-US" dirty="0"/>
              <a:t>All branches of military provide foodservice training</a:t>
            </a:r>
          </a:p>
          <a:p>
            <a:pPr lvl="2"/>
            <a:r>
              <a:rPr lang="en-US" dirty="0"/>
              <a:t>Entry-level and management jobs available</a:t>
            </a:r>
          </a:p>
          <a:p>
            <a:pPr lvl="2"/>
            <a:r>
              <a:rPr lang="en-US" dirty="0"/>
              <a:t>Leave with useful skills to enter workforce</a:t>
            </a:r>
          </a:p>
          <a:p>
            <a:endParaRPr lang="en-US" dirty="0"/>
          </a:p>
        </p:txBody>
      </p:sp>
      <p:sp>
        <p:nvSpPr>
          <p:cNvPr id="5" name="Content Placeholder 4">
            <a:extLst>
              <a:ext uri="{FF2B5EF4-FFF2-40B4-BE49-F238E27FC236}">
                <a16:creationId xmlns:a16="http://schemas.microsoft.com/office/drawing/2014/main" id="{9B62F5C1-998F-45F6-BAC8-768D5FA168BE}"/>
              </a:ext>
            </a:extLst>
          </p:cNvPr>
          <p:cNvSpPr>
            <a:spLocks noGrp="1"/>
          </p:cNvSpPr>
          <p:nvPr>
            <p:ph sz="half" idx="10"/>
          </p:nvPr>
        </p:nvSpPr>
        <p:spPr/>
        <p:txBody>
          <a:bodyPr/>
          <a:lstStyle/>
          <a:p>
            <a:pPr lvl="1"/>
            <a:r>
              <a:rPr lang="en-US" dirty="0"/>
              <a:t>On-the-Job Training Programs</a:t>
            </a:r>
          </a:p>
          <a:p>
            <a:pPr lvl="2"/>
            <a:r>
              <a:rPr lang="en-US" dirty="0"/>
              <a:t>Food managers use job rotation methods to train entry-level employees</a:t>
            </a:r>
          </a:p>
          <a:p>
            <a:pPr lvl="2"/>
            <a:r>
              <a:rPr lang="en-US" dirty="0"/>
              <a:t>Allows employees to learn a variety of skills</a:t>
            </a:r>
          </a:p>
          <a:p>
            <a:pPr lvl="2"/>
            <a:r>
              <a:rPr lang="en-US" dirty="0"/>
              <a:t>Internships also allow for hands-on training </a:t>
            </a:r>
          </a:p>
          <a:p>
            <a:endParaRPr lang="en-US" dirty="0"/>
          </a:p>
          <a:p>
            <a:endParaRPr lang="en-US" dirty="0"/>
          </a:p>
        </p:txBody>
      </p:sp>
      <p:pic>
        <p:nvPicPr>
          <p:cNvPr id="6" name="Picture 4" descr="C:\Users\CTE\AppData\Local\Microsoft\Windows\Temporary Internet Files\Content.IE5\6HVCECCH\MP900386130[1].jpg">
            <a:extLst>
              <a:ext uri="{FF2B5EF4-FFF2-40B4-BE49-F238E27FC236}">
                <a16:creationId xmlns:a16="http://schemas.microsoft.com/office/drawing/2014/main" id="{C670822F-116A-469B-824F-AF5476D6686E}"/>
              </a:ext>
            </a:extLst>
          </p:cNvPr>
          <p:cNvPicPr>
            <a:picLocks noChangeAspect="1" noChangeArrowheads="1"/>
          </p:cNvPicPr>
          <p:nvPr/>
        </p:nvPicPr>
        <p:blipFill>
          <a:blip r:embed="rId3" cstate="print"/>
          <a:srcRect/>
          <a:stretch>
            <a:fillRect/>
          </a:stretch>
        </p:blipFill>
        <p:spPr bwMode="auto">
          <a:xfrm>
            <a:off x="6477000" y="4631090"/>
            <a:ext cx="1219200" cy="1819701"/>
          </a:xfrm>
          <a:prstGeom prst="rect">
            <a:avLst/>
          </a:prstGeom>
          <a:noFill/>
        </p:spPr>
      </p:pic>
      <p:pic>
        <p:nvPicPr>
          <p:cNvPr id="7" name="Picture 2" descr="C:\Users\CTE\AppData\Local\Microsoft\Windows\Temporary Internet Files\Content.IE5\ZUPIM01Q\MP900414107[1].jpg">
            <a:extLst>
              <a:ext uri="{FF2B5EF4-FFF2-40B4-BE49-F238E27FC236}">
                <a16:creationId xmlns:a16="http://schemas.microsoft.com/office/drawing/2014/main" id="{F02C759D-EA5C-4E36-B274-FC6E4901BEFD}"/>
              </a:ext>
            </a:extLst>
          </p:cNvPr>
          <p:cNvPicPr>
            <a:picLocks noChangeAspect="1" noChangeArrowheads="1"/>
          </p:cNvPicPr>
          <p:nvPr/>
        </p:nvPicPr>
        <p:blipFill>
          <a:blip r:embed="rId4" cstate="print"/>
          <a:srcRect/>
          <a:stretch>
            <a:fillRect/>
          </a:stretch>
        </p:blipFill>
        <p:spPr bwMode="auto">
          <a:xfrm>
            <a:off x="4537276" y="4653127"/>
            <a:ext cx="1418030" cy="1772970"/>
          </a:xfrm>
          <a:prstGeom prst="rect">
            <a:avLst/>
          </a:prstGeom>
          <a:noFill/>
        </p:spPr>
      </p:pic>
    </p:spTree>
    <p:extLst>
      <p:ext uri="{BB962C8B-B14F-4D97-AF65-F5344CB8AC3E}">
        <p14:creationId xmlns:p14="http://schemas.microsoft.com/office/powerpoint/2010/main" val="997647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Skills Needed</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Communication and teamwork</a:t>
            </a:r>
          </a:p>
          <a:p>
            <a:pPr lvl="1"/>
            <a:r>
              <a:rPr lang="en-US" dirty="0"/>
              <a:t>Positive attitude</a:t>
            </a:r>
          </a:p>
          <a:p>
            <a:pPr lvl="1"/>
            <a:r>
              <a:rPr lang="en-US" dirty="0"/>
              <a:t>Willingness to learn</a:t>
            </a:r>
          </a:p>
          <a:p>
            <a:pPr lvl="1"/>
            <a:r>
              <a:rPr lang="en-US" dirty="0"/>
              <a:t>Technology skills</a:t>
            </a:r>
          </a:p>
          <a:p>
            <a:pPr lvl="1"/>
            <a:r>
              <a:rPr lang="en-US" dirty="0"/>
              <a:t>Math skills</a:t>
            </a:r>
          </a:p>
          <a:p>
            <a:pPr lvl="1"/>
            <a:r>
              <a:rPr lang="en-US" dirty="0"/>
              <a:t>Analyzing and problem solving</a:t>
            </a:r>
          </a:p>
          <a:p>
            <a:pPr lvl="1"/>
            <a:r>
              <a:rPr lang="en-US" dirty="0"/>
              <a:t>Knife and other equipment skills</a:t>
            </a:r>
          </a:p>
          <a:p>
            <a:pPr lvl="1"/>
            <a:r>
              <a:rPr lang="en-US" dirty="0"/>
              <a:t>Food safety knowledge</a:t>
            </a:r>
          </a:p>
          <a:p>
            <a:pPr lvl="1"/>
            <a:r>
              <a:rPr lang="en-US" dirty="0"/>
              <a:t>Product knowledge</a:t>
            </a:r>
          </a:p>
        </p:txBody>
      </p:sp>
    </p:spTree>
    <p:extLst>
      <p:ext uri="{BB962C8B-B14F-4D97-AF65-F5344CB8AC3E}">
        <p14:creationId xmlns:p14="http://schemas.microsoft.com/office/powerpoint/2010/main" val="8510501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Entrepreneurship Opportunities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Advantages</a:t>
            </a:r>
          </a:p>
          <a:p>
            <a:pPr lvl="2"/>
            <a:r>
              <a:rPr lang="en-US" dirty="0"/>
              <a:t>Ownership</a:t>
            </a:r>
          </a:p>
          <a:p>
            <a:pPr lvl="2"/>
            <a:r>
              <a:rPr lang="en-US" dirty="0"/>
              <a:t>Job satisfaction</a:t>
            </a:r>
          </a:p>
          <a:p>
            <a:pPr lvl="2"/>
            <a:r>
              <a:rPr lang="en-US" dirty="0"/>
              <a:t>Earning potential</a:t>
            </a:r>
          </a:p>
          <a:p>
            <a:pPr lvl="1"/>
            <a:endParaRPr lang="en-US" dirty="0"/>
          </a:p>
          <a:p>
            <a:endParaRPr lang="en-US" dirty="0"/>
          </a:p>
        </p:txBody>
      </p:sp>
      <p:sp>
        <p:nvSpPr>
          <p:cNvPr id="4" name="Content Placeholder 3">
            <a:extLst>
              <a:ext uri="{FF2B5EF4-FFF2-40B4-BE49-F238E27FC236}">
                <a16:creationId xmlns:a16="http://schemas.microsoft.com/office/drawing/2014/main" id="{98116748-3E4D-4A5A-9D1F-7F33AF6311F3}"/>
              </a:ext>
            </a:extLst>
          </p:cNvPr>
          <p:cNvSpPr>
            <a:spLocks noGrp="1"/>
          </p:cNvSpPr>
          <p:nvPr>
            <p:ph sz="half" idx="10"/>
          </p:nvPr>
        </p:nvSpPr>
        <p:spPr/>
        <p:txBody>
          <a:bodyPr/>
          <a:lstStyle/>
          <a:p>
            <a:pPr lvl="1"/>
            <a:r>
              <a:rPr lang="en-US" dirty="0"/>
              <a:t>Disadvantages</a:t>
            </a:r>
          </a:p>
          <a:p>
            <a:pPr lvl="2"/>
            <a:r>
              <a:rPr lang="en-US" dirty="0"/>
              <a:t>Financial risk</a:t>
            </a:r>
          </a:p>
          <a:p>
            <a:pPr lvl="2"/>
            <a:r>
              <a:rPr lang="en-US" dirty="0"/>
              <a:t>Competition</a:t>
            </a:r>
          </a:p>
          <a:p>
            <a:pPr lvl="2"/>
            <a:r>
              <a:rPr lang="en-US" dirty="0"/>
              <a:t>No guarantees</a:t>
            </a:r>
          </a:p>
          <a:p>
            <a:endParaRPr lang="en-US" dirty="0"/>
          </a:p>
          <a:p>
            <a:endParaRPr lang="en-US" dirty="0"/>
          </a:p>
        </p:txBody>
      </p:sp>
    </p:spTree>
    <p:extLst>
      <p:ext uri="{BB962C8B-B14F-4D97-AF65-F5344CB8AC3E}">
        <p14:creationId xmlns:p14="http://schemas.microsoft.com/office/powerpoint/2010/main" val="2143237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Obtaining Employment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When seeking employment, have available:</a:t>
            </a:r>
          </a:p>
          <a:p>
            <a:pPr lvl="2"/>
            <a:r>
              <a:rPr lang="en-US" sz="2400" dirty="0"/>
              <a:t>Career portfolio </a:t>
            </a:r>
          </a:p>
          <a:p>
            <a:pPr lvl="3"/>
            <a:r>
              <a:rPr lang="en-US" sz="2200" dirty="0"/>
              <a:t>Resume</a:t>
            </a:r>
          </a:p>
          <a:p>
            <a:pPr lvl="3"/>
            <a:r>
              <a:rPr lang="en-US" sz="2200" dirty="0"/>
              <a:t>Certifications</a:t>
            </a:r>
          </a:p>
          <a:p>
            <a:pPr lvl="3"/>
            <a:r>
              <a:rPr lang="en-US" sz="2200" dirty="0"/>
              <a:t>Record of skills attained</a:t>
            </a:r>
          </a:p>
          <a:p>
            <a:pPr lvl="3"/>
            <a:r>
              <a:rPr lang="en-US" sz="2200" dirty="0"/>
              <a:t>Letters of reference</a:t>
            </a:r>
          </a:p>
          <a:p>
            <a:pPr lvl="2"/>
            <a:r>
              <a:rPr lang="en-US" sz="2400" dirty="0"/>
              <a:t>Completed job application</a:t>
            </a:r>
          </a:p>
          <a:p>
            <a:pPr lvl="2"/>
            <a:r>
              <a:rPr lang="en-US" sz="2400" dirty="0"/>
              <a:t>Interview skills</a:t>
            </a:r>
          </a:p>
          <a:p>
            <a:pPr lvl="1"/>
            <a:endParaRPr lang="en-US" dirty="0"/>
          </a:p>
        </p:txBody>
      </p:sp>
    </p:spTree>
    <p:extLst>
      <p:ext uri="{BB962C8B-B14F-4D97-AF65-F5344CB8AC3E}">
        <p14:creationId xmlns:p14="http://schemas.microsoft.com/office/powerpoint/2010/main" val="10426032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Maintaining Employment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Once you have secured employment, be sure to:</a:t>
            </a:r>
          </a:p>
          <a:p>
            <a:pPr lvl="2"/>
            <a:r>
              <a:rPr lang="en-US" sz="2400" dirty="0"/>
              <a:t>arrive to work on time</a:t>
            </a:r>
          </a:p>
          <a:p>
            <a:pPr lvl="2"/>
            <a:r>
              <a:rPr lang="en-US" sz="2400" dirty="0"/>
              <a:t>work responsibly</a:t>
            </a:r>
          </a:p>
          <a:p>
            <a:pPr lvl="2"/>
            <a:r>
              <a:rPr lang="en-US" sz="2400" dirty="0"/>
              <a:t>work safely</a:t>
            </a:r>
          </a:p>
          <a:p>
            <a:pPr lvl="2"/>
            <a:r>
              <a:rPr lang="en-US" sz="2400" dirty="0"/>
              <a:t>respect the business</a:t>
            </a:r>
          </a:p>
          <a:p>
            <a:pPr lvl="2"/>
            <a:r>
              <a:rPr lang="en-US" sz="2400" dirty="0"/>
              <a:t>maintain a positive attitude</a:t>
            </a:r>
          </a:p>
          <a:p>
            <a:pPr lvl="2"/>
            <a:r>
              <a:rPr lang="en-US" sz="2400" dirty="0"/>
              <a:t>complete assigned tasks</a:t>
            </a:r>
          </a:p>
        </p:txBody>
      </p:sp>
    </p:spTree>
    <p:extLst>
      <p:ext uri="{BB962C8B-B14F-4D97-AF65-F5344CB8AC3E}">
        <p14:creationId xmlns:p14="http://schemas.microsoft.com/office/powerpoint/2010/main" val="3340433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Terminating Employment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If you have to quit your job, be sure to follow these steps:</a:t>
            </a:r>
          </a:p>
          <a:p>
            <a:pPr lvl="2"/>
            <a:r>
              <a:rPr lang="en-US" sz="2400" dirty="0"/>
              <a:t>give at least two weeks notice</a:t>
            </a:r>
          </a:p>
          <a:p>
            <a:pPr lvl="2"/>
            <a:r>
              <a:rPr lang="en-US" sz="2400" dirty="0"/>
              <a:t>submit a letter of resignation which may include:</a:t>
            </a:r>
          </a:p>
          <a:p>
            <a:pPr lvl="3"/>
            <a:r>
              <a:rPr lang="en-US" sz="2000" dirty="0"/>
              <a:t>reason for leaving</a:t>
            </a:r>
          </a:p>
          <a:p>
            <a:pPr lvl="3"/>
            <a:r>
              <a:rPr lang="en-US" sz="2000" dirty="0"/>
              <a:t>thanking employer for experience</a:t>
            </a:r>
          </a:p>
          <a:p>
            <a:pPr lvl="3"/>
            <a:r>
              <a:rPr lang="en-US" sz="2000" dirty="0"/>
              <a:t>offering to train new employee</a:t>
            </a:r>
          </a:p>
          <a:p>
            <a:pPr lvl="1"/>
            <a:endParaRPr lang="en-US" dirty="0"/>
          </a:p>
        </p:txBody>
      </p:sp>
    </p:spTree>
    <p:extLst>
      <p:ext uri="{BB962C8B-B14F-4D97-AF65-F5344CB8AC3E}">
        <p14:creationId xmlns:p14="http://schemas.microsoft.com/office/powerpoint/2010/main" val="2011118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Continued Education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Learning does not stop after completing a program</a:t>
            </a:r>
          </a:p>
          <a:p>
            <a:pPr lvl="1"/>
            <a:r>
              <a:rPr lang="en-US" dirty="0"/>
              <a:t>Must keep up with current trends in the industry</a:t>
            </a:r>
          </a:p>
          <a:p>
            <a:pPr lvl="1"/>
            <a:r>
              <a:rPr lang="en-US" dirty="0"/>
              <a:t>Continue updating your skills through:</a:t>
            </a:r>
          </a:p>
          <a:p>
            <a:pPr lvl="2"/>
            <a:r>
              <a:rPr lang="en-US" sz="2400" dirty="0"/>
              <a:t>Certificate programs</a:t>
            </a:r>
          </a:p>
          <a:p>
            <a:pPr lvl="2"/>
            <a:r>
              <a:rPr lang="en-US" sz="2400" dirty="0"/>
              <a:t>Conferences</a:t>
            </a:r>
          </a:p>
          <a:p>
            <a:pPr lvl="2"/>
            <a:r>
              <a:rPr lang="en-US" sz="2400" dirty="0"/>
              <a:t>Educational opportunities</a:t>
            </a:r>
          </a:p>
          <a:p>
            <a:pPr lvl="2"/>
            <a:r>
              <a:rPr lang="en-US" sz="2400" dirty="0"/>
              <a:t>Meetings</a:t>
            </a:r>
          </a:p>
          <a:p>
            <a:pPr lvl="2"/>
            <a:r>
              <a:rPr lang="en-US" sz="2400" dirty="0"/>
              <a:t>Seminars</a:t>
            </a:r>
          </a:p>
          <a:p>
            <a:pPr lvl="2"/>
            <a:r>
              <a:rPr lang="en-US" sz="2400" dirty="0"/>
              <a:t>Webinars</a:t>
            </a:r>
          </a:p>
          <a:p>
            <a:pPr lvl="1"/>
            <a:endParaRPr lang="en-US" dirty="0"/>
          </a:p>
        </p:txBody>
      </p:sp>
    </p:spTree>
    <p:extLst>
      <p:ext uri="{BB962C8B-B14F-4D97-AF65-F5344CB8AC3E}">
        <p14:creationId xmlns:p14="http://schemas.microsoft.com/office/powerpoint/2010/main" val="2437852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hlinkClick r:id="rId3"/>
              </a:rPr>
              <a:t>Restaurant Manager Career Information</a:t>
            </a:r>
            <a:endParaRPr lang="en-US" dirty="0"/>
          </a:p>
          <a:p>
            <a:pPr lvl="1"/>
            <a:r>
              <a:rPr lang="en-US" dirty="0">
                <a:hlinkClick r:id="rId4"/>
              </a:rPr>
              <a:t>Restaurant Manager Pros &amp; Cons</a:t>
            </a:r>
            <a:br>
              <a:rPr lang="en-US" dirty="0"/>
            </a:br>
            <a:r>
              <a:rPr lang="en-US" sz="2400" dirty="0"/>
              <a:t>(click on links)</a:t>
            </a:r>
          </a:p>
          <a:p>
            <a:endParaRPr lang="en-US" dirty="0"/>
          </a:p>
        </p:txBody>
      </p:sp>
    </p:spTree>
    <p:extLst>
      <p:ext uri="{BB962C8B-B14F-4D97-AF65-F5344CB8AC3E}">
        <p14:creationId xmlns:p14="http://schemas.microsoft.com/office/powerpoint/2010/main" val="1644974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6" name="Picture 2">
            <a:extLst>
              <a:ext uri="{FF2B5EF4-FFF2-40B4-BE49-F238E27FC236}">
                <a16:creationId xmlns:a16="http://schemas.microsoft.com/office/drawing/2014/main" id="{1F954356-001C-4E28-9702-5834BBEC1DF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562113" y="2233912"/>
            <a:ext cx="3067773" cy="3067773"/>
          </a:xfrm>
          <a:prstGeom prst="rect">
            <a:avLst/>
          </a:prstGeom>
          <a:noFill/>
        </p:spPr>
      </p:pic>
    </p:spTree>
    <p:extLst>
      <p:ext uri="{BB962C8B-B14F-4D97-AF65-F5344CB8AC3E}">
        <p14:creationId xmlns:p14="http://schemas.microsoft.com/office/powerpoint/2010/main" val="2665844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Images:</a:t>
            </a:r>
          </a:p>
          <a:p>
            <a:pPr lvl="2"/>
            <a:r>
              <a:rPr lang="en-US" sz="2000" dirty="0"/>
              <a:t>Microsoft Office Clip Art: Used with permission from Microsoft.</a:t>
            </a:r>
          </a:p>
          <a:p>
            <a:pPr lvl="1"/>
            <a:r>
              <a:rPr lang="en-US" sz="2000" dirty="0"/>
              <a:t>Textbook:</a:t>
            </a:r>
          </a:p>
          <a:p>
            <a:pPr lvl="2"/>
            <a:r>
              <a:rPr lang="en-US" sz="2000" dirty="0"/>
              <a:t>Culinary essentials. (2010). Woodland Hills, CA: </a:t>
            </a:r>
            <a:r>
              <a:rPr lang="en-US" sz="2000" dirty="0" err="1"/>
              <a:t>Glenco</a:t>
            </a:r>
            <a:r>
              <a:rPr lang="en-US" sz="2000" dirty="0"/>
              <a:t>/McGraw Hill.</a:t>
            </a:r>
          </a:p>
          <a:p>
            <a:pPr lvl="2"/>
            <a:r>
              <a:rPr lang="en-US" sz="2000" dirty="0"/>
              <a:t>Foundations of restaurant management &amp; culinary arts: Level one. (2011). Boston, MA: Preston Hall.</a:t>
            </a:r>
          </a:p>
          <a:p>
            <a:pPr lvl="1"/>
            <a:r>
              <a:rPr lang="en-US" sz="2000" dirty="0"/>
              <a:t>Websites:</a:t>
            </a:r>
          </a:p>
          <a:p>
            <a:pPr lvl="2"/>
            <a:r>
              <a:rPr lang="en-US" sz="2000" dirty="0"/>
              <a:t>Career One Stop</a:t>
            </a:r>
            <a:br>
              <a:rPr lang="en-US" sz="2000" dirty="0"/>
            </a:br>
            <a:r>
              <a:rPr lang="en-US" sz="2000" dirty="0"/>
              <a:t>Pathways to Career Success</a:t>
            </a:r>
            <a:br>
              <a:rPr lang="en-US" sz="2000" dirty="0"/>
            </a:br>
            <a:r>
              <a:rPr lang="en-US" sz="2000" dirty="0"/>
              <a:t>Career Videos for Hospitality and Tourism</a:t>
            </a:r>
            <a:br>
              <a:rPr lang="en-US" sz="2000" dirty="0"/>
            </a:br>
            <a:r>
              <a:rPr lang="en-US" sz="2000" dirty="0"/>
              <a:t>http://www.acinet.org/videos_by_cluster.asp?id=&amp;nodeid=28&amp;cluster=9</a:t>
            </a:r>
          </a:p>
          <a:p>
            <a:pPr lvl="2"/>
            <a:r>
              <a:rPr lang="en-US" sz="2000" dirty="0"/>
              <a:t>Internal Revenue Service</a:t>
            </a:r>
            <a:br>
              <a:rPr lang="en-US" sz="2000" dirty="0"/>
            </a:br>
            <a:r>
              <a:rPr lang="en-US" sz="2000" dirty="0"/>
              <a:t>Form for an employer to withhold the correct federal income</a:t>
            </a:r>
            <a:br>
              <a:rPr lang="en-US" sz="2000" dirty="0"/>
            </a:br>
            <a:r>
              <a:rPr lang="en-US" sz="2000" dirty="0"/>
              <a:t>tax from an employee’s salary.</a:t>
            </a:r>
            <a:br>
              <a:rPr lang="en-US" sz="2000" dirty="0"/>
            </a:br>
            <a:r>
              <a:rPr lang="en-US" sz="2000" dirty="0"/>
              <a:t>http://www.irs.gov/pub/irs-pdf/fw4.pdf?portlet=103</a:t>
            </a:r>
          </a:p>
          <a:p>
            <a:pPr lvl="1"/>
            <a:endParaRPr lang="en-US" sz="2000" dirty="0"/>
          </a:p>
        </p:txBody>
      </p:sp>
    </p:spTree>
    <p:extLst>
      <p:ext uri="{BB962C8B-B14F-4D97-AF65-F5344CB8AC3E}">
        <p14:creationId xmlns:p14="http://schemas.microsoft.com/office/powerpoint/2010/main" val="40660550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Occupational Outlook Handbook</a:t>
            </a:r>
            <a:br>
              <a:rPr lang="en-US" sz="2000" dirty="0"/>
            </a:br>
            <a:r>
              <a:rPr lang="en-US" sz="2000" dirty="0"/>
              <a:t>Teacher’s Guide</a:t>
            </a:r>
            <a:br>
              <a:rPr lang="en-US" sz="2000" dirty="0"/>
            </a:br>
            <a:r>
              <a:rPr lang="en-US" sz="2000" dirty="0"/>
              <a:t>http://www.bls.gov/ooh/About/Teachers-Guide.htm</a:t>
            </a:r>
          </a:p>
          <a:p>
            <a:pPr lvl="2"/>
            <a:r>
              <a:rPr lang="en-US" sz="2000" dirty="0"/>
              <a:t>Occupational Outlook Handbook</a:t>
            </a:r>
            <a:br>
              <a:rPr lang="en-US" sz="2000" dirty="0"/>
            </a:br>
            <a:r>
              <a:rPr lang="en-US" sz="2000" dirty="0"/>
              <a:t>The nation’s premier source for career information</a:t>
            </a:r>
            <a:br>
              <a:rPr lang="en-US" sz="2000" dirty="0"/>
            </a:br>
            <a:r>
              <a:rPr lang="en-US" sz="2000" dirty="0">
                <a:hlinkClick r:id="rId3"/>
              </a:rPr>
              <a:t>http://www.bls.gov/ooh/</a:t>
            </a:r>
            <a:endParaRPr lang="en-US" sz="2000" dirty="0"/>
          </a:p>
          <a:p>
            <a:pPr lvl="1"/>
            <a:r>
              <a:rPr lang="en-US" sz="2000" dirty="0"/>
              <a:t>Videos:</a:t>
            </a:r>
          </a:p>
          <a:p>
            <a:pPr lvl="2"/>
            <a:r>
              <a:rPr lang="en-US" sz="2000" dirty="0"/>
              <a:t>Restaurant Manager Career Information</a:t>
            </a:r>
            <a:br>
              <a:rPr lang="en-US" sz="2000" dirty="0"/>
            </a:br>
            <a:r>
              <a:rPr lang="en-US" sz="2000" dirty="0"/>
              <a:t>A career as a restaurant manager requires a love of working with people and a willingness to do any job in a restaurant. </a:t>
            </a:r>
            <a:br>
              <a:rPr lang="en-US" sz="2000" dirty="0"/>
            </a:br>
            <a:r>
              <a:rPr lang="en-US" sz="2000" dirty="0"/>
              <a:t>http://www.ehow.com/video_4961797_restaurant-manager-career-information.html</a:t>
            </a:r>
          </a:p>
          <a:p>
            <a:pPr lvl="2"/>
            <a:r>
              <a:rPr lang="en-US" sz="2000" dirty="0"/>
              <a:t>Restaurant Manager Pros &amp; Cons</a:t>
            </a:r>
            <a:br>
              <a:rPr lang="en-US" sz="2000" dirty="0"/>
            </a:br>
            <a:r>
              <a:rPr lang="en-US" sz="2000" dirty="0"/>
              <a:t>The pros of being a restaurant manager include working and talking to a variety of people, while the cons include long work hours and having to work weekends.    http://www.ehow.com/video_4961798_restaurant-manager-pros-cons.html</a:t>
            </a:r>
          </a:p>
          <a:p>
            <a:pPr lvl="1"/>
            <a:endParaRPr lang="en-US" sz="2000" dirty="0"/>
          </a:p>
          <a:p>
            <a:pPr lvl="1"/>
            <a:endParaRPr lang="en-US" sz="2000" dirty="0"/>
          </a:p>
        </p:txBody>
      </p:sp>
    </p:spTree>
    <p:extLst>
      <p:ext uri="{BB962C8B-B14F-4D97-AF65-F5344CB8AC3E}">
        <p14:creationId xmlns:p14="http://schemas.microsoft.com/office/powerpoint/2010/main" val="36175804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YouTube™:</a:t>
            </a:r>
          </a:p>
          <a:p>
            <a:pPr lvl="2"/>
            <a:r>
              <a:rPr lang="en-US" sz="2000" dirty="0"/>
              <a:t>Gordon Ramsay’s Restaurant Tips</a:t>
            </a:r>
            <a:br>
              <a:rPr lang="en-US" sz="2000" dirty="0"/>
            </a:br>
            <a:r>
              <a:rPr lang="en-US" sz="2000" dirty="0"/>
              <a:t>Gordon gives us his top five tips for running a restaurant.</a:t>
            </a:r>
            <a:br>
              <a:rPr lang="en-US" sz="2000" dirty="0"/>
            </a:br>
            <a:r>
              <a:rPr lang="en-US" sz="2000" dirty="0"/>
              <a:t>http://youtu.be/n3jHA8sH-N0</a:t>
            </a:r>
          </a:p>
          <a:p>
            <a:pPr lvl="2"/>
            <a:r>
              <a:rPr lang="en-US" sz="2000" dirty="0"/>
              <a:t>Inside Hamburger University </a:t>
            </a:r>
            <a:br>
              <a:rPr lang="en-US" sz="2000" dirty="0"/>
            </a:br>
            <a:r>
              <a:rPr lang="en-US" sz="2000" dirty="0"/>
              <a:t>McDonald's training course is more than flipping burgers.</a:t>
            </a:r>
            <a:br>
              <a:rPr lang="en-US" sz="2000" dirty="0"/>
            </a:br>
            <a:r>
              <a:rPr lang="en-US" sz="2000" dirty="0"/>
              <a:t>http://youtu.be/sICEmBpAPq0</a:t>
            </a:r>
          </a:p>
          <a:p>
            <a:pPr lvl="2"/>
            <a:r>
              <a:rPr lang="en-US" sz="2000" dirty="0"/>
              <a:t>2012 Faces of Diversity – </a:t>
            </a:r>
            <a:r>
              <a:rPr lang="en-US" sz="2000" dirty="0" err="1"/>
              <a:t>Bahjat</a:t>
            </a:r>
            <a:r>
              <a:rPr lang="en-US" sz="2000" dirty="0"/>
              <a:t> Shariff </a:t>
            </a:r>
            <a:br>
              <a:rPr lang="en-US" sz="2000" dirty="0"/>
            </a:br>
            <a:r>
              <a:rPr lang="en-US" sz="2000" dirty="0"/>
              <a:t>The National Restaurant Association’s Faces of Diversity awards program celebrates restaurants and industry professionals who contribute to and embrace the diversity that makes the restaurant industry so successful. Meet </a:t>
            </a:r>
            <a:r>
              <a:rPr lang="en-US" sz="2000" dirty="0" err="1"/>
              <a:t>Bahjat</a:t>
            </a:r>
            <a:r>
              <a:rPr lang="en-US" sz="2000" dirty="0"/>
              <a:t> Shariff, Senior Vice President of Operations and Operating Partner for Panera Bread/Howley Bread Group in Cumberland, R.I. – winner of the 2012 Faces of Diversity American Dream Award.</a:t>
            </a:r>
            <a:br>
              <a:rPr lang="en-US" sz="2000" dirty="0"/>
            </a:br>
            <a:r>
              <a:rPr lang="en-US" sz="2000" dirty="0"/>
              <a:t>http://youtu.be/C_vhnG10AfU</a:t>
            </a:r>
          </a:p>
          <a:p>
            <a:pPr lvl="1"/>
            <a:endParaRPr lang="en-US" sz="2000" dirty="0"/>
          </a:p>
          <a:p>
            <a:pPr lvl="1"/>
            <a:endParaRPr lang="en-US" sz="2000" dirty="0"/>
          </a:p>
        </p:txBody>
      </p:sp>
    </p:spTree>
    <p:extLst>
      <p:ext uri="{BB962C8B-B14F-4D97-AF65-F5344CB8AC3E}">
        <p14:creationId xmlns:p14="http://schemas.microsoft.com/office/powerpoint/2010/main" val="823061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372485"/>
            <a:ext cx="10059452" cy="876300"/>
          </a:xfrm>
        </p:spPr>
        <p:txBody>
          <a:bodyPr/>
          <a:lstStyle/>
          <a:p>
            <a:r>
              <a:rPr lang="en-US" dirty="0"/>
              <a:t>Service Staff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endParaRPr lang="en-US" dirty="0"/>
          </a:p>
          <a:p>
            <a:pPr lvl="1"/>
            <a:r>
              <a:rPr lang="en-US" dirty="0"/>
              <a:t>Hosts/hostesses</a:t>
            </a:r>
          </a:p>
          <a:p>
            <a:pPr lvl="1"/>
            <a:r>
              <a:rPr lang="en-US" dirty="0"/>
              <a:t>Cashiers</a:t>
            </a:r>
          </a:p>
          <a:p>
            <a:pPr lvl="1"/>
            <a:r>
              <a:rPr lang="en-US" dirty="0"/>
              <a:t>Servers </a:t>
            </a:r>
          </a:p>
          <a:p>
            <a:pPr lvl="2"/>
            <a:r>
              <a:rPr lang="en-US" sz="2400" dirty="0"/>
              <a:t>waiters and waitresses</a:t>
            </a:r>
          </a:p>
          <a:p>
            <a:pPr lvl="1"/>
            <a:r>
              <a:rPr lang="en-US" dirty="0"/>
              <a:t>Food runners </a:t>
            </a:r>
          </a:p>
          <a:p>
            <a:pPr lvl="1"/>
            <a:r>
              <a:rPr lang="en-US" dirty="0"/>
              <a:t>Bussers</a:t>
            </a:r>
          </a:p>
          <a:p>
            <a:pPr lvl="1"/>
            <a:endParaRPr lang="en-US" dirty="0"/>
          </a:p>
          <a:p>
            <a:pPr lvl="1"/>
            <a:endParaRPr lang="en-US" dirty="0"/>
          </a:p>
        </p:txBody>
      </p:sp>
      <p:pic>
        <p:nvPicPr>
          <p:cNvPr id="4" name="Picture 2">
            <a:extLst>
              <a:ext uri="{FF2B5EF4-FFF2-40B4-BE49-F238E27FC236}">
                <a16:creationId xmlns:a16="http://schemas.microsoft.com/office/drawing/2014/main" id="{1920B659-E970-49A5-83AF-FFC554E30E97}"/>
              </a:ext>
            </a:extLst>
          </p:cNvPr>
          <p:cNvPicPr>
            <a:picLocks noChangeAspect="1" noChangeArrowheads="1"/>
          </p:cNvPicPr>
          <p:nvPr/>
        </p:nvPicPr>
        <p:blipFill>
          <a:blip r:embed="rId3" cstate="print"/>
          <a:srcRect/>
          <a:stretch>
            <a:fillRect/>
          </a:stretch>
        </p:blipFill>
        <p:spPr bwMode="auto">
          <a:xfrm>
            <a:off x="8337631" y="1943363"/>
            <a:ext cx="2306729" cy="3494217"/>
          </a:xfrm>
          <a:prstGeom prst="rect">
            <a:avLst/>
          </a:prstGeom>
          <a:noFill/>
          <a:ln w="9525">
            <a:noFill/>
            <a:miter lim="800000"/>
            <a:headEnd/>
            <a:tailEnd/>
          </a:ln>
          <a:effectLst/>
        </p:spPr>
      </p:pic>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Kitchen Brigade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Line/Station Cook</a:t>
            </a:r>
          </a:p>
          <a:p>
            <a:pPr lvl="1"/>
            <a:r>
              <a:rPr lang="en-US" dirty="0"/>
              <a:t>Sous Chef</a:t>
            </a:r>
          </a:p>
          <a:p>
            <a:pPr lvl="1"/>
            <a:r>
              <a:rPr lang="en-US" dirty="0"/>
              <a:t>Pastry Chefs</a:t>
            </a:r>
          </a:p>
          <a:p>
            <a:pPr lvl="1"/>
            <a:r>
              <a:rPr lang="en-US" dirty="0"/>
              <a:t>Prep Cook</a:t>
            </a:r>
          </a:p>
          <a:p>
            <a:pPr lvl="1"/>
            <a:r>
              <a:rPr lang="en-US" dirty="0"/>
              <a:t>Garde Manger/Pantry chef</a:t>
            </a:r>
          </a:p>
        </p:txBody>
      </p:sp>
      <p:pic>
        <p:nvPicPr>
          <p:cNvPr id="4" name="Picture 3" descr="shutterstock_86616772.jpg">
            <a:extLst>
              <a:ext uri="{FF2B5EF4-FFF2-40B4-BE49-F238E27FC236}">
                <a16:creationId xmlns:a16="http://schemas.microsoft.com/office/drawing/2014/main" id="{E3F32D02-DFCA-49DB-A21B-051DCCCEA807}"/>
              </a:ext>
            </a:extLst>
          </p:cNvPr>
          <p:cNvPicPr>
            <a:picLocks noChangeAspect="1"/>
          </p:cNvPicPr>
          <p:nvPr/>
        </p:nvPicPr>
        <p:blipFill>
          <a:blip r:embed="rId3" cstate="print"/>
          <a:stretch>
            <a:fillRect/>
          </a:stretch>
        </p:blipFill>
        <p:spPr>
          <a:xfrm>
            <a:off x="8235387" y="2016814"/>
            <a:ext cx="2362200" cy="3541529"/>
          </a:xfrm>
          <a:prstGeom prst="rect">
            <a:avLst/>
          </a:prstGeom>
        </p:spPr>
      </p:pic>
    </p:spTree>
    <p:extLst>
      <p:ext uri="{BB962C8B-B14F-4D97-AF65-F5344CB8AC3E}">
        <p14:creationId xmlns:p14="http://schemas.microsoft.com/office/powerpoint/2010/main" val="3263983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Management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Executive Chef</a:t>
            </a:r>
          </a:p>
          <a:p>
            <a:pPr lvl="1"/>
            <a:r>
              <a:rPr lang="en-US" dirty="0"/>
              <a:t>Research Chef</a:t>
            </a:r>
          </a:p>
          <a:p>
            <a:pPr lvl="1"/>
            <a:r>
              <a:rPr lang="en-US" dirty="0"/>
              <a:t>Culinary Scientist</a:t>
            </a:r>
          </a:p>
          <a:p>
            <a:pPr lvl="1"/>
            <a:r>
              <a:rPr lang="en-US" dirty="0"/>
              <a:t>Foodservice Director</a:t>
            </a:r>
          </a:p>
          <a:p>
            <a:pPr lvl="1"/>
            <a:r>
              <a:rPr lang="en-US" dirty="0"/>
              <a:t>Catering Director</a:t>
            </a:r>
          </a:p>
          <a:p>
            <a:pPr lvl="1"/>
            <a:r>
              <a:rPr lang="en-US" dirty="0"/>
              <a:t>Kitchen Manager</a:t>
            </a:r>
          </a:p>
          <a:p>
            <a:pPr lvl="1"/>
            <a:r>
              <a:rPr lang="en-US" dirty="0"/>
              <a:t>Dining Room Supervisor</a:t>
            </a:r>
          </a:p>
          <a:p>
            <a:pPr lvl="1"/>
            <a:r>
              <a:rPr lang="en-US" dirty="0"/>
              <a:t>Restaurant Manager</a:t>
            </a:r>
          </a:p>
          <a:p>
            <a:pPr lvl="1"/>
            <a:endParaRPr lang="en-US" dirty="0"/>
          </a:p>
          <a:p>
            <a:pPr lvl="1"/>
            <a:endParaRPr lang="en-US" dirty="0"/>
          </a:p>
        </p:txBody>
      </p:sp>
      <p:pic>
        <p:nvPicPr>
          <p:cNvPr id="4" name="Picture 3" descr="shutterstock_56418562.jpg">
            <a:extLst>
              <a:ext uri="{FF2B5EF4-FFF2-40B4-BE49-F238E27FC236}">
                <a16:creationId xmlns:a16="http://schemas.microsoft.com/office/drawing/2014/main" id="{A76647F8-4037-4EC9-8666-36507A6CAC12}"/>
              </a:ext>
            </a:extLst>
          </p:cNvPr>
          <p:cNvPicPr>
            <a:picLocks noChangeAspect="1"/>
          </p:cNvPicPr>
          <p:nvPr/>
        </p:nvPicPr>
        <p:blipFill>
          <a:blip r:embed="rId3" cstate="print"/>
          <a:stretch>
            <a:fillRect/>
          </a:stretch>
        </p:blipFill>
        <p:spPr>
          <a:xfrm>
            <a:off x="7980716" y="1851291"/>
            <a:ext cx="2819400" cy="3623907"/>
          </a:xfrm>
          <a:prstGeom prst="rect">
            <a:avLst/>
          </a:prstGeom>
        </p:spPr>
      </p:pic>
    </p:spTree>
    <p:extLst>
      <p:ext uri="{BB962C8B-B14F-4D97-AF65-F5344CB8AC3E}">
        <p14:creationId xmlns:p14="http://schemas.microsoft.com/office/powerpoint/2010/main" val="2297291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Restaurant Management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hlinkClick r:id="rId3"/>
              </a:rPr>
              <a:t>Gordon Ramsay's Restaurant Tips</a:t>
            </a:r>
            <a:endParaRPr lang="en-US" dirty="0"/>
          </a:p>
          <a:p>
            <a:pPr lvl="1"/>
            <a:r>
              <a:rPr lang="en-US" dirty="0">
                <a:hlinkClick r:id="rId4"/>
              </a:rPr>
              <a:t>2012 Faces of Diversity - </a:t>
            </a:r>
            <a:r>
              <a:rPr lang="en-US" dirty="0" err="1">
                <a:hlinkClick r:id="rId4"/>
              </a:rPr>
              <a:t>Bahjat</a:t>
            </a:r>
            <a:r>
              <a:rPr lang="en-US" dirty="0">
                <a:hlinkClick r:id="rId4"/>
              </a:rPr>
              <a:t> Shariff</a:t>
            </a:r>
            <a:br>
              <a:rPr lang="en-US" sz="3600" dirty="0"/>
            </a:br>
            <a:r>
              <a:rPr lang="en-US" sz="2400" dirty="0"/>
              <a:t>(click on links)</a:t>
            </a:r>
          </a:p>
          <a:p>
            <a:pPr algn="ctr"/>
            <a:endParaRPr lang="en-US" sz="2400" dirty="0"/>
          </a:p>
          <a:p>
            <a:pPr lvl="1"/>
            <a:endParaRPr lang="en-US" dirty="0"/>
          </a:p>
          <a:p>
            <a:endParaRPr lang="en-US" dirty="0"/>
          </a:p>
        </p:txBody>
      </p:sp>
    </p:spTree>
    <p:extLst>
      <p:ext uri="{BB962C8B-B14F-4D97-AF65-F5344CB8AC3E}">
        <p14:creationId xmlns:p14="http://schemas.microsoft.com/office/powerpoint/2010/main" val="966622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Education and Training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Begin in high school and enroll in:</a:t>
            </a:r>
          </a:p>
          <a:p>
            <a:pPr lvl="2"/>
            <a:r>
              <a:rPr lang="en-US" sz="2400" dirty="0"/>
              <a:t>Culinary Arts</a:t>
            </a:r>
          </a:p>
          <a:p>
            <a:pPr lvl="2"/>
            <a:r>
              <a:rPr lang="en-US" sz="2400" dirty="0"/>
              <a:t>Restaurant Management</a:t>
            </a:r>
          </a:p>
          <a:p>
            <a:pPr lvl="2"/>
            <a:r>
              <a:rPr lang="en-US" sz="2400" dirty="0"/>
              <a:t>Lifetime Nutrition and Wellness</a:t>
            </a:r>
          </a:p>
          <a:p>
            <a:pPr lvl="2"/>
            <a:r>
              <a:rPr lang="en-US" sz="2400" dirty="0"/>
              <a:t>Practicum in Culinary Arts</a:t>
            </a:r>
          </a:p>
          <a:p>
            <a:pPr lvl="2"/>
            <a:r>
              <a:rPr lang="en-US" sz="2400" dirty="0"/>
              <a:t>Practicum in Hospitality and Tourism</a:t>
            </a:r>
          </a:p>
        </p:txBody>
      </p:sp>
    </p:spTree>
    <p:extLst>
      <p:ext uri="{BB962C8B-B14F-4D97-AF65-F5344CB8AC3E}">
        <p14:creationId xmlns:p14="http://schemas.microsoft.com/office/powerpoint/2010/main" val="610759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Certificate Programs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Available in</a:t>
            </a:r>
          </a:p>
          <a:p>
            <a:pPr lvl="2"/>
            <a:r>
              <a:rPr lang="en-US" dirty="0"/>
              <a:t>Baking</a:t>
            </a:r>
          </a:p>
          <a:p>
            <a:pPr lvl="2"/>
            <a:r>
              <a:rPr lang="en-US" dirty="0"/>
              <a:t>Commercial cooking</a:t>
            </a:r>
          </a:p>
          <a:p>
            <a:pPr lvl="2"/>
            <a:r>
              <a:rPr lang="en-US" dirty="0"/>
              <a:t>Culinary</a:t>
            </a:r>
          </a:p>
          <a:p>
            <a:pPr lvl="2"/>
            <a:r>
              <a:rPr lang="en-US" dirty="0"/>
              <a:t>Pastry</a:t>
            </a:r>
          </a:p>
          <a:p>
            <a:pPr lvl="2"/>
            <a:r>
              <a:rPr lang="en-US" dirty="0"/>
              <a:t>Food management</a:t>
            </a:r>
          </a:p>
          <a:p>
            <a:pPr lvl="2"/>
            <a:r>
              <a:rPr lang="en-US" dirty="0"/>
              <a:t>Food service operations</a:t>
            </a:r>
          </a:p>
          <a:p>
            <a:pPr lvl="2"/>
            <a:r>
              <a:rPr lang="en-US" dirty="0"/>
              <a:t>Food service specialist</a:t>
            </a:r>
          </a:p>
          <a:p>
            <a:pPr lvl="1"/>
            <a:endParaRPr lang="en-US" dirty="0"/>
          </a:p>
        </p:txBody>
      </p:sp>
      <p:sp>
        <p:nvSpPr>
          <p:cNvPr id="4" name="Content Placeholder 3">
            <a:extLst>
              <a:ext uri="{FF2B5EF4-FFF2-40B4-BE49-F238E27FC236}">
                <a16:creationId xmlns:a16="http://schemas.microsoft.com/office/drawing/2014/main" id="{97C9152E-E866-4CBB-B37A-17D659CE40F6}"/>
              </a:ext>
            </a:extLst>
          </p:cNvPr>
          <p:cNvSpPr>
            <a:spLocks noGrp="1"/>
          </p:cNvSpPr>
          <p:nvPr>
            <p:ph sz="half" idx="10"/>
          </p:nvPr>
        </p:nvSpPr>
        <p:spPr/>
        <p:txBody>
          <a:bodyPr/>
          <a:lstStyle/>
          <a:p>
            <a:pPr lvl="1"/>
            <a:r>
              <a:rPr lang="en-US" dirty="0"/>
              <a:t>Involves</a:t>
            </a:r>
          </a:p>
          <a:p>
            <a:pPr lvl="2"/>
            <a:r>
              <a:rPr lang="en-US" dirty="0"/>
              <a:t>Coursework</a:t>
            </a:r>
          </a:p>
          <a:p>
            <a:pPr lvl="2"/>
            <a:r>
              <a:rPr lang="en-US" dirty="0"/>
              <a:t>Hands-on activities</a:t>
            </a:r>
          </a:p>
          <a:p>
            <a:pPr lvl="2"/>
            <a:r>
              <a:rPr lang="en-US" dirty="0"/>
              <a:t>Safety and sanitation</a:t>
            </a:r>
          </a:p>
          <a:p>
            <a:pPr lvl="2"/>
            <a:r>
              <a:rPr lang="en-US" dirty="0"/>
              <a:t>Work experience</a:t>
            </a:r>
          </a:p>
          <a:p>
            <a:pPr lvl="1"/>
            <a:endParaRPr lang="en-US" dirty="0"/>
          </a:p>
          <a:p>
            <a:pPr lvl="1"/>
            <a:endParaRPr lang="en-US" dirty="0"/>
          </a:p>
        </p:txBody>
      </p:sp>
    </p:spTree>
    <p:extLst>
      <p:ext uri="{BB962C8B-B14F-4D97-AF65-F5344CB8AC3E}">
        <p14:creationId xmlns:p14="http://schemas.microsoft.com/office/powerpoint/2010/main" val="446319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latin typeface="Arial" pitchFamily="34" charset="0"/>
                <a:cs typeface="Arial" pitchFamily="34" charset="0"/>
              </a:rPr>
              <a:t>Associate’s Degree Programs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Offered by many colleges and universities</a:t>
            </a:r>
          </a:p>
          <a:p>
            <a:pPr lvl="1"/>
            <a:r>
              <a:rPr lang="en-US" dirty="0"/>
              <a:t>Associate’s in Science in Culinary Arts</a:t>
            </a:r>
          </a:p>
          <a:p>
            <a:pPr lvl="1"/>
            <a:r>
              <a:rPr lang="en-US" dirty="0"/>
              <a:t>Two years</a:t>
            </a:r>
          </a:p>
          <a:p>
            <a:pPr lvl="1"/>
            <a:r>
              <a:rPr lang="en-US" dirty="0"/>
              <a:t>Offer hands-on practice</a:t>
            </a:r>
          </a:p>
        </p:txBody>
      </p:sp>
      <p:pic>
        <p:nvPicPr>
          <p:cNvPr id="4" name="Picture 2" descr="C:\Users\CTE\AppData\Local\Microsoft\Windows\Temporary Internet Files\Content.IE5\3W3444O1\MP900386217[1].jpg">
            <a:extLst>
              <a:ext uri="{FF2B5EF4-FFF2-40B4-BE49-F238E27FC236}">
                <a16:creationId xmlns:a16="http://schemas.microsoft.com/office/drawing/2014/main" id="{9891E304-5911-45C9-9B6E-67F9F13B3C9E}"/>
              </a:ext>
            </a:extLst>
          </p:cNvPr>
          <p:cNvPicPr>
            <a:picLocks noChangeAspect="1" noChangeArrowheads="1"/>
          </p:cNvPicPr>
          <p:nvPr/>
        </p:nvPicPr>
        <p:blipFill>
          <a:blip r:embed="rId3" cstate="print"/>
          <a:stretch>
            <a:fillRect/>
          </a:stretch>
        </p:blipFill>
        <p:spPr bwMode="auto">
          <a:xfrm>
            <a:off x="8707055" y="2620701"/>
            <a:ext cx="2093061" cy="3200400"/>
          </a:xfrm>
          <a:prstGeom prst="rect">
            <a:avLst/>
          </a:prstGeom>
          <a:noFill/>
        </p:spPr>
      </p:pic>
    </p:spTree>
    <p:extLst>
      <p:ext uri="{BB962C8B-B14F-4D97-AF65-F5344CB8AC3E}">
        <p14:creationId xmlns:p14="http://schemas.microsoft.com/office/powerpoint/2010/main" val="3398218199"/>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
    <ds:schemaRef ds:uri="http://schemas.openxmlformats.org/package/2006/metadata/core-properties"/>
    <ds:schemaRef ds:uri="http://purl.org/dc/terms/"/>
    <ds:schemaRef ds:uri="56ea17bb-c96d-4826-b465-01eec0dd23dd"/>
    <ds:schemaRef ds:uri="05d88611-e516-4d1a-b12e-39107e78b3d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1928</TotalTime>
  <Words>1766</Words>
  <Application>Microsoft Office PowerPoint</Application>
  <PresentationFormat>Widescreen</PresentationFormat>
  <Paragraphs>331</Paragraphs>
  <Slides>24</Slides>
  <Notes>23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24</vt:i4>
      </vt:variant>
    </vt:vector>
  </HeadingPairs>
  <TitlesOfParts>
    <vt:vector size="31" baseType="lpstr">
      <vt:lpstr>.AppleSystemUIFont</vt:lpstr>
      <vt:lpstr>Arial</vt:lpstr>
      <vt:lpstr>Calibri</vt:lpstr>
      <vt:lpstr>Open Sans</vt:lpstr>
      <vt:lpstr>Open Sans SemiBold</vt:lpstr>
      <vt:lpstr>2_Office Theme</vt:lpstr>
      <vt:lpstr>3_Office Theme</vt:lpstr>
      <vt:lpstr>Careers in the Restaurant Industry</vt:lpstr>
      <vt:lpstr>PowerPoint Presentation</vt:lpstr>
      <vt:lpstr>Service Staff</vt:lpstr>
      <vt:lpstr>Kitchen Brigade</vt:lpstr>
      <vt:lpstr>Management</vt:lpstr>
      <vt:lpstr>Restaurant Management</vt:lpstr>
      <vt:lpstr>Education and Training</vt:lpstr>
      <vt:lpstr>Certificate Programs</vt:lpstr>
      <vt:lpstr>Associate’s Degree Programs</vt:lpstr>
      <vt:lpstr>Bachelor’s Degree Programs</vt:lpstr>
      <vt:lpstr>Entry-Level Training</vt:lpstr>
      <vt:lpstr>Corporate Training Programs</vt:lpstr>
      <vt:lpstr>PowerPoint Presentation</vt:lpstr>
      <vt:lpstr>Skills Needed</vt:lpstr>
      <vt:lpstr>Entrepreneurship Opportunities</vt:lpstr>
      <vt:lpstr>Obtaining Employment</vt:lpstr>
      <vt:lpstr>Maintaining Employment</vt:lpstr>
      <vt:lpstr>Terminating Employment</vt:lpstr>
      <vt:lpstr>Continued Education</vt:lpstr>
      <vt:lpstr>Careers</vt:lpstr>
      <vt:lpstr>Questions?</vt:lpstr>
      <vt:lpstr>References and Resources</vt:lpstr>
      <vt:lpstr>References and Resources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9</cp:revision>
  <cp:lastPrinted>2017-07-07T16:17:37Z</cp:lastPrinted>
  <dcterms:created xsi:type="dcterms:W3CDTF">2017-07-11T23:58:30Z</dcterms:created>
  <dcterms:modified xsi:type="dcterms:W3CDTF">2017-11-28T17:11:42Z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