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4" r:id="rId8"/>
    <p:sldId id="325" r:id="rId9"/>
    <p:sldId id="326" r:id="rId10"/>
    <p:sldId id="327" r:id="rId11"/>
    <p:sldId id="328" r:id="rId12"/>
    <p:sldId id="329" r:id="rId13"/>
    <p:sldId id="330" r:id="rId14"/>
    <p:sldId id="331" r:id="rId15"/>
    <p:sldId id="332" r:id="rId16"/>
    <p:sldId id="334" r:id="rId17"/>
    <p:sldId id="333" r:id="rId18"/>
    <p:sldId id="338" r:id="rId19"/>
    <p:sldId id="335" r:id="rId20"/>
    <p:sldId id="336" r:id="rId21"/>
    <p:sldId id="337" r:id="rId22"/>
    <p:sldId id="339" r:id="rId23"/>
    <p:sldId id="340" r:id="rId24"/>
    <p:sldId id="341" r:id="rId25"/>
    <p:sldId id="342" r:id="rId26"/>
    <p:sldId id="346" r:id="rId27"/>
    <p:sldId id="343" r:id="rId28"/>
    <p:sldId id="344" r:id="rId29"/>
    <p:sldId id="345" r:id="rId30"/>
    <p:sldId id="347"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1/22/2018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Career and Technical Education – Human Services Coherent Sequence (recommended sequence) Child Development is circled in red.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May 2007, the 80th Texas Legislature passed HB 3485, requiring the State Board of Education (SBOE) by rule to revise the essential knowledge and skills for career and technical education not later than Sept. 1, 2009. </a:t>
            </a:r>
          </a:p>
          <a:p>
            <a:r>
              <a:rPr lang="pl-PL" sz="1200" b="0" i="0" u="none" strike="noStrike" kern="1200" baseline="0" dirty="0">
                <a:solidFill>
                  <a:schemeClr val="tx1"/>
                </a:solidFill>
                <a:latin typeface="+mn-lt"/>
                <a:ea typeface="+mn-ea"/>
                <a:cs typeface="+mn-cs"/>
              </a:rPr>
              <a:t>http://www.tea.state.tx.us/index2.aspx?id=5415#Subchapter J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5406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Associate's degree programs are designed so that you can earn an undergraduate degree while you work full time. It's a viable credential that can build your career, or it can provide a springboard into a bachelor's program.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8922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Bachelor’s degree programs give in-depth training in one or more areas of study. </a:t>
            </a:r>
          </a:p>
          <a:p>
            <a:r>
              <a:rPr lang="en-US" sz="1200" b="0" i="0" u="none" strike="noStrike" kern="1200" baseline="0" dirty="0">
                <a:solidFill>
                  <a:schemeClr val="tx1"/>
                </a:solidFill>
                <a:latin typeface="+mn-lt"/>
                <a:ea typeface="+mn-ea"/>
                <a:cs typeface="+mn-cs"/>
              </a:rPr>
              <a:t>Students may investigate other Bachelor Degree programs at colleges in their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8178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many entry level jobs in child care. The work you do might be able to show you what career you may want to pursue. Examples: babysitters, nannies, day care assistants. </a:t>
            </a:r>
          </a:p>
          <a:p>
            <a:r>
              <a:rPr lang="en-US" sz="1200" b="0" i="0" u="none" strike="noStrike" kern="1200" baseline="0" dirty="0">
                <a:solidFill>
                  <a:schemeClr val="tx1"/>
                </a:solidFill>
                <a:latin typeface="+mn-lt"/>
                <a:ea typeface="+mn-ea"/>
                <a:cs typeface="+mn-cs"/>
              </a:rPr>
              <a:t>Discuss available employment opportunities in your local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902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•Communication skills include writing, speaking, reading, and listening. Employees must be team players and doing their share of work. </a:t>
            </a:r>
          </a:p>
          <a:p>
            <a:r>
              <a:rPr lang="en-US" sz="1200" b="0" i="0" u="none" strike="noStrike" kern="1200" baseline="0" dirty="0">
                <a:solidFill>
                  <a:schemeClr val="tx1"/>
                </a:solidFill>
                <a:latin typeface="+mn-lt"/>
                <a:ea typeface="+mn-ea"/>
                <a:cs typeface="+mn-cs"/>
              </a:rPr>
              <a:t>• All employees share common goals. Being able to work independently, as well as a part of a team is an essential skill in the restaurant industry. Supporting each other during challenging situations lends strength to the group as a whole. </a:t>
            </a:r>
          </a:p>
          <a:p>
            <a:r>
              <a:rPr lang="en-US" sz="1200" b="0" i="0" u="none" strike="noStrike" kern="1200" baseline="0" dirty="0">
                <a:solidFill>
                  <a:schemeClr val="tx1"/>
                </a:solidFill>
                <a:latin typeface="+mn-lt"/>
                <a:ea typeface="+mn-ea"/>
                <a:cs typeface="+mn-cs"/>
              </a:rPr>
              <a:t>• Positive attitude includes being enthusiastic and optimistic. </a:t>
            </a:r>
          </a:p>
          <a:p>
            <a:r>
              <a:rPr lang="en-US" sz="1200" b="0" i="0" u="none" strike="noStrike" kern="1200" baseline="0" dirty="0">
                <a:solidFill>
                  <a:schemeClr val="tx1"/>
                </a:solidFill>
                <a:latin typeface="+mn-lt"/>
                <a:ea typeface="+mn-ea"/>
                <a:cs typeface="+mn-cs"/>
              </a:rPr>
              <a:t>• Willingness to learn new techniques, ideas, and ways is important to career success. </a:t>
            </a:r>
          </a:p>
          <a:p>
            <a:r>
              <a:rPr lang="en-US" sz="1200" b="0" i="0" u="none" strike="noStrike" kern="1200" baseline="0" dirty="0">
                <a:solidFill>
                  <a:schemeClr val="tx1"/>
                </a:solidFill>
                <a:latin typeface="+mn-lt"/>
                <a:ea typeface="+mn-ea"/>
                <a:cs typeface="+mn-cs"/>
              </a:rPr>
              <a:t>• Technology and computer skills are valuable in the industry with computerized cash registers, inventory and scheduling software, and spreadsheets.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96643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to students the need for updating their skills to keep up with current trends. </a:t>
            </a:r>
          </a:p>
          <a:p>
            <a:r>
              <a:rPr lang="en-US" sz="1200" b="0" i="0" u="none" strike="noStrike" kern="1200" baseline="0" dirty="0">
                <a:solidFill>
                  <a:schemeClr val="tx1"/>
                </a:solidFill>
                <a:latin typeface="+mn-lt"/>
                <a:ea typeface="+mn-ea"/>
                <a:cs typeface="+mn-cs"/>
              </a:rPr>
              <a:t>What other ways can students update their skills?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6526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entrepreneur is a self-motivated person who creates and runs a business. But the changing world creates a strong need for new food products so opening a food business has both advantages and disadvantages. </a:t>
            </a:r>
          </a:p>
          <a:p>
            <a:r>
              <a:rPr lang="en-US" sz="1200" b="0" i="0" u="none" strike="noStrike" kern="1200" baseline="0" dirty="0">
                <a:solidFill>
                  <a:schemeClr val="tx1"/>
                </a:solidFill>
                <a:latin typeface="+mn-lt"/>
                <a:ea typeface="+mn-ea"/>
                <a:cs typeface="+mn-cs"/>
              </a:rPr>
              <a:t>Discuss the advantages and disadvantages of owning a day care center. </a:t>
            </a:r>
          </a:p>
          <a:p>
            <a:r>
              <a:rPr lang="en-US" sz="1200" b="1" i="0" u="none" strike="noStrike" kern="1200" baseline="0" dirty="0">
                <a:solidFill>
                  <a:schemeClr val="tx1"/>
                </a:solidFill>
                <a:latin typeface="+mn-lt"/>
                <a:ea typeface="+mn-ea"/>
                <a:cs typeface="+mn-cs"/>
              </a:rPr>
              <a:t>Advantages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Ownership – you decide what to produce and how to produce it. </a:t>
            </a:r>
          </a:p>
          <a:p>
            <a:r>
              <a:rPr lang="en-US" sz="1200" b="0" i="0" u="none" strike="noStrike" kern="1200" baseline="0" dirty="0">
                <a:solidFill>
                  <a:schemeClr val="tx1"/>
                </a:solidFill>
                <a:latin typeface="+mn-lt"/>
                <a:ea typeface="+mn-ea"/>
                <a:cs typeface="+mn-cs"/>
              </a:rPr>
              <a:t>Job satisfaction – your secret recipe can be marketed. </a:t>
            </a:r>
          </a:p>
          <a:p>
            <a:r>
              <a:rPr lang="en-US" sz="1200" b="0" i="0" u="none" strike="noStrike" kern="1200" baseline="0" dirty="0">
                <a:solidFill>
                  <a:schemeClr val="tx1"/>
                </a:solidFill>
                <a:latin typeface="+mn-lt"/>
                <a:ea typeface="+mn-ea"/>
                <a:cs typeface="+mn-cs"/>
              </a:rPr>
              <a:t>Earning potential – can make lots of money of product is popular. </a:t>
            </a:r>
          </a:p>
          <a:p>
            <a:r>
              <a:rPr lang="en-US" sz="1200" b="1" i="0" u="none" strike="noStrike" kern="1200" baseline="0" dirty="0">
                <a:solidFill>
                  <a:schemeClr val="tx1"/>
                </a:solidFill>
                <a:latin typeface="+mn-lt"/>
                <a:ea typeface="+mn-ea"/>
                <a:cs typeface="+mn-cs"/>
              </a:rPr>
              <a:t>Disadvantages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Financial risk – investing your money to take a product from idea to market is a gamble. </a:t>
            </a:r>
          </a:p>
          <a:p>
            <a:r>
              <a:rPr lang="en-US" sz="1200" b="0" i="0" u="none" strike="noStrike" kern="1200" baseline="0" dirty="0">
                <a:solidFill>
                  <a:schemeClr val="tx1"/>
                </a:solidFill>
                <a:latin typeface="+mn-lt"/>
                <a:ea typeface="+mn-ea"/>
                <a:cs typeface="+mn-cs"/>
              </a:rPr>
              <a:t>Competition – may people are creating new foods so thoroughly evaluating competition is essential. </a:t>
            </a:r>
          </a:p>
          <a:p>
            <a:r>
              <a:rPr lang="en-US" sz="1200" b="0" i="0" u="none" strike="noStrike" kern="1200" baseline="0" dirty="0">
                <a:solidFill>
                  <a:schemeClr val="tx1"/>
                </a:solidFill>
                <a:latin typeface="+mn-lt"/>
                <a:ea typeface="+mn-ea"/>
                <a:cs typeface="+mn-cs"/>
              </a:rPr>
              <a:t>No guarantees – strict government regulations and a high rate of failure are things to consider.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44233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career portfolio and interview skills may be taught in another lesson but you can introduce the information at this time.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66333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with students other responsibilities they would need to keep their jobs.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56630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may be several reasons to leave employment. Students may move away to college, have found another job with better pay, or have decided to return to school. Whatever the reasons may be, students should leave on good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605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a few of the careers in Child Development that we will research information to</a:t>
            </a:r>
          </a:p>
          <a:p>
            <a:r>
              <a:rPr lang="en-US" sz="1200" b="0" i="0" u="none" strike="noStrike" kern="1200" baseline="0" dirty="0">
                <a:solidFill>
                  <a:schemeClr val="tx1"/>
                </a:solidFill>
                <a:latin typeface="+mn-lt"/>
                <a:ea typeface="+mn-ea"/>
                <a:cs typeface="+mn-cs"/>
              </a:rPr>
              <a:t>include: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Education requirements</a:t>
            </a:r>
          </a:p>
          <a:p>
            <a:r>
              <a:rPr lang="en-US" sz="1200" b="0" i="0" u="none" strike="noStrike" kern="1200" baseline="0" dirty="0">
                <a:solidFill>
                  <a:schemeClr val="tx1"/>
                </a:solidFill>
                <a:latin typeface="+mn-lt"/>
                <a:ea typeface="+mn-ea"/>
                <a:cs typeface="+mn-cs"/>
              </a:rPr>
              <a:t>Duties</a:t>
            </a:r>
          </a:p>
          <a:p>
            <a:r>
              <a:rPr lang="en-US" sz="1200" b="0" i="0" u="none" strike="noStrike" kern="1200" baseline="0" dirty="0">
                <a:solidFill>
                  <a:schemeClr val="tx1"/>
                </a:solidFill>
                <a:latin typeface="+mn-lt"/>
                <a:ea typeface="+mn-ea"/>
                <a:cs typeface="+mn-cs"/>
              </a:rPr>
              <a:t>Work environment</a:t>
            </a:r>
          </a:p>
          <a:p>
            <a:r>
              <a:rPr lang="en-US" sz="1200" b="0" i="0" u="none" strike="noStrike" kern="1200" baseline="0" dirty="0">
                <a:solidFill>
                  <a:schemeClr val="tx1"/>
                </a:solidFill>
                <a:latin typeface="+mn-lt"/>
                <a:ea typeface="+mn-ea"/>
                <a:cs typeface="+mn-cs"/>
              </a:rPr>
              <a:t>Salary</a:t>
            </a:r>
          </a:p>
          <a:p>
            <a:r>
              <a:rPr lang="en-US" sz="1200" b="0" i="0" u="none" strike="noStrike" kern="1200" baseline="0" dirty="0">
                <a:solidFill>
                  <a:schemeClr val="tx1"/>
                </a:solidFill>
                <a:latin typeface="+mn-lt"/>
                <a:ea typeface="+mn-ea"/>
                <a:cs typeface="+mn-cs"/>
              </a:rPr>
              <a:t>Job outlook</a:t>
            </a:r>
          </a:p>
          <a:p>
            <a:r>
              <a:rPr lang="en-US" sz="1200" b="0" i="0" u="none" strike="noStrike" kern="1200" baseline="0" dirty="0">
                <a:solidFill>
                  <a:schemeClr val="tx1"/>
                </a:solidFill>
                <a:latin typeface="+mn-lt"/>
                <a:ea typeface="+mn-ea"/>
                <a:cs typeface="+mn-cs"/>
              </a:rPr>
              <a:t>Similar occupations</a:t>
            </a:r>
          </a:p>
          <a:p>
            <a:r>
              <a:rPr lang="en-US" sz="1200" b="0" i="0" u="none" strike="noStrike" kern="1200" baseline="0" dirty="0">
                <a:solidFill>
                  <a:schemeClr val="tx1"/>
                </a:solidFill>
                <a:latin typeface="+mn-lt"/>
                <a:ea typeface="+mn-ea"/>
                <a:cs typeface="+mn-cs"/>
              </a:rPr>
              <a:t>Job specific terminology and definition</a:t>
            </a:r>
          </a:p>
          <a:p>
            <a:r>
              <a:rPr lang="en-US" sz="1200" b="0" i="0" u="none" strike="noStrike" kern="1200" baseline="0" dirty="0">
                <a:solidFill>
                  <a:schemeClr val="tx1"/>
                </a:solidFill>
                <a:latin typeface="+mn-lt"/>
                <a:ea typeface="+mn-ea"/>
                <a:cs typeface="+mn-cs"/>
              </a:rPr>
              <a:t>Contacts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90785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programs of study reflect current occupations and are designed for students but can also be used with administrators, counselors, teachers, business and industry representatives, and parents. POS contain lots of helpful information, including the core courses and career-related electives in high school that will help prepare students for their career goals. The POS are based upon the Recommended High School Graduation Plan and can easily be adapted for the Distinguished Achievement High School Graduation Plan. </a:t>
            </a:r>
          </a:p>
          <a:p>
            <a:r>
              <a:rPr lang="en-US" sz="1200" b="0" i="0" u="none" strike="noStrike" kern="1200" baseline="0" dirty="0">
                <a:solidFill>
                  <a:schemeClr val="tx1"/>
                </a:solidFill>
                <a:latin typeface="+mn-lt"/>
                <a:ea typeface="+mn-ea"/>
                <a:cs typeface="+mn-cs"/>
              </a:rPr>
              <a:t>http://www.achievetexas.org/Human_Services.htm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47335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Allow time for questions about the lesson.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695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Begin by discussing goals with your students. Explain to them that goals are something they have to work for but should be clear ideas, plans, or purposes. It is their dreams – a vision they have of themselves in the future. </a:t>
            </a:r>
          </a:p>
          <a:p>
            <a:r>
              <a:rPr lang="en-US" sz="1200" b="0" i="0" u="none" strike="noStrike" kern="1200" baseline="0" dirty="0">
                <a:solidFill>
                  <a:schemeClr val="tx1"/>
                </a:solidFill>
                <a:latin typeface="+mn-lt"/>
                <a:ea typeface="+mn-ea"/>
                <a:cs typeface="+mn-cs"/>
              </a:rPr>
              <a:t>Goals start out as short term goals that can be achieved quickly like writing an essay for class, cleaning their room, or reading a book. You feel good when these things are accomplished. </a:t>
            </a:r>
          </a:p>
          <a:p>
            <a:r>
              <a:rPr lang="en-US" sz="1200" b="0" i="0" u="none" strike="noStrike" kern="1200" baseline="0" dirty="0">
                <a:solidFill>
                  <a:schemeClr val="tx1"/>
                </a:solidFill>
                <a:latin typeface="+mn-lt"/>
                <a:ea typeface="+mn-ea"/>
                <a:cs typeface="+mn-cs"/>
              </a:rPr>
              <a:t>Long term goals take planning and commitment and can be divided into a series of smaller goals. Achieving a high score on the SAT, being accepted into the college of their choice, graduating from college and beginning their dream career are examples. </a:t>
            </a:r>
          </a:p>
          <a:p>
            <a:r>
              <a:rPr lang="en-US" sz="1200" b="0" i="0" u="none" strike="noStrike" kern="1200" baseline="0" dirty="0">
                <a:solidFill>
                  <a:schemeClr val="tx1"/>
                </a:solidFill>
                <a:latin typeface="+mn-lt"/>
                <a:ea typeface="+mn-ea"/>
                <a:cs typeface="+mn-cs"/>
              </a:rPr>
              <a:t>Ask your student for more examples. Allow students to commence working on graphic organizer.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3908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handout </a:t>
            </a:r>
            <a:r>
              <a:rPr lang="en-US" sz="1200" b="1" i="0" u="none" strike="noStrike" kern="1200" baseline="0" dirty="0">
                <a:solidFill>
                  <a:schemeClr val="tx1"/>
                </a:solidFill>
                <a:latin typeface="+mn-lt"/>
                <a:ea typeface="+mn-ea"/>
                <a:cs typeface="+mn-cs"/>
              </a:rPr>
              <a:t>Setting Career Goals. </a:t>
            </a:r>
            <a:r>
              <a:rPr lang="en-US" sz="1200" b="0" i="0" u="none" strike="noStrike" kern="1200" baseline="0" dirty="0">
                <a:solidFill>
                  <a:schemeClr val="tx1"/>
                </a:solidFill>
                <a:latin typeface="+mn-lt"/>
                <a:ea typeface="+mn-ea"/>
                <a:cs typeface="+mn-cs"/>
              </a:rPr>
              <a:t>Allow students time to reflect on the career goals they are interested 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2862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succeed in a chosen career, students need to know their interests, abilities and skills. Explain to the students that they will be taking an interactive online course called the Texas Job Hunter’s Guide Course from the Texas Work Prep that will assess them in six steps: </a:t>
            </a:r>
          </a:p>
          <a:p>
            <a:r>
              <a:rPr lang="en-US" sz="1200" b="0" i="0" u="none" strike="noStrike" kern="1200" baseline="0" dirty="0">
                <a:solidFill>
                  <a:schemeClr val="tx1"/>
                </a:solidFill>
                <a:latin typeface="+mn-lt"/>
                <a:ea typeface="+mn-ea"/>
                <a:cs typeface="+mn-cs"/>
              </a:rPr>
              <a:t>• Assess Yourself </a:t>
            </a:r>
          </a:p>
          <a:p>
            <a:r>
              <a:rPr lang="en-US" sz="1200" b="0" i="0" u="none" strike="noStrike" kern="1200" baseline="0" dirty="0">
                <a:solidFill>
                  <a:schemeClr val="tx1"/>
                </a:solidFill>
                <a:latin typeface="+mn-lt"/>
                <a:ea typeface="+mn-ea"/>
                <a:cs typeface="+mn-cs"/>
              </a:rPr>
              <a:t>• Prepare Yourself </a:t>
            </a:r>
          </a:p>
          <a:p>
            <a:r>
              <a:rPr lang="en-US" sz="1200" b="0" i="0" u="none" strike="noStrike" kern="1200" baseline="0" dirty="0">
                <a:solidFill>
                  <a:schemeClr val="tx1"/>
                </a:solidFill>
                <a:latin typeface="+mn-lt"/>
                <a:ea typeface="+mn-ea"/>
                <a:cs typeface="+mn-cs"/>
              </a:rPr>
              <a:t>• Search for a job </a:t>
            </a:r>
          </a:p>
          <a:p>
            <a:r>
              <a:rPr lang="en-US" sz="1200" b="0" i="0" u="none" strike="noStrike" kern="1200" baseline="0" dirty="0">
                <a:solidFill>
                  <a:schemeClr val="tx1"/>
                </a:solidFill>
                <a:latin typeface="+mn-lt"/>
                <a:ea typeface="+mn-ea"/>
                <a:cs typeface="+mn-cs"/>
              </a:rPr>
              <a:t>• Contact employers </a:t>
            </a:r>
          </a:p>
          <a:p>
            <a:r>
              <a:rPr lang="en-US" sz="1200" b="0" i="0" u="none" strike="noStrike" kern="1200" baseline="0" dirty="0">
                <a:solidFill>
                  <a:schemeClr val="tx1"/>
                </a:solidFill>
                <a:latin typeface="+mn-lt"/>
                <a:ea typeface="+mn-ea"/>
                <a:cs typeface="+mn-cs"/>
              </a:rPr>
              <a:t>• Interview </a:t>
            </a:r>
          </a:p>
          <a:p>
            <a:r>
              <a:rPr lang="en-US" sz="1200" b="0" i="0" u="none" strike="noStrike" kern="1200" baseline="0" dirty="0">
                <a:solidFill>
                  <a:schemeClr val="tx1"/>
                </a:solidFill>
                <a:latin typeface="+mn-lt"/>
                <a:ea typeface="+mn-ea"/>
                <a:cs typeface="+mn-cs"/>
              </a:rPr>
              <a:t>• Maintain 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certificate of completion is awarded upon successful achievement of course.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759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Careers in Child Development: Exploring Employment Opportunities Copyright © Texas Education Agency, 2012. All rights reserved. </a:t>
            </a:r>
          </a:p>
          <a:p>
            <a:r>
              <a:rPr lang="en-US" sz="1200" b="0" i="0" u="none" strike="noStrike" kern="1200" baseline="0" dirty="0">
                <a:solidFill>
                  <a:schemeClr val="tx1"/>
                </a:solidFill>
                <a:latin typeface="+mn-lt"/>
                <a:ea typeface="+mn-ea"/>
                <a:cs typeface="+mn-cs"/>
              </a:rPr>
              <a:t>Slide 8 </a:t>
            </a:r>
          </a:p>
          <a:p>
            <a:r>
              <a:rPr lang="en-US" sz="1200" b="0" i="0" u="none" strike="noStrike" kern="1200" baseline="0" dirty="0">
                <a:solidFill>
                  <a:schemeClr val="tx1"/>
                </a:solidFill>
                <a:latin typeface="+mn-lt"/>
                <a:ea typeface="+mn-ea"/>
                <a:cs typeface="+mn-cs"/>
              </a:rPr>
              <a:t>Employment • Job growth will increase by 20% between 2010 and 2020 • Parents will need childcare while they work • Demand for childcare workers is expected to grow Copyright © Texas Education Agency, 2012. All rights reserved. 8 </a:t>
            </a:r>
          </a:p>
          <a:p>
            <a:r>
              <a:rPr lang="en-US" sz="1200" b="0" i="0" u="none" strike="noStrike" kern="1200" baseline="0" dirty="0">
                <a:solidFill>
                  <a:schemeClr val="tx1"/>
                </a:solidFill>
                <a:latin typeface="+mn-lt"/>
                <a:ea typeface="+mn-ea"/>
                <a:cs typeface="+mn-cs"/>
              </a:rPr>
              <a:t>Discuss—according to the Bureau of Labor Statistics, employment of childcare workers is expected to grow by 20 percent from 2010 to 2020, faster than the average for all occupations. </a:t>
            </a:r>
          </a:p>
          <a:p>
            <a:r>
              <a:rPr lang="en-US" sz="1200" b="0" i="0" u="none" strike="noStrike" kern="1200" baseline="0" dirty="0">
                <a:solidFill>
                  <a:schemeClr val="tx1"/>
                </a:solidFill>
                <a:latin typeface="+mn-lt"/>
                <a:ea typeface="+mn-ea"/>
                <a:cs typeface="+mn-cs"/>
              </a:rPr>
              <a:t>Parents will continue to need assistance during working hours to care for their children. </a:t>
            </a:r>
          </a:p>
          <a:p>
            <a:r>
              <a:rPr lang="en-US" sz="1200" b="0" i="0" u="none" strike="noStrike" kern="1200" baseline="0" dirty="0">
                <a:solidFill>
                  <a:schemeClr val="tx1"/>
                </a:solidFill>
                <a:latin typeface="+mn-lt"/>
                <a:ea typeface="+mn-ea"/>
                <a:cs typeface="+mn-cs"/>
              </a:rPr>
              <a:t>Because the number of children requiring childcare is expected to grow, demand for childcare workers is expected to grow as well.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07494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past decade, early childhood education has become widely recognized as important for children’s development. Childcare workers often work alongside preschool teachers as assistants. This continued focus on the importance of early childhood education, in addition to increases in the number of children in this age group, will spur demand for preschool programs and thus for childcare workers as well. Workers with formal education should have the best job prospects. However, even those without formal education who are interested in the occupation should have little trouble finding employment because of the need to replace workers who leave the occupation. </a:t>
            </a:r>
          </a:p>
          <a:p>
            <a:r>
              <a:rPr lang="en-US" sz="1200" b="0" i="0" u="none" strike="noStrike" kern="1200" baseline="0" dirty="0">
                <a:solidFill>
                  <a:schemeClr val="tx1"/>
                </a:solidFill>
                <a:latin typeface="+mn-lt"/>
                <a:ea typeface="+mn-ea"/>
                <a:cs typeface="+mn-cs"/>
              </a:rPr>
              <a:t>Some states and employers require childcare workers to have a nationally recognized certification. Most often, states require the Child Development Associate (CDA) certification offered by the Council for Professional Recognition. CDA certification includes coursework, experience in the field, and a high school diploma. </a:t>
            </a:r>
          </a:p>
          <a:p>
            <a:r>
              <a:rPr lang="en-US" sz="1200" b="0" i="0" u="none" strike="noStrike" kern="1200" baseline="0" dirty="0">
                <a:solidFill>
                  <a:schemeClr val="tx1"/>
                </a:solidFill>
                <a:latin typeface="+mn-lt"/>
                <a:ea typeface="+mn-ea"/>
                <a:cs typeface="+mn-cs"/>
              </a:rPr>
              <a:t>Some states recognize the Child Care Professional (CCP) designation offered by the National Child Care Association. Candidates for the CCP must have a high school diploma, experience in the field, and continuing education. </a:t>
            </a:r>
          </a:p>
          <a:p>
            <a:r>
              <a:rPr lang="en-US" sz="1200" b="0" i="0" u="none" strike="noStrike" kern="1200" baseline="0" dirty="0">
                <a:solidFill>
                  <a:schemeClr val="tx1"/>
                </a:solidFill>
                <a:latin typeface="+mn-lt"/>
                <a:ea typeface="+mn-ea"/>
                <a:cs typeface="+mn-cs"/>
              </a:rPr>
              <a:t>Some employers may require certifications in CPR and first aid.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74634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courses are in the Human Services cluster. Encourage your students to return and take more courses in this pathway.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99626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just a few certificate programs that may be available. </a:t>
            </a:r>
          </a:p>
          <a:p>
            <a:r>
              <a:rPr lang="en-US" sz="1200" b="0" i="0" u="none" strike="noStrike" kern="1200" baseline="0" dirty="0">
                <a:solidFill>
                  <a:schemeClr val="tx1"/>
                </a:solidFill>
                <a:latin typeface="+mn-lt"/>
                <a:ea typeface="+mn-ea"/>
                <a:cs typeface="+mn-cs"/>
              </a:rPr>
              <a:t>Students may investigate other certificate programs at community colleges in their area. Some community colleges offer Child Development Certification with a specialization in infant and toddler and pre-school. Certificate programs offer concentrated study to help you become specialized in your field without having to meet the extended requirements of a standard degree program. Earn a certificate to learn more about a subject, become expert in an emerging field, or boost your career. The programs are abbreviated enough to easily fit into the schedule of a busy professional, but thorough enough to give you a deep knowledge and understanding of the subject matter as well. </a:t>
            </a:r>
          </a:p>
          <a:p>
            <a:r>
              <a:rPr lang="en-US" sz="1200" b="0" i="0" u="none" strike="noStrike" kern="1200" baseline="0" dirty="0">
                <a:solidFill>
                  <a:schemeClr val="tx1"/>
                </a:solidFill>
                <a:latin typeface="+mn-lt"/>
                <a:ea typeface="+mn-ea"/>
                <a:cs typeface="+mn-cs"/>
              </a:rPr>
              <a:t>http://www.cceionline.com/certificateCatalog.cfm --Students must be 18 years-old to enroll in the certification programs. Be sure to choose a program that meets your needs and finances. Prospective students are strongly encouraged to check with their licensing representatives to determine each program's applicability toward state requirements.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32842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bls.gov/k12/" TargetMode="External"/><Relationship Id="rId2" Type="http://schemas.openxmlformats.org/officeDocument/2006/relationships/hyperlink" Target="http://www.acei.org/" TargetMode="External"/><Relationship Id="rId1" Type="http://schemas.openxmlformats.org/officeDocument/2006/relationships/slideLayout" Target="../slideLayouts/slideLayout3.xml"/><Relationship Id="rId4" Type="http://schemas.openxmlformats.org/officeDocument/2006/relationships/hyperlink" Target="http://www.naey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ls.gov/ooh/" TargetMode="External"/><Relationship Id="rId2" Type="http://schemas.openxmlformats.org/officeDocument/2006/relationships/hyperlink" Target="http://www.cwla.org/" TargetMode="External"/><Relationship Id="rId1" Type="http://schemas.openxmlformats.org/officeDocument/2006/relationships/slideLayout" Target="../slideLayouts/slideLayout3.xml"/><Relationship Id="rId4" Type="http://schemas.openxmlformats.org/officeDocument/2006/relationships/hyperlink" Target="http://www.dol.gov/odep/topics/youth/softskills/Professionalism.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bls.gov/ooh/About/Teachers-Guide.htm" TargetMode="External"/><Relationship Id="rId2" Type="http://schemas.openxmlformats.org/officeDocument/2006/relationships/hyperlink" Target="http://www.texascareercheck.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170038"/>
            <a:ext cx="7462935" cy="4571999"/>
          </a:xfrm>
        </p:spPr>
        <p:txBody>
          <a:bodyPr>
            <a:normAutofit/>
          </a:bodyPr>
          <a:lstStyle/>
          <a:p>
            <a:r>
              <a:rPr lang="en-US" sz="6000" dirty="0"/>
              <a:t>Careers in Child Development</a:t>
            </a:r>
            <a:br>
              <a:rPr lang="en-US" sz="6000" dirty="0"/>
            </a:br>
            <a:br>
              <a:rPr lang="en-US" sz="6000" dirty="0"/>
            </a:br>
            <a:r>
              <a:rPr lang="en-US" sz="4000" dirty="0"/>
              <a:t>Exploring Employment Opportunities</a:t>
            </a:r>
            <a:br>
              <a:rPr lang="en-US" sz="6000"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047A-8879-421B-A781-F0FA788E3C62}"/>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71074298-FF44-43F7-A2D7-B0AFCDFBA8A6}"/>
              </a:ext>
            </a:extLst>
          </p:cNvPr>
          <p:cNvSpPr>
            <a:spLocks noGrp="1"/>
          </p:cNvSpPr>
          <p:nvPr>
            <p:ph sz="half" idx="1"/>
          </p:nvPr>
        </p:nvSpPr>
        <p:spPr/>
        <p:txBody>
          <a:bodyPr/>
          <a:lstStyle/>
          <a:p>
            <a:r>
              <a:rPr lang="en-US" dirty="0"/>
              <a:t>Begin in High School and enroll in:</a:t>
            </a:r>
          </a:p>
          <a:p>
            <a:pPr lvl="1"/>
            <a:r>
              <a:rPr lang="en-US" dirty="0"/>
              <a:t>Principles of Human Services</a:t>
            </a:r>
          </a:p>
          <a:p>
            <a:pPr lvl="1"/>
            <a:r>
              <a:rPr lang="en-US" dirty="0"/>
              <a:t>Child Development</a:t>
            </a:r>
          </a:p>
          <a:p>
            <a:pPr lvl="1"/>
            <a:r>
              <a:rPr lang="en-US" dirty="0"/>
              <a:t>Counseling and Mental Health</a:t>
            </a:r>
          </a:p>
          <a:p>
            <a:pPr lvl="1"/>
            <a:r>
              <a:rPr lang="en-US" dirty="0"/>
              <a:t>Practicum in Human Services</a:t>
            </a:r>
          </a:p>
          <a:p>
            <a:endParaRPr lang="en-US" dirty="0"/>
          </a:p>
        </p:txBody>
      </p:sp>
    </p:spTree>
    <p:extLst>
      <p:ext uri="{BB962C8B-B14F-4D97-AF65-F5344CB8AC3E}">
        <p14:creationId xmlns:p14="http://schemas.microsoft.com/office/powerpoint/2010/main" val="107070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4BF2-1D14-47ED-A596-AEACBCA962F9}"/>
              </a:ext>
            </a:extLst>
          </p:cNvPr>
          <p:cNvSpPr>
            <a:spLocks noGrp="1"/>
          </p:cNvSpPr>
          <p:nvPr>
            <p:ph type="title"/>
          </p:nvPr>
        </p:nvSpPr>
        <p:spPr/>
        <p:txBody>
          <a:bodyPr/>
          <a:lstStyle/>
          <a:p>
            <a:r>
              <a:rPr lang="en-US" dirty="0"/>
              <a:t>Certificate Programs</a:t>
            </a:r>
          </a:p>
        </p:txBody>
      </p:sp>
      <p:sp>
        <p:nvSpPr>
          <p:cNvPr id="3" name="Content Placeholder 2">
            <a:extLst>
              <a:ext uri="{FF2B5EF4-FFF2-40B4-BE49-F238E27FC236}">
                <a16:creationId xmlns:a16="http://schemas.microsoft.com/office/drawing/2014/main" id="{42897803-8574-4FD4-92FE-D0D20B8C11DA}"/>
              </a:ext>
            </a:extLst>
          </p:cNvPr>
          <p:cNvSpPr>
            <a:spLocks noGrp="1"/>
          </p:cNvSpPr>
          <p:nvPr>
            <p:ph sz="half" idx="1"/>
          </p:nvPr>
        </p:nvSpPr>
        <p:spPr/>
        <p:txBody>
          <a:bodyPr/>
          <a:lstStyle/>
          <a:p>
            <a:r>
              <a:rPr lang="en-US" dirty="0"/>
              <a:t>Available:</a:t>
            </a:r>
          </a:p>
          <a:p>
            <a:pPr lvl="1"/>
            <a:r>
              <a:rPr lang="en-US" dirty="0"/>
              <a:t>Child Development  Associate (CDA)</a:t>
            </a:r>
          </a:p>
          <a:p>
            <a:pPr lvl="1"/>
            <a:r>
              <a:rPr lang="en-US" dirty="0"/>
              <a:t>Child Care Professional  (CCP)</a:t>
            </a:r>
          </a:p>
          <a:p>
            <a:pPr lvl="1"/>
            <a:r>
              <a:rPr lang="en-US" dirty="0"/>
              <a:t>Texas Director’s  Certificate</a:t>
            </a:r>
          </a:p>
          <a:p>
            <a:pPr lvl="1"/>
            <a:r>
              <a:rPr lang="en-US" dirty="0"/>
              <a:t>Online College Credit  Eligible CDA Certificate</a:t>
            </a:r>
          </a:p>
          <a:p>
            <a:endParaRPr lang="en-US" dirty="0"/>
          </a:p>
        </p:txBody>
      </p:sp>
      <p:sp>
        <p:nvSpPr>
          <p:cNvPr id="4" name="Content Placeholder 3">
            <a:extLst>
              <a:ext uri="{FF2B5EF4-FFF2-40B4-BE49-F238E27FC236}">
                <a16:creationId xmlns:a16="http://schemas.microsoft.com/office/drawing/2014/main" id="{BA469A6E-7776-4FCD-91AD-14F1A6720F98}"/>
              </a:ext>
            </a:extLst>
          </p:cNvPr>
          <p:cNvSpPr>
            <a:spLocks noGrp="1"/>
          </p:cNvSpPr>
          <p:nvPr>
            <p:ph sz="half" idx="10"/>
          </p:nvPr>
        </p:nvSpPr>
        <p:spPr/>
        <p:txBody>
          <a:bodyPr/>
          <a:lstStyle/>
          <a:p>
            <a:r>
              <a:rPr lang="en-US" dirty="0"/>
              <a:t>Involve:</a:t>
            </a:r>
          </a:p>
          <a:p>
            <a:pPr lvl="1"/>
            <a:r>
              <a:rPr lang="en-US" dirty="0"/>
              <a:t>coursework</a:t>
            </a:r>
          </a:p>
          <a:p>
            <a:pPr lvl="1"/>
            <a:r>
              <a:rPr lang="en-US" dirty="0"/>
              <a:t>observations</a:t>
            </a:r>
          </a:p>
          <a:p>
            <a:pPr lvl="1"/>
            <a:r>
              <a:rPr lang="en-US" dirty="0"/>
              <a:t>hands-on activities</a:t>
            </a:r>
          </a:p>
          <a:p>
            <a:pPr lvl="1"/>
            <a:r>
              <a:rPr lang="en-US" dirty="0"/>
              <a:t>safety and sanitation</a:t>
            </a:r>
          </a:p>
          <a:p>
            <a:pPr lvl="1"/>
            <a:r>
              <a:rPr lang="en-US" dirty="0"/>
              <a:t>work experience</a:t>
            </a:r>
          </a:p>
          <a:p>
            <a:endParaRPr lang="en-US" dirty="0"/>
          </a:p>
        </p:txBody>
      </p:sp>
    </p:spTree>
    <p:extLst>
      <p:ext uri="{BB962C8B-B14F-4D97-AF65-F5344CB8AC3E}">
        <p14:creationId xmlns:p14="http://schemas.microsoft.com/office/powerpoint/2010/main" val="262415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96E-6FD3-4534-8CBA-D87421CE0372}"/>
              </a:ext>
            </a:extLst>
          </p:cNvPr>
          <p:cNvSpPr>
            <a:spLocks noGrp="1"/>
          </p:cNvSpPr>
          <p:nvPr>
            <p:ph type="title"/>
          </p:nvPr>
        </p:nvSpPr>
        <p:spPr/>
        <p:txBody>
          <a:bodyPr/>
          <a:lstStyle/>
          <a:p>
            <a:r>
              <a:rPr lang="en-US" dirty="0"/>
              <a:t>Associate’s Degree Programs</a:t>
            </a:r>
          </a:p>
        </p:txBody>
      </p:sp>
      <p:sp>
        <p:nvSpPr>
          <p:cNvPr id="3" name="Content Placeholder 2">
            <a:extLst>
              <a:ext uri="{FF2B5EF4-FFF2-40B4-BE49-F238E27FC236}">
                <a16:creationId xmlns:a16="http://schemas.microsoft.com/office/drawing/2014/main" id="{58BF1564-59D5-4C43-B0AB-457035D196D7}"/>
              </a:ext>
            </a:extLst>
          </p:cNvPr>
          <p:cNvSpPr>
            <a:spLocks noGrp="1"/>
          </p:cNvSpPr>
          <p:nvPr>
            <p:ph sz="half" idx="1"/>
          </p:nvPr>
        </p:nvSpPr>
        <p:spPr/>
        <p:txBody>
          <a:bodyPr/>
          <a:lstStyle/>
          <a:p>
            <a:pPr lvl="1"/>
            <a:r>
              <a:rPr lang="en-US" dirty="0"/>
              <a:t>Offered by many colleges and  universities</a:t>
            </a:r>
          </a:p>
          <a:p>
            <a:pPr lvl="1"/>
            <a:r>
              <a:rPr lang="en-US" dirty="0"/>
              <a:t>Associate Degrees available in:</a:t>
            </a:r>
          </a:p>
          <a:p>
            <a:pPr lvl="2"/>
            <a:r>
              <a:rPr lang="en-US" dirty="0"/>
              <a:t>Child Development</a:t>
            </a:r>
          </a:p>
          <a:p>
            <a:pPr lvl="2"/>
            <a:r>
              <a:rPr lang="en-US" dirty="0"/>
              <a:t>Social Work</a:t>
            </a:r>
          </a:p>
          <a:p>
            <a:pPr lvl="1"/>
            <a:r>
              <a:rPr lang="en-US" dirty="0"/>
              <a:t>Completed in two years</a:t>
            </a:r>
          </a:p>
          <a:p>
            <a:pPr lvl="1"/>
            <a:r>
              <a:rPr lang="en-US" dirty="0"/>
              <a:t>Offer hands-on practice</a:t>
            </a:r>
          </a:p>
          <a:p>
            <a:endParaRPr lang="en-US" dirty="0"/>
          </a:p>
        </p:txBody>
      </p:sp>
      <p:sp>
        <p:nvSpPr>
          <p:cNvPr id="5" name="object 4">
            <a:extLst>
              <a:ext uri="{FF2B5EF4-FFF2-40B4-BE49-F238E27FC236}">
                <a16:creationId xmlns:a16="http://schemas.microsoft.com/office/drawing/2014/main" id="{F4E60B9C-8D04-480B-B6C7-B200C17BA135}"/>
              </a:ext>
            </a:extLst>
          </p:cNvPr>
          <p:cNvSpPr/>
          <p:nvPr/>
        </p:nvSpPr>
        <p:spPr>
          <a:xfrm>
            <a:off x="7492185" y="1420420"/>
            <a:ext cx="3180116" cy="47679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7088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B56C-CD00-4D77-912B-2EEF074734FF}"/>
              </a:ext>
            </a:extLst>
          </p:cNvPr>
          <p:cNvSpPr>
            <a:spLocks noGrp="1"/>
          </p:cNvSpPr>
          <p:nvPr>
            <p:ph type="title"/>
          </p:nvPr>
        </p:nvSpPr>
        <p:spPr/>
        <p:txBody>
          <a:bodyPr/>
          <a:lstStyle/>
          <a:p>
            <a:r>
              <a:rPr lang="en-US" dirty="0"/>
              <a:t>Bachelor’s Degree Programs</a:t>
            </a:r>
          </a:p>
        </p:txBody>
      </p:sp>
      <p:sp>
        <p:nvSpPr>
          <p:cNvPr id="3" name="Content Placeholder 2">
            <a:extLst>
              <a:ext uri="{FF2B5EF4-FFF2-40B4-BE49-F238E27FC236}">
                <a16:creationId xmlns:a16="http://schemas.microsoft.com/office/drawing/2014/main" id="{D5135DAB-8C60-4448-85E5-CC96B45C05E1}"/>
              </a:ext>
            </a:extLst>
          </p:cNvPr>
          <p:cNvSpPr>
            <a:spLocks noGrp="1"/>
          </p:cNvSpPr>
          <p:nvPr>
            <p:ph sz="half" idx="1"/>
          </p:nvPr>
        </p:nvSpPr>
        <p:spPr/>
        <p:txBody>
          <a:bodyPr/>
          <a:lstStyle/>
          <a:p>
            <a:pPr lvl="1"/>
            <a:r>
              <a:rPr lang="en-US" dirty="0"/>
              <a:t>Required preparation for professional  jobs</a:t>
            </a:r>
          </a:p>
          <a:p>
            <a:pPr lvl="1"/>
            <a:r>
              <a:rPr lang="en-US" dirty="0"/>
              <a:t>Usually take 4 years to complete</a:t>
            </a:r>
          </a:p>
          <a:p>
            <a:pPr lvl="1"/>
            <a:r>
              <a:rPr lang="en-US" dirty="0"/>
              <a:t>Bachelor’s Degrees available in:</a:t>
            </a:r>
          </a:p>
          <a:p>
            <a:pPr lvl="2"/>
            <a:r>
              <a:rPr lang="en-US" dirty="0"/>
              <a:t>Elementary education</a:t>
            </a:r>
          </a:p>
          <a:p>
            <a:pPr lvl="2"/>
            <a:r>
              <a:rPr lang="en-US" dirty="0"/>
              <a:t>Secondary education</a:t>
            </a:r>
          </a:p>
          <a:p>
            <a:pPr lvl="2"/>
            <a:r>
              <a:rPr lang="en-US" dirty="0"/>
              <a:t>Postsecondary education</a:t>
            </a:r>
          </a:p>
          <a:p>
            <a:pPr lvl="1"/>
            <a:r>
              <a:rPr lang="en-US" dirty="0"/>
              <a:t>Require observations</a:t>
            </a:r>
          </a:p>
          <a:p>
            <a:pPr lvl="1"/>
            <a:r>
              <a:rPr lang="en-US" dirty="0"/>
              <a:t>Student teaching</a:t>
            </a:r>
          </a:p>
          <a:p>
            <a:endParaRPr lang="en-US" dirty="0"/>
          </a:p>
        </p:txBody>
      </p:sp>
      <p:sp>
        <p:nvSpPr>
          <p:cNvPr id="5" name="object 4">
            <a:extLst>
              <a:ext uri="{FF2B5EF4-FFF2-40B4-BE49-F238E27FC236}">
                <a16:creationId xmlns:a16="http://schemas.microsoft.com/office/drawing/2014/main" id="{7E87447C-55B5-4337-855F-B7243DE7530A}"/>
              </a:ext>
            </a:extLst>
          </p:cNvPr>
          <p:cNvSpPr/>
          <p:nvPr/>
        </p:nvSpPr>
        <p:spPr>
          <a:xfrm>
            <a:off x="7620000" y="1386580"/>
            <a:ext cx="3180116" cy="476815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583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A028-D335-4FCA-9BB8-5B62766CA6EA}"/>
              </a:ext>
            </a:extLst>
          </p:cNvPr>
          <p:cNvSpPr>
            <a:spLocks noGrp="1"/>
          </p:cNvSpPr>
          <p:nvPr>
            <p:ph type="title"/>
          </p:nvPr>
        </p:nvSpPr>
        <p:spPr/>
        <p:txBody>
          <a:bodyPr/>
          <a:lstStyle/>
          <a:p>
            <a:r>
              <a:rPr lang="en-US" dirty="0"/>
              <a:t>Entry-Level Training</a:t>
            </a:r>
          </a:p>
        </p:txBody>
      </p:sp>
      <p:sp>
        <p:nvSpPr>
          <p:cNvPr id="3" name="Content Placeholder 2">
            <a:extLst>
              <a:ext uri="{FF2B5EF4-FFF2-40B4-BE49-F238E27FC236}">
                <a16:creationId xmlns:a16="http://schemas.microsoft.com/office/drawing/2014/main" id="{C9B823B1-365E-43E5-8ED4-C3E6AA8787FE}"/>
              </a:ext>
            </a:extLst>
          </p:cNvPr>
          <p:cNvSpPr>
            <a:spLocks noGrp="1"/>
          </p:cNvSpPr>
          <p:nvPr>
            <p:ph sz="half" idx="1"/>
          </p:nvPr>
        </p:nvSpPr>
        <p:spPr/>
        <p:txBody>
          <a:bodyPr/>
          <a:lstStyle/>
          <a:p>
            <a:pPr lvl="1"/>
            <a:r>
              <a:rPr lang="en-US" dirty="0"/>
              <a:t>Part-time, entry-level job</a:t>
            </a:r>
          </a:p>
          <a:p>
            <a:pPr lvl="1"/>
            <a:r>
              <a:rPr lang="en-US" dirty="0"/>
              <a:t>Basic training and experience</a:t>
            </a:r>
          </a:p>
          <a:p>
            <a:pPr lvl="1"/>
            <a:r>
              <a:rPr lang="en-US" dirty="0"/>
              <a:t>On the job training</a:t>
            </a:r>
          </a:p>
          <a:p>
            <a:pPr lvl="1"/>
            <a:r>
              <a:rPr lang="en-US" dirty="0"/>
              <a:t>Offer flexible hours</a:t>
            </a:r>
          </a:p>
          <a:p>
            <a:pPr lvl="1"/>
            <a:r>
              <a:rPr lang="en-US" dirty="0"/>
              <a:t>Often work around school schedule</a:t>
            </a:r>
          </a:p>
          <a:p>
            <a:endParaRPr lang="en-US" dirty="0"/>
          </a:p>
        </p:txBody>
      </p:sp>
      <p:sp>
        <p:nvSpPr>
          <p:cNvPr id="5" name="object 4">
            <a:extLst>
              <a:ext uri="{FF2B5EF4-FFF2-40B4-BE49-F238E27FC236}">
                <a16:creationId xmlns:a16="http://schemas.microsoft.com/office/drawing/2014/main" id="{D49EFB28-61B6-4825-B589-ABE46095C54C}"/>
              </a:ext>
            </a:extLst>
          </p:cNvPr>
          <p:cNvSpPr/>
          <p:nvPr/>
        </p:nvSpPr>
        <p:spPr>
          <a:xfrm>
            <a:off x="6456427" y="1420420"/>
            <a:ext cx="4994910" cy="33285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695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9CC9-8330-4A80-B5F7-87BB21B20800}"/>
              </a:ext>
            </a:extLst>
          </p:cNvPr>
          <p:cNvSpPr>
            <a:spLocks noGrp="1"/>
          </p:cNvSpPr>
          <p:nvPr>
            <p:ph type="title"/>
          </p:nvPr>
        </p:nvSpPr>
        <p:spPr/>
        <p:txBody>
          <a:bodyPr/>
          <a:lstStyle/>
          <a:p>
            <a:r>
              <a:rPr lang="en-US" dirty="0"/>
              <a:t>Employability Skills Needed</a:t>
            </a:r>
          </a:p>
        </p:txBody>
      </p:sp>
      <p:sp>
        <p:nvSpPr>
          <p:cNvPr id="3" name="Content Placeholder 2">
            <a:extLst>
              <a:ext uri="{FF2B5EF4-FFF2-40B4-BE49-F238E27FC236}">
                <a16:creationId xmlns:a16="http://schemas.microsoft.com/office/drawing/2014/main" id="{869247F9-00A8-464F-B7DA-1BD4F69B9135}"/>
              </a:ext>
            </a:extLst>
          </p:cNvPr>
          <p:cNvSpPr>
            <a:spLocks noGrp="1"/>
          </p:cNvSpPr>
          <p:nvPr>
            <p:ph sz="half" idx="1"/>
          </p:nvPr>
        </p:nvSpPr>
        <p:spPr/>
        <p:txBody>
          <a:bodyPr/>
          <a:lstStyle/>
          <a:p>
            <a:pPr lvl="1"/>
            <a:r>
              <a:rPr lang="en-US" dirty="0"/>
              <a:t>Communication and teamwork</a:t>
            </a:r>
          </a:p>
          <a:p>
            <a:pPr lvl="1"/>
            <a:r>
              <a:rPr lang="en-US" dirty="0"/>
              <a:t>Positive attitude</a:t>
            </a:r>
          </a:p>
          <a:p>
            <a:pPr lvl="1"/>
            <a:r>
              <a:rPr lang="en-US" dirty="0"/>
              <a:t>Willingness to learn</a:t>
            </a:r>
          </a:p>
          <a:p>
            <a:pPr lvl="1"/>
            <a:r>
              <a:rPr lang="en-US" dirty="0"/>
              <a:t>Technology skills</a:t>
            </a:r>
          </a:p>
          <a:p>
            <a:pPr lvl="1"/>
            <a:r>
              <a:rPr lang="en-US" dirty="0"/>
              <a:t>Math skills</a:t>
            </a:r>
          </a:p>
          <a:p>
            <a:pPr lvl="1"/>
            <a:r>
              <a:rPr lang="en-US" dirty="0"/>
              <a:t>Analyzing and problem solving skills</a:t>
            </a:r>
          </a:p>
          <a:p>
            <a:pPr lvl="1"/>
            <a:r>
              <a:rPr lang="en-US" dirty="0"/>
              <a:t>First Aid and CPR preferred</a:t>
            </a:r>
          </a:p>
          <a:p>
            <a:endParaRPr lang="en-US" dirty="0"/>
          </a:p>
        </p:txBody>
      </p:sp>
    </p:spTree>
    <p:extLst>
      <p:ext uri="{BB962C8B-B14F-4D97-AF65-F5344CB8AC3E}">
        <p14:creationId xmlns:p14="http://schemas.microsoft.com/office/powerpoint/2010/main" val="415952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A2A0-CF6A-4F0B-B63D-7EA9ECE8DA96}"/>
              </a:ext>
            </a:extLst>
          </p:cNvPr>
          <p:cNvSpPr>
            <a:spLocks noGrp="1"/>
          </p:cNvSpPr>
          <p:nvPr>
            <p:ph type="title"/>
          </p:nvPr>
        </p:nvSpPr>
        <p:spPr/>
        <p:txBody>
          <a:bodyPr/>
          <a:lstStyle/>
          <a:p>
            <a:r>
              <a:rPr lang="en-US" dirty="0"/>
              <a:t>Continued Education</a:t>
            </a:r>
          </a:p>
        </p:txBody>
      </p:sp>
      <p:sp>
        <p:nvSpPr>
          <p:cNvPr id="3" name="Content Placeholder 2">
            <a:extLst>
              <a:ext uri="{FF2B5EF4-FFF2-40B4-BE49-F238E27FC236}">
                <a16:creationId xmlns:a16="http://schemas.microsoft.com/office/drawing/2014/main" id="{F6FA846F-6F16-470D-864C-FCB40CA02436}"/>
              </a:ext>
            </a:extLst>
          </p:cNvPr>
          <p:cNvSpPr>
            <a:spLocks noGrp="1"/>
          </p:cNvSpPr>
          <p:nvPr>
            <p:ph sz="half" idx="1"/>
          </p:nvPr>
        </p:nvSpPr>
        <p:spPr/>
        <p:txBody>
          <a:bodyPr/>
          <a:lstStyle/>
          <a:p>
            <a:pPr lvl="1"/>
            <a:r>
              <a:rPr lang="en-US" dirty="0"/>
              <a:t>Learning does not stop after completing a  program</a:t>
            </a:r>
          </a:p>
          <a:p>
            <a:pPr lvl="1"/>
            <a:r>
              <a:rPr lang="en-US" dirty="0"/>
              <a:t>You must keep up with current rules and  regulations in the industry</a:t>
            </a:r>
          </a:p>
          <a:p>
            <a:pPr lvl="1"/>
            <a:r>
              <a:rPr lang="en-US" dirty="0"/>
              <a:t>Continue updating your skills:</a:t>
            </a:r>
          </a:p>
          <a:p>
            <a:pPr lvl="2"/>
            <a:r>
              <a:rPr lang="en-US" dirty="0"/>
              <a:t>additional certificate programs</a:t>
            </a:r>
          </a:p>
          <a:p>
            <a:pPr lvl="2"/>
            <a:r>
              <a:rPr lang="en-US" dirty="0"/>
              <a:t>conferences</a:t>
            </a:r>
          </a:p>
          <a:p>
            <a:pPr lvl="2"/>
            <a:r>
              <a:rPr lang="en-US" dirty="0"/>
              <a:t>educational opportunities</a:t>
            </a:r>
          </a:p>
          <a:p>
            <a:pPr lvl="2"/>
            <a:r>
              <a:rPr lang="en-US" dirty="0"/>
              <a:t>meetings</a:t>
            </a:r>
          </a:p>
          <a:p>
            <a:pPr lvl="2"/>
            <a:r>
              <a:rPr lang="en-US" dirty="0"/>
              <a:t>seminars</a:t>
            </a:r>
          </a:p>
          <a:p>
            <a:pPr lvl="2"/>
            <a:r>
              <a:rPr lang="en-US" dirty="0"/>
              <a:t>webinars</a:t>
            </a:r>
          </a:p>
          <a:p>
            <a:endParaRPr lang="en-US" dirty="0"/>
          </a:p>
        </p:txBody>
      </p:sp>
    </p:spTree>
    <p:extLst>
      <p:ext uri="{BB962C8B-B14F-4D97-AF65-F5344CB8AC3E}">
        <p14:creationId xmlns:p14="http://schemas.microsoft.com/office/powerpoint/2010/main" val="19975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8B72-E13B-48B4-AC68-9B659E894B7F}"/>
              </a:ext>
            </a:extLst>
          </p:cNvPr>
          <p:cNvSpPr>
            <a:spLocks noGrp="1"/>
          </p:cNvSpPr>
          <p:nvPr>
            <p:ph type="title"/>
          </p:nvPr>
        </p:nvSpPr>
        <p:spPr/>
        <p:txBody>
          <a:bodyPr/>
          <a:lstStyle/>
          <a:p>
            <a:r>
              <a:rPr lang="en-US" dirty="0"/>
              <a:t>Entrepreneurship Opportunities</a:t>
            </a:r>
          </a:p>
        </p:txBody>
      </p:sp>
      <p:sp>
        <p:nvSpPr>
          <p:cNvPr id="3" name="Content Placeholder 2">
            <a:extLst>
              <a:ext uri="{FF2B5EF4-FFF2-40B4-BE49-F238E27FC236}">
                <a16:creationId xmlns:a16="http://schemas.microsoft.com/office/drawing/2014/main" id="{E4919AFA-0B21-409D-B153-65FDBAF2A291}"/>
              </a:ext>
            </a:extLst>
          </p:cNvPr>
          <p:cNvSpPr>
            <a:spLocks noGrp="1"/>
          </p:cNvSpPr>
          <p:nvPr>
            <p:ph sz="half" idx="1"/>
          </p:nvPr>
        </p:nvSpPr>
        <p:spPr/>
        <p:txBody>
          <a:bodyPr/>
          <a:lstStyle/>
          <a:p>
            <a:r>
              <a:rPr lang="en-US" b="1" dirty="0"/>
              <a:t>Advantages</a:t>
            </a:r>
          </a:p>
          <a:p>
            <a:pPr lvl="1"/>
            <a:r>
              <a:rPr lang="en-US" dirty="0"/>
              <a:t>Ownership</a:t>
            </a:r>
          </a:p>
          <a:p>
            <a:pPr lvl="1"/>
            <a:r>
              <a:rPr lang="en-US" dirty="0"/>
              <a:t>Job satisfaction</a:t>
            </a:r>
          </a:p>
          <a:p>
            <a:pPr lvl="1"/>
            <a:r>
              <a:rPr lang="en-US" dirty="0"/>
              <a:t>Earning  potential</a:t>
            </a:r>
          </a:p>
          <a:p>
            <a:endParaRPr lang="en-US" dirty="0"/>
          </a:p>
        </p:txBody>
      </p:sp>
      <p:sp>
        <p:nvSpPr>
          <p:cNvPr id="4" name="Content Placeholder 3">
            <a:extLst>
              <a:ext uri="{FF2B5EF4-FFF2-40B4-BE49-F238E27FC236}">
                <a16:creationId xmlns:a16="http://schemas.microsoft.com/office/drawing/2014/main" id="{01FECB55-90C0-4FD2-8CC6-4F14BC7DD0FB}"/>
              </a:ext>
            </a:extLst>
          </p:cNvPr>
          <p:cNvSpPr>
            <a:spLocks noGrp="1"/>
          </p:cNvSpPr>
          <p:nvPr>
            <p:ph sz="half" idx="10"/>
          </p:nvPr>
        </p:nvSpPr>
        <p:spPr/>
        <p:txBody>
          <a:bodyPr/>
          <a:lstStyle/>
          <a:p>
            <a:r>
              <a:rPr lang="en-US" b="1" dirty="0"/>
              <a:t>Disadvantages</a:t>
            </a:r>
          </a:p>
          <a:p>
            <a:pPr lvl="1"/>
            <a:r>
              <a:rPr lang="en-US" dirty="0"/>
              <a:t>Financial risk</a:t>
            </a:r>
          </a:p>
          <a:p>
            <a:pPr lvl="1"/>
            <a:r>
              <a:rPr lang="en-US" dirty="0"/>
              <a:t>Competition</a:t>
            </a:r>
          </a:p>
          <a:p>
            <a:pPr lvl="1"/>
            <a:r>
              <a:rPr lang="en-US" dirty="0"/>
              <a:t>No guarantees</a:t>
            </a:r>
          </a:p>
          <a:p>
            <a:endParaRPr lang="en-US" dirty="0"/>
          </a:p>
        </p:txBody>
      </p:sp>
    </p:spTree>
    <p:extLst>
      <p:ext uri="{BB962C8B-B14F-4D97-AF65-F5344CB8AC3E}">
        <p14:creationId xmlns:p14="http://schemas.microsoft.com/office/powerpoint/2010/main" val="333225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046E-22BF-46DD-8572-0A768CDE11E2}"/>
              </a:ext>
            </a:extLst>
          </p:cNvPr>
          <p:cNvSpPr>
            <a:spLocks noGrp="1"/>
          </p:cNvSpPr>
          <p:nvPr>
            <p:ph type="title"/>
          </p:nvPr>
        </p:nvSpPr>
        <p:spPr/>
        <p:txBody>
          <a:bodyPr/>
          <a:lstStyle/>
          <a:p>
            <a:r>
              <a:rPr lang="en-US" dirty="0"/>
              <a:t>Obtaining Employment</a:t>
            </a:r>
          </a:p>
        </p:txBody>
      </p:sp>
      <p:sp>
        <p:nvSpPr>
          <p:cNvPr id="5" name="Content Placeholder 4">
            <a:extLst>
              <a:ext uri="{FF2B5EF4-FFF2-40B4-BE49-F238E27FC236}">
                <a16:creationId xmlns:a16="http://schemas.microsoft.com/office/drawing/2014/main" id="{777A1DD2-5896-4A15-B410-3701BE683794}"/>
              </a:ext>
            </a:extLst>
          </p:cNvPr>
          <p:cNvSpPr>
            <a:spLocks noGrp="1"/>
          </p:cNvSpPr>
          <p:nvPr>
            <p:ph sz="half" idx="1"/>
          </p:nvPr>
        </p:nvSpPr>
        <p:spPr/>
        <p:txBody>
          <a:bodyPr/>
          <a:lstStyle/>
          <a:p>
            <a:pPr lvl="1"/>
            <a:r>
              <a:rPr lang="en-US" dirty="0"/>
              <a:t>Professional employment portfolio</a:t>
            </a:r>
          </a:p>
          <a:p>
            <a:pPr lvl="2"/>
            <a:r>
              <a:rPr lang="en-US" dirty="0"/>
              <a:t>Resume</a:t>
            </a:r>
          </a:p>
          <a:p>
            <a:pPr lvl="2"/>
            <a:r>
              <a:rPr lang="en-US" dirty="0"/>
              <a:t>Certifications</a:t>
            </a:r>
          </a:p>
          <a:p>
            <a:pPr lvl="2"/>
            <a:r>
              <a:rPr lang="en-US" dirty="0"/>
              <a:t>Record of skills attained</a:t>
            </a:r>
          </a:p>
          <a:p>
            <a:pPr lvl="2"/>
            <a:r>
              <a:rPr lang="en-US" dirty="0"/>
              <a:t>Letters of reference</a:t>
            </a:r>
          </a:p>
          <a:p>
            <a:pPr lvl="1"/>
            <a:r>
              <a:rPr lang="en-US" dirty="0"/>
              <a:t>Make sure to accurately complete the job application</a:t>
            </a:r>
          </a:p>
          <a:p>
            <a:pPr lvl="1"/>
            <a:r>
              <a:rPr lang="en-US" dirty="0"/>
              <a:t>Practice interview skills</a:t>
            </a:r>
          </a:p>
          <a:p>
            <a:endParaRPr lang="en-US" dirty="0"/>
          </a:p>
        </p:txBody>
      </p:sp>
    </p:spTree>
    <p:extLst>
      <p:ext uri="{BB962C8B-B14F-4D97-AF65-F5344CB8AC3E}">
        <p14:creationId xmlns:p14="http://schemas.microsoft.com/office/powerpoint/2010/main" val="342839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EA4C-4E31-4108-AE03-637B5B9A65E3}"/>
              </a:ext>
            </a:extLst>
          </p:cNvPr>
          <p:cNvSpPr>
            <a:spLocks noGrp="1"/>
          </p:cNvSpPr>
          <p:nvPr>
            <p:ph type="title"/>
          </p:nvPr>
        </p:nvSpPr>
        <p:spPr/>
        <p:txBody>
          <a:bodyPr/>
          <a:lstStyle/>
          <a:p>
            <a:r>
              <a:rPr lang="en-US" dirty="0"/>
              <a:t>Maintaining Employment</a:t>
            </a:r>
          </a:p>
        </p:txBody>
      </p:sp>
      <p:sp>
        <p:nvSpPr>
          <p:cNvPr id="3" name="Content Placeholder 2">
            <a:extLst>
              <a:ext uri="{FF2B5EF4-FFF2-40B4-BE49-F238E27FC236}">
                <a16:creationId xmlns:a16="http://schemas.microsoft.com/office/drawing/2014/main" id="{D4404A0E-1123-4366-B0F7-FD0831A20162}"/>
              </a:ext>
            </a:extLst>
          </p:cNvPr>
          <p:cNvSpPr>
            <a:spLocks noGrp="1"/>
          </p:cNvSpPr>
          <p:nvPr>
            <p:ph sz="half" idx="1"/>
          </p:nvPr>
        </p:nvSpPr>
        <p:spPr/>
        <p:txBody>
          <a:bodyPr/>
          <a:lstStyle/>
          <a:p>
            <a:r>
              <a:rPr lang="en-US" dirty="0"/>
              <a:t>Once you have secured employment, be sure to:</a:t>
            </a:r>
          </a:p>
          <a:p>
            <a:pPr lvl="1"/>
            <a:r>
              <a:rPr lang="en-US" dirty="0"/>
              <a:t>arrive to work on time</a:t>
            </a:r>
          </a:p>
          <a:p>
            <a:pPr lvl="1"/>
            <a:r>
              <a:rPr lang="en-US" dirty="0"/>
              <a:t>work responsibly</a:t>
            </a:r>
          </a:p>
          <a:p>
            <a:pPr lvl="1"/>
            <a:r>
              <a:rPr lang="en-US" dirty="0"/>
              <a:t>work safely</a:t>
            </a:r>
          </a:p>
          <a:p>
            <a:pPr lvl="1"/>
            <a:r>
              <a:rPr lang="en-US" dirty="0"/>
              <a:t>respect the business</a:t>
            </a:r>
          </a:p>
          <a:p>
            <a:pPr lvl="1"/>
            <a:r>
              <a:rPr lang="en-US" dirty="0"/>
              <a:t>maintain a positive attitude</a:t>
            </a:r>
          </a:p>
          <a:p>
            <a:pPr lvl="1"/>
            <a:r>
              <a:rPr lang="en-US" dirty="0"/>
              <a:t>complete your assigned tasks</a:t>
            </a:r>
          </a:p>
          <a:p>
            <a:endParaRPr lang="en-US" dirty="0"/>
          </a:p>
        </p:txBody>
      </p:sp>
    </p:spTree>
    <p:extLst>
      <p:ext uri="{BB962C8B-B14F-4D97-AF65-F5344CB8AC3E}">
        <p14:creationId xmlns:p14="http://schemas.microsoft.com/office/powerpoint/2010/main" val="347363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ADAC-BBFD-4ABF-8A83-476C8BF4A7B2}"/>
              </a:ext>
            </a:extLst>
          </p:cNvPr>
          <p:cNvSpPr>
            <a:spLocks noGrp="1"/>
          </p:cNvSpPr>
          <p:nvPr>
            <p:ph type="title"/>
          </p:nvPr>
        </p:nvSpPr>
        <p:spPr/>
        <p:txBody>
          <a:bodyPr/>
          <a:lstStyle/>
          <a:p>
            <a:r>
              <a:rPr lang="en-US" dirty="0"/>
              <a:t>Terminating Employment</a:t>
            </a:r>
          </a:p>
        </p:txBody>
      </p:sp>
      <p:sp>
        <p:nvSpPr>
          <p:cNvPr id="3" name="Content Placeholder 2">
            <a:extLst>
              <a:ext uri="{FF2B5EF4-FFF2-40B4-BE49-F238E27FC236}">
                <a16:creationId xmlns:a16="http://schemas.microsoft.com/office/drawing/2014/main" id="{1A19CF32-678C-4083-9319-7AF4A9F8FE96}"/>
              </a:ext>
            </a:extLst>
          </p:cNvPr>
          <p:cNvSpPr>
            <a:spLocks noGrp="1"/>
          </p:cNvSpPr>
          <p:nvPr>
            <p:ph sz="half" idx="1"/>
          </p:nvPr>
        </p:nvSpPr>
        <p:spPr/>
        <p:txBody>
          <a:bodyPr/>
          <a:lstStyle/>
          <a:p>
            <a:r>
              <a:rPr lang="en-US" dirty="0"/>
              <a:t>If you must quit your job, be sure to follow these steps:</a:t>
            </a:r>
          </a:p>
          <a:p>
            <a:pPr lvl="1"/>
            <a:r>
              <a:rPr lang="en-US" dirty="0"/>
              <a:t>Provide employer with at least two weeks notice</a:t>
            </a:r>
          </a:p>
          <a:p>
            <a:pPr lvl="1"/>
            <a:r>
              <a:rPr lang="en-US" dirty="0"/>
              <a:t>Provide employer with a written letter of resignation  which should include:</a:t>
            </a:r>
          </a:p>
          <a:p>
            <a:pPr lvl="2"/>
            <a:r>
              <a:rPr lang="en-US" dirty="0"/>
              <a:t>reason for leaving</a:t>
            </a:r>
          </a:p>
          <a:p>
            <a:pPr lvl="2"/>
            <a:r>
              <a:rPr lang="en-US" dirty="0"/>
              <a:t>statement thanking employer for experience</a:t>
            </a:r>
          </a:p>
          <a:p>
            <a:pPr lvl="2"/>
            <a:r>
              <a:rPr lang="en-US" dirty="0"/>
              <a:t>your offer to train new employee</a:t>
            </a:r>
          </a:p>
          <a:p>
            <a:endParaRPr lang="en-US" dirty="0"/>
          </a:p>
        </p:txBody>
      </p:sp>
    </p:spTree>
    <p:extLst>
      <p:ext uri="{BB962C8B-B14F-4D97-AF65-F5344CB8AC3E}">
        <p14:creationId xmlns:p14="http://schemas.microsoft.com/office/powerpoint/2010/main" val="15438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6C80-FC16-4B12-91E8-C62BCEEEB8B0}"/>
              </a:ext>
            </a:extLst>
          </p:cNvPr>
          <p:cNvSpPr>
            <a:spLocks noGrp="1"/>
          </p:cNvSpPr>
          <p:nvPr>
            <p:ph type="title"/>
          </p:nvPr>
        </p:nvSpPr>
        <p:spPr/>
        <p:txBody>
          <a:bodyPr/>
          <a:lstStyle/>
          <a:p>
            <a:r>
              <a:rPr lang="en-US" dirty="0"/>
              <a:t>Careers in Child Development</a:t>
            </a:r>
          </a:p>
        </p:txBody>
      </p:sp>
      <p:sp>
        <p:nvSpPr>
          <p:cNvPr id="3" name="Content Placeholder 2">
            <a:extLst>
              <a:ext uri="{FF2B5EF4-FFF2-40B4-BE49-F238E27FC236}">
                <a16:creationId xmlns:a16="http://schemas.microsoft.com/office/drawing/2014/main" id="{F7A83131-0178-4D8D-B16E-46DB4CD0EAC7}"/>
              </a:ext>
            </a:extLst>
          </p:cNvPr>
          <p:cNvSpPr>
            <a:spLocks noGrp="1"/>
          </p:cNvSpPr>
          <p:nvPr>
            <p:ph sz="half" idx="1"/>
          </p:nvPr>
        </p:nvSpPr>
        <p:spPr/>
        <p:txBody>
          <a:bodyPr/>
          <a:lstStyle/>
          <a:p>
            <a:pPr lvl="1"/>
            <a:r>
              <a:rPr lang="en-US" sz="2400" dirty="0"/>
              <a:t>Adult Literacy and GED Teachers</a:t>
            </a:r>
          </a:p>
          <a:p>
            <a:pPr lvl="1"/>
            <a:r>
              <a:rPr lang="en-US" sz="2400" dirty="0"/>
              <a:t>Career and Technical Education  Teachers</a:t>
            </a:r>
          </a:p>
          <a:p>
            <a:pPr lvl="1"/>
            <a:r>
              <a:rPr lang="en-US" sz="2400" dirty="0"/>
              <a:t>Childcare Workers</a:t>
            </a:r>
          </a:p>
          <a:p>
            <a:pPr lvl="1"/>
            <a:r>
              <a:rPr lang="en-US" sz="2400" dirty="0"/>
              <a:t>Dieticians and Nutritionists</a:t>
            </a:r>
          </a:p>
          <a:p>
            <a:pPr lvl="1"/>
            <a:r>
              <a:rPr lang="en-US" sz="2400" dirty="0"/>
              <a:t>Fitness Trainers and Instructors</a:t>
            </a:r>
          </a:p>
          <a:p>
            <a:pPr lvl="1"/>
            <a:r>
              <a:rPr lang="en-US" sz="2400" dirty="0"/>
              <a:t>Health Educators</a:t>
            </a:r>
          </a:p>
          <a:p>
            <a:pPr lvl="1"/>
            <a:r>
              <a:rPr lang="en-US" sz="2400" dirty="0"/>
              <a:t>High School Teachers</a:t>
            </a:r>
          </a:p>
          <a:p>
            <a:pPr lvl="1"/>
            <a:r>
              <a:rPr lang="en-US" sz="2400" dirty="0"/>
              <a:t>Kindergarten and Elementary  School Teachers</a:t>
            </a:r>
          </a:p>
          <a:p>
            <a:pPr lvl="1"/>
            <a:endParaRPr lang="en-US" sz="2000" dirty="0"/>
          </a:p>
        </p:txBody>
      </p:sp>
      <p:sp>
        <p:nvSpPr>
          <p:cNvPr id="4" name="Content Placeholder 3">
            <a:extLst>
              <a:ext uri="{FF2B5EF4-FFF2-40B4-BE49-F238E27FC236}">
                <a16:creationId xmlns:a16="http://schemas.microsoft.com/office/drawing/2014/main" id="{40A29AC0-14F8-4EA1-B1FC-4D82952DA0C5}"/>
              </a:ext>
            </a:extLst>
          </p:cNvPr>
          <p:cNvSpPr>
            <a:spLocks noGrp="1"/>
          </p:cNvSpPr>
          <p:nvPr>
            <p:ph sz="half" idx="10"/>
          </p:nvPr>
        </p:nvSpPr>
        <p:spPr/>
        <p:txBody>
          <a:bodyPr/>
          <a:lstStyle/>
          <a:p>
            <a:pPr lvl="1"/>
            <a:r>
              <a:rPr lang="en-US" sz="2400" dirty="0"/>
              <a:t>Librarians</a:t>
            </a:r>
          </a:p>
          <a:p>
            <a:pPr lvl="1"/>
            <a:r>
              <a:rPr lang="en-US" sz="2400" dirty="0"/>
              <a:t>Library Technicians and Assistants</a:t>
            </a:r>
          </a:p>
          <a:p>
            <a:pPr lvl="1"/>
            <a:r>
              <a:rPr lang="en-US" sz="2400" dirty="0"/>
              <a:t>Mental Health Counselors and  Marriage and Family Therapist</a:t>
            </a:r>
          </a:p>
          <a:p>
            <a:pPr lvl="1"/>
            <a:r>
              <a:rPr lang="en-US" sz="2400" dirty="0"/>
              <a:t>Middle School Teachers</a:t>
            </a:r>
          </a:p>
          <a:p>
            <a:pPr lvl="1"/>
            <a:r>
              <a:rPr lang="en-US" sz="2400" dirty="0"/>
              <a:t>Occupational Therapists</a:t>
            </a:r>
          </a:p>
          <a:p>
            <a:pPr lvl="1"/>
            <a:r>
              <a:rPr lang="en-US" sz="2400" dirty="0"/>
              <a:t>Preschool and Childcare Center  Directors</a:t>
            </a:r>
          </a:p>
          <a:p>
            <a:pPr lvl="1"/>
            <a:r>
              <a:rPr lang="en-US" sz="2400" dirty="0"/>
              <a:t>Preschool Teacher</a:t>
            </a:r>
          </a:p>
          <a:p>
            <a:pPr lvl="1"/>
            <a:r>
              <a:rPr lang="en-US" sz="2400" dirty="0"/>
              <a:t>Psychiatric Technicians and Aides</a:t>
            </a:r>
          </a:p>
          <a:p>
            <a:endParaRPr lang="en-US" dirty="0"/>
          </a:p>
        </p:txBody>
      </p:sp>
    </p:spTree>
    <p:extLst>
      <p:ext uri="{BB962C8B-B14F-4D97-AF65-F5344CB8AC3E}">
        <p14:creationId xmlns:p14="http://schemas.microsoft.com/office/powerpoint/2010/main" val="97229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6C80-FC16-4B12-91E8-C62BCEEEB8B0}"/>
              </a:ext>
            </a:extLst>
          </p:cNvPr>
          <p:cNvSpPr>
            <a:spLocks noGrp="1"/>
          </p:cNvSpPr>
          <p:nvPr>
            <p:ph type="title"/>
          </p:nvPr>
        </p:nvSpPr>
        <p:spPr/>
        <p:txBody>
          <a:bodyPr/>
          <a:lstStyle/>
          <a:p>
            <a:r>
              <a:rPr lang="en-US" dirty="0"/>
              <a:t>Careers in Child Development</a:t>
            </a:r>
          </a:p>
        </p:txBody>
      </p:sp>
      <p:sp>
        <p:nvSpPr>
          <p:cNvPr id="3" name="Content Placeholder 2">
            <a:extLst>
              <a:ext uri="{FF2B5EF4-FFF2-40B4-BE49-F238E27FC236}">
                <a16:creationId xmlns:a16="http://schemas.microsoft.com/office/drawing/2014/main" id="{F7A83131-0178-4D8D-B16E-46DB4CD0EAC7}"/>
              </a:ext>
            </a:extLst>
          </p:cNvPr>
          <p:cNvSpPr>
            <a:spLocks noGrp="1"/>
          </p:cNvSpPr>
          <p:nvPr>
            <p:ph sz="half" idx="1"/>
          </p:nvPr>
        </p:nvSpPr>
        <p:spPr/>
        <p:txBody>
          <a:bodyPr/>
          <a:lstStyle/>
          <a:p>
            <a:pPr lvl="1"/>
            <a:r>
              <a:rPr lang="en-US" sz="2400" dirty="0"/>
              <a:t>Psychologists</a:t>
            </a:r>
          </a:p>
          <a:p>
            <a:pPr lvl="1"/>
            <a:r>
              <a:rPr lang="en-US" sz="2400" dirty="0"/>
              <a:t>Recreational Therapists</a:t>
            </a:r>
          </a:p>
          <a:p>
            <a:pPr lvl="1"/>
            <a:r>
              <a:rPr lang="en-US" sz="2400" dirty="0"/>
              <a:t>School and Career Counselors</a:t>
            </a:r>
          </a:p>
          <a:p>
            <a:pPr lvl="1"/>
            <a:r>
              <a:rPr lang="en-US" sz="2400" dirty="0"/>
              <a:t>Social Workers</a:t>
            </a:r>
          </a:p>
          <a:p>
            <a:pPr lvl="1"/>
            <a:r>
              <a:rPr lang="en-US" sz="2400" dirty="0"/>
              <a:t>Special Education Teachers</a:t>
            </a:r>
          </a:p>
          <a:p>
            <a:pPr lvl="1"/>
            <a:r>
              <a:rPr lang="en-US" sz="2400" dirty="0"/>
              <a:t>Speech Language Pathologists</a:t>
            </a:r>
          </a:p>
          <a:p>
            <a:pPr lvl="1"/>
            <a:r>
              <a:rPr lang="en-US" sz="2400" dirty="0"/>
              <a:t>Teacher Assistants</a:t>
            </a:r>
          </a:p>
          <a:p>
            <a:pPr lvl="1"/>
            <a:r>
              <a:rPr lang="en-US" sz="2400" dirty="0"/>
              <a:t>Substance Abuse and Behavior  Disorders Counselors</a:t>
            </a:r>
          </a:p>
          <a:p>
            <a:pPr lvl="1"/>
            <a:endParaRPr lang="en-US" sz="2000" dirty="0"/>
          </a:p>
          <a:p>
            <a:pPr lvl="1"/>
            <a:endParaRPr lang="en-US" sz="2000" dirty="0"/>
          </a:p>
        </p:txBody>
      </p:sp>
    </p:spTree>
    <p:extLst>
      <p:ext uri="{BB962C8B-B14F-4D97-AF65-F5344CB8AC3E}">
        <p14:creationId xmlns:p14="http://schemas.microsoft.com/office/powerpoint/2010/main" val="266239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2814-2B6D-4BDC-98DA-094420D42B7F}"/>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6909DAD9-09DE-4827-8615-A82FCBA0F153}"/>
              </a:ext>
            </a:extLst>
          </p:cNvPr>
          <p:cNvPicPr>
            <a:picLocks noChangeAspect="1"/>
          </p:cNvPicPr>
          <p:nvPr/>
        </p:nvPicPr>
        <p:blipFill>
          <a:blip r:embed="rId3"/>
          <a:stretch>
            <a:fillRect/>
          </a:stretch>
        </p:blipFill>
        <p:spPr>
          <a:xfrm>
            <a:off x="4411348" y="1419778"/>
            <a:ext cx="3169323" cy="4583045"/>
          </a:xfrm>
          <a:prstGeom prst="rect">
            <a:avLst/>
          </a:prstGeom>
        </p:spPr>
      </p:pic>
    </p:spTree>
    <p:extLst>
      <p:ext uri="{BB962C8B-B14F-4D97-AF65-F5344CB8AC3E}">
        <p14:creationId xmlns:p14="http://schemas.microsoft.com/office/powerpoint/2010/main" val="44771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5F46-797C-4D70-AB7D-1F1055AAEBC3}"/>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05E45F88-B340-4618-97D0-4FE96F6B8A17}"/>
              </a:ext>
            </a:extLst>
          </p:cNvPr>
          <p:cNvSpPr>
            <a:spLocks noGrp="1"/>
          </p:cNvSpPr>
          <p:nvPr>
            <p:ph sz="half" idx="1"/>
          </p:nvPr>
        </p:nvSpPr>
        <p:spPr/>
        <p:txBody>
          <a:bodyPr/>
          <a:lstStyle/>
          <a:p>
            <a:r>
              <a:rPr lang="en-US" sz="2000" dirty="0"/>
              <a:t>Textbook:</a:t>
            </a:r>
          </a:p>
          <a:p>
            <a:pPr lvl="1"/>
            <a:r>
              <a:rPr lang="en-US" sz="2000" dirty="0" err="1"/>
              <a:t>Sasse</a:t>
            </a:r>
            <a:r>
              <a:rPr lang="en-US" sz="2000" dirty="0"/>
              <a:t>, Connie. Families Today. 4th. Peoria: McGraw-Hill , 2004. 125-137.</a:t>
            </a:r>
          </a:p>
          <a:p>
            <a:r>
              <a:rPr lang="en-US" sz="2000" dirty="0"/>
              <a:t>Websites:</a:t>
            </a:r>
          </a:p>
          <a:p>
            <a:pPr lvl="1"/>
            <a:r>
              <a:rPr lang="en-US" sz="2000" dirty="0"/>
              <a:t>Association for Childhood Education International</a:t>
            </a:r>
          </a:p>
          <a:p>
            <a:pPr marL="342900" lvl="2" indent="0">
              <a:buNone/>
            </a:pPr>
            <a:r>
              <a:rPr lang="en-US" sz="2000" dirty="0"/>
              <a:t>Each child possesses a unique set of gifts and talents. Educators and others  invested in the education of children should value each child as a unique and  special individual. </a:t>
            </a:r>
            <a:r>
              <a:rPr lang="en-US" sz="2000" dirty="0">
                <a:hlinkClick r:id="rId2"/>
              </a:rPr>
              <a:t>http://www.acei.org</a:t>
            </a:r>
            <a:endParaRPr lang="en-US" sz="2000" dirty="0"/>
          </a:p>
          <a:p>
            <a:pPr lvl="1"/>
            <a:r>
              <a:rPr lang="en-US" sz="2000" dirty="0"/>
              <a:t>Bureau of Labor Statistics</a:t>
            </a:r>
          </a:p>
          <a:p>
            <a:pPr marL="342900" lvl="2" indent="0">
              <a:buNone/>
            </a:pPr>
            <a:r>
              <a:rPr lang="en-US" sz="2000" dirty="0"/>
              <a:t>Exploring career information from the Bureau of Labor Statistics  </a:t>
            </a:r>
            <a:r>
              <a:rPr lang="en-US" sz="2000" dirty="0">
                <a:hlinkClick r:id="rId3"/>
              </a:rPr>
              <a:t>http://www.bls.gov/k12/</a:t>
            </a:r>
            <a:endParaRPr lang="en-US" sz="2000" dirty="0"/>
          </a:p>
          <a:p>
            <a:pPr lvl="1"/>
            <a:r>
              <a:rPr lang="en-US" sz="2000" dirty="0"/>
              <a:t>National Association for the Education of Young  Children</a:t>
            </a:r>
          </a:p>
          <a:p>
            <a:pPr marL="342900" lvl="2" indent="0">
              <a:buNone/>
            </a:pPr>
            <a:r>
              <a:rPr lang="en-US" sz="2000" dirty="0"/>
              <a:t>Provide resources for Early Childhood Professionals to improve their practice through professional  development, allowing them to grow in the field. </a:t>
            </a:r>
            <a:r>
              <a:rPr lang="en-US" sz="2000" dirty="0">
                <a:hlinkClick r:id="rId4"/>
              </a:rPr>
              <a:t>http://www.naeyc.org</a:t>
            </a:r>
            <a:endParaRPr lang="en-US" sz="2000" dirty="0"/>
          </a:p>
          <a:p>
            <a:endParaRPr lang="en-US" sz="2000" dirty="0"/>
          </a:p>
        </p:txBody>
      </p:sp>
    </p:spTree>
    <p:extLst>
      <p:ext uri="{BB962C8B-B14F-4D97-AF65-F5344CB8AC3E}">
        <p14:creationId xmlns:p14="http://schemas.microsoft.com/office/powerpoint/2010/main" val="138837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0965-546C-4E6B-B701-FDEA32FE33E4}"/>
              </a:ext>
            </a:extLst>
          </p:cNvPr>
          <p:cNvSpPr>
            <a:spLocks noGrp="1"/>
          </p:cNvSpPr>
          <p:nvPr>
            <p:ph type="title"/>
          </p:nvPr>
        </p:nvSpPr>
        <p:spPr/>
        <p:txBody>
          <a:bodyPr/>
          <a:lstStyle/>
          <a:p>
            <a:r>
              <a:rPr lang="en-US" dirty="0"/>
              <a:t>References/Resources</a:t>
            </a:r>
          </a:p>
        </p:txBody>
      </p:sp>
      <p:sp>
        <p:nvSpPr>
          <p:cNvPr id="5" name="Content Placeholder 4">
            <a:extLst>
              <a:ext uri="{FF2B5EF4-FFF2-40B4-BE49-F238E27FC236}">
                <a16:creationId xmlns:a16="http://schemas.microsoft.com/office/drawing/2014/main" id="{2A5A7FE8-F0D2-4AD5-8427-D56BABC4151E}"/>
              </a:ext>
            </a:extLst>
          </p:cNvPr>
          <p:cNvSpPr>
            <a:spLocks noGrp="1"/>
          </p:cNvSpPr>
          <p:nvPr>
            <p:ph sz="half" idx="1"/>
          </p:nvPr>
        </p:nvSpPr>
        <p:spPr/>
        <p:txBody>
          <a:bodyPr/>
          <a:lstStyle/>
          <a:p>
            <a:pPr lvl="1"/>
            <a:r>
              <a:rPr lang="en-US" sz="2000" dirty="0"/>
              <a:t>Child Welfare League of America</a:t>
            </a:r>
          </a:p>
          <a:p>
            <a:pPr marL="342900" lvl="2" indent="0">
              <a:buNone/>
            </a:pPr>
            <a:r>
              <a:rPr lang="en-US" sz="2000" dirty="0"/>
              <a:t>CWLA is a powerful coalition of hundreds of private and public agencies  serving vulnerable children and families since 1920. Their expertise, leadership  and innovation on policies, programs, and practices help improve the lives of  millions of children in all 50 states. </a:t>
            </a:r>
            <a:r>
              <a:rPr lang="en-US" sz="2000" dirty="0">
                <a:hlinkClick r:id="rId2"/>
              </a:rPr>
              <a:t>http://www.cwla.org</a:t>
            </a:r>
            <a:endParaRPr lang="en-US" sz="2000" dirty="0"/>
          </a:p>
          <a:p>
            <a:pPr lvl="1"/>
            <a:r>
              <a:rPr lang="en-US" sz="2000" dirty="0"/>
              <a:t>Occupational Outlook Handbook</a:t>
            </a:r>
          </a:p>
          <a:p>
            <a:pPr marL="342900" lvl="2" indent="0">
              <a:buNone/>
            </a:pPr>
            <a:r>
              <a:rPr lang="en-US" sz="2000" dirty="0"/>
              <a:t>The nation’s premier source for career information  </a:t>
            </a:r>
            <a:r>
              <a:rPr lang="en-US" sz="2000" dirty="0">
                <a:hlinkClick r:id="rId3"/>
              </a:rPr>
              <a:t>http://bls.gov/ooh/</a:t>
            </a:r>
            <a:endParaRPr lang="en-US" sz="2000" dirty="0"/>
          </a:p>
          <a:p>
            <a:pPr lvl="1"/>
            <a:r>
              <a:rPr lang="en-US" sz="2000" dirty="0"/>
              <a:t>Professionalism</a:t>
            </a:r>
          </a:p>
          <a:p>
            <a:pPr marL="342900" lvl="2" indent="0">
              <a:buNone/>
            </a:pPr>
            <a:r>
              <a:rPr lang="en-US" sz="2000" dirty="0"/>
              <a:t>An article conveying no matter the industry – from customer service to an office job to construction  and the trades – all of these jobs have one thing in common: in order to succeed and move ahead, you  need to demonstrate professionalism-page 114.  </a:t>
            </a:r>
            <a:r>
              <a:rPr lang="en-US" sz="2000" dirty="0">
                <a:hlinkClick r:id="rId4"/>
              </a:rPr>
              <a:t>http://www.dol.gov/odep/topics/youth/softskills/Professionalism.pdf</a:t>
            </a:r>
            <a:endParaRPr lang="en-US" sz="2000" dirty="0"/>
          </a:p>
          <a:p>
            <a:endParaRPr lang="en-US" dirty="0"/>
          </a:p>
        </p:txBody>
      </p:sp>
    </p:spTree>
    <p:extLst>
      <p:ext uri="{BB962C8B-B14F-4D97-AF65-F5344CB8AC3E}">
        <p14:creationId xmlns:p14="http://schemas.microsoft.com/office/powerpoint/2010/main" val="386476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0965-546C-4E6B-B701-FDEA32FE33E4}"/>
              </a:ext>
            </a:extLst>
          </p:cNvPr>
          <p:cNvSpPr>
            <a:spLocks noGrp="1"/>
          </p:cNvSpPr>
          <p:nvPr>
            <p:ph type="title"/>
          </p:nvPr>
        </p:nvSpPr>
        <p:spPr/>
        <p:txBody>
          <a:bodyPr/>
          <a:lstStyle/>
          <a:p>
            <a:r>
              <a:rPr lang="en-US" dirty="0"/>
              <a:t>References/Resources</a:t>
            </a:r>
          </a:p>
        </p:txBody>
      </p:sp>
      <p:sp>
        <p:nvSpPr>
          <p:cNvPr id="5" name="Content Placeholder 4">
            <a:extLst>
              <a:ext uri="{FF2B5EF4-FFF2-40B4-BE49-F238E27FC236}">
                <a16:creationId xmlns:a16="http://schemas.microsoft.com/office/drawing/2014/main" id="{2A5A7FE8-F0D2-4AD5-8427-D56BABC4151E}"/>
              </a:ext>
            </a:extLst>
          </p:cNvPr>
          <p:cNvSpPr>
            <a:spLocks noGrp="1"/>
          </p:cNvSpPr>
          <p:nvPr>
            <p:ph sz="half" idx="1"/>
          </p:nvPr>
        </p:nvSpPr>
        <p:spPr/>
        <p:txBody>
          <a:bodyPr/>
          <a:lstStyle/>
          <a:p>
            <a:pPr lvl="1"/>
            <a:r>
              <a:rPr lang="en-US" sz="2000" dirty="0" err="1"/>
              <a:t>TexasCARES</a:t>
            </a:r>
            <a:endParaRPr lang="en-US" sz="2000" dirty="0"/>
          </a:p>
          <a:p>
            <a:pPr marL="342900" lvl="2" indent="0">
              <a:buNone/>
            </a:pPr>
            <a:r>
              <a:rPr lang="en-US" sz="2000" dirty="0"/>
              <a:t>This website includes a self assessment, skills transferability, exploring work, career clusters and  occupation information. </a:t>
            </a:r>
            <a:r>
              <a:rPr lang="en-US" sz="2000" dirty="0">
                <a:hlinkClick r:id="rId2"/>
              </a:rPr>
              <a:t>http://www.texascareercheck.com/</a:t>
            </a:r>
            <a:endParaRPr lang="en-US" sz="2000" dirty="0"/>
          </a:p>
          <a:p>
            <a:pPr lvl="1"/>
            <a:r>
              <a:rPr lang="en-US" sz="2000" dirty="0"/>
              <a:t>The Occupational Outlook Handbook Teacher’s Guide  </a:t>
            </a:r>
          </a:p>
          <a:p>
            <a:pPr marL="342900" lvl="2" indent="0">
              <a:buNone/>
            </a:pPr>
            <a:r>
              <a:rPr lang="en-US" sz="2000" dirty="0"/>
              <a:t>To assist the students with their career search.                   </a:t>
            </a:r>
            <a:r>
              <a:rPr lang="en-US" sz="2000" dirty="0">
                <a:hlinkClick r:id="rId3"/>
              </a:rPr>
              <a:t>http://www.bls.gov/ooh/About/Teachers-Guide.htm</a:t>
            </a:r>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349896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Human Services</a:t>
            </a:r>
          </a:p>
        </p:txBody>
      </p:sp>
      <p:sp>
        <p:nvSpPr>
          <p:cNvPr id="6" name="Rectangle 5">
            <a:extLst>
              <a:ext uri="{FF2B5EF4-FFF2-40B4-BE49-F238E27FC236}">
                <a16:creationId xmlns:a16="http://schemas.microsoft.com/office/drawing/2014/main" id="{CBF339A2-88BA-491F-A1EE-44CB42D14280}"/>
              </a:ext>
            </a:extLst>
          </p:cNvPr>
          <p:cNvSpPr/>
          <p:nvPr/>
        </p:nvSpPr>
        <p:spPr>
          <a:xfrm>
            <a:off x="5292497" y="1365353"/>
            <a:ext cx="1887794" cy="876300"/>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Principles of Human Services</a:t>
            </a:r>
          </a:p>
        </p:txBody>
      </p:sp>
      <p:sp>
        <p:nvSpPr>
          <p:cNvPr id="8" name="Rectangle 7">
            <a:extLst>
              <a:ext uri="{FF2B5EF4-FFF2-40B4-BE49-F238E27FC236}">
                <a16:creationId xmlns:a16="http://schemas.microsoft.com/office/drawing/2014/main" id="{BCCEF0BD-897C-4944-B6B7-78185814A7C6}"/>
              </a:ext>
            </a:extLst>
          </p:cNvPr>
          <p:cNvSpPr/>
          <p:nvPr/>
        </p:nvSpPr>
        <p:spPr>
          <a:xfrm>
            <a:off x="701336"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Lifetime Nutrition and Wellness</a:t>
            </a:r>
          </a:p>
        </p:txBody>
      </p:sp>
      <p:sp>
        <p:nvSpPr>
          <p:cNvPr id="9" name="Rectangle 8">
            <a:extLst>
              <a:ext uri="{FF2B5EF4-FFF2-40B4-BE49-F238E27FC236}">
                <a16:creationId xmlns:a16="http://schemas.microsoft.com/office/drawing/2014/main" id="{D3323A13-1C97-4BB8-909C-E00F04C520A0}"/>
              </a:ext>
            </a:extLst>
          </p:cNvPr>
          <p:cNvSpPr/>
          <p:nvPr/>
        </p:nvSpPr>
        <p:spPr>
          <a:xfrm>
            <a:off x="2574381"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Dollars and Sense</a:t>
            </a:r>
          </a:p>
        </p:txBody>
      </p:sp>
      <p:sp>
        <p:nvSpPr>
          <p:cNvPr id="10" name="Rectangle 9">
            <a:extLst>
              <a:ext uri="{FF2B5EF4-FFF2-40B4-BE49-F238E27FC236}">
                <a16:creationId xmlns:a16="http://schemas.microsoft.com/office/drawing/2014/main" id="{CAD7D039-93ED-47AF-BAE3-3D6916DCF0C5}"/>
              </a:ext>
            </a:extLst>
          </p:cNvPr>
          <p:cNvSpPr/>
          <p:nvPr/>
        </p:nvSpPr>
        <p:spPr>
          <a:xfrm>
            <a:off x="4447426"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Interpersonal Studies</a:t>
            </a:r>
          </a:p>
        </p:txBody>
      </p:sp>
      <p:sp>
        <p:nvSpPr>
          <p:cNvPr id="11" name="Rectangle 10">
            <a:extLst>
              <a:ext uri="{FF2B5EF4-FFF2-40B4-BE49-F238E27FC236}">
                <a16:creationId xmlns:a16="http://schemas.microsoft.com/office/drawing/2014/main" id="{F49B4F39-E7BE-478B-80B4-017BCB838EEE}"/>
              </a:ext>
            </a:extLst>
          </p:cNvPr>
          <p:cNvSpPr/>
          <p:nvPr/>
        </p:nvSpPr>
        <p:spPr>
          <a:xfrm>
            <a:off x="6320471"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Development</a:t>
            </a:r>
          </a:p>
        </p:txBody>
      </p:sp>
      <p:sp>
        <p:nvSpPr>
          <p:cNvPr id="12" name="Rectangle 11">
            <a:extLst>
              <a:ext uri="{FF2B5EF4-FFF2-40B4-BE49-F238E27FC236}">
                <a16:creationId xmlns:a16="http://schemas.microsoft.com/office/drawing/2014/main" id="{A66CFB91-7889-4C98-8962-9F5EB890B31B}"/>
              </a:ext>
            </a:extLst>
          </p:cNvPr>
          <p:cNvSpPr/>
          <p:nvPr/>
        </p:nvSpPr>
        <p:spPr>
          <a:xfrm>
            <a:off x="8193516"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and Community Services</a:t>
            </a:r>
          </a:p>
        </p:txBody>
      </p:sp>
      <p:sp>
        <p:nvSpPr>
          <p:cNvPr id="13" name="Rectangle 12">
            <a:extLst>
              <a:ext uri="{FF2B5EF4-FFF2-40B4-BE49-F238E27FC236}">
                <a16:creationId xmlns:a16="http://schemas.microsoft.com/office/drawing/2014/main" id="{A4CDCDF8-CE8B-484C-845B-7FC96FDDC121}"/>
              </a:ext>
            </a:extLst>
          </p:cNvPr>
          <p:cNvSpPr/>
          <p:nvPr/>
        </p:nvSpPr>
        <p:spPr>
          <a:xfrm>
            <a:off x="10066561" y="2807115"/>
            <a:ext cx="1668233" cy="876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 to Cosmetology</a:t>
            </a:r>
          </a:p>
        </p:txBody>
      </p:sp>
      <p:sp>
        <p:nvSpPr>
          <p:cNvPr id="14" name="TextBox 13">
            <a:extLst>
              <a:ext uri="{FF2B5EF4-FFF2-40B4-BE49-F238E27FC236}">
                <a16:creationId xmlns:a16="http://schemas.microsoft.com/office/drawing/2014/main" id="{18511F0B-6202-431F-B806-D2AF7431A46D}"/>
              </a:ext>
            </a:extLst>
          </p:cNvPr>
          <p:cNvSpPr txBox="1"/>
          <p:nvPr/>
        </p:nvSpPr>
        <p:spPr>
          <a:xfrm>
            <a:off x="701336" y="3706764"/>
            <a:ext cx="1668233" cy="523220"/>
          </a:xfrm>
          <a:prstGeom prst="rect">
            <a:avLst/>
          </a:prstGeom>
          <a:noFill/>
        </p:spPr>
        <p:txBody>
          <a:bodyPr wrap="square" rtlCol="0">
            <a:spAutoFit/>
          </a:bodyPr>
          <a:lstStyle/>
          <a:p>
            <a:pPr algn="ctr"/>
            <a:r>
              <a:rPr lang="en-US" sz="1400" dirty="0"/>
              <a:t>(may be added to any sequence)</a:t>
            </a:r>
          </a:p>
        </p:txBody>
      </p:sp>
      <p:sp>
        <p:nvSpPr>
          <p:cNvPr id="15" name="Rectangle 14">
            <a:extLst>
              <a:ext uri="{FF2B5EF4-FFF2-40B4-BE49-F238E27FC236}">
                <a16:creationId xmlns:a16="http://schemas.microsoft.com/office/drawing/2014/main" id="{408BDE10-47CD-4C06-8876-FA39A3626869}"/>
              </a:ext>
            </a:extLst>
          </p:cNvPr>
          <p:cNvSpPr/>
          <p:nvPr/>
        </p:nvSpPr>
        <p:spPr>
          <a:xfrm>
            <a:off x="4445801" y="4031236"/>
            <a:ext cx="1668233" cy="8763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Counseling and Mental Health</a:t>
            </a:r>
          </a:p>
        </p:txBody>
      </p:sp>
      <p:sp>
        <p:nvSpPr>
          <p:cNvPr id="16" name="Rectangle 15">
            <a:extLst>
              <a:ext uri="{FF2B5EF4-FFF2-40B4-BE49-F238E27FC236}">
                <a16:creationId xmlns:a16="http://schemas.microsoft.com/office/drawing/2014/main" id="{CD580135-EF95-4E59-965A-1D019A956211}"/>
              </a:ext>
            </a:extLst>
          </p:cNvPr>
          <p:cNvSpPr/>
          <p:nvPr/>
        </p:nvSpPr>
        <p:spPr>
          <a:xfrm>
            <a:off x="6313936" y="4031236"/>
            <a:ext cx="1668233" cy="8763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Child Guidance</a:t>
            </a:r>
          </a:p>
        </p:txBody>
      </p:sp>
      <p:sp>
        <p:nvSpPr>
          <p:cNvPr id="17" name="Rectangle 16">
            <a:extLst>
              <a:ext uri="{FF2B5EF4-FFF2-40B4-BE49-F238E27FC236}">
                <a16:creationId xmlns:a16="http://schemas.microsoft.com/office/drawing/2014/main" id="{C4A7153E-3112-4A19-A901-E21E9FF6C84F}"/>
              </a:ext>
            </a:extLst>
          </p:cNvPr>
          <p:cNvSpPr/>
          <p:nvPr/>
        </p:nvSpPr>
        <p:spPr>
          <a:xfrm>
            <a:off x="10058399" y="4031236"/>
            <a:ext cx="1668233" cy="8763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Cosmetology I</a:t>
            </a:r>
          </a:p>
        </p:txBody>
      </p:sp>
      <p:sp>
        <p:nvSpPr>
          <p:cNvPr id="18" name="Rectangle 17">
            <a:extLst>
              <a:ext uri="{FF2B5EF4-FFF2-40B4-BE49-F238E27FC236}">
                <a16:creationId xmlns:a16="http://schemas.microsoft.com/office/drawing/2014/main" id="{5F363769-5F6D-4645-8DA9-6BF76E08C021}"/>
              </a:ext>
            </a:extLst>
          </p:cNvPr>
          <p:cNvSpPr/>
          <p:nvPr/>
        </p:nvSpPr>
        <p:spPr>
          <a:xfrm>
            <a:off x="10083983" y="5207021"/>
            <a:ext cx="1668233" cy="8763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Cosmetology II</a:t>
            </a:r>
          </a:p>
        </p:txBody>
      </p:sp>
      <p:sp>
        <p:nvSpPr>
          <p:cNvPr id="19" name="Rectangle 18">
            <a:extLst>
              <a:ext uri="{FF2B5EF4-FFF2-40B4-BE49-F238E27FC236}">
                <a16:creationId xmlns:a16="http://schemas.microsoft.com/office/drawing/2014/main" id="{C81762C2-24E8-4DC6-950A-55AE6C828E83}"/>
              </a:ext>
            </a:extLst>
          </p:cNvPr>
          <p:cNvSpPr/>
          <p:nvPr/>
        </p:nvSpPr>
        <p:spPr>
          <a:xfrm>
            <a:off x="5389698" y="5207021"/>
            <a:ext cx="1668233" cy="8763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Practicum in Human Services</a:t>
            </a:r>
          </a:p>
        </p:txBody>
      </p:sp>
      <p:cxnSp>
        <p:nvCxnSpPr>
          <p:cNvPr id="21" name="Straight Connector 20">
            <a:extLst>
              <a:ext uri="{FF2B5EF4-FFF2-40B4-BE49-F238E27FC236}">
                <a16:creationId xmlns:a16="http://schemas.microsoft.com/office/drawing/2014/main" id="{B74D83AA-2543-44B3-9895-B0E143FB9855}"/>
              </a:ext>
            </a:extLst>
          </p:cNvPr>
          <p:cNvCxnSpPr>
            <a:cxnSpLocks/>
          </p:cNvCxnSpPr>
          <p:nvPr/>
        </p:nvCxnSpPr>
        <p:spPr>
          <a:xfrm>
            <a:off x="1535452" y="2459294"/>
            <a:ext cx="93927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29F0012-1FEF-4735-971F-6CFF657D05D1}"/>
              </a:ext>
            </a:extLst>
          </p:cNvPr>
          <p:cNvCxnSpPr>
            <a:stCxn id="8" idx="0"/>
          </p:cNvCxnSpPr>
          <p:nvPr/>
        </p:nvCxnSpPr>
        <p:spPr>
          <a:xfrm flipH="1" flipV="1">
            <a:off x="1535452" y="2459294"/>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48F157D-A2BC-43D5-B8F2-6EFAE5C47CF1}"/>
              </a:ext>
            </a:extLst>
          </p:cNvPr>
          <p:cNvCxnSpPr/>
          <p:nvPr/>
        </p:nvCxnSpPr>
        <p:spPr>
          <a:xfrm flipH="1" flipV="1">
            <a:off x="3437952" y="2459294"/>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17F5B56-9B42-473D-BAA1-40739A448E70}"/>
              </a:ext>
            </a:extLst>
          </p:cNvPr>
          <p:cNvCxnSpPr/>
          <p:nvPr/>
        </p:nvCxnSpPr>
        <p:spPr>
          <a:xfrm flipH="1" flipV="1">
            <a:off x="5279917" y="2463797"/>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4329ED0-2CD9-4D2B-AC64-9CE85F4BB4A9}"/>
              </a:ext>
            </a:extLst>
          </p:cNvPr>
          <p:cNvCxnSpPr/>
          <p:nvPr/>
        </p:nvCxnSpPr>
        <p:spPr>
          <a:xfrm flipH="1" flipV="1">
            <a:off x="7183739" y="2457453"/>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2DDFF64-8224-44B1-AE5B-32DD917A05A1}"/>
              </a:ext>
            </a:extLst>
          </p:cNvPr>
          <p:cNvCxnSpPr/>
          <p:nvPr/>
        </p:nvCxnSpPr>
        <p:spPr>
          <a:xfrm flipH="1" flipV="1">
            <a:off x="9087562" y="2459294"/>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1AF3BF4-BDED-4CA3-BEC0-36EBAD297E21}"/>
              </a:ext>
            </a:extLst>
          </p:cNvPr>
          <p:cNvCxnSpPr/>
          <p:nvPr/>
        </p:nvCxnSpPr>
        <p:spPr>
          <a:xfrm flipH="1" flipV="1">
            <a:off x="10928204" y="2466442"/>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6BA86AB-F2B5-4A0F-9C6E-526375859D7F}"/>
              </a:ext>
            </a:extLst>
          </p:cNvPr>
          <p:cNvCxnSpPr>
            <a:cxnSpLocks/>
          </p:cNvCxnSpPr>
          <p:nvPr/>
        </p:nvCxnSpPr>
        <p:spPr>
          <a:xfrm flipV="1">
            <a:off x="6246943" y="2245560"/>
            <a:ext cx="0" cy="209713"/>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913DA2E-2166-45F7-B8CD-7807DBC7F193}"/>
              </a:ext>
            </a:extLst>
          </p:cNvPr>
          <p:cNvCxnSpPr/>
          <p:nvPr/>
        </p:nvCxnSpPr>
        <p:spPr>
          <a:xfrm flipH="1" flipV="1">
            <a:off x="5275820" y="3698996"/>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7D10244-1DFB-4F49-ABBE-0EC848468783}"/>
              </a:ext>
            </a:extLst>
          </p:cNvPr>
          <p:cNvCxnSpPr/>
          <p:nvPr/>
        </p:nvCxnSpPr>
        <p:spPr>
          <a:xfrm flipH="1" flipV="1">
            <a:off x="7183739" y="3683415"/>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0F36D26-2B89-4B8B-A5DD-E645E9A22857}"/>
              </a:ext>
            </a:extLst>
          </p:cNvPr>
          <p:cNvCxnSpPr/>
          <p:nvPr/>
        </p:nvCxnSpPr>
        <p:spPr>
          <a:xfrm flipH="1" flipV="1">
            <a:off x="10928204" y="3683415"/>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D04D927-B648-4EA6-8F4C-4704DFCCC996}"/>
              </a:ext>
            </a:extLst>
          </p:cNvPr>
          <p:cNvCxnSpPr/>
          <p:nvPr/>
        </p:nvCxnSpPr>
        <p:spPr>
          <a:xfrm flipH="1" flipV="1">
            <a:off x="10928204" y="4896530"/>
            <a:ext cx="1" cy="347821"/>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1F1D0FA-C0B1-46D5-95C1-B436201E4326}"/>
              </a:ext>
            </a:extLst>
          </p:cNvPr>
          <p:cNvCxnSpPr>
            <a:cxnSpLocks/>
          </p:cNvCxnSpPr>
          <p:nvPr/>
        </p:nvCxnSpPr>
        <p:spPr>
          <a:xfrm flipV="1">
            <a:off x="9055159" y="3683416"/>
            <a:ext cx="0" cy="1961755"/>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D0AA3F9-D64B-46B4-936A-3A6BDAEF9C5B}"/>
              </a:ext>
            </a:extLst>
          </p:cNvPr>
          <p:cNvCxnSpPr>
            <a:cxnSpLocks/>
          </p:cNvCxnSpPr>
          <p:nvPr/>
        </p:nvCxnSpPr>
        <p:spPr>
          <a:xfrm>
            <a:off x="7057931" y="5645171"/>
            <a:ext cx="199722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D2281F2-F382-4221-9C74-6080ED285B6A}"/>
              </a:ext>
            </a:extLst>
          </p:cNvPr>
          <p:cNvCxnSpPr>
            <a:cxnSpLocks/>
          </p:cNvCxnSpPr>
          <p:nvPr/>
        </p:nvCxnSpPr>
        <p:spPr>
          <a:xfrm>
            <a:off x="3437952" y="5645171"/>
            <a:ext cx="19517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F9D2C89-03C6-4B0C-82A7-ACD4BB2E77F5}"/>
              </a:ext>
            </a:extLst>
          </p:cNvPr>
          <p:cNvCxnSpPr>
            <a:cxnSpLocks/>
          </p:cNvCxnSpPr>
          <p:nvPr/>
        </p:nvCxnSpPr>
        <p:spPr>
          <a:xfrm flipV="1">
            <a:off x="3438294" y="3689333"/>
            <a:ext cx="0" cy="1961755"/>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117C117-FDE4-4F30-AEA5-5F78F0FB9C05}"/>
              </a:ext>
            </a:extLst>
          </p:cNvPr>
          <p:cNvCxnSpPr>
            <a:cxnSpLocks/>
          </p:cNvCxnSpPr>
          <p:nvPr/>
        </p:nvCxnSpPr>
        <p:spPr>
          <a:xfrm flipV="1">
            <a:off x="5275819" y="4904366"/>
            <a:ext cx="1" cy="734887"/>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6625D4B-0379-4A47-8293-D30DE65DD302}"/>
              </a:ext>
            </a:extLst>
          </p:cNvPr>
          <p:cNvCxnSpPr>
            <a:cxnSpLocks/>
          </p:cNvCxnSpPr>
          <p:nvPr/>
        </p:nvCxnSpPr>
        <p:spPr>
          <a:xfrm flipV="1">
            <a:off x="7182115" y="4907536"/>
            <a:ext cx="1" cy="737634"/>
          </a:xfrm>
          <a:prstGeom prst="line">
            <a:avLst/>
          </a:prstGeom>
          <a:ln w="19050"/>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1E40F942-3CD7-4BEA-87EA-3CC4B730205E}"/>
              </a:ext>
            </a:extLst>
          </p:cNvPr>
          <p:cNvSpPr/>
          <p:nvPr/>
        </p:nvSpPr>
        <p:spPr>
          <a:xfrm>
            <a:off x="6264283" y="2676935"/>
            <a:ext cx="1800819" cy="1196665"/>
          </a:xfrm>
          <a:prstGeom prst="ellipse">
            <a:avLst/>
          </a:prstGeom>
          <a:noFill/>
          <a:ln w="38100">
            <a:solidFill>
              <a:srgbClr val="0070C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7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Career Cluster</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pPr lvl="1"/>
            <a:r>
              <a:rPr lang="en-US" dirty="0"/>
              <a:t>Human Services</a:t>
            </a:r>
          </a:p>
          <a:p>
            <a:pPr lvl="1"/>
            <a:r>
              <a:rPr lang="en-US" dirty="0"/>
              <a:t>Programs of Study/Career Pathways</a:t>
            </a:r>
          </a:p>
          <a:p>
            <a:pPr lvl="2"/>
            <a:r>
              <a:rPr lang="en-US" dirty="0"/>
              <a:t>Consumer Services</a:t>
            </a:r>
          </a:p>
          <a:p>
            <a:pPr lvl="2"/>
            <a:r>
              <a:rPr lang="en-US" dirty="0"/>
              <a:t>Counseling &amp; Mental Health Services</a:t>
            </a:r>
          </a:p>
          <a:p>
            <a:pPr lvl="2"/>
            <a:r>
              <a:rPr lang="en-US" dirty="0"/>
              <a:t>Early Childhood Development &amp; Services</a:t>
            </a:r>
          </a:p>
          <a:p>
            <a:pPr lvl="2"/>
            <a:r>
              <a:rPr lang="en-US" dirty="0"/>
              <a:t>Family &amp; Community Services</a:t>
            </a:r>
          </a:p>
          <a:p>
            <a:pPr lvl="2"/>
            <a:r>
              <a:rPr lang="en-US" dirty="0"/>
              <a:t>Personal Care Services</a:t>
            </a:r>
          </a:p>
          <a:p>
            <a:pPr lvl="1"/>
            <a:endParaRPr lang="en-US" dirty="0"/>
          </a:p>
          <a:p>
            <a:pPr lvl="1"/>
            <a:endParaRPr lang="en-US" dirty="0"/>
          </a:p>
          <a:p>
            <a:endParaRPr lang="en-US" dirty="0"/>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pPr lvl="1"/>
            <a:r>
              <a:rPr lang="en-US" dirty="0"/>
              <a:t>Something to work for</a:t>
            </a:r>
          </a:p>
          <a:p>
            <a:pPr lvl="1"/>
            <a:r>
              <a:rPr lang="en-US" dirty="0"/>
              <a:t>Clear ideas, plans, or purposes</a:t>
            </a:r>
          </a:p>
          <a:p>
            <a:pPr lvl="1"/>
            <a:r>
              <a:rPr lang="en-US" dirty="0"/>
              <a:t>Dreams</a:t>
            </a:r>
          </a:p>
          <a:p>
            <a:pPr lvl="1"/>
            <a:r>
              <a:rPr lang="en-US" dirty="0"/>
              <a:t>Vision</a:t>
            </a:r>
          </a:p>
          <a:p>
            <a:pPr lvl="1"/>
            <a:r>
              <a:rPr lang="en-US" dirty="0"/>
              <a:t>Short term</a:t>
            </a:r>
          </a:p>
          <a:p>
            <a:pPr lvl="1"/>
            <a:r>
              <a:rPr lang="en-US" dirty="0"/>
              <a:t>Long term</a:t>
            </a:r>
          </a:p>
          <a:p>
            <a:endParaRPr lang="en-US" dirty="0"/>
          </a:p>
        </p:txBody>
      </p:sp>
      <p:pic>
        <p:nvPicPr>
          <p:cNvPr id="4" name="Picture 3">
            <a:extLst>
              <a:ext uri="{FF2B5EF4-FFF2-40B4-BE49-F238E27FC236}">
                <a16:creationId xmlns:a16="http://schemas.microsoft.com/office/drawing/2014/main" id="{E84B5E8C-C542-43CA-A55E-E01B663B6C70}"/>
              </a:ext>
            </a:extLst>
          </p:cNvPr>
          <p:cNvPicPr>
            <a:picLocks noChangeAspect="1"/>
          </p:cNvPicPr>
          <p:nvPr/>
        </p:nvPicPr>
        <p:blipFill>
          <a:blip r:embed="rId3"/>
          <a:stretch>
            <a:fillRect/>
          </a:stretch>
        </p:blipFill>
        <p:spPr>
          <a:xfrm>
            <a:off x="7150397" y="1420420"/>
            <a:ext cx="3419281" cy="4786992"/>
          </a:xfrm>
          <a:prstGeom prst="rect">
            <a:avLst/>
          </a:prstGeom>
        </p:spPr>
      </p:pic>
    </p:spTree>
    <p:extLst>
      <p:ext uri="{BB962C8B-B14F-4D97-AF65-F5344CB8AC3E}">
        <p14:creationId xmlns:p14="http://schemas.microsoft.com/office/powerpoint/2010/main" val="13061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a:xfrm>
            <a:off x="740664" y="407208"/>
            <a:ext cx="10059452" cy="5747529"/>
          </a:xfrm>
        </p:spPr>
        <p:txBody>
          <a:bodyPr anchor="ctr"/>
          <a:lstStyle/>
          <a:p>
            <a:pPr algn="ctr"/>
            <a:r>
              <a:rPr lang="en-US" dirty="0"/>
              <a:t>Long Term vs. Short Term	Goals</a:t>
            </a:r>
          </a:p>
        </p:txBody>
      </p:sp>
    </p:spTree>
    <p:extLst>
      <p:ext uri="{BB962C8B-B14F-4D97-AF65-F5344CB8AC3E}">
        <p14:creationId xmlns:p14="http://schemas.microsoft.com/office/powerpoint/2010/main" val="9061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4CB3-F8BD-4B07-97A3-9A4F91035F68}"/>
              </a:ext>
            </a:extLst>
          </p:cNvPr>
          <p:cNvSpPr>
            <a:spLocks noGrp="1"/>
          </p:cNvSpPr>
          <p:nvPr>
            <p:ph type="title"/>
          </p:nvPr>
        </p:nvSpPr>
        <p:spPr/>
        <p:txBody>
          <a:bodyPr/>
          <a:lstStyle/>
          <a:p>
            <a:r>
              <a:rPr lang="en-US" dirty="0"/>
              <a:t>Interests, Aptitudes, and Abilities</a:t>
            </a:r>
          </a:p>
        </p:txBody>
      </p:sp>
      <p:sp>
        <p:nvSpPr>
          <p:cNvPr id="3" name="Content Placeholder 2">
            <a:extLst>
              <a:ext uri="{FF2B5EF4-FFF2-40B4-BE49-F238E27FC236}">
                <a16:creationId xmlns:a16="http://schemas.microsoft.com/office/drawing/2014/main" id="{157DF132-5E78-415E-824F-3A6D1312FAD6}"/>
              </a:ext>
            </a:extLst>
          </p:cNvPr>
          <p:cNvSpPr>
            <a:spLocks noGrp="1"/>
          </p:cNvSpPr>
          <p:nvPr>
            <p:ph sz="half" idx="1"/>
          </p:nvPr>
        </p:nvSpPr>
        <p:spPr/>
        <p:txBody>
          <a:bodyPr/>
          <a:lstStyle/>
          <a:p>
            <a:r>
              <a:rPr lang="en-US" dirty="0"/>
              <a:t>In selecting a career, keep in  mind:</a:t>
            </a:r>
          </a:p>
          <a:p>
            <a:pPr lvl="1"/>
            <a:r>
              <a:rPr lang="en-US" dirty="0"/>
              <a:t>what do you like to do</a:t>
            </a:r>
          </a:p>
          <a:p>
            <a:pPr lvl="1"/>
            <a:r>
              <a:rPr lang="en-US" dirty="0"/>
              <a:t>your natural abilities or  talents</a:t>
            </a:r>
          </a:p>
          <a:p>
            <a:pPr lvl="1"/>
            <a:r>
              <a:rPr lang="en-US" dirty="0"/>
              <a:t>what you know how to do  well</a:t>
            </a:r>
          </a:p>
          <a:p>
            <a:endParaRPr lang="en-US" dirty="0"/>
          </a:p>
        </p:txBody>
      </p:sp>
      <p:sp>
        <p:nvSpPr>
          <p:cNvPr id="5" name="object 4">
            <a:extLst>
              <a:ext uri="{FF2B5EF4-FFF2-40B4-BE49-F238E27FC236}">
                <a16:creationId xmlns:a16="http://schemas.microsoft.com/office/drawing/2014/main" id="{49EA5150-8C75-4142-87DA-60444B25EA62}"/>
              </a:ext>
            </a:extLst>
          </p:cNvPr>
          <p:cNvSpPr/>
          <p:nvPr/>
        </p:nvSpPr>
        <p:spPr>
          <a:xfrm>
            <a:off x="7998537" y="1420420"/>
            <a:ext cx="2609088" cy="365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62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CEB-BD46-4D64-A1C6-FBC55DB8A001}"/>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BDD9A132-E19D-40AC-9095-DF486757C526}"/>
              </a:ext>
            </a:extLst>
          </p:cNvPr>
          <p:cNvSpPr>
            <a:spLocks noGrp="1"/>
          </p:cNvSpPr>
          <p:nvPr>
            <p:ph sz="half" idx="1"/>
          </p:nvPr>
        </p:nvSpPr>
        <p:spPr/>
        <p:txBody>
          <a:bodyPr/>
          <a:lstStyle/>
          <a:p>
            <a:pPr lvl="1"/>
            <a:r>
              <a:rPr lang="en-US" dirty="0"/>
              <a:t>Job growth will  increase by 20%  between 2010 and  2020</a:t>
            </a:r>
          </a:p>
          <a:p>
            <a:pPr lvl="1"/>
            <a:r>
              <a:rPr lang="en-US" dirty="0"/>
              <a:t>Parents will need  childcare while they  work</a:t>
            </a:r>
          </a:p>
          <a:p>
            <a:pPr lvl="1"/>
            <a:r>
              <a:rPr lang="en-US" dirty="0"/>
              <a:t>Demand for childcare  workers is expected to  grow</a:t>
            </a:r>
          </a:p>
          <a:p>
            <a:endParaRPr lang="en-US" dirty="0"/>
          </a:p>
        </p:txBody>
      </p:sp>
      <p:sp>
        <p:nvSpPr>
          <p:cNvPr id="5" name="object 4">
            <a:extLst>
              <a:ext uri="{FF2B5EF4-FFF2-40B4-BE49-F238E27FC236}">
                <a16:creationId xmlns:a16="http://schemas.microsoft.com/office/drawing/2014/main" id="{2C2D43D2-3727-4DBD-9BA8-8EE6F301F98B}"/>
              </a:ext>
            </a:extLst>
          </p:cNvPr>
          <p:cNvSpPr/>
          <p:nvPr/>
        </p:nvSpPr>
        <p:spPr>
          <a:xfrm>
            <a:off x="6666271" y="1283508"/>
            <a:ext cx="4785065" cy="381943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686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7CE3-C827-43CC-AF7E-A89884F06161}"/>
              </a:ext>
            </a:extLst>
          </p:cNvPr>
          <p:cNvSpPr>
            <a:spLocks noGrp="1"/>
          </p:cNvSpPr>
          <p:nvPr>
            <p:ph type="title"/>
          </p:nvPr>
        </p:nvSpPr>
        <p:spPr/>
        <p:txBody>
          <a:bodyPr/>
          <a:lstStyle/>
          <a:p>
            <a:r>
              <a:rPr lang="en-US" dirty="0"/>
              <a:t>Basic Requirements</a:t>
            </a:r>
          </a:p>
        </p:txBody>
      </p:sp>
      <p:sp>
        <p:nvSpPr>
          <p:cNvPr id="3" name="Content Placeholder 2">
            <a:extLst>
              <a:ext uri="{FF2B5EF4-FFF2-40B4-BE49-F238E27FC236}">
                <a16:creationId xmlns:a16="http://schemas.microsoft.com/office/drawing/2014/main" id="{04F00568-FBB9-49D1-A5A3-44BAA40FA01F}"/>
              </a:ext>
            </a:extLst>
          </p:cNvPr>
          <p:cNvSpPr>
            <a:spLocks noGrp="1"/>
          </p:cNvSpPr>
          <p:nvPr>
            <p:ph sz="half" idx="1"/>
          </p:nvPr>
        </p:nvSpPr>
        <p:spPr/>
        <p:txBody>
          <a:bodyPr/>
          <a:lstStyle/>
          <a:p>
            <a:pPr lvl="1"/>
            <a:r>
              <a:rPr lang="en-US" dirty="0"/>
              <a:t>Vary from state to  state</a:t>
            </a:r>
          </a:p>
          <a:p>
            <a:pPr lvl="1"/>
            <a:r>
              <a:rPr lang="en-US" dirty="0"/>
              <a:t>Minimum of a high  school diploma</a:t>
            </a:r>
          </a:p>
          <a:p>
            <a:pPr lvl="1"/>
            <a:r>
              <a:rPr lang="en-US" dirty="0"/>
              <a:t>Experience</a:t>
            </a:r>
          </a:p>
          <a:p>
            <a:pPr lvl="1"/>
            <a:r>
              <a:rPr lang="en-US" dirty="0"/>
              <a:t>Continued education  preferred</a:t>
            </a:r>
          </a:p>
          <a:p>
            <a:endParaRPr lang="en-US" dirty="0"/>
          </a:p>
        </p:txBody>
      </p:sp>
      <p:pic>
        <p:nvPicPr>
          <p:cNvPr id="6" name="Picture 5">
            <a:extLst>
              <a:ext uri="{FF2B5EF4-FFF2-40B4-BE49-F238E27FC236}">
                <a16:creationId xmlns:a16="http://schemas.microsoft.com/office/drawing/2014/main" id="{F6A3CEB0-B476-47BC-A11B-6B154322B82B}"/>
              </a:ext>
            </a:extLst>
          </p:cNvPr>
          <p:cNvPicPr>
            <a:picLocks noChangeAspect="1"/>
          </p:cNvPicPr>
          <p:nvPr/>
        </p:nvPicPr>
        <p:blipFill>
          <a:blip r:embed="rId3"/>
          <a:stretch>
            <a:fillRect/>
          </a:stretch>
        </p:blipFill>
        <p:spPr>
          <a:xfrm>
            <a:off x="7081273" y="1420420"/>
            <a:ext cx="3458907" cy="3458907"/>
          </a:xfrm>
          <a:prstGeom prst="rect">
            <a:avLst/>
          </a:prstGeom>
        </p:spPr>
      </p:pic>
    </p:spTree>
    <p:extLst>
      <p:ext uri="{BB962C8B-B14F-4D97-AF65-F5344CB8AC3E}">
        <p14:creationId xmlns:p14="http://schemas.microsoft.com/office/powerpoint/2010/main" val="388669721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05d88611-e516-4d1a-b12e-39107e78b3d0"/>
    <ds:schemaRef ds:uri="http://purl.org/dc/elements/1.1/"/>
    <ds:schemaRef ds:uri="56ea17bb-c96d-4826-b465-01eec0dd23dd"/>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181</TotalTime>
  <Words>2440</Words>
  <Application>Microsoft Office PowerPoint</Application>
  <PresentationFormat>Widescreen</PresentationFormat>
  <Paragraphs>277</Paragraphs>
  <Slides>26</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Careers in Child Development  Exploring Employment Opportunities </vt:lpstr>
      <vt:lpstr>PowerPoint Presentation</vt:lpstr>
      <vt:lpstr>Human Services</vt:lpstr>
      <vt:lpstr>Career Cluster</vt:lpstr>
      <vt:lpstr>Goals</vt:lpstr>
      <vt:lpstr>Long Term vs. Short Term Goals</vt:lpstr>
      <vt:lpstr>Interests, Aptitudes, and Abilities</vt:lpstr>
      <vt:lpstr>Employment</vt:lpstr>
      <vt:lpstr>Basic Requirements</vt:lpstr>
      <vt:lpstr>Education and Training</vt:lpstr>
      <vt:lpstr>Certificate Programs</vt:lpstr>
      <vt:lpstr>Associate’s Degree Programs</vt:lpstr>
      <vt:lpstr>Bachelor’s Degree Programs</vt:lpstr>
      <vt:lpstr>Entry-Level Training</vt:lpstr>
      <vt:lpstr>Employability Skills Needed</vt:lpstr>
      <vt:lpstr>Continued Education</vt:lpstr>
      <vt:lpstr>Entrepreneurship Opportunities</vt:lpstr>
      <vt:lpstr>Obtaining Employment</vt:lpstr>
      <vt:lpstr>Maintaining Employment</vt:lpstr>
      <vt:lpstr>Terminating Employment</vt:lpstr>
      <vt:lpstr>Careers in Child Development</vt:lpstr>
      <vt:lpstr>Careers in Child Development</vt:lpstr>
      <vt:lpstr>Questions</vt:lpstr>
      <vt:lpstr>References/Resources</vt:lpstr>
      <vt:lpstr>References/Resources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26</cp:revision>
  <cp:lastPrinted>2017-07-07T16:17:37Z</cp:lastPrinted>
  <dcterms:created xsi:type="dcterms:W3CDTF">2017-07-11T23:58:30Z</dcterms:created>
  <dcterms:modified xsi:type="dcterms:W3CDTF">2018-01-22T20:12:30Z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