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9" r:id="rId8"/>
    <p:sldId id="324" r:id="rId9"/>
    <p:sldId id="336" r:id="rId10"/>
    <p:sldId id="328" r:id="rId11"/>
    <p:sldId id="331" r:id="rId12"/>
    <p:sldId id="325" r:id="rId13"/>
    <p:sldId id="337" r:id="rId14"/>
    <p:sldId id="338" r:id="rId15"/>
    <p:sldId id="339" r:id="rId16"/>
    <p:sldId id="340" r:id="rId17"/>
    <p:sldId id="341" r:id="rId18"/>
    <p:sldId id="342" r:id="rId19"/>
    <p:sldId id="344" r:id="rId20"/>
    <p:sldId id="347" r:id="rId21"/>
    <p:sldId id="343" r:id="rId22"/>
    <p:sldId id="346" r:id="rId23"/>
    <p:sldId id="352" r:id="rId24"/>
    <p:sldId id="348" r:id="rId25"/>
    <p:sldId id="345" r:id="rId26"/>
    <p:sldId id="350" r:id="rId27"/>
    <p:sldId id="349" r:id="rId28"/>
    <p:sldId id="351" r:id="rId29"/>
    <p:sldId id="333"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95137" autoAdjust="0"/>
  </p:normalViewPr>
  <p:slideViewPr>
    <p:cSldViewPr snapToGrid="0">
      <p:cViewPr varScale="1">
        <p:scale>
          <a:sx n="78" d="100"/>
          <a:sy n="78" d="100"/>
        </p:scale>
        <p:origin x="826"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1/23/2018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1/23/2018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course may be offered as a laboratory-based or internship course. </a:t>
            </a:r>
          </a:p>
          <a:p>
            <a:r>
              <a:rPr lang="en-US" sz="1200" b="0" i="0" u="none" strike="noStrike" kern="1200" baseline="0" dirty="0">
                <a:solidFill>
                  <a:schemeClr val="tx1"/>
                </a:solidFill>
                <a:latin typeface="+mn-lt"/>
                <a:ea typeface="+mn-ea"/>
                <a:cs typeface="+mn-cs"/>
              </a:rPr>
              <a:t>Click on hyperlink Chef and Head Cook to view video. </a:t>
            </a:r>
          </a:p>
          <a:p>
            <a:r>
              <a:rPr lang="en-US" sz="1200" b="0" i="0" u="none" strike="noStrike" kern="1200" baseline="0" dirty="0">
                <a:solidFill>
                  <a:schemeClr val="tx1"/>
                </a:solidFill>
                <a:latin typeface="+mn-lt"/>
                <a:ea typeface="+mn-ea"/>
                <a:cs typeface="+mn-cs"/>
              </a:rPr>
              <a:t>Achieve Texas </a:t>
            </a:r>
          </a:p>
          <a:p>
            <a:r>
              <a:rPr lang="en-US" sz="1200" b="0" i="0" u="none" strike="noStrike" kern="1200" baseline="0" dirty="0">
                <a:solidFill>
                  <a:schemeClr val="tx1"/>
                </a:solidFill>
                <a:latin typeface="+mn-lt"/>
                <a:ea typeface="+mn-ea"/>
                <a:cs typeface="+mn-cs"/>
              </a:rPr>
              <a:t>Chef and Head Cooks </a:t>
            </a:r>
          </a:p>
          <a:p>
            <a:r>
              <a:rPr lang="en-US" sz="1200" b="0" i="0" u="none" strike="noStrike" kern="1200" baseline="0" dirty="0">
                <a:solidFill>
                  <a:schemeClr val="tx1"/>
                </a:solidFill>
                <a:latin typeface="+mn-lt"/>
                <a:ea typeface="+mn-ea"/>
                <a:cs typeface="+mn-cs"/>
              </a:rPr>
              <a:t>http://www.achievetexas.org/_media/35-1011.00-09.mpg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347102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Associate Degrees are generally two year programs at a community college.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528201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36669561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Bachelor Degrees are generally four year programs that will assist the student as they continue in their careers.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318859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ability to communicate clearly and positively is one of the most important skills in work and life. </a:t>
            </a:r>
          </a:p>
          <a:p>
            <a:r>
              <a:rPr lang="en-US" sz="1200" b="1" i="0" u="none" strike="noStrike" kern="1200" baseline="0" dirty="0">
                <a:solidFill>
                  <a:schemeClr val="tx1"/>
                </a:solidFill>
                <a:latin typeface="+mn-lt"/>
                <a:ea typeface="+mn-ea"/>
                <a:cs typeface="+mn-cs"/>
              </a:rPr>
              <a:t>Verbal </a:t>
            </a:r>
            <a:r>
              <a:rPr lang="en-US" sz="1200" b="0" i="0" u="none" strike="noStrike" kern="1200" baseline="0" dirty="0">
                <a:solidFill>
                  <a:schemeClr val="tx1"/>
                </a:solidFill>
                <a:latin typeface="+mn-lt"/>
                <a:ea typeface="+mn-ea"/>
                <a:cs typeface="+mn-cs"/>
              </a:rPr>
              <a:t>means using word in language and word choice. </a:t>
            </a:r>
          </a:p>
          <a:p>
            <a:r>
              <a:rPr lang="en-US" sz="1200" b="1" i="0" u="none" strike="noStrike" kern="1200" baseline="0" dirty="0">
                <a:solidFill>
                  <a:schemeClr val="tx1"/>
                </a:solidFill>
                <a:latin typeface="+mn-lt"/>
                <a:ea typeface="+mn-ea"/>
                <a:cs typeface="+mn-cs"/>
              </a:rPr>
              <a:t>Nonverbal </a:t>
            </a:r>
            <a:r>
              <a:rPr lang="en-US" sz="1200" b="0" i="0" u="none" strike="noStrike" kern="1200" baseline="0" dirty="0">
                <a:solidFill>
                  <a:schemeClr val="tx1"/>
                </a:solidFill>
                <a:latin typeface="+mn-lt"/>
                <a:ea typeface="+mn-ea"/>
                <a:cs typeface="+mn-cs"/>
              </a:rPr>
              <a:t>means without words includes body language, facial expressions, posture, hand gestures and tone of voice. </a:t>
            </a:r>
          </a:p>
          <a:p>
            <a:r>
              <a:rPr lang="en-US" sz="1200" b="1" i="0" u="none" strike="noStrike" kern="1200" baseline="0" dirty="0">
                <a:solidFill>
                  <a:schemeClr val="tx1"/>
                </a:solidFill>
                <a:latin typeface="+mn-lt"/>
                <a:ea typeface="+mn-ea"/>
                <a:cs typeface="+mn-cs"/>
              </a:rPr>
              <a:t>Listening </a:t>
            </a:r>
            <a:r>
              <a:rPr lang="en-US" sz="1200" b="0" i="0" u="none" strike="noStrike" kern="1200" baseline="0" dirty="0">
                <a:solidFill>
                  <a:schemeClr val="tx1"/>
                </a:solidFill>
                <a:latin typeface="+mn-lt"/>
                <a:ea typeface="+mn-ea"/>
                <a:cs typeface="+mn-cs"/>
              </a:rPr>
              <a:t>is an active process and you must pay attention when you listen to someone. </a:t>
            </a:r>
            <a:r>
              <a:rPr lang="en-US" sz="1200" b="1" i="0" u="none" strike="noStrike" kern="1200" baseline="0" dirty="0">
                <a:solidFill>
                  <a:schemeClr val="tx1"/>
                </a:solidFill>
                <a:latin typeface="+mn-lt"/>
                <a:ea typeface="+mn-ea"/>
                <a:cs typeface="+mn-cs"/>
              </a:rPr>
              <a:t>Speaking </a:t>
            </a:r>
            <a:r>
              <a:rPr lang="en-US" sz="1200" b="0" i="0" u="none" strike="noStrike" kern="1200" baseline="0" dirty="0">
                <a:solidFill>
                  <a:schemeClr val="tx1"/>
                </a:solidFill>
                <a:latin typeface="+mn-lt"/>
                <a:ea typeface="+mn-ea"/>
                <a:cs typeface="+mn-cs"/>
              </a:rPr>
              <a:t>occurs whenever you say something and includes the word you choose, your posture, and your tone of voice. </a:t>
            </a:r>
          </a:p>
          <a:p>
            <a:r>
              <a:rPr lang="en-US" sz="1200" b="1" i="0" u="none" strike="noStrike" kern="1200" baseline="0" dirty="0">
                <a:solidFill>
                  <a:schemeClr val="tx1"/>
                </a:solidFill>
                <a:latin typeface="+mn-lt"/>
                <a:ea typeface="+mn-ea"/>
                <a:cs typeface="+mn-cs"/>
              </a:rPr>
              <a:t>Reading </a:t>
            </a:r>
            <a:r>
              <a:rPr lang="en-US" sz="1200" b="0" i="0" u="none" strike="noStrike" kern="1200" baseline="0" dirty="0">
                <a:solidFill>
                  <a:schemeClr val="tx1"/>
                </a:solidFill>
                <a:latin typeface="+mn-lt"/>
                <a:ea typeface="+mn-ea"/>
                <a:cs typeface="+mn-cs"/>
              </a:rPr>
              <a:t>is an important way to learn new information such as the employee handbook, guidelines, checklists, and information on a computer screen</a:t>
            </a:r>
            <a:r>
              <a:rPr lang="en-US" sz="1200" b="1" i="0" u="none" strike="noStrike" kern="1200" baseline="0" dirty="0">
                <a:solidFill>
                  <a:schemeClr val="tx1"/>
                </a:solidFill>
                <a:latin typeface="+mn-lt"/>
                <a:ea typeface="+mn-ea"/>
                <a:cs typeface="+mn-cs"/>
              </a:rPr>
              <a:t>. Writing </a:t>
            </a:r>
            <a:r>
              <a:rPr lang="en-US" sz="1200" b="0" i="0" u="none" strike="noStrike" kern="1200" baseline="0" dirty="0">
                <a:solidFill>
                  <a:schemeClr val="tx1"/>
                </a:solidFill>
                <a:latin typeface="+mn-lt"/>
                <a:ea typeface="+mn-ea"/>
                <a:cs typeface="+mn-cs"/>
              </a:rPr>
              <a:t>includes using a keyboard on a computer to enter information, reports, and ordering supplies. </a:t>
            </a:r>
          </a:p>
          <a:p>
            <a:r>
              <a:rPr lang="en-US" sz="1200" b="0" i="0" u="none" strike="noStrike" kern="1200" baseline="0" dirty="0">
                <a:solidFill>
                  <a:schemeClr val="tx1"/>
                </a:solidFill>
                <a:latin typeface="+mn-lt"/>
                <a:ea typeface="+mn-ea"/>
                <a:cs typeface="+mn-cs"/>
              </a:rPr>
              <a:t>Basic </a:t>
            </a:r>
            <a:r>
              <a:rPr lang="en-US" sz="1200" b="1" i="0" u="none" strike="noStrike" kern="1200" baseline="0" dirty="0">
                <a:solidFill>
                  <a:schemeClr val="tx1"/>
                </a:solidFill>
                <a:latin typeface="+mn-lt"/>
                <a:ea typeface="+mn-ea"/>
                <a:cs typeface="+mn-cs"/>
              </a:rPr>
              <a:t>arithmetic and mathematics </a:t>
            </a:r>
            <a:r>
              <a:rPr lang="en-US" sz="1200" b="0" i="0" u="none" strike="noStrike" kern="1200" baseline="0" dirty="0">
                <a:solidFill>
                  <a:schemeClr val="tx1"/>
                </a:solidFill>
                <a:latin typeface="+mn-lt"/>
                <a:ea typeface="+mn-ea"/>
                <a:cs typeface="+mn-cs"/>
              </a:rPr>
              <a:t>needed to use a calculator and computer. </a:t>
            </a:r>
          </a:p>
          <a:p>
            <a:r>
              <a:rPr lang="en-US" sz="1200" b="1" i="0" u="none" strike="noStrike" kern="1200" baseline="0" dirty="0">
                <a:solidFill>
                  <a:schemeClr val="tx1"/>
                </a:solidFill>
                <a:latin typeface="+mn-lt"/>
                <a:ea typeface="+mn-ea"/>
                <a:cs typeface="+mn-cs"/>
              </a:rPr>
              <a:t>Electronic communication </a:t>
            </a:r>
            <a:r>
              <a:rPr lang="en-US" sz="1200" b="0" i="0" u="none" strike="noStrike" kern="1200" baseline="0" dirty="0">
                <a:solidFill>
                  <a:schemeClr val="tx1"/>
                </a:solidFill>
                <a:latin typeface="+mn-lt"/>
                <a:ea typeface="+mn-ea"/>
                <a:cs typeface="+mn-cs"/>
              </a:rPr>
              <a:t>includes computers, cell phones, two-way radios, pagers, and hand-held computers (tablets). Wireless devices and e-mail are also necessary to fulfill many requirements.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7256521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Career Cluster- Hospitality and Tourism Careers O*Net Online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412000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career portfolio and interview skills may be taught in another lesson but you can introduce the information at this time.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828303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with students other responsibilities they would need to keep their jobs.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1399398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may be several reasons to leave employment. Students may move away to college, have found another job with better pay, or have decided to return to school. Whatever the reasons may be, students should leave on good terms.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8019741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Stress to students the need for updating their skills to keep up with current trends. </a:t>
            </a:r>
          </a:p>
          <a:p>
            <a:r>
              <a:rPr lang="en-US" sz="1200" b="0" i="0" u="none" strike="noStrike" kern="1200" baseline="0" dirty="0">
                <a:solidFill>
                  <a:schemeClr val="tx1"/>
                </a:solidFill>
                <a:latin typeface="+mn-lt"/>
                <a:ea typeface="+mn-ea"/>
                <a:cs typeface="+mn-cs"/>
              </a:rPr>
              <a:t>What other ways can students update their skills?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8335563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Food for Friends </a:t>
            </a:r>
            <a:r>
              <a:rPr lang="en-US" sz="1200" b="0" i="0" u="none" strike="noStrike" kern="1200" baseline="0" dirty="0">
                <a:solidFill>
                  <a:schemeClr val="tx1"/>
                </a:solidFill>
                <a:latin typeface="+mn-lt"/>
                <a:ea typeface="+mn-ea"/>
                <a:cs typeface="+mn-cs"/>
              </a:rPr>
              <a:t>- provide food and specifically peanut butter and jelly sandwiches to the hungry in our society. </a:t>
            </a:r>
          </a:p>
          <a:p>
            <a:r>
              <a:rPr lang="en-US" sz="1200" b="1" i="0" u="none" strike="noStrike" kern="1200" baseline="0" dirty="0">
                <a:solidFill>
                  <a:schemeClr val="tx1"/>
                </a:solidFill>
                <a:latin typeface="+mn-lt"/>
                <a:ea typeface="+mn-ea"/>
                <a:cs typeface="+mn-cs"/>
              </a:rPr>
              <a:t>Food Fundamentals </a:t>
            </a:r>
            <a:r>
              <a:rPr lang="en-US" sz="1200" b="0" i="0" u="none" strike="noStrike" kern="1200" baseline="0" dirty="0">
                <a:solidFill>
                  <a:schemeClr val="tx1"/>
                </a:solidFill>
                <a:latin typeface="+mn-lt"/>
                <a:ea typeface="+mn-ea"/>
                <a:cs typeface="+mn-cs"/>
              </a:rPr>
              <a:t>- brings together information in food science, food safety, food economics and nutrition in the classroom. </a:t>
            </a:r>
          </a:p>
          <a:p>
            <a:r>
              <a:rPr lang="en-US" sz="1200" b="1" i="0" u="none" strike="noStrike" kern="1200" baseline="0" dirty="0">
                <a:solidFill>
                  <a:schemeClr val="tx1"/>
                </a:solidFill>
                <a:latin typeface="+mn-lt"/>
                <a:ea typeface="+mn-ea"/>
                <a:cs typeface="+mn-cs"/>
              </a:rPr>
              <a:t>Holiday Food Drive </a:t>
            </a:r>
            <a:r>
              <a:rPr lang="en-US" sz="1200" b="0" i="0" u="none" strike="noStrike" kern="1200" baseline="0" dirty="0">
                <a:solidFill>
                  <a:schemeClr val="tx1"/>
                </a:solidFill>
                <a:latin typeface="+mn-lt"/>
                <a:ea typeface="+mn-ea"/>
                <a:cs typeface="+mn-cs"/>
              </a:rPr>
              <a:t>- Since the holiday season is a time when people are in particular need of food, the students will organize a school wide campaign to collect food for those in need. </a:t>
            </a:r>
          </a:p>
          <a:p>
            <a:r>
              <a:rPr lang="en-US" sz="1200" b="1" i="0" u="none" strike="noStrike" kern="1200" baseline="0" dirty="0">
                <a:solidFill>
                  <a:schemeClr val="tx1"/>
                </a:solidFill>
                <a:latin typeface="+mn-lt"/>
                <a:ea typeface="+mn-ea"/>
                <a:cs typeface="+mn-cs"/>
              </a:rPr>
              <a:t>The Campus Kitchens </a:t>
            </a:r>
            <a:r>
              <a:rPr lang="en-US" sz="1200" b="0" i="0" u="none" strike="noStrike" kern="1200" baseline="0" dirty="0">
                <a:solidFill>
                  <a:schemeClr val="tx1"/>
                </a:solidFill>
                <a:latin typeface="+mn-lt"/>
                <a:ea typeface="+mn-ea"/>
                <a:cs typeface="+mn-cs"/>
              </a:rPr>
              <a:t>- operate student-led Campus Kitchens where student volunteers partner with on-campus dining services, local foodservice businesses, farmers and farmers’ markets and community food banks to recover unserved food, create and deliver nutritious meals to low-income children, families and the elderly. </a:t>
            </a:r>
          </a:p>
          <a:p>
            <a:r>
              <a:rPr lang="en-US" sz="1200" b="1" i="0" u="none" strike="noStrike" kern="1200" baseline="0" dirty="0">
                <a:solidFill>
                  <a:schemeClr val="tx1"/>
                </a:solidFill>
                <a:latin typeface="+mn-lt"/>
                <a:ea typeface="+mn-ea"/>
                <a:cs typeface="+mn-cs"/>
              </a:rPr>
              <a:t>The Edible Schoolyard </a:t>
            </a:r>
            <a:r>
              <a:rPr lang="en-US" sz="1200" b="0" i="0" u="none" strike="noStrike" kern="1200" baseline="0" dirty="0">
                <a:solidFill>
                  <a:schemeClr val="tx1"/>
                </a:solidFill>
                <a:latin typeface="+mn-lt"/>
                <a:ea typeface="+mn-ea"/>
                <a:cs typeface="+mn-cs"/>
              </a:rPr>
              <a:t>- students prepare and eat delicious seasonal dishes from produce they have grown in the garden. </a:t>
            </a:r>
          </a:p>
          <a:p>
            <a:r>
              <a:rPr lang="en-US" sz="1200" b="0" i="0" u="none" strike="noStrike" kern="1200" baseline="0" dirty="0">
                <a:solidFill>
                  <a:schemeClr val="tx1"/>
                </a:solidFill>
                <a:latin typeface="+mn-lt"/>
                <a:ea typeface="+mn-ea"/>
                <a:cs typeface="+mn-cs"/>
              </a:rPr>
              <a:t>Ask your students for other suggestions in your area. </a:t>
            </a:r>
          </a:p>
          <a:p>
            <a:r>
              <a:rPr lang="en-US" sz="1200" b="0" i="0" u="none" strike="noStrike" kern="1200" baseline="0" dirty="0">
                <a:solidFill>
                  <a:schemeClr val="tx1"/>
                </a:solidFill>
                <a:latin typeface="+mn-lt"/>
                <a:ea typeface="+mn-ea"/>
                <a:cs typeface="+mn-cs"/>
              </a:rPr>
              <a:t>For more suggestions and lesson plans for the above listed projects, refer to: </a:t>
            </a:r>
          </a:p>
          <a:p>
            <a:r>
              <a:rPr lang="en-US" sz="1200" b="1" i="0" u="none" strike="noStrike" kern="1200" baseline="0" dirty="0">
                <a:solidFill>
                  <a:schemeClr val="tx1"/>
                </a:solidFill>
                <a:latin typeface="+mn-lt"/>
                <a:ea typeface="+mn-ea"/>
                <a:cs typeface="+mn-cs"/>
              </a:rPr>
              <a:t>National Service-Learning Clearinghouse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America's Most Comprehensive Service-Learning Resource </a:t>
            </a:r>
          </a:p>
          <a:p>
            <a:r>
              <a:rPr lang="en-US" sz="1200" b="0" i="0" u="none" strike="noStrike" kern="1200" baseline="0" dirty="0">
                <a:solidFill>
                  <a:schemeClr val="tx1"/>
                </a:solidFill>
                <a:latin typeface="+mn-lt"/>
                <a:ea typeface="+mn-ea"/>
                <a:cs typeface="+mn-cs"/>
              </a:rPr>
              <a:t>http://www.servicelearning.org/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2940891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Begin by discussing goals with your students. Explain to them that goals are something they have to work for but should be clear ideas, plans, or purposes. It is their dreams – a vision they have of themselves in the future. </a:t>
            </a:r>
          </a:p>
          <a:p>
            <a:r>
              <a:rPr lang="en-US" sz="1200" b="0" i="0" u="none" strike="noStrike" kern="1200" baseline="0" dirty="0">
                <a:solidFill>
                  <a:schemeClr val="tx1"/>
                </a:solidFill>
                <a:latin typeface="+mn-lt"/>
                <a:ea typeface="+mn-ea"/>
                <a:cs typeface="+mn-cs"/>
              </a:rPr>
              <a:t>Goals start out as short term goals that can be achieved quickly like writing an essay for class, cleaning their room, or reading a book. You feel good when these things are accomplished. </a:t>
            </a:r>
          </a:p>
          <a:p>
            <a:r>
              <a:rPr lang="en-US" sz="1200" b="0" i="0" u="none" strike="noStrike" kern="1200" baseline="0" dirty="0">
                <a:solidFill>
                  <a:schemeClr val="tx1"/>
                </a:solidFill>
                <a:latin typeface="+mn-lt"/>
                <a:ea typeface="+mn-ea"/>
                <a:cs typeface="+mn-cs"/>
              </a:rPr>
              <a:t>Long term goals take planning and commitment and can be divided into a series of smaller goals. Achieving a high score on the SAT, being accepted into the college of their choice, graduating from college and beginning their dream career are examples. </a:t>
            </a:r>
          </a:p>
          <a:p>
            <a:r>
              <a:rPr lang="en-US" sz="1200" b="0" i="0" u="none" strike="noStrike" kern="1200" baseline="0" dirty="0">
                <a:solidFill>
                  <a:schemeClr val="tx1"/>
                </a:solidFill>
                <a:latin typeface="+mn-lt"/>
                <a:ea typeface="+mn-ea"/>
                <a:cs typeface="+mn-cs"/>
              </a:rPr>
              <a:t>Ask your student for more examples. Allow students to commence working on graphic organizer.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75218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Distribute handout </a:t>
            </a:r>
            <a:r>
              <a:rPr lang="en-US" sz="1200" b="1" i="0" u="none" strike="noStrike" kern="1200" baseline="0" dirty="0">
                <a:solidFill>
                  <a:schemeClr val="tx1"/>
                </a:solidFill>
                <a:latin typeface="+mn-lt"/>
                <a:ea typeface="+mn-ea"/>
                <a:cs typeface="+mn-cs"/>
              </a:rPr>
              <a:t>Setting Career Goals. </a:t>
            </a:r>
            <a:r>
              <a:rPr lang="en-US" sz="1200" b="0" i="0" u="none" strike="noStrike" kern="1200" baseline="0" dirty="0">
                <a:solidFill>
                  <a:schemeClr val="tx1"/>
                </a:solidFill>
                <a:latin typeface="+mn-lt"/>
                <a:ea typeface="+mn-ea"/>
                <a:cs typeface="+mn-cs"/>
              </a:rPr>
              <a:t>Allow students time to reflect on the career goals they are interested in.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984636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Achieve Texas College and Career Initiative </a:t>
            </a:r>
            <a:r>
              <a:rPr lang="en-US" sz="1200" b="0" i="0" u="none" strike="noStrike" kern="1200" baseline="0" dirty="0">
                <a:solidFill>
                  <a:schemeClr val="tx1"/>
                </a:solidFill>
                <a:latin typeface="+mn-lt"/>
                <a:ea typeface="+mn-ea"/>
                <a:cs typeface="+mn-cs"/>
              </a:rPr>
              <a:t>is an education initiative designed to prepare students for a lifetime of success. It allows students to achieve excellence by preparing them for secondary and postsecondary opportunities, career preparation and advancement, meaningful work, and active citizenship. </a:t>
            </a:r>
          </a:p>
          <a:p>
            <a:r>
              <a:rPr lang="en-US" sz="1200" b="1" i="0" u="none" strike="noStrike" kern="1200" baseline="0" dirty="0">
                <a:solidFill>
                  <a:schemeClr val="tx1"/>
                </a:solidFill>
                <a:latin typeface="+mn-lt"/>
                <a:ea typeface="+mn-ea"/>
                <a:cs typeface="+mn-cs"/>
              </a:rPr>
              <a:t>Achieve Texas </a:t>
            </a:r>
            <a:r>
              <a:rPr lang="en-US" sz="1200" b="0" i="0" u="none" strike="noStrike" kern="1200" baseline="0" dirty="0">
                <a:solidFill>
                  <a:schemeClr val="tx1"/>
                </a:solidFill>
                <a:latin typeface="+mn-lt"/>
                <a:ea typeface="+mn-ea"/>
                <a:cs typeface="+mn-cs"/>
              </a:rPr>
              <a:t>is designed to help students (and their parents) make wise education choices. It is based on the belief that the curricula of the 21st century should combine </a:t>
            </a:r>
            <a:r>
              <a:rPr lang="en-US" sz="1200" b="0" i="1" u="none" strike="noStrike" kern="1200" baseline="0" dirty="0">
                <a:solidFill>
                  <a:schemeClr val="tx1"/>
                </a:solidFill>
                <a:latin typeface="+mn-lt"/>
                <a:ea typeface="+mn-ea"/>
                <a:cs typeface="+mn-cs"/>
              </a:rPr>
              <a:t>rigorous </a:t>
            </a:r>
            <a:r>
              <a:rPr lang="en-US" sz="1200" b="0" i="0" u="none" strike="noStrike" kern="1200" baseline="0" dirty="0">
                <a:solidFill>
                  <a:schemeClr val="tx1"/>
                </a:solidFill>
                <a:latin typeface="+mn-lt"/>
                <a:ea typeface="+mn-ea"/>
                <a:cs typeface="+mn-cs"/>
              </a:rPr>
              <a:t>academics with </a:t>
            </a:r>
            <a:r>
              <a:rPr lang="en-US" sz="1200" b="0" i="1" u="none" strike="noStrike" kern="1200" baseline="0" dirty="0">
                <a:solidFill>
                  <a:schemeClr val="tx1"/>
                </a:solidFill>
                <a:latin typeface="+mn-lt"/>
                <a:ea typeface="+mn-ea"/>
                <a:cs typeface="+mn-cs"/>
              </a:rPr>
              <a:t>relevant </a:t>
            </a:r>
            <a:r>
              <a:rPr lang="en-US" sz="1200" b="0" i="0" u="none" strike="noStrike" kern="1200" baseline="0" dirty="0">
                <a:solidFill>
                  <a:schemeClr val="tx1"/>
                </a:solidFill>
                <a:latin typeface="+mn-lt"/>
                <a:ea typeface="+mn-ea"/>
                <a:cs typeface="+mn-cs"/>
              </a:rPr>
              <a:t>career education. When schools integrate academic and technical education, students can see the “usefulness” of what they are learning. The system also facilitates a seamless transition from secondary to postsecondary opportunities.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0413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POS represent a </a:t>
            </a:r>
            <a:r>
              <a:rPr lang="en-US" sz="1200" b="1" i="0" u="none" strike="noStrike" kern="1200" baseline="0" dirty="0">
                <a:solidFill>
                  <a:schemeClr val="tx1"/>
                </a:solidFill>
                <a:latin typeface="+mn-lt"/>
                <a:ea typeface="+mn-ea"/>
                <a:cs typeface="+mn-cs"/>
              </a:rPr>
              <a:t>recommended </a:t>
            </a:r>
            <a:r>
              <a:rPr lang="en-US" sz="1200" b="0" i="0" u="none" strike="noStrike" kern="1200" baseline="0" dirty="0">
                <a:solidFill>
                  <a:schemeClr val="tx1"/>
                </a:solidFill>
                <a:latin typeface="+mn-lt"/>
                <a:ea typeface="+mn-ea"/>
                <a:cs typeface="+mn-cs"/>
              </a:rPr>
              <a:t>sequence of coursework based on a student’s interest and career goal. POS contain lots of helpful information, including the core courses and career-related electives in high school that will help prepare students for their career goals. The POS are based upon the Recommended High School Graduation Plan and can easily be adapted for the Distinguished Achievement High School Graduation Plan. </a:t>
            </a:r>
          </a:p>
          <a:p>
            <a:r>
              <a:rPr lang="en-US" sz="1200" b="0" i="0" u="none" strike="noStrike" kern="1200" baseline="0" dirty="0">
                <a:solidFill>
                  <a:schemeClr val="tx1"/>
                </a:solidFill>
                <a:latin typeface="+mn-lt"/>
                <a:ea typeface="+mn-ea"/>
                <a:cs typeface="+mn-cs"/>
              </a:rPr>
              <a:t>There are 4 Programs of Study and 6 Models for this Career Cluster. </a:t>
            </a:r>
          </a:p>
          <a:p>
            <a:r>
              <a:rPr lang="en-US" sz="1200" b="0" i="0" u="none" strike="noStrike" kern="1200" baseline="0" dirty="0">
                <a:solidFill>
                  <a:schemeClr val="tx1"/>
                </a:solidFill>
                <a:latin typeface="+mn-lt"/>
                <a:ea typeface="+mn-ea"/>
                <a:cs typeface="+mn-cs"/>
              </a:rPr>
              <a:t>All schools are different and may choose to follow other Programs of Study. Be sure to tell students what your school has to offer.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788294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See Programs of Study Models for Chef-Head Cook and Food and Beverage Manager in the all Lesson Attachment tab to follow along with the slide presentation. The slides include information from the two models in alphabetical order. </a:t>
            </a:r>
          </a:p>
          <a:p>
            <a:r>
              <a:rPr lang="en-US" sz="1200" b="0" i="0" u="none" strike="noStrike" kern="1200" baseline="0" dirty="0">
                <a:solidFill>
                  <a:schemeClr val="tx1"/>
                </a:solidFill>
                <a:latin typeface="+mn-lt"/>
                <a:ea typeface="+mn-ea"/>
                <a:cs typeface="+mn-cs"/>
              </a:rPr>
              <a:t>Click on hyperlink Culinary Arts Service Careers to view short video. </a:t>
            </a:r>
          </a:p>
          <a:p>
            <a:r>
              <a:rPr lang="en-US" sz="1200" b="0" i="0" u="none" strike="noStrike" kern="1200" baseline="0" dirty="0">
                <a:solidFill>
                  <a:schemeClr val="tx1"/>
                </a:solidFill>
                <a:latin typeface="+mn-lt"/>
                <a:ea typeface="+mn-ea"/>
                <a:cs typeface="+mn-cs"/>
              </a:rPr>
              <a:t>Culinary Arts Service Careers at Francis Tuttle Technology Center </a:t>
            </a:r>
          </a:p>
          <a:p>
            <a:r>
              <a:rPr lang="en-US" sz="1200" b="0" i="0" u="none" strike="noStrike" kern="1200" baseline="0" dirty="0">
                <a:solidFill>
                  <a:schemeClr val="tx1"/>
                </a:solidFill>
                <a:latin typeface="+mn-lt"/>
                <a:ea typeface="+mn-ea"/>
                <a:cs typeface="+mn-cs"/>
              </a:rPr>
              <a:t>http://youtu.be/eovZpqJFiCQ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331557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These are recommended sequence of courses but _____________ (name of your school) offers _______________________.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888790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Discuss employment opportunities in your town or city. Remind students that many careers begin at the bottom.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25634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Education never ends. Students should be aware that earning certifications will help their careers as they move up the ladder of success.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788814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careertech.org/"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 Id="rId6" Type="http://schemas.openxmlformats.org/officeDocument/2006/relationships/hyperlink" Target="http://www.texasworkprep.com/texasworkprep.htm" TargetMode="External"/><Relationship Id="rId5" Type="http://schemas.openxmlformats.org/officeDocument/2006/relationships/hyperlink" Target="https://www.texasworkprep.com/texasworkprep.htm" TargetMode="External"/><Relationship Id="rId4" Type="http://schemas.openxmlformats.org/officeDocument/2006/relationships/hyperlink" Target="http://www.onetonline.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25346" y="698090"/>
            <a:ext cx="7462935" cy="4552335"/>
          </a:xfrm>
        </p:spPr>
        <p:txBody>
          <a:bodyPr>
            <a:normAutofit/>
          </a:bodyPr>
          <a:lstStyle/>
          <a:p>
            <a:pPr>
              <a:spcBef>
                <a:spcPts val="2400"/>
              </a:spcBef>
              <a:spcAft>
                <a:spcPts val="600"/>
              </a:spcAft>
            </a:pPr>
            <a:r>
              <a:rPr lang="en-US" sz="6000" dirty="0"/>
              <a:t>Culinary Arts Careers</a:t>
            </a:r>
            <a:br>
              <a:rPr lang="en-US" sz="6000" dirty="0"/>
            </a:br>
            <a:br>
              <a:rPr lang="en-US" sz="6000" dirty="0"/>
            </a:br>
            <a:r>
              <a:rPr lang="en-US" sz="4000" dirty="0"/>
              <a:t>Connecting Skills, Techniques,  and Employment</a:t>
            </a:r>
            <a:br>
              <a:rPr lang="en-US" sz="6000" dirty="0"/>
            </a:br>
            <a:endParaRPr lang="en-US" sz="6000"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40E0C-70E9-4139-BD9C-264CDED36A8D}"/>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7ECDFCCF-AE1C-41F1-99AD-3430F6F57153}"/>
              </a:ext>
            </a:extLst>
          </p:cNvPr>
          <p:cNvSpPr>
            <a:spLocks noGrp="1"/>
          </p:cNvSpPr>
          <p:nvPr>
            <p:ph sz="half" idx="1"/>
          </p:nvPr>
        </p:nvSpPr>
        <p:spPr/>
        <p:txBody>
          <a:bodyPr/>
          <a:lstStyle/>
          <a:p>
            <a:pPr lvl="1"/>
            <a:r>
              <a:rPr lang="en-US" dirty="0"/>
              <a:t>Bus-person</a:t>
            </a:r>
          </a:p>
          <a:p>
            <a:pPr lvl="1"/>
            <a:r>
              <a:rPr lang="en-US" dirty="0"/>
              <a:t>Cook Trainee</a:t>
            </a:r>
          </a:p>
          <a:p>
            <a:pPr lvl="1"/>
            <a:r>
              <a:rPr lang="en-US" dirty="0"/>
              <a:t>Food Server</a:t>
            </a:r>
          </a:p>
          <a:p>
            <a:pPr lvl="1"/>
            <a:r>
              <a:rPr lang="en-US" dirty="0"/>
              <a:t>Host</a:t>
            </a:r>
          </a:p>
          <a:p>
            <a:pPr lvl="1"/>
            <a:r>
              <a:rPr lang="en-US" dirty="0"/>
              <a:t>Kitchen Helper</a:t>
            </a:r>
          </a:p>
          <a:p>
            <a:pPr lvl="1"/>
            <a:r>
              <a:rPr lang="en-US" dirty="0"/>
              <a:t>Short-order Cook</a:t>
            </a:r>
          </a:p>
          <a:p>
            <a:endParaRPr lang="en-US" dirty="0"/>
          </a:p>
        </p:txBody>
      </p:sp>
    </p:spTree>
    <p:extLst>
      <p:ext uri="{BB962C8B-B14F-4D97-AF65-F5344CB8AC3E}">
        <p14:creationId xmlns:p14="http://schemas.microsoft.com/office/powerpoint/2010/main" val="2288095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D898-F46D-4310-A8C0-310EDACE0F77}"/>
              </a:ext>
            </a:extLst>
          </p:cNvPr>
          <p:cNvSpPr>
            <a:spLocks noGrp="1"/>
          </p:cNvSpPr>
          <p:nvPr>
            <p:ph type="title"/>
          </p:nvPr>
        </p:nvSpPr>
        <p:spPr/>
        <p:txBody>
          <a:bodyPr/>
          <a:lstStyle/>
          <a:p>
            <a:r>
              <a:rPr lang="en-US" dirty="0"/>
              <a:t>Certificates</a:t>
            </a:r>
          </a:p>
        </p:txBody>
      </p:sp>
      <p:sp>
        <p:nvSpPr>
          <p:cNvPr id="4" name="Content Placeholder 3">
            <a:extLst>
              <a:ext uri="{FF2B5EF4-FFF2-40B4-BE49-F238E27FC236}">
                <a16:creationId xmlns:a16="http://schemas.microsoft.com/office/drawing/2014/main" id="{CF95E09E-A1F5-4F1D-B4C5-CC43F1119B20}"/>
              </a:ext>
            </a:extLst>
          </p:cNvPr>
          <p:cNvSpPr>
            <a:spLocks noGrp="1"/>
          </p:cNvSpPr>
          <p:nvPr>
            <p:ph sz="half" idx="1"/>
          </p:nvPr>
        </p:nvSpPr>
        <p:spPr/>
        <p:txBody>
          <a:bodyPr/>
          <a:lstStyle/>
          <a:p>
            <a:pPr lvl="1"/>
            <a:r>
              <a:rPr lang="en-US" dirty="0"/>
              <a:t>Banquet Server</a:t>
            </a:r>
          </a:p>
          <a:p>
            <a:pPr lvl="1"/>
            <a:r>
              <a:rPr lang="en-US" dirty="0"/>
              <a:t>Banquet Setup Employee</a:t>
            </a:r>
          </a:p>
          <a:p>
            <a:pPr lvl="1"/>
            <a:r>
              <a:rPr lang="en-US" dirty="0"/>
              <a:t>Certified Food Manager</a:t>
            </a:r>
          </a:p>
          <a:p>
            <a:pPr lvl="1"/>
            <a:r>
              <a:rPr lang="en-US" dirty="0"/>
              <a:t>Culinarian</a:t>
            </a:r>
          </a:p>
          <a:p>
            <a:pPr lvl="1"/>
            <a:r>
              <a:rPr lang="en-US" dirty="0"/>
              <a:t>Culinary Specialist</a:t>
            </a:r>
          </a:p>
          <a:p>
            <a:pPr lvl="1"/>
            <a:r>
              <a:rPr lang="en-US" dirty="0"/>
              <a:t>Food Manager</a:t>
            </a:r>
          </a:p>
          <a:p>
            <a:pPr lvl="1"/>
            <a:r>
              <a:rPr lang="en-US" dirty="0"/>
              <a:t>Journey Baker</a:t>
            </a:r>
          </a:p>
          <a:p>
            <a:pPr lvl="1"/>
            <a:r>
              <a:rPr lang="en-US" dirty="0"/>
              <a:t>Pastry Culinarian</a:t>
            </a:r>
          </a:p>
          <a:p>
            <a:pPr lvl="1"/>
            <a:r>
              <a:rPr lang="en-US" dirty="0"/>
              <a:t>OSHA </a:t>
            </a:r>
            <a:r>
              <a:rPr lang="en-US" dirty="0" err="1"/>
              <a:t>CareerSafe</a:t>
            </a:r>
            <a:r>
              <a:rPr lang="en-US" dirty="0"/>
              <a:t>®</a:t>
            </a:r>
          </a:p>
          <a:p>
            <a:endParaRPr lang="en-US" dirty="0"/>
          </a:p>
        </p:txBody>
      </p:sp>
      <p:sp>
        <p:nvSpPr>
          <p:cNvPr id="5" name="Content Placeholder 4">
            <a:extLst>
              <a:ext uri="{FF2B5EF4-FFF2-40B4-BE49-F238E27FC236}">
                <a16:creationId xmlns:a16="http://schemas.microsoft.com/office/drawing/2014/main" id="{316657BA-5B11-4593-AE87-E6E7B4A5979A}"/>
              </a:ext>
            </a:extLst>
          </p:cNvPr>
          <p:cNvSpPr>
            <a:spLocks noGrp="1"/>
          </p:cNvSpPr>
          <p:nvPr>
            <p:ph sz="half" idx="10"/>
          </p:nvPr>
        </p:nvSpPr>
        <p:spPr/>
        <p:txBody>
          <a:bodyPr/>
          <a:lstStyle/>
          <a:p>
            <a:pPr lvl="1"/>
            <a:r>
              <a:rPr lang="en-US" dirty="0"/>
              <a:t>ProStart®</a:t>
            </a:r>
          </a:p>
          <a:p>
            <a:pPr lvl="1"/>
            <a:r>
              <a:rPr lang="en-US" dirty="0"/>
              <a:t>Restaurant Server</a:t>
            </a:r>
          </a:p>
          <a:p>
            <a:pPr lvl="1"/>
            <a:r>
              <a:rPr lang="en-US" dirty="0"/>
              <a:t>Secondary Culinary Graduate</a:t>
            </a:r>
          </a:p>
          <a:p>
            <a:pPr lvl="1"/>
            <a:r>
              <a:rPr lang="en-US" dirty="0" err="1"/>
              <a:t>ServSafe</a:t>
            </a:r>
            <a:r>
              <a:rPr lang="en-US" dirty="0"/>
              <a:t>®</a:t>
            </a:r>
          </a:p>
          <a:p>
            <a:endParaRPr lang="en-US" dirty="0"/>
          </a:p>
          <a:p>
            <a:endParaRPr lang="en-US" dirty="0"/>
          </a:p>
        </p:txBody>
      </p:sp>
    </p:spTree>
    <p:extLst>
      <p:ext uri="{BB962C8B-B14F-4D97-AF65-F5344CB8AC3E}">
        <p14:creationId xmlns:p14="http://schemas.microsoft.com/office/powerpoint/2010/main" val="1428571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30E23-CA3F-4194-8B2E-4806FD5ED201}"/>
              </a:ext>
            </a:extLst>
          </p:cNvPr>
          <p:cNvSpPr>
            <a:spLocks noGrp="1"/>
          </p:cNvSpPr>
          <p:nvPr>
            <p:ph type="title"/>
          </p:nvPr>
        </p:nvSpPr>
        <p:spPr/>
        <p:txBody>
          <a:bodyPr/>
          <a:lstStyle/>
          <a:p>
            <a:r>
              <a:rPr lang="en-US" dirty="0"/>
              <a:t>Certificates</a:t>
            </a:r>
          </a:p>
        </p:txBody>
      </p:sp>
      <p:sp>
        <p:nvSpPr>
          <p:cNvPr id="3" name="Content Placeholder 2">
            <a:extLst>
              <a:ext uri="{FF2B5EF4-FFF2-40B4-BE49-F238E27FC236}">
                <a16:creationId xmlns:a16="http://schemas.microsoft.com/office/drawing/2014/main" id="{BB0C97BB-8D1A-4EAE-A7A6-938A09A07E7E}"/>
              </a:ext>
            </a:extLst>
          </p:cNvPr>
          <p:cNvSpPr>
            <a:spLocks noGrp="1"/>
          </p:cNvSpPr>
          <p:nvPr>
            <p:ph sz="half" idx="1"/>
          </p:nvPr>
        </p:nvSpPr>
        <p:spPr/>
        <p:txBody>
          <a:bodyPr/>
          <a:lstStyle/>
          <a:p>
            <a:r>
              <a:rPr lang="en-US" dirty="0"/>
              <a:t>Career Options:</a:t>
            </a:r>
          </a:p>
          <a:p>
            <a:pPr lvl="1"/>
            <a:r>
              <a:rPr lang="en-US" dirty="0"/>
              <a:t>Banquet Setup Server</a:t>
            </a:r>
          </a:p>
          <a:p>
            <a:pPr lvl="1"/>
            <a:r>
              <a:rPr lang="en-US" dirty="0"/>
              <a:t>Chef/Cook Assistant</a:t>
            </a:r>
          </a:p>
          <a:p>
            <a:pPr lvl="1"/>
            <a:r>
              <a:rPr lang="en-US" dirty="0"/>
              <a:t>Fast Food Assistant Manager</a:t>
            </a:r>
          </a:p>
          <a:p>
            <a:pPr lvl="1"/>
            <a:r>
              <a:rPr lang="en-US" dirty="0"/>
              <a:t>Food Preparation Worker</a:t>
            </a:r>
          </a:p>
          <a:p>
            <a:pPr lvl="1"/>
            <a:r>
              <a:rPr lang="en-US" dirty="0"/>
              <a:t>Host</a:t>
            </a:r>
          </a:p>
          <a:p>
            <a:pPr lvl="1"/>
            <a:r>
              <a:rPr lang="en-US" dirty="0"/>
              <a:t>Pastry Cook</a:t>
            </a:r>
          </a:p>
          <a:p>
            <a:pPr lvl="1"/>
            <a:r>
              <a:rPr lang="en-US" dirty="0"/>
              <a:t>Prep Cook</a:t>
            </a:r>
          </a:p>
          <a:p>
            <a:pPr lvl="1"/>
            <a:r>
              <a:rPr lang="en-US" dirty="0"/>
              <a:t>Restaurant Server</a:t>
            </a:r>
          </a:p>
          <a:p>
            <a:pPr lvl="1"/>
            <a:r>
              <a:rPr lang="en-US" dirty="0"/>
              <a:t>Short-order Cook</a:t>
            </a:r>
          </a:p>
          <a:p>
            <a:endParaRPr lang="en-US" dirty="0"/>
          </a:p>
        </p:txBody>
      </p:sp>
    </p:spTree>
    <p:extLst>
      <p:ext uri="{BB962C8B-B14F-4D97-AF65-F5344CB8AC3E}">
        <p14:creationId xmlns:p14="http://schemas.microsoft.com/office/powerpoint/2010/main" val="190524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8292F-4707-4EE1-9D0E-23CB903DDD31}"/>
              </a:ext>
            </a:extLst>
          </p:cNvPr>
          <p:cNvSpPr>
            <a:spLocks noGrp="1"/>
          </p:cNvSpPr>
          <p:nvPr>
            <p:ph type="title"/>
          </p:nvPr>
        </p:nvSpPr>
        <p:spPr/>
        <p:txBody>
          <a:bodyPr/>
          <a:lstStyle/>
          <a:p>
            <a:r>
              <a:rPr lang="en-US" dirty="0"/>
              <a:t>Associate Degrees</a:t>
            </a:r>
          </a:p>
        </p:txBody>
      </p:sp>
      <p:sp>
        <p:nvSpPr>
          <p:cNvPr id="3" name="Content Placeholder 2">
            <a:extLst>
              <a:ext uri="{FF2B5EF4-FFF2-40B4-BE49-F238E27FC236}">
                <a16:creationId xmlns:a16="http://schemas.microsoft.com/office/drawing/2014/main" id="{F556B762-58CC-4305-99BA-471739A4A953}"/>
              </a:ext>
            </a:extLst>
          </p:cNvPr>
          <p:cNvSpPr>
            <a:spLocks noGrp="1"/>
          </p:cNvSpPr>
          <p:nvPr>
            <p:ph sz="half" idx="1"/>
          </p:nvPr>
        </p:nvSpPr>
        <p:spPr/>
        <p:txBody>
          <a:bodyPr/>
          <a:lstStyle/>
          <a:p>
            <a:pPr lvl="1"/>
            <a:r>
              <a:rPr lang="en-US" dirty="0"/>
              <a:t>Baking/Pastry</a:t>
            </a:r>
          </a:p>
          <a:p>
            <a:pPr lvl="1"/>
            <a:r>
              <a:rPr lang="en-US" dirty="0"/>
              <a:t>Culinary Arts</a:t>
            </a:r>
          </a:p>
          <a:p>
            <a:pPr lvl="1"/>
            <a:r>
              <a:rPr lang="en-US" dirty="0"/>
              <a:t>Culinary Arts  Specialization</a:t>
            </a:r>
          </a:p>
          <a:p>
            <a:pPr lvl="1"/>
            <a:r>
              <a:rPr lang="en-US" dirty="0"/>
              <a:t>Food and Hospitality</a:t>
            </a:r>
          </a:p>
          <a:p>
            <a:pPr lvl="1"/>
            <a:r>
              <a:rPr lang="en-US" dirty="0"/>
              <a:t>Services</a:t>
            </a:r>
          </a:p>
          <a:p>
            <a:pPr lvl="1"/>
            <a:r>
              <a:rPr lang="en-US" dirty="0"/>
              <a:t>Hospitality Management</a:t>
            </a:r>
          </a:p>
          <a:p>
            <a:pPr lvl="1"/>
            <a:r>
              <a:rPr lang="en-US" dirty="0"/>
              <a:t>Hotel/Restaurant  Management</a:t>
            </a:r>
          </a:p>
          <a:p>
            <a:pPr lvl="1"/>
            <a:r>
              <a:rPr lang="en-US" dirty="0"/>
              <a:t>Restaurant Management</a:t>
            </a:r>
          </a:p>
          <a:p>
            <a:endParaRPr lang="en-US" dirty="0"/>
          </a:p>
        </p:txBody>
      </p:sp>
      <p:sp>
        <p:nvSpPr>
          <p:cNvPr id="4" name="Content Placeholder 3">
            <a:extLst>
              <a:ext uri="{FF2B5EF4-FFF2-40B4-BE49-F238E27FC236}">
                <a16:creationId xmlns:a16="http://schemas.microsoft.com/office/drawing/2014/main" id="{3499A1FF-9E2B-4B48-B343-DAF49F65EE6F}"/>
              </a:ext>
            </a:extLst>
          </p:cNvPr>
          <p:cNvSpPr>
            <a:spLocks noGrp="1"/>
          </p:cNvSpPr>
          <p:nvPr>
            <p:ph sz="half" idx="10"/>
          </p:nvPr>
        </p:nvSpPr>
        <p:spPr/>
        <p:txBody>
          <a:bodyPr/>
          <a:lstStyle/>
          <a:p>
            <a:r>
              <a:rPr lang="en-US" dirty="0"/>
              <a:t>Career Options:</a:t>
            </a:r>
          </a:p>
          <a:p>
            <a:pPr lvl="1"/>
            <a:r>
              <a:rPr lang="en-US" dirty="0"/>
              <a:t>Baker/Pastry Chef</a:t>
            </a:r>
          </a:p>
          <a:p>
            <a:pPr lvl="1"/>
            <a:r>
              <a:rPr lang="en-US" dirty="0"/>
              <a:t>Fast Food Manager</a:t>
            </a:r>
          </a:p>
          <a:p>
            <a:pPr lvl="1"/>
            <a:r>
              <a:rPr lang="en-US" dirty="0"/>
              <a:t>Food and Beverage Manager</a:t>
            </a:r>
          </a:p>
          <a:p>
            <a:pPr lvl="1"/>
            <a:r>
              <a:rPr lang="en-US" dirty="0"/>
              <a:t>Food Service Specialist</a:t>
            </a:r>
          </a:p>
          <a:p>
            <a:pPr lvl="1"/>
            <a:r>
              <a:rPr lang="en-US" dirty="0" err="1"/>
              <a:t>Maitre’d</a:t>
            </a:r>
            <a:endParaRPr lang="en-US" dirty="0"/>
          </a:p>
          <a:p>
            <a:pPr lvl="1"/>
            <a:r>
              <a:rPr lang="en-US" dirty="0"/>
              <a:t>Restaurant Assistant Manager</a:t>
            </a:r>
          </a:p>
          <a:p>
            <a:pPr lvl="1"/>
            <a:r>
              <a:rPr lang="en-US" dirty="0"/>
              <a:t>Sous Chef</a:t>
            </a:r>
          </a:p>
          <a:p>
            <a:pPr lvl="1"/>
            <a:r>
              <a:rPr lang="en-US" dirty="0"/>
              <a:t>Specialty Cook</a:t>
            </a:r>
          </a:p>
          <a:p>
            <a:endParaRPr lang="en-US" dirty="0"/>
          </a:p>
        </p:txBody>
      </p:sp>
    </p:spTree>
    <p:extLst>
      <p:ext uri="{BB962C8B-B14F-4D97-AF65-F5344CB8AC3E}">
        <p14:creationId xmlns:p14="http://schemas.microsoft.com/office/powerpoint/2010/main" val="2943727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EFDA-84D3-4B99-89C8-4D812974140D}"/>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D2855291-AB7E-409A-97EF-BCF6D7D0641D}"/>
              </a:ext>
            </a:extLst>
          </p:cNvPr>
          <p:cNvSpPr>
            <a:spLocks noGrp="1"/>
          </p:cNvSpPr>
          <p:nvPr>
            <p:ph sz="half" idx="1"/>
          </p:nvPr>
        </p:nvSpPr>
        <p:spPr/>
        <p:txBody>
          <a:bodyPr/>
          <a:lstStyle/>
          <a:p>
            <a:pPr lvl="1"/>
            <a:r>
              <a:rPr lang="en-US" dirty="0"/>
              <a:t>Hospitality</a:t>
            </a:r>
          </a:p>
          <a:p>
            <a:pPr lvl="1"/>
            <a:r>
              <a:rPr lang="en-US" dirty="0"/>
              <a:t>Administration</a:t>
            </a:r>
          </a:p>
          <a:p>
            <a:pPr lvl="1"/>
            <a:r>
              <a:rPr lang="en-US" dirty="0"/>
              <a:t>Hospitality  Management</a:t>
            </a:r>
          </a:p>
          <a:p>
            <a:pPr lvl="1"/>
            <a:r>
              <a:rPr lang="en-US" dirty="0"/>
              <a:t>Hotel and Restaurant  Management</a:t>
            </a:r>
          </a:p>
          <a:p>
            <a:pPr lvl="1"/>
            <a:r>
              <a:rPr lang="en-US" dirty="0"/>
              <a:t>Restaurant, Hotel and Institutional Management</a:t>
            </a:r>
          </a:p>
          <a:p>
            <a:endParaRPr lang="en-US" dirty="0"/>
          </a:p>
        </p:txBody>
      </p:sp>
    </p:spTree>
    <p:extLst>
      <p:ext uri="{BB962C8B-B14F-4D97-AF65-F5344CB8AC3E}">
        <p14:creationId xmlns:p14="http://schemas.microsoft.com/office/powerpoint/2010/main" val="280827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EFDA-84D3-4B99-89C8-4D812974140D}"/>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D2855291-AB7E-409A-97EF-BCF6D7D0641D}"/>
              </a:ext>
            </a:extLst>
          </p:cNvPr>
          <p:cNvSpPr>
            <a:spLocks noGrp="1"/>
          </p:cNvSpPr>
          <p:nvPr>
            <p:ph sz="half" idx="1"/>
          </p:nvPr>
        </p:nvSpPr>
        <p:spPr/>
        <p:txBody>
          <a:bodyPr/>
          <a:lstStyle/>
          <a:p>
            <a:r>
              <a:rPr lang="en-US" dirty="0"/>
              <a:t>Career Options:</a:t>
            </a:r>
          </a:p>
          <a:p>
            <a:pPr lvl="1"/>
            <a:r>
              <a:rPr lang="en-US" dirty="0"/>
              <a:t>Caterer</a:t>
            </a:r>
          </a:p>
          <a:p>
            <a:pPr lvl="1"/>
            <a:r>
              <a:rPr lang="en-US" dirty="0"/>
              <a:t>Catering and Banquet Director</a:t>
            </a:r>
          </a:p>
          <a:p>
            <a:pPr lvl="1"/>
            <a:r>
              <a:rPr lang="en-US" dirty="0"/>
              <a:t>Culinary Arts Instructor</a:t>
            </a:r>
          </a:p>
          <a:p>
            <a:pPr lvl="1"/>
            <a:r>
              <a:rPr lang="en-US" dirty="0"/>
              <a:t>Executive Chef</a:t>
            </a:r>
          </a:p>
          <a:p>
            <a:pPr lvl="1"/>
            <a:r>
              <a:rPr lang="en-US" dirty="0"/>
              <a:t>Food and Beverage Director</a:t>
            </a:r>
          </a:p>
          <a:p>
            <a:pPr lvl="1"/>
            <a:r>
              <a:rPr lang="en-US" dirty="0"/>
              <a:t>Food and Beverage Manager</a:t>
            </a:r>
          </a:p>
          <a:p>
            <a:endParaRPr lang="en-US" dirty="0"/>
          </a:p>
        </p:txBody>
      </p:sp>
      <p:sp>
        <p:nvSpPr>
          <p:cNvPr id="4" name="Content Placeholder 3">
            <a:extLst>
              <a:ext uri="{FF2B5EF4-FFF2-40B4-BE49-F238E27FC236}">
                <a16:creationId xmlns:a16="http://schemas.microsoft.com/office/drawing/2014/main" id="{05975249-6E05-42B4-804F-0E01327E716C}"/>
              </a:ext>
            </a:extLst>
          </p:cNvPr>
          <p:cNvSpPr>
            <a:spLocks noGrp="1"/>
          </p:cNvSpPr>
          <p:nvPr>
            <p:ph sz="half" idx="10"/>
          </p:nvPr>
        </p:nvSpPr>
        <p:spPr/>
        <p:txBody>
          <a:bodyPr/>
          <a:lstStyle/>
          <a:p>
            <a:pPr lvl="1"/>
            <a:endParaRPr lang="en-US" dirty="0"/>
          </a:p>
          <a:p>
            <a:pPr lvl="1"/>
            <a:r>
              <a:rPr lang="en-US" dirty="0"/>
              <a:t>Independent Chef/Owner</a:t>
            </a:r>
          </a:p>
          <a:p>
            <a:pPr lvl="1"/>
            <a:r>
              <a:rPr lang="en-US" dirty="0"/>
              <a:t>Kitchen Manager</a:t>
            </a:r>
          </a:p>
          <a:p>
            <a:pPr lvl="1"/>
            <a:r>
              <a:rPr lang="en-US" dirty="0"/>
              <a:t>Restaurant/Food Service Owner</a:t>
            </a:r>
          </a:p>
          <a:p>
            <a:pPr lvl="1"/>
            <a:r>
              <a:rPr lang="en-US" dirty="0"/>
              <a:t>Restaurant Manager</a:t>
            </a:r>
          </a:p>
          <a:p>
            <a:endParaRPr lang="en-US" dirty="0"/>
          </a:p>
        </p:txBody>
      </p:sp>
    </p:spTree>
    <p:extLst>
      <p:ext uri="{BB962C8B-B14F-4D97-AF65-F5344CB8AC3E}">
        <p14:creationId xmlns:p14="http://schemas.microsoft.com/office/powerpoint/2010/main" val="67037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F8C52-175E-489B-8F4D-DD5BCDE29CF9}"/>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2EB0D646-B1A7-4DF9-876C-93E6F421AA09}"/>
              </a:ext>
            </a:extLst>
          </p:cNvPr>
          <p:cNvSpPr>
            <a:spLocks noGrp="1"/>
          </p:cNvSpPr>
          <p:nvPr>
            <p:ph sz="half" idx="1"/>
          </p:nvPr>
        </p:nvSpPr>
        <p:spPr/>
        <p:txBody>
          <a:bodyPr/>
          <a:lstStyle/>
          <a:p>
            <a:pPr lvl="1"/>
            <a:r>
              <a:rPr lang="en-US" dirty="0"/>
              <a:t>Hospitality</a:t>
            </a:r>
          </a:p>
          <a:p>
            <a:pPr lvl="1"/>
            <a:r>
              <a:rPr lang="en-US" dirty="0"/>
              <a:t>Administration</a:t>
            </a:r>
          </a:p>
          <a:p>
            <a:pPr lvl="1"/>
            <a:r>
              <a:rPr lang="en-US" dirty="0"/>
              <a:t>Hospitality  Management</a:t>
            </a:r>
          </a:p>
          <a:p>
            <a:pPr lvl="1"/>
            <a:r>
              <a:rPr lang="en-US" dirty="0"/>
              <a:t>Hotel and Restaurant  Management</a:t>
            </a:r>
          </a:p>
          <a:p>
            <a:pPr lvl="1"/>
            <a:r>
              <a:rPr lang="en-US" dirty="0"/>
              <a:t>Restaurant, Hotel, and Institutional  Management</a:t>
            </a:r>
          </a:p>
          <a:p>
            <a:endParaRPr lang="en-US" dirty="0"/>
          </a:p>
          <a:p>
            <a:endParaRPr lang="en-US" dirty="0"/>
          </a:p>
        </p:txBody>
      </p:sp>
    </p:spTree>
    <p:extLst>
      <p:ext uri="{BB962C8B-B14F-4D97-AF65-F5344CB8AC3E}">
        <p14:creationId xmlns:p14="http://schemas.microsoft.com/office/powerpoint/2010/main" val="1880195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F8C52-175E-489B-8F4D-DD5BCDE29CF9}"/>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2EB0D646-B1A7-4DF9-876C-93E6F421AA09}"/>
              </a:ext>
            </a:extLst>
          </p:cNvPr>
          <p:cNvSpPr>
            <a:spLocks noGrp="1"/>
          </p:cNvSpPr>
          <p:nvPr>
            <p:ph sz="half" idx="1"/>
          </p:nvPr>
        </p:nvSpPr>
        <p:spPr/>
        <p:txBody>
          <a:bodyPr/>
          <a:lstStyle/>
          <a:p>
            <a:pPr marL="0" lvl="1" indent="0">
              <a:buNone/>
            </a:pPr>
            <a:r>
              <a:rPr lang="en-US" dirty="0"/>
              <a:t>Career Options:</a:t>
            </a:r>
          </a:p>
          <a:p>
            <a:pPr lvl="1"/>
            <a:r>
              <a:rPr lang="en-US" dirty="0"/>
              <a:t>Catering/Banquet Manager</a:t>
            </a:r>
          </a:p>
          <a:p>
            <a:pPr lvl="1"/>
            <a:r>
              <a:rPr lang="en-US" dirty="0"/>
              <a:t>Corporate Executive Chef</a:t>
            </a:r>
          </a:p>
          <a:p>
            <a:pPr lvl="1"/>
            <a:r>
              <a:rPr lang="en-US" dirty="0"/>
              <a:t>Food and Beverage  Administration</a:t>
            </a:r>
          </a:p>
          <a:p>
            <a:pPr lvl="1"/>
            <a:r>
              <a:rPr lang="en-US" dirty="0"/>
              <a:t>Food and Beverage Controller</a:t>
            </a:r>
          </a:p>
          <a:p>
            <a:pPr lvl="1"/>
            <a:r>
              <a:rPr lang="en-US" dirty="0"/>
              <a:t>Food and Beverage Director  Operations Administrator</a:t>
            </a:r>
          </a:p>
          <a:p>
            <a:pPr lvl="1"/>
            <a:r>
              <a:rPr lang="en-US" dirty="0"/>
              <a:t>Vice-President Operations</a:t>
            </a:r>
          </a:p>
          <a:p>
            <a:endParaRPr lang="en-US" dirty="0"/>
          </a:p>
          <a:p>
            <a:endParaRPr lang="en-US" dirty="0"/>
          </a:p>
        </p:txBody>
      </p:sp>
    </p:spTree>
    <p:extLst>
      <p:ext uri="{BB962C8B-B14F-4D97-AF65-F5344CB8AC3E}">
        <p14:creationId xmlns:p14="http://schemas.microsoft.com/office/powerpoint/2010/main" val="1358447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7B459-E587-4CDB-8957-D45BFFEA15F7}"/>
              </a:ext>
            </a:extLst>
          </p:cNvPr>
          <p:cNvSpPr>
            <a:spLocks noGrp="1"/>
          </p:cNvSpPr>
          <p:nvPr>
            <p:ph type="title"/>
          </p:nvPr>
        </p:nvSpPr>
        <p:spPr/>
        <p:txBody>
          <a:bodyPr/>
          <a:lstStyle/>
          <a:p>
            <a:r>
              <a:rPr lang="en-US" dirty="0"/>
              <a:t>Interpersonal Skills Needed</a:t>
            </a:r>
          </a:p>
        </p:txBody>
      </p:sp>
      <p:sp>
        <p:nvSpPr>
          <p:cNvPr id="3" name="Content Placeholder 2">
            <a:extLst>
              <a:ext uri="{FF2B5EF4-FFF2-40B4-BE49-F238E27FC236}">
                <a16:creationId xmlns:a16="http://schemas.microsoft.com/office/drawing/2014/main" id="{8E8AB13A-78E4-41A0-A0B8-5193B13A9051}"/>
              </a:ext>
            </a:extLst>
          </p:cNvPr>
          <p:cNvSpPr>
            <a:spLocks noGrp="1"/>
          </p:cNvSpPr>
          <p:nvPr>
            <p:ph sz="half" idx="1"/>
          </p:nvPr>
        </p:nvSpPr>
        <p:spPr/>
        <p:txBody>
          <a:bodyPr/>
          <a:lstStyle/>
          <a:p>
            <a:pPr lvl="1"/>
            <a:r>
              <a:rPr lang="en-US" dirty="0"/>
              <a:t>Arithmetic and mathematics</a:t>
            </a:r>
          </a:p>
          <a:p>
            <a:pPr lvl="1"/>
            <a:r>
              <a:rPr lang="en-US" dirty="0"/>
              <a:t>Communication</a:t>
            </a:r>
          </a:p>
          <a:p>
            <a:pPr lvl="2"/>
            <a:r>
              <a:rPr lang="en-US" dirty="0"/>
              <a:t>Verbal</a:t>
            </a:r>
          </a:p>
          <a:p>
            <a:pPr lvl="2"/>
            <a:r>
              <a:rPr lang="en-US" dirty="0"/>
              <a:t>Nonverbal</a:t>
            </a:r>
          </a:p>
          <a:p>
            <a:pPr lvl="1"/>
            <a:r>
              <a:rPr lang="en-US" dirty="0"/>
              <a:t>Electronic communication</a:t>
            </a:r>
          </a:p>
          <a:p>
            <a:pPr lvl="1"/>
            <a:r>
              <a:rPr lang="en-US" dirty="0"/>
              <a:t>Listening and speaking</a:t>
            </a:r>
          </a:p>
          <a:p>
            <a:pPr lvl="1"/>
            <a:r>
              <a:rPr lang="en-US" dirty="0"/>
              <a:t>Reading and writing</a:t>
            </a:r>
          </a:p>
          <a:p>
            <a:endParaRPr lang="en-US" dirty="0"/>
          </a:p>
        </p:txBody>
      </p:sp>
    </p:spTree>
    <p:extLst>
      <p:ext uri="{BB962C8B-B14F-4D97-AF65-F5344CB8AC3E}">
        <p14:creationId xmlns:p14="http://schemas.microsoft.com/office/powerpoint/2010/main" val="2117158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66E38-D772-446B-892B-83FD264E6047}"/>
              </a:ext>
            </a:extLst>
          </p:cNvPr>
          <p:cNvSpPr>
            <a:spLocks noGrp="1"/>
          </p:cNvSpPr>
          <p:nvPr>
            <p:ph type="title"/>
          </p:nvPr>
        </p:nvSpPr>
        <p:spPr/>
        <p:txBody>
          <a:bodyPr/>
          <a:lstStyle/>
          <a:p>
            <a:r>
              <a:rPr lang="en-US" dirty="0"/>
              <a:t>Careers</a:t>
            </a:r>
          </a:p>
        </p:txBody>
      </p:sp>
      <p:sp>
        <p:nvSpPr>
          <p:cNvPr id="3" name="Content Placeholder 2">
            <a:extLst>
              <a:ext uri="{FF2B5EF4-FFF2-40B4-BE49-F238E27FC236}">
                <a16:creationId xmlns:a16="http://schemas.microsoft.com/office/drawing/2014/main" id="{97086A07-DBF8-4CB0-9E94-9F6550CE5448}"/>
              </a:ext>
            </a:extLst>
          </p:cNvPr>
          <p:cNvSpPr>
            <a:spLocks noGrp="1"/>
          </p:cNvSpPr>
          <p:nvPr>
            <p:ph sz="half" idx="1"/>
          </p:nvPr>
        </p:nvSpPr>
        <p:spPr/>
        <p:txBody>
          <a:bodyPr/>
          <a:lstStyle/>
          <a:p>
            <a:r>
              <a:rPr lang="en-US" dirty="0"/>
              <a:t>Restaurants and Food/Beverage Services</a:t>
            </a:r>
          </a:p>
          <a:p>
            <a:pPr lvl="1"/>
            <a:r>
              <a:rPr lang="en-US" dirty="0"/>
              <a:t>Bakers</a:t>
            </a:r>
          </a:p>
          <a:p>
            <a:pPr lvl="1"/>
            <a:r>
              <a:rPr lang="en-US" dirty="0"/>
              <a:t>Baristas</a:t>
            </a:r>
          </a:p>
          <a:p>
            <a:pPr lvl="1"/>
            <a:r>
              <a:rPr lang="en-US" dirty="0"/>
              <a:t>Chefs and Head Cooks</a:t>
            </a:r>
          </a:p>
          <a:p>
            <a:pPr lvl="1"/>
            <a:r>
              <a:rPr lang="en-US" dirty="0"/>
              <a:t>Cooks, Restaurant</a:t>
            </a:r>
          </a:p>
          <a:p>
            <a:pPr lvl="1"/>
            <a:r>
              <a:rPr lang="en-US" dirty="0"/>
              <a:t>Cooks, Short Order</a:t>
            </a:r>
          </a:p>
          <a:p>
            <a:pPr lvl="1"/>
            <a:r>
              <a:rPr lang="en-US" dirty="0"/>
              <a:t>Counter Attendants,	Cafeteria, Food Concession,  and Coffee Shop</a:t>
            </a:r>
          </a:p>
          <a:p>
            <a:pPr lvl="1"/>
            <a:r>
              <a:rPr lang="en-US" dirty="0"/>
              <a:t>Food Preparation Workers</a:t>
            </a:r>
          </a:p>
          <a:p>
            <a:pPr lvl="1"/>
            <a:r>
              <a:rPr lang="en-US" dirty="0"/>
              <a:t>Hosts and Hostesses, Restaurant, Lounge and  Coffee Shop</a:t>
            </a:r>
          </a:p>
          <a:p>
            <a:pPr lvl="1"/>
            <a:r>
              <a:rPr lang="en-US" dirty="0"/>
              <a:t>Waiters and Waitresses</a:t>
            </a:r>
          </a:p>
          <a:p>
            <a:endParaRPr lang="en-US" dirty="0"/>
          </a:p>
        </p:txBody>
      </p:sp>
    </p:spTree>
    <p:extLst>
      <p:ext uri="{BB962C8B-B14F-4D97-AF65-F5344CB8AC3E}">
        <p14:creationId xmlns:p14="http://schemas.microsoft.com/office/powerpoint/2010/main" val="374208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593BC-7562-4BE1-B113-378105A2A377}"/>
              </a:ext>
            </a:extLst>
          </p:cNvPr>
          <p:cNvSpPr>
            <a:spLocks noGrp="1"/>
          </p:cNvSpPr>
          <p:nvPr>
            <p:ph type="title"/>
          </p:nvPr>
        </p:nvSpPr>
        <p:spPr/>
        <p:txBody>
          <a:bodyPr/>
          <a:lstStyle/>
          <a:p>
            <a:r>
              <a:rPr lang="en-US" dirty="0"/>
              <a:t>Obtaining Employment</a:t>
            </a:r>
          </a:p>
        </p:txBody>
      </p:sp>
      <p:sp>
        <p:nvSpPr>
          <p:cNvPr id="3" name="Content Placeholder 2">
            <a:extLst>
              <a:ext uri="{FF2B5EF4-FFF2-40B4-BE49-F238E27FC236}">
                <a16:creationId xmlns:a16="http://schemas.microsoft.com/office/drawing/2014/main" id="{69BE0B82-DB87-46F0-90CB-25D671D45DF7}"/>
              </a:ext>
            </a:extLst>
          </p:cNvPr>
          <p:cNvSpPr>
            <a:spLocks noGrp="1"/>
          </p:cNvSpPr>
          <p:nvPr>
            <p:ph sz="half" idx="1"/>
          </p:nvPr>
        </p:nvSpPr>
        <p:spPr/>
        <p:txBody>
          <a:bodyPr/>
          <a:lstStyle/>
          <a:p>
            <a:r>
              <a:rPr lang="en-US" dirty="0"/>
              <a:t>When seeking employment, have  available:</a:t>
            </a:r>
          </a:p>
          <a:p>
            <a:pPr lvl="1"/>
            <a:r>
              <a:rPr lang="en-US" dirty="0"/>
              <a:t>Career portfolio</a:t>
            </a:r>
          </a:p>
          <a:p>
            <a:pPr lvl="2"/>
            <a:r>
              <a:rPr lang="en-US" dirty="0"/>
              <a:t>Resume</a:t>
            </a:r>
          </a:p>
          <a:p>
            <a:pPr lvl="2"/>
            <a:r>
              <a:rPr lang="en-US" dirty="0"/>
              <a:t>Certifications</a:t>
            </a:r>
          </a:p>
          <a:p>
            <a:pPr lvl="2"/>
            <a:r>
              <a:rPr lang="en-US" dirty="0"/>
              <a:t>Record of skills attained</a:t>
            </a:r>
          </a:p>
          <a:p>
            <a:pPr lvl="2"/>
            <a:r>
              <a:rPr lang="en-US" dirty="0"/>
              <a:t>Letters of reference</a:t>
            </a:r>
          </a:p>
          <a:p>
            <a:pPr lvl="1"/>
            <a:r>
              <a:rPr lang="en-US" dirty="0"/>
              <a:t>Completed job application</a:t>
            </a:r>
          </a:p>
          <a:p>
            <a:pPr lvl="1"/>
            <a:r>
              <a:rPr lang="en-US" dirty="0"/>
              <a:t>Interview skills</a:t>
            </a:r>
          </a:p>
          <a:p>
            <a:endParaRPr lang="en-US" dirty="0"/>
          </a:p>
        </p:txBody>
      </p:sp>
    </p:spTree>
    <p:extLst>
      <p:ext uri="{BB962C8B-B14F-4D97-AF65-F5344CB8AC3E}">
        <p14:creationId xmlns:p14="http://schemas.microsoft.com/office/powerpoint/2010/main" val="1847978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0340E-96C0-436E-B381-57862C444DFB}"/>
              </a:ext>
            </a:extLst>
          </p:cNvPr>
          <p:cNvSpPr>
            <a:spLocks noGrp="1"/>
          </p:cNvSpPr>
          <p:nvPr>
            <p:ph type="title"/>
          </p:nvPr>
        </p:nvSpPr>
        <p:spPr/>
        <p:txBody>
          <a:bodyPr/>
          <a:lstStyle/>
          <a:p>
            <a:r>
              <a:rPr lang="en-US" dirty="0"/>
              <a:t>Maintaining Employment</a:t>
            </a:r>
          </a:p>
        </p:txBody>
      </p:sp>
      <p:sp>
        <p:nvSpPr>
          <p:cNvPr id="3" name="Content Placeholder 2">
            <a:extLst>
              <a:ext uri="{FF2B5EF4-FFF2-40B4-BE49-F238E27FC236}">
                <a16:creationId xmlns:a16="http://schemas.microsoft.com/office/drawing/2014/main" id="{D93C9D60-A995-46F3-A47A-8EAB85F02814}"/>
              </a:ext>
            </a:extLst>
          </p:cNvPr>
          <p:cNvSpPr>
            <a:spLocks noGrp="1"/>
          </p:cNvSpPr>
          <p:nvPr>
            <p:ph sz="half" idx="1"/>
          </p:nvPr>
        </p:nvSpPr>
        <p:spPr/>
        <p:txBody>
          <a:bodyPr/>
          <a:lstStyle/>
          <a:p>
            <a:r>
              <a:rPr lang="en-US" dirty="0"/>
              <a:t>Once you have secured  employment, be sure to:</a:t>
            </a:r>
          </a:p>
          <a:p>
            <a:pPr lvl="1"/>
            <a:r>
              <a:rPr lang="en-US" dirty="0"/>
              <a:t>Arrive to work on time</a:t>
            </a:r>
          </a:p>
          <a:p>
            <a:pPr lvl="1"/>
            <a:r>
              <a:rPr lang="en-US" dirty="0"/>
              <a:t>Work responsibly</a:t>
            </a:r>
          </a:p>
          <a:p>
            <a:pPr lvl="1"/>
            <a:r>
              <a:rPr lang="en-US" dirty="0"/>
              <a:t>Work safely</a:t>
            </a:r>
          </a:p>
          <a:p>
            <a:pPr lvl="1"/>
            <a:r>
              <a:rPr lang="en-US" dirty="0"/>
              <a:t>Respect the business</a:t>
            </a:r>
          </a:p>
          <a:p>
            <a:pPr lvl="1"/>
            <a:r>
              <a:rPr lang="en-US" dirty="0"/>
              <a:t>Maintain a positive attitude</a:t>
            </a:r>
          </a:p>
          <a:p>
            <a:pPr lvl="1"/>
            <a:r>
              <a:rPr lang="en-US" dirty="0"/>
              <a:t>Complete your assigned tasks</a:t>
            </a:r>
          </a:p>
        </p:txBody>
      </p:sp>
    </p:spTree>
    <p:extLst>
      <p:ext uri="{BB962C8B-B14F-4D97-AF65-F5344CB8AC3E}">
        <p14:creationId xmlns:p14="http://schemas.microsoft.com/office/powerpoint/2010/main" val="886568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04B0B-CCA1-4346-8D18-A814DE04DA5B}"/>
              </a:ext>
            </a:extLst>
          </p:cNvPr>
          <p:cNvSpPr>
            <a:spLocks noGrp="1"/>
          </p:cNvSpPr>
          <p:nvPr>
            <p:ph type="title"/>
          </p:nvPr>
        </p:nvSpPr>
        <p:spPr/>
        <p:txBody>
          <a:bodyPr/>
          <a:lstStyle/>
          <a:p>
            <a:r>
              <a:rPr lang="en-US" dirty="0"/>
              <a:t>Terminating Employment</a:t>
            </a:r>
          </a:p>
        </p:txBody>
      </p:sp>
      <p:sp>
        <p:nvSpPr>
          <p:cNvPr id="3" name="Content Placeholder 2">
            <a:extLst>
              <a:ext uri="{FF2B5EF4-FFF2-40B4-BE49-F238E27FC236}">
                <a16:creationId xmlns:a16="http://schemas.microsoft.com/office/drawing/2014/main" id="{9EADA6DF-F801-4765-BEFE-ABBB43B14D7A}"/>
              </a:ext>
            </a:extLst>
          </p:cNvPr>
          <p:cNvSpPr>
            <a:spLocks noGrp="1"/>
          </p:cNvSpPr>
          <p:nvPr>
            <p:ph sz="half" idx="1"/>
          </p:nvPr>
        </p:nvSpPr>
        <p:spPr/>
        <p:txBody>
          <a:bodyPr/>
          <a:lstStyle/>
          <a:p>
            <a:r>
              <a:rPr lang="en-US" dirty="0"/>
              <a:t>If you have to quit your job, be  sure to follow these steps:</a:t>
            </a:r>
          </a:p>
          <a:p>
            <a:pPr lvl="1"/>
            <a:r>
              <a:rPr lang="en-US" dirty="0"/>
              <a:t>Give at least two weeks notice</a:t>
            </a:r>
          </a:p>
          <a:p>
            <a:pPr lvl="1"/>
            <a:r>
              <a:rPr lang="en-US" dirty="0"/>
              <a:t>Submit a letter of resignation which  may include:</a:t>
            </a:r>
          </a:p>
          <a:p>
            <a:pPr lvl="2"/>
            <a:r>
              <a:rPr lang="en-US" dirty="0"/>
              <a:t>Reason for leaving</a:t>
            </a:r>
          </a:p>
          <a:p>
            <a:pPr lvl="2"/>
            <a:r>
              <a:rPr lang="en-US" dirty="0"/>
              <a:t>Thanking employer for experience</a:t>
            </a:r>
          </a:p>
          <a:p>
            <a:pPr lvl="2"/>
            <a:r>
              <a:rPr lang="en-US" dirty="0"/>
              <a:t>Offering to train new employee</a:t>
            </a:r>
          </a:p>
          <a:p>
            <a:endParaRPr lang="en-US" dirty="0"/>
          </a:p>
        </p:txBody>
      </p:sp>
    </p:spTree>
    <p:extLst>
      <p:ext uri="{BB962C8B-B14F-4D97-AF65-F5344CB8AC3E}">
        <p14:creationId xmlns:p14="http://schemas.microsoft.com/office/powerpoint/2010/main" val="355235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E5483-5343-4356-A6E2-D8ACC3231EB2}"/>
              </a:ext>
            </a:extLst>
          </p:cNvPr>
          <p:cNvSpPr>
            <a:spLocks noGrp="1"/>
          </p:cNvSpPr>
          <p:nvPr>
            <p:ph type="title"/>
          </p:nvPr>
        </p:nvSpPr>
        <p:spPr/>
        <p:txBody>
          <a:bodyPr/>
          <a:lstStyle/>
          <a:p>
            <a:r>
              <a:rPr lang="en-US" dirty="0"/>
              <a:t>Continued Education</a:t>
            </a:r>
          </a:p>
        </p:txBody>
      </p:sp>
      <p:sp>
        <p:nvSpPr>
          <p:cNvPr id="3" name="Content Placeholder 2">
            <a:extLst>
              <a:ext uri="{FF2B5EF4-FFF2-40B4-BE49-F238E27FC236}">
                <a16:creationId xmlns:a16="http://schemas.microsoft.com/office/drawing/2014/main" id="{70ADD2AB-9046-476A-BBF4-3C2CBB86362F}"/>
              </a:ext>
            </a:extLst>
          </p:cNvPr>
          <p:cNvSpPr>
            <a:spLocks noGrp="1"/>
          </p:cNvSpPr>
          <p:nvPr>
            <p:ph sz="half" idx="1"/>
          </p:nvPr>
        </p:nvSpPr>
        <p:spPr/>
        <p:txBody>
          <a:bodyPr/>
          <a:lstStyle/>
          <a:p>
            <a:pPr lvl="1"/>
            <a:r>
              <a:rPr lang="en-US" dirty="0"/>
              <a:t>Learning does not stop after completing a program</a:t>
            </a:r>
          </a:p>
          <a:p>
            <a:pPr lvl="1"/>
            <a:r>
              <a:rPr lang="en-US" dirty="0"/>
              <a:t>Must keep up with current trends in the industry</a:t>
            </a:r>
          </a:p>
          <a:p>
            <a:pPr lvl="1"/>
            <a:r>
              <a:rPr lang="en-US" dirty="0"/>
              <a:t>Continue updating your skills through</a:t>
            </a:r>
          </a:p>
          <a:p>
            <a:pPr lvl="2"/>
            <a:r>
              <a:rPr lang="en-US" dirty="0"/>
              <a:t>Certificate programs</a:t>
            </a:r>
          </a:p>
          <a:p>
            <a:pPr lvl="2"/>
            <a:r>
              <a:rPr lang="en-US" dirty="0"/>
              <a:t>Conferences</a:t>
            </a:r>
          </a:p>
          <a:p>
            <a:pPr lvl="2"/>
            <a:r>
              <a:rPr lang="en-US" dirty="0"/>
              <a:t>Educational opportunities</a:t>
            </a:r>
          </a:p>
          <a:p>
            <a:pPr lvl="2"/>
            <a:r>
              <a:rPr lang="en-US" dirty="0"/>
              <a:t>Meetings</a:t>
            </a:r>
          </a:p>
          <a:p>
            <a:pPr lvl="2"/>
            <a:r>
              <a:rPr lang="en-US" dirty="0"/>
              <a:t>Seminars</a:t>
            </a:r>
          </a:p>
          <a:p>
            <a:pPr lvl="2"/>
            <a:r>
              <a:rPr lang="en-US" dirty="0"/>
              <a:t>Webinars</a:t>
            </a:r>
          </a:p>
          <a:p>
            <a:endParaRPr lang="en-US" dirty="0"/>
          </a:p>
        </p:txBody>
      </p:sp>
    </p:spTree>
    <p:extLst>
      <p:ext uri="{BB962C8B-B14F-4D97-AF65-F5344CB8AC3E}">
        <p14:creationId xmlns:p14="http://schemas.microsoft.com/office/powerpoint/2010/main" val="3691738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F7A33-84F3-4E3B-A946-1C1154579BC2}"/>
              </a:ext>
            </a:extLst>
          </p:cNvPr>
          <p:cNvSpPr>
            <a:spLocks noGrp="1"/>
          </p:cNvSpPr>
          <p:nvPr>
            <p:ph type="title"/>
          </p:nvPr>
        </p:nvSpPr>
        <p:spPr/>
        <p:txBody>
          <a:bodyPr/>
          <a:lstStyle/>
          <a:p>
            <a:r>
              <a:rPr lang="en-US" dirty="0"/>
              <a:t>Community Service</a:t>
            </a:r>
          </a:p>
        </p:txBody>
      </p:sp>
      <p:sp>
        <p:nvSpPr>
          <p:cNvPr id="3" name="Content Placeholder 2">
            <a:extLst>
              <a:ext uri="{FF2B5EF4-FFF2-40B4-BE49-F238E27FC236}">
                <a16:creationId xmlns:a16="http://schemas.microsoft.com/office/drawing/2014/main" id="{0F7E81F9-4D44-4F48-8569-1464299F3F0B}"/>
              </a:ext>
            </a:extLst>
          </p:cNvPr>
          <p:cNvSpPr>
            <a:spLocks noGrp="1"/>
          </p:cNvSpPr>
          <p:nvPr>
            <p:ph sz="half" idx="1"/>
          </p:nvPr>
        </p:nvSpPr>
        <p:spPr/>
        <p:txBody>
          <a:bodyPr/>
          <a:lstStyle/>
          <a:p>
            <a:r>
              <a:rPr lang="en-US" dirty="0"/>
              <a:t>Volunteer at:</a:t>
            </a:r>
          </a:p>
          <a:p>
            <a:pPr lvl="1"/>
            <a:r>
              <a:rPr lang="en-US" dirty="0"/>
              <a:t>Food for Friends</a:t>
            </a:r>
          </a:p>
          <a:p>
            <a:pPr lvl="1"/>
            <a:r>
              <a:rPr lang="en-US" dirty="0"/>
              <a:t>Food Fundamentals</a:t>
            </a:r>
          </a:p>
          <a:p>
            <a:pPr lvl="1"/>
            <a:r>
              <a:rPr lang="en-US" dirty="0"/>
              <a:t>Holiday Food Drive</a:t>
            </a:r>
          </a:p>
          <a:p>
            <a:pPr lvl="1"/>
            <a:r>
              <a:rPr lang="en-US" dirty="0"/>
              <a:t>The Campus Kitchens</a:t>
            </a:r>
          </a:p>
          <a:p>
            <a:pPr lvl="1"/>
            <a:r>
              <a:rPr lang="en-US" dirty="0"/>
              <a:t>The Edible Schoolyard</a:t>
            </a:r>
          </a:p>
          <a:p>
            <a:endParaRPr lang="en-US" dirty="0"/>
          </a:p>
        </p:txBody>
      </p:sp>
    </p:spTree>
    <p:extLst>
      <p:ext uri="{BB962C8B-B14F-4D97-AF65-F5344CB8AC3E}">
        <p14:creationId xmlns:p14="http://schemas.microsoft.com/office/powerpoint/2010/main" val="69394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0C12-118A-40E1-B3F8-1BFB65768C9E}"/>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841D3AB8-E1B4-4584-9150-B99ED91AB3AA}"/>
              </a:ext>
            </a:extLst>
          </p:cNvPr>
          <p:cNvSpPr>
            <a:spLocks noGrp="1"/>
          </p:cNvSpPr>
          <p:nvPr>
            <p:ph sz="half" idx="1"/>
          </p:nvPr>
        </p:nvSpPr>
        <p:spPr/>
        <p:txBody>
          <a:bodyPr/>
          <a:lstStyle/>
          <a:p>
            <a:pPr marL="12700">
              <a:spcBef>
                <a:spcPts val="575"/>
              </a:spcBef>
            </a:pPr>
            <a:r>
              <a:rPr lang="en-US" sz="2000" spc="-5" dirty="0">
                <a:cs typeface="Times New Roman"/>
              </a:rPr>
              <a:t>Websites:</a:t>
            </a:r>
          </a:p>
          <a:p>
            <a:pPr lvl="1"/>
            <a:r>
              <a:rPr lang="en-US" sz="2000" dirty="0"/>
              <a:t>An education initiative designed to prepare students for a lifetime of success </a:t>
            </a:r>
            <a:r>
              <a:rPr lang="en-US" sz="2000" dirty="0">
                <a:hlinkClick r:id="rId2"/>
              </a:rPr>
              <a:t>http://www.achievetexas.org</a:t>
            </a:r>
            <a:endParaRPr lang="en-US" sz="2000" dirty="0"/>
          </a:p>
          <a:p>
            <a:pPr lvl="1"/>
            <a:r>
              <a:rPr lang="en-US" sz="2000" dirty="0"/>
              <a:t>CTE – Learning that works for America</a:t>
            </a:r>
          </a:p>
          <a:p>
            <a:pPr marL="342900" marR="5080" lvl="2" indent="0">
              <a:buNone/>
            </a:pPr>
            <a:r>
              <a:rPr lang="en-US" sz="2000" dirty="0"/>
              <a:t>Nationwide, Career Technical Education (CTE) programs are changing, evolving and innovating to better serve the country’s  needs. </a:t>
            </a:r>
            <a:r>
              <a:rPr lang="en-US" sz="2000" dirty="0">
                <a:hlinkClick r:id="rId3"/>
              </a:rPr>
              <a:t>http://www.careertech.org/</a:t>
            </a:r>
          </a:p>
          <a:p>
            <a:pPr lvl="1"/>
            <a:r>
              <a:rPr lang="en-US" sz="2000" dirty="0"/>
              <a:t>O*NET </a:t>
            </a:r>
            <a:r>
              <a:rPr lang="en-US" sz="2000" dirty="0" err="1"/>
              <a:t>OnLine</a:t>
            </a:r>
            <a:endParaRPr lang="en-US" sz="2000" dirty="0"/>
          </a:p>
          <a:p>
            <a:pPr marL="342900" marR="76835" lvl="2" indent="0">
              <a:buNone/>
            </a:pPr>
            <a:r>
              <a:rPr lang="en-US" sz="2000" dirty="0"/>
              <a:t>Detailed descriptions of the world of work for use by job seekers, workforce development and HR professionals, students,  researchers, and more! </a:t>
            </a:r>
            <a:r>
              <a:rPr lang="en-US" sz="2000" dirty="0">
                <a:hlinkClick r:id="rId4"/>
              </a:rPr>
              <a:t>http://www.onetonline.org/</a:t>
            </a:r>
          </a:p>
          <a:p>
            <a:pPr marR="4140200" lvl="1"/>
            <a:r>
              <a:rPr lang="en-US" sz="2000" dirty="0"/>
              <a:t>Texas Work Prep Learning Management System. Texas Job Hunter’s Guide*Course.  </a:t>
            </a:r>
            <a:r>
              <a:rPr lang="en-US" sz="2000" dirty="0">
                <a:hlinkClick r:id="rId5"/>
              </a:rPr>
              <a:t>https://www.texasworkprep.com/texasworkprep</a:t>
            </a:r>
            <a:r>
              <a:rPr lang="en-US" sz="2000" spc="-5" dirty="0">
                <a:hlinkClick r:id="rId5"/>
              </a:rPr>
              <a:t>.htm</a:t>
            </a:r>
            <a:endParaRPr lang="en-US" sz="2000" spc="-5" dirty="0">
              <a:hlinkClick r:id="rId6"/>
            </a:endParaRPr>
          </a:p>
          <a:p>
            <a:pPr marL="0" lvl="1" indent="0">
              <a:buNone/>
            </a:pPr>
            <a:endParaRPr lang="en-US" sz="2000" dirty="0"/>
          </a:p>
          <a:p>
            <a:endParaRPr lang="en-US" sz="2000" dirty="0"/>
          </a:p>
        </p:txBody>
      </p:sp>
    </p:spTree>
    <p:extLst>
      <p:ext uri="{BB962C8B-B14F-4D97-AF65-F5344CB8AC3E}">
        <p14:creationId xmlns:p14="http://schemas.microsoft.com/office/powerpoint/2010/main" val="57504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940DB-CCDD-4DAD-8A89-E96348A022FE}"/>
              </a:ext>
            </a:extLst>
          </p:cNvPr>
          <p:cNvSpPr>
            <a:spLocks noGrp="1"/>
          </p:cNvSpPr>
          <p:nvPr>
            <p:ph type="title"/>
          </p:nvPr>
        </p:nvSpPr>
        <p:spPr/>
        <p:txBody>
          <a:bodyPr/>
          <a:lstStyle/>
          <a:p>
            <a:r>
              <a:rPr lang="en-US" dirty="0"/>
              <a:t>Great Beginnings…</a:t>
            </a:r>
          </a:p>
        </p:txBody>
      </p:sp>
      <p:sp>
        <p:nvSpPr>
          <p:cNvPr id="3" name="Content Placeholder 2">
            <a:extLst>
              <a:ext uri="{FF2B5EF4-FFF2-40B4-BE49-F238E27FC236}">
                <a16:creationId xmlns:a16="http://schemas.microsoft.com/office/drawing/2014/main" id="{75FBFF0E-3E48-4F89-8834-FA7DE603AFA9}"/>
              </a:ext>
            </a:extLst>
          </p:cNvPr>
          <p:cNvSpPr>
            <a:spLocks noGrp="1"/>
          </p:cNvSpPr>
          <p:nvPr>
            <p:ph sz="half" idx="1"/>
          </p:nvPr>
        </p:nvSpPr>
        <p:spPr>
          <a:xfrm>
            <a:off x="740664" y="1420420"/>
            <a:ext cx="11055750" cy="2008580"/>
          </a:xfrm>
        </p:spPr>
        <p:txBody>
          <a:bodyPr/>
          <a:lstStyle/>
          <a:p>
            <a:r>
              <a:rPr lang="en-US" dirty="0"/>
              <a:t>Begins with the fundamentals and principles of the art of  cooking and the science of baking and includes management  and production skills and techniques. Students can pursue a  national certification, a Texas culinary specialist certification,  or any other appropriate industry certification.</a:t>
            </a:r>
          </a:p>
          <a:p>
            <a:endParaRPr lang="en-US" dirty="0"/>
          </a:p>
        </p:txBody>
      </p:sp>
      <p:sp>
        <p:nvSpPr>
          <p:cNvPr id="5" name="object 4">
            <a:extLst>
              <a:ext uri="{FF2B5EF4-FFF2-40B4-BE49-F238E27FC236}">
                <a16:creationId xmlns:a16="http://schemas.microsoft.com/office/drawing/2014/main" id="{96F87498-4773-4B1B-8ED5-2680E3B7E26B}"/>
              </a:ext>
            </a:extLst>
          </p:cNvPr>
          <p:cNvSpPr/>
          <p:nvPr/>
        </p:nvSpPr>
        <p:spPr>
          <a:xfrm>
            <a:off x="6614652" y="3223137"/>
            <a:ext cx="4063181" cy="3047386"/>
          </a:xfrm>
          <a:prstGeom prst="rect">
            <a:avLst/>
          </a:prstGeom>
          <a:blipFill>
            <a:blip r:embed="rId3" cstate="print"/>
            <a:stretch>
              <a:fillRect/>
            </a:stretch>
          </a:blipFill>
        </p:spPr>
        <p:txBody>
          <a:bodyPr wrap="square" lIns="0" tIns="0" rIns="0" bIns="0" rtlCol="0"/>
          <a:lstStyle/>
          <a:p>
            <a:endParaRPr/>
          </a:p>
        </p:txBody>
      </p:sp>
      <p:sp>
        <p:nvSpPr>
          <p:cNvPr id="6" name="object 5">
            <a:extLst>
              <a:ext uri="{FF2B5EF4-FFF2-40B4-BE49-F238E27FC236}">
                <a16:creationId xmlns:a16="http://schemas.microsoft.com/office/drawing/2014/main" id="{65555611-150D-4CA4-8AA9-D39FE4F30704}"/>
              </a:ext>
            </a:extLst>
          </p:cNvPr>
          <p:cNvSpPr/>
          <p:nvPr/>
        </p:nvSpPr>
        <p:spPr>
          <a:xfrm>
            <a:off x="1509252" y="3223137"/>
            <a:ext cx="4063181" cy="3047386"/>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2993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522A2-CB38-41DA-862E-A163B0B3845A}"/>
              </a:ext>
            </a:extLst>
          </p:cNvPr>
          <p:cNvSpPr>
            <a:spLocks noGrp="1"/>
          </p:cNvSpPr>
          <p:nvPr>
            <p:ph type="title"/>
          </p:nvPr>
        </p:nvSpPr>
        <p:spPr/>
        <p:txBody>
          <a:bodyPr/>
          <a:lstStyle/>
          <a:p>
            <a:r>
              <a:rPr lang="en-US" dirty="0"/>
              <a:t>Goals</a:t>
            </a:r>
          </a:p>
        </p:txBody>
      </p:sp>
      <p:sp>
        <p:nvSpPr>
          <p:cNvPr id="4" name="Content Placeholder 3">
            <a:extLst>
              <a:ext uri="{FF2B5EF4-FFF2-40B4-BE49-F238E27FC236}">
                <a16:creationId xmlns:a16="http://schemas.microsoft.com/office/drawing/2014/main" id="{97CEEA48-6D54-409C-8C86-E7DF7BFB44A0}"/>
              </a:ext>
            </a:extLst>
          </p:cNvPr>
          <p:cNvSpPr>
            <a:spLocks noGrp="1"/>
          </p:cNvSpPr>
          <p:nvPr>
            <p:ph sz="half" idx="1"/>
          </p:nvPr>
        </p:nvSpPr>
        <p:spPr/>
        <p:txBody>
          <a:bodyPr/>
          <a:lstStyle/>
          <a:p>
            <a:pPr lvl="1"/>
            <a:r>
              <a:rPr lang="en-US" dirty="0"/>
              <a:t>Something to work for</a:t>
            </a:r>
          </a:p>
          <a:p>
            <a:pPr lvl="1"/>
            <a:r>
              <a:rPr lang="en-US" dirty="0"/>
              <a:t>Clear ideas, plans, or purposes</a:t>
            </a:r>
          </a:p>
          <a:p>
            <a:pPr lvl="1"/>
            <a:r>
              <a:rPr lang="en-US" dirty="0"/>
              <a:t>Dreams</a:t>
            </a:r>
          </a:p>
          <a:p>
            <a:pPr lvl="1"/>
            <a:r>
              <a:rPr lang="en-US" dirty="0"/>
              <a:t>Vision</a:t>
            </a:r>
          </a:p>
          <a:p>
            <a:pPr lvl="1"/>
            <a:r>
              <a:rPr lang="en-US" dirty="0"/>
              <a:t>Short term</a:t>
            </a:r>
          </a:p>
          <a:p>
            <a:pPr lvl="1"/>
            <a:r>
              <a:rPr lang="en-US" dirty="0"/>
              <a:t>Long term</a:t>
            </a:r>
          </a:p>
          <a:p>
            <a:pPr lvl="1"/>
            <a:endParaRPr lang="en-US" dirty="0"/>
          </a:p>
          <a:p>
            <a:endParaRPr lang="en-US" dirty="0"/>
          </a:p>
        </p:txBody>
      </p:sp>
    </p:spTree>
    <p:extLst>
      <p:ext uri="{BB962C8B-B14F-4D97-AF65-F5344CB8AC3E}">
        <p14:creationId xmlns:p14="http://schemas.microsoft.com/office/powerpoint/2010/main" val="2654782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5D9E0-4DC0-45D1-ADF2-F71AA9712497}"/>
              </a:ext>
            </a:extLst>
          </p:cNvPr>
          <p:cNvSpPr>
            <a:spLocks noGrp="1"/>
          </p:cNvSpPr>
          <p:nvPr>
            <p:ph type="title"/>
          </p:nvPr>
        </p:nvSpPr>
        <p:spPr>
          <a:xfrm>
            <a:off x="740664" y="407208"/>
            <a:ext cx="10059452" cy="5747529"/>
          </a:xfrm>
        </p:spPr>
        <p:txBody>
          <a:bodyPr anchor="ctr"/>
          <a:lstStyle/>
          <a:p>
            <a:pPr algn="ctr"/>
            <a:r>
              <a:rPr lang="en-US" dirty="0"/>
              <a:t>Long Term vs. Short Term	Goals</a:t>
            </a:r>
          </a:p>
        </p:txBody>
      </p:sp>
    </p:spTree>
    <p:extLst>
      <p:ext uri="{BB962C8B-B14F-4D97-AF65-F5344CB8AC3E}">
        <p14:creationId xmlns:p14="http://schemas.microsoft.com/office/powerpoint/2010/main" val="906176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457E9-7EFC-4FDA-BFB7-6BFD27395FEE}"/>
              </a:ext>
            </a:extLst>
          </p:cNvPr>
          <p:cNvSpPr>
            <a:spLocks noGrp="1"/>
          </p:cNvSpPr>
          <p:nvPr>
            <p:ph type="title"/>
          </p:nvPr>
        </p:nvSpPr>
        <p:spPr/>
        <p:txBody>
          <a:bodyPr/>
          <a:lstStyle/>
          <a:p>
            <a:r>
              <a:rPr lang="en-US" dirty="0"/>
              <a:t>College and Career Initiative</a:t>
            </a:r>
          </a:p>
        </p:txBody>
      </p:sp>
      <p:sp>
        <p:nvSpPr>
          <p:cNvPr id="5" name="Content Placeholder 4">
            <a:extLst>
              <a:ext uri="{FF2B5EF4-FFF2-40B4-BE49-F238E27FC236}">
                <a16:creationId xmlns:a16="http://schemas.microsoft.com/office/drawing/2014/main" id="{B1A2DD09-1070-4DC3-B6A3-00BA73058D92}"/>
              </a:ext>
            </a:extLst>
          </p:cNvPr>
          <p:cNvSpPr>
            <a:spLocks noGrp="1"/>
          </p:cNvSpPr>
          <p:nvPr>
            <p:ph sz="half" idx="1"/>
          </p:nvPr>
        </p:nvSpPr>
        <p:spPr/>
        <p:txBody>
          <a:bodyPr/>
          <a:lstStyle/>
          <a:p>
            <a:pPr lvl="1"/>
            <a:r>
              <a:rPr lang="en-US" dirty="0"/>
              <a:t>Education initiative designed to prepare students for a:</a:t>
            </a:r>
          </a:p>
          <a:p>
            <a:pPr lvl="2"/>
            <a:r>
              <a:rPr lang="en-US" dirty="0"/>
              <a:t>Lifetime of success</a:t>
            </a:r>
          </a:p>
          <a:p>
            <a:pPr lvl="2"/>
            <a:r>
              <a:rPr lang="en-US" dirty="0"/>
              <a:t>Secondary and postsecondary opportunities</a:t>
            </a:r>
          </a:p>
          <a:p>
            <a:pPr lvl="2"/>
            <a:r>
              <a:rPr lang="en-US" dirty="0"/>
              <a:t>Career preparation and advancement</a:t>
            </a:r>
          </a:p>
          <a:p>
            <a:pPr lvl="2"/>
            <a:r>
              <a:rPr lang="en-US" dirty="0"/>
              <a:t>Meaningful work</a:t>
            </a:r>
          </a:p>
          <a:p>
            <a:pPr lvl="2"/>
            <a:r>
              <a:rPr lang="en-US" dirty="0"/>
              <a:t>Active citizenship</a:t>
            </a:r>
          </a:p>
          <a:p>
            <a:pPr lvl="1"/>
            <a:r>
              <a:rPr lang="en-US" dirty="0"/>
              <a:t>Designed to help students (and parents) make:</a:t>
            </a:r>
          </a:p>
          <a:p>
            <a:pPr lvl="2"/>
            <a:r>
              <a:rPr lang="en-US" dirty="0"/>
              <a:t>Wise education choices</a:t>
            </a:r>
          </a:p>
          <a:p>
            <a:pPr lvl="2"/>
            <a:r>
              <a:rPr lang="en-US" dirty="0"/>
              <a:t>21st  Century curricula combining</a:t>
            </a:r>
          </a:p>
          <a:p>
            <a:pPr lvl="3"/>
            <a:r>
              <a:rPr lang="en-US" dirty="0"/>
              <a:t>rigorous academics and</a:t>
            </a:r>
          </a:p>
          <a:p>
            <a:pPr lvl="3"/>
            <a:r>
              <a:rPr lang="en-US" dirty="0"/>
              <a:t>relevant career education</a:t>
            </a:r>
          </a:p>
          <a:p>
            <a:endParaRPr lang="en-US" dirty="0"/>
          </a:p>
        </p:txBody>
      </p:sp>
      <p:sp>
        <p:nvSpPr>
          <p:cNvPr id="6" name="object 2">
            <a:extLst>
              <a:ext uri="{FF2B5EF4-FFF2-40B4-BE49-F238E27FC236}">
                <a16:creationId xmlns:a16="http://schemas.microsoft.com/office/drawing/2014/main" id="{35F08F74-6B1D-468D-909A-E17E489EFAB7}"/>
              </a:ext>
            </a:extLst>
          </p:cNvPr>
          <p:cNvSpPr/>
          <p:nvPr/>
        </p:nvSpPr>
        <p:spPr>
          <a:xfrm>
            <a:off x="8344831" y="5516727"/>
            <a:ext cx="3451583" cy="934064"/>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62354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457E9-7EFC-4FDA-BFB7-6BFD27395FEE}"/>
              </a:ext>
            </a:extLst>
          </p:cNvPr>
          <p:cNvSpPr>
            <a:spLocks noGrp="1"/>
          </p:cNvSpPr>
          <p:nvPr>
            <p:ph type="title"/>
          </p:nvPr>
        </p:nvSpPr>
        <p:spPr/>
        <p:txBody>
          <a:bodyPr/>
          <a:lstStyle/>
          <a:p>
            <a:r>
              <a:rPr lang="en-US" dirty="0"/>
              <a:t>Programs of Study</a:t>
            </a:r>
          </a:p>
        </p:txBody>
      </p:sp>
      <p:sp>
        <p:nvSpPr>
          <p:cNvPr id="5" name="Content Placeholder 4">
            <a:extLst>
              <a:ext uri="{FF2B5EF4-FFF2-40B4-BE49-F238E27FC236}">
                <a16:creationId xmlns:a16="http://schemas.microsoft.com/office/drawing/2014/main" id="{B1A2DD09-1070-4DC3-B6A3-00BA73058D92}"/>
              </a:ext>
            </a:extLst>
          </p:cNvPr>
          <p:cNvSpPr>
            <a:spLocks noGrp="1"/>
          </p:cNvSpPr>
          <p:nvPr>
            <p:ph sz="half" idx="1"/>
          </p:nvPr>
        </p:nvSpPr>
        <p:spPr/>
        <p:txBody>
          <a:bodyPr/>
          <a:lstStyle/>
          <a:p>
            <a:pPr lvl="1"/>
            <a:r>
              <a:rPr lang="en-US" dirty="0"/>
              <a:t>Restaurants and Food/ Beverage Services</a:t>
            </a:r>
          </a:p>
          <a:p>
            <a:pPr lvl="2"/>
            <a:r>
              <a:rPr lang="en-US" dirty="0"/>
              <a:t>Chef-Head Cook</a:t>
            </a:r>
          </a:p>
          <a:p>
            <a:pPr lvl="2"/>
            <a:r>
              <a:rPr lang="en-US" dirty="0"/>
              <a:t>Food and Beverage Manager</a:t>
            </a:r>
          </a:p>
          <a:p>
            <a:pPr lvl="1"/>
            <a:r>
              <a:rPr lang="en-US" dirty="0"/>
              <a:t>Lodging</a:t>
            </a:r>
          </a:p>
          <a:p>
            <a:pPr lvl="2"/>
            <a:r>
              <a:rPr lang="en-US" dirty="0"/>
              <a:t>Lodging Manager</a:t>
            </a:r>
          </a:p>
          <a:p>
            <a:pPr lvl="1"/>
            <a:r>
              <a:rPr lang="en-US" dirty="0"/>
              <a:t>Travel and Tourism</a:t>
            </a:r>
          </a:p>
          <a:p>
            <a:pPr lvl="2"/>
            <a:r>
              <a:rPr lang="en-US" dirty="0"/>
              <a:t>Travel and Tourism Directors</a:t>
            </a:r>
          </a:p>
          <a:p>
            <a:pPr lvl="1"/>
            <a:r>
              <a:rPr lang="en-US" dirty="0"/>
              <a:t>Recreation, Amusements and Attractions</a:t>
            </a:r>
          </a:p>
          <a:p>
            <a:pPr lvl="2"/>
            <a:r>
              <a:rPr lang="en-US" dirty="0"/>
              <a:t>Competitive Sports Athlete</a:t>
            </a:r>
          </a:p>
          <a:p>
            <a:pPr lvl="2"/>
            <a:r>
              <a:rPr lang="en-US" dirty="0"/>
              <a:t>Recreation Workers</a:t>
            </a:r>
          </a:p>
          <a:p>
            <a:r>
              <a:rPr lang="en-US" sz="1800" dirty="0">
                <a:cs typeface="Candara"/>
              </a:rPr>
              <a:t>Note - </a:t>
            </a:r>
            <a:r>
              <a:rPr lang="en-US" sz="1800" spc="-5" dirty="0">
                <a:cs typeface="Candara"/>
              </a:rPr>
              <a:t>Programs </a:t>
            </a:r>
            <a:r>
              <a:rPr lang="en-US" sz="1800" dirty="0">
                <a:cs typeface="Candara"/>
              </a:rPr>
              <a:t>of </a:t>
            </a:r>
            <a:r>
              <a:rPr lang="en-US" sz="1800" spc="-5" dirty="0">
                <a:cs typeface="Candara"/>
              </a:rPr>
              <a:t>Study in your school </a:t>
            </a:r>
            <a:r>
              <a:rPr lang="en-US" sz="1800" dirty="0">
                <a:cs typeface="Candara"/>
              </a:rPr>
              <a:t>may </a:t>
            </a:r>
            <a:r>
              <a:rPr lang="en-US" sz="1800" spc="-5" dirty="0">
                <a:cs typeface="Candara"/>
              </a:rPr>
              <a:t>be different from</a:t>
            </a:r>
            <a:r>
              <a:rPr lang="en-US" sz="1800" spc="-150" dirty="0">
                <a:cs typeface="Candara"/>
              </a:rPr>
              <a:t> </a:t>
            </a:r>
            <a:r>
              <a:rPr lang="en-US" sz="1800" dirty="0">
                <a:cs typeface="Candara"/>
              </a:rPr>
              <a:t>the  </a:t>
            </a:r>
            <a:r>
              <a:rPr lang="en-US" sz="1800" spc="-5" dirty="0">
                <a:cs typeface="Candara"/>
              </a:rPr>
              <a:t>recommended sequence </a:t>
            </a:r>
            <a:r>
              <a:rPr lang="en-US" sz="1800" dirty="0">
                <a:cs typeface="Candara"/>
              </a:rPr>
              <a:t>of</a:t>
            </a:r>
            <a:r>
              <a:rPr lang="en-US" sz="1800" spc="-15" dirty="0">
                <a:cs typeface="Candara"/>
              </a:rPr>
              <a:t> </a:t>
            </a:r>
            <a:r>
              <a:rPr lang="en-US" sz="1800" spc="-10" dirty="0">
                <a:cs typeface="Candara"/>
              </a:rPr>
              <a:t>coursework.</a:t>
            </a:r>
            <a:endParaRPr lang="en-US" sz="1800" dirty="0">
              <a:cs typeface="Candara"/>
            </a:endParaRPr>
          </a:p>
          <a:p>
            <a:endParaRPr lang="en-US" dirty="0"/>
          </a:p>
        </p:txBody>
      </p:sp>
    </p:spTree>
    <p:extLst>
      <p:ext uri="{BB962C8B-B14F-4D97-AF65-F5344CB8AC3E}">
        <p14:creationId xmlns:p14="http://schemas.microsoft.com/office/powerpoint/2010/main" val="2026084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5047-608B-4729-9A40-1F371D103277}"/>
              </a:ext>
            </a:extLst>
          </p:cNvPr>
          <p:cNvSpPr>
            <a:spLocks noGrp="1"/>
          </p:cNvSpPr>
          <p:nvPr>
            <p:ph type="title"/>
          </p:nvPr>
        </p:nvSpPr>
        <p:spPr/>
        <p:txBody>
          <a:bodyPr/>
          <a:lstStyle/>
          <a:p>
            <a:r>
              <a:rPr lang="en-US" dirty="0"/>
              <a:t>Restaurants and Food/Beverage Services</a:t>
            </a:r>
          </a:p>
        </p:txBody>
      </p:sp>
      <p:sp>
        <p:nvSpPr>
          <p:cNvPr id="3" name="Content Placeholder 2">
            <a:extLst>
              <a:ext uri="{FF2B5EF4-FFF2-40B4-BE49-F238E27FC236}">
                <a16:creationId xmlns:a16="http://schemas.microsoft.com/office/drawing/2014/main" id="{A72AC733-924E-4AB4-B518-EE19D2209F04}"/>
              </a:ext>
            </a:extLst>
          </p:cNvPr>
          <p:cNvSpPr>
            <a:spLocks noGrp="1"/>
          </p:cNvSpPr>
          <p:nvPr>
            <p:ph sz="half" idx="1"/>
          </p:nvPr>
        </p:nvSpPr>
        <p:spPr/>
        <p:txBody>
          <a:bodyPr/>
          <a:lstStyle/>
          <a:p>
            <a:pPr lvl="1"/>
            <a:r>
              <a:rPr lang="en-US" dirty="0"/>
              <a:t>Chef-Head Cook</a:t>
            </a:r>
          </a:p>
          <a:p>
            <a:pPr lvl="1"/>
            <a:r>
              <a:rPr lang="en-US" dirty="0"/>
              <a:t>Food and Beverage Manager</a:t>
            </a:r>
          </a:p>
          <a:p>
            <a:pPr lvl="1"/>
            <a:endParaRPr lang="en-US" dirty="0"/>
          </a:p>
          <a:p>
            <a:pPr lvl="1"/>
            <a:endParaRPr lang="en-US" dirty="0"/>
          </a:p>
          <a:p>
            <a:endParaRPr lang="en-US" dirty="0"/>
          </a:p>
        </p:txBody>
      </p:sp>
      <p:sp>
        <p:nvSpPr>
          <p:cNvPr id="5" name="object 3">
            <a:extLst>
              <a:ext uri="{FF2B5EF4-FFF2-40B4-BE49-F238E27FC236}">
                <a16:creationId xmlns:a16="http://schemas.microsoft.com/office/drawing/2014/main" id="{BB2123C5-F57E-46ED-A17E-BFCE37F141EF}"/>
              </a:ext>
            </a:extLst>
          </p:cNvPr>
          <p:cNvSpPr/>
          <p:nvPr/>
        </p:nvSpPr>
        <p:spPr>
          <a:xfrm>
            <a:off x="3404689" y="3167449"/>
            <a:ext cx="4687188" cy="31242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86863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7272F-F472-4FBF-ACBA-2CE955D2A2A6}"/>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4CB1C764-6445-40E2-85F1-29D9506B1041}"/>
              </a:ext>
            </a:extLst>
          </p:cNvPr>
          <p:cNvSpPr>
            <a:spLocks noGrp="1"/>
          </p:cNvSpPr>
          <p:nvPr>
            <p:ph sz="half" idx="1"/>
          </p:nvPr>
        </p:nvSpPr>
        <p:spPr>
          <a:xfrm>
            <a:off x="740664" y="1420420"/>
            <a:ext cx="11055750" cy="3407219"/>
          </a:xfrm>
        </p:spPr>
        <p:txBody>
          <a:bodyPr/>
          <a:lstStyle/>
          <a:p>
            <a:r>
              <a:rPr lang="en-US" dirty="0"/>
              <a:t>Career Related Electives</a:t>
            </a:r>
          </a:p>
          <a:p>
            <a:pPr lvl="1"/>
            <a:r>
              <a:rPr lang="en-US" dirty="0"/>
              <a:t>9th – Principles of Hospitality and Tourism</a:t>
            </a:r>
          </a:p>
          <a:p>
            <a:pPr lvl="1"/>
            <a:r>
              <a:rPr lang="en-US" dirty="0"/>
              <a:t>10th – Lifetime Nutrition and Wellness or  Restaurant Management</a:t>
            </a:r>
          </a:p>
          <a:p>
            <a:pPr lvl="1"/>
            <a:r>
              <a:rPr lang="en-US" dirty="0"/>
              <a:t>11th – Culinary Arts, Entrepreneurship, or  Hospitality Services</a:t>
            </a:r>
          </a:p>
          <a:p>
            <a:pPr lvl="1"/>
            <a:r>
              <a:rPr lang="en-US" dirty="0"/>
              <a:t>12th – Practicum in Culinary Arts or Food  Science or Problems and Solutions or  Practicum in Hospitality and Tourism</a:t>
            </a:r>
          </a:p>
          <a:p>
            <a:endParaRPr lang="en-US" dirty="0"/>
          </a:p>
        </p:txBody>
      </p:sp>
      <p:sp>
        <p:nvSpPr>
          <p:cNvPr id="4" name="Content Placeholder 3">
            <a:extLst>
              <a:ext uri="{FF2B5EF4-FFF2-40B4-BE49-F238E27FC236}">
                <a16:creationId xmlns:a16="http://schemas.microsoft.com/office/drawing/2014/main" id="{44E52BD2-C75B-4C80-B56D-4BAB175F6A68}"/>
              </a:ext>
            </a:extLst>
          </p:cNvPr>
          <p:cNvSpPr>
            <a:spLocks noGrp="1"/>
          </p:cNvSpPr>
          <p:nvPr>
            <p:ph sz="half" idx="4294967295"/>
          </p:nvPr>
        </p:nvSpPr>
        <p:spPr>
          <a:xfrm>
            <a:off x="740664" y="6066503"/>
            <a:ext cx="11294020" cy="384288"/>
          </a:xfrm>
          <a:prstGeom prst="rect">
            <a:avLst/>
          </a:prstGeom>
        </p:spPr>
        <p:txBody>
          <a:bodyPr/>
          <a:lstStyle/>
          <a:p>
            <a:pPr marL="0" indent="0">
              <a:buNone/>
            </a:pPr>
            <a:r>
              <a:rPr lang="en-US" sz="1800" dirty="0"/>
              <a:t>Note - Sequence of courses in your school may be different from recommended sequence of coursework.</a:t>
            </a:r>
          </a:p>
        </p:txBody>
      </p:sp>
    </p:spTree>
    <p:extLst>
      <p:ext uri="{BB962C8B-B14F-4D97-AF65-F5344CB8AC3E}">
        <p14:creationId xmlns:p14="http://schemas.microsoft.com/office/powerpoint/2010/main" val="316080699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dcmitype/"/>
    <ds:schemaRef ds:uri="http://schemas.microsoft.com/office/infopath/2007/PartnerControls"/>
    <ds:schemaRef ds:uri="http://schemas.microsoft.com/office/2006/documentManagement/types"/>
    <ds:schemaRef ds:uri="http://purl.org/dc/elements/1.1/"/>
    <ds:schemaRef ds:uri="05d88611-e516-4d1a-b12e-39107e78b3d0"/>
    <ds:schemaRef ds:uri="http://purl.org/dc/terms/"/>
    <ds:schemaRef ds:uri="http://schemas.microsoft.com/office/2006/metadata/properties"/>
    <ds:schemaRef ds:uri="http://schemas.openxmlformats.org/package/2006/metadata/core-properties"/>
    <ds:schemaRef ds:uri="56ea17bb-c96d-4826-b465-01eec0dd23dd"/>
    <ds:schemaRef ds:uri="http://schemas.microsoft.com/sharepoint/v3"/>
    <ds:schemaRef ds:uri="http://www.w3.org/XML/1998/namespace"/>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145</TotalTime>
  <Words>1896</Words>
  <Application>Microsoft Office PowerPoint</Application>
  <PresentationFormat>Widescreen</PresentationFormat>
  <Paragraphs>264</Paragraphs>
  <Slides>25</Slides>
  <Notes>19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.AppleSystemUIFont</vt:lpstr>
      <vt:lpstr>Arial</vt:lpstr>
      <vt:lpstr>Calibri</vt:lpstr>
      <vt:lpstr>Candara</vt:lpstr>
      <vt:lpstr>Open Sans</vt:lpstr>
      <vt:lpstr>Open Sans SemiBold</vt:lpstr>
      <vt:lpstr>Times New Roman</vt:lpstr>
      <vt:lpstr>2_Office Theme</vt:lpstr>
      <vt:lpstr>3_Office Theme</vt:lpstr>
      <vt:lpstr>Culinary Arts Careers  Connecting Skills, Techniques,  and Employment </vt:lpstr>
      <vt:lpstr>PowerPoint Presentation</vt:lpstr>
      <vt:lpstr>Great Beginnings…</vt:lpstr>
      <vt:lpstr>Goals</vt:lpstr>
      <vt:lpstr>Long Term vs. Short Term Goals</vt:lpstr>
      <vt:lpstr>College and Career Initiative</vt:lpstr>
      <vt:lpstr>Programs of Study</vt:lpstr>
      <vt:lpstr>Restaurants and Food/Beverage Services</vt:lpstr>
      <vt:lpstr>High School</vt:lpstr>
      <vt:lpstr>On the Job Training</vt:lpstr>
      <vt:lpstr>Certificates</vt:lpstr>
      <vt:lpstr>Certificates</vt:lpstr>
      <vt:lpstr>Associate Degrees</vt:lpstr>
      <vt:lpstr>Bachelor Degrees</vt:lpstr>
      <vt:lpstr>Bachelor Degrees</vt:lpstr>
      <vt:lpstr>Graduate Degrees</vt:lpstr>
      <vt:lpstr>Graduate Degrees</vt:lpstr>
      <vt:lpstr>Interpersonal Skills Needed</vt:lpstr>
      <vt:lpstr>Careers</vt:lpstr>
      <vt:lpstr>Obtaining Employment</vt:lpstr>
      <vt:lpstr>Maintaining Employment</vt:lpstr>
      <vt:lpstr>Terminating Employment</vt:lpstr>
      <vt:lpstr>Continued Education</vt:lpstr>
      <vt:lpstr>Community Service</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32</cp:revision>
  <cp:lastPrinted>2017-07-07T16:17:37Z</cp:lastPrinted>
  <dcterms:created xsi:type="dcterms:W3CDTF">2017-07-11T23:58:30Z</dcterms:created>
  <dcterms:modified xsi:type="dcterms:W3CDTF">2018-01-24T00:09:00Z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