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media/image7.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4" r:id="rId8"/>
    <p:sldId id="325" r:id="rId9"/>
    <p:sldId id="326" r:id="rId10"/>
    <p:sldId id="330" r:id="rId11"/>
    <p:sldId id="327" r:id="rId12"/>
    <p:sldId id="328" r:id="rId13"/>
    <p:sldId id="331" r:id="rId14"/>
    <p:sldId id="329" r:id="rId15"/>
    <p:sldId id="332" r:id="rId16"/>
    <p:sldId id="333" r:id="rId17"/>
    <p:sldId id="334" r:id="rId18"/>
    <p:sldId id="336" r:id="rId19"/>
    <p:sldId id="337" r:id="rId20"/>
    <p:sldId id="335" r:id="rId21"/>
    <p:sldId id="338" r:id="rId22"/>
    <p:sldId id="341" r:id="rId23"/>
    <p:sldId id="339" r:id="rId24"/>
    <p:sldId id="340"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78" d="100"/>
          <a:sy n="78" d="100"/>
        </p:scale>
        <p:origin x="826"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1/25/2018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1/25/2018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Hospitality Services is designed so that performance standards meet employer expectations enhancing the employability of students. </a:t>
            </a:r>
          </a:p>
          <a:p>
            <a:r>
              <a:rPr lang="en-US" sz="1200" b="0" i="0" u="none" strike="noStrike" kern="1200" baseline="0" dirty="0">
                <a:solidFill>
                  <a:schemeClr val="tx1"/>
                </a:solidFill>
                <a:latin typeface="+mn-lt"/>
                <a:ea typeface="+mn-ea"/>
                <a:cs typeface="+mn-cs"/>
              </a:rPr>
              <a:t>Instruction may be delivered through laboratory training or through internships, mentoring or job shadowing.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44650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career portfolio and interview skills may be taught in another lesson but you can introduce the information at this time.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122617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with students other responsibilities they would need to keep their jobs.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391572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may be several reasons to leave employment. Students may move away to college, have found another job with better pay, or have decided to return to school. Whatever the reasons may be, students should leave on good terms.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657290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Links are live and will take you to the websites.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297934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Stress to students the need for updating their skills to keep up with current trends. </a:t>
            </a:r>
          </a:p>
          <a:p>
            <a:r>
              <a:rPr lang="en-US" sz="1200" b="0" i="0" u="none" strike="noStrike" kern="1200" baseline="0" dirty="0">
                <a:solidFill>
                  <a:schemeClr val="tx1"/>
                </a:solidFill>
                <a:latin typeface="+mn-lt"/>
                <a:ea typeface="+mn-ea"/>
                <a:cs typeface="+mn-cs"/>
              </a:rPr>
              <a:t>What other ways can students update their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641370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Employment can be found by networking (talking to friends, family, and neighbors), newspaper ads, the website of the place where they would like employment, and the Texas Workforce Commission.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453493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a:solidFill>
                  <a:schemeClr val="tx1"/>
                </a:solidFill>
                <a:latin typeface="+mn-lt"/>
                <a:ea typeface="+mn-ea"/>
                <a:cs typeface="+mn-cs"/>
              </a:rPr>
              <a:t>AchieveTexas</a:t>
            </a:r>
            <a:r>
              <a:rPr lang="en-US" sz="1200" b="1" i="0" u="none" strike="noStrike" kern="1200" baseline="0" dirty="0">
                <a:solidFill>
                  <a:schemeClr val="tx1"/>
                </a:solidFill>
                <a:latin typeface="+mn-lt"/>
                <a:ea typeface="+mn-ea"/>
                <a:cs typeface="+mn-cs"/>
              </a:rPr>
              <a:t> College and Career Initiative </a:t>
            </a:r>
            <a:r>
              <a:rPr lang="en-US" sz="1200" b="0" i="0" u="none" strike="noStrike" kern="1200" baseline="0" dirty="0">
                <a:solidFill>
                  <a:schemeClr val="tx1"/>
                </a:solidFill>
                <a:latin typeface="+mn-lt"/>
                <a:ea typeface="+mn-ea"/>
                <a:cs typeface="+mn-cs"/>
              </a:rPr>
              <a:t>is an education initiative designed to prepare students for a lifetime of success. It allows students to achieve excellence by preparing them for secondary and postsecondary opportunities, career preparation and advancement, meaningful work, and active citizenship. </a:t>
            </a:r>
          </a:p>
          <a:p>
            <a:r>
              <a:rPr lang="en-US" sz="1200" b="1" i="0" u="none" strike="noStrike" kern="1200" baseline="0" dirty="0" err="1">
                <a:solidFill>
                  <a:schemeClr val="tx1"/>
                </a:solidFill>
                <a:latin typeface="+mn-lt"/>
                <a:ea typeface="+mn-ea"/>
                <a:cs typeface="+mn-cs"/>
              </a:rPr>
              <a:t>AchieveTexas</a:t>
            </a:r>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is designed to help students (and their parents) make wise education choices. It is based on the belief that the curricula of the 21st century should combine </a:t>
            </a:r>
            <a:r>
              <a:rPr lang="en-US" sz="1200" b="0" i="1" u="none" strike="noStrike" kern="1200" baseline="0" dirty="0">
                <a:solidFill>
                  <a:schemeClr val="tx1"/>
                </a:solidFill>
                <a:latin typeface="+mn-lt"/>
                <a:ea typeface="+mn-ea"/>
                <a:cs typeface="+mn-cs"/>
              </a:rPr>
              <a:t>rigorous </a:t>
            </a:r>
            <a:r>
              <a:rPr lang="en-US" sz="1200" b="0" i="0" u="none" strike="noStrike" kern="1200" baseline="0" dirty="0">
                <a:solidFill>
                  <a:schemeClr val="tx1"/>
                </a:solidFill>
                <a:latin typeface="+mn-lt"/>
                <a:ea typeface="+mn-ea"/>
                <a:cs typeface="+mn-cs"/>
              </a:rPr>
              <a:t>academics with </a:t>
            </a:r>
            <a:r>
              <a:rPr lang="en-US" sz="1200" b="0" i="1" u="none" strike="noStrike" kern="1200" baseline="0" dirty="0">
                <a:solidFill>
                  <a:schemeClr val="tx1"/>
                </a:solidFill>
                <a:latin typeface="+mn-lt"/>
                <a:ea typeface="+mn-ea"/>
                <a:cs typeface="+mn-cs"/>
              </a:rPr>
              <a:t>relevant </a:t>
            </a:r>
            <a:r>
              <a:rPr lang="en-US" sz="1200" b="0" i="0" u="none" strike="noStrike" kern="1200" baseline="0" dirty="0">
                <a:solidFill>
                  <a:schemeClr val="tx1"/>
                </a:solidFill>
                <a:latin typeface="+mn-lt"/>
                <a:ea typeface="+mn-ea"/>
                <a:cs typeface="+mn-cs"/>
              </a:rPr>
              <a:t>career education. When schools integrate academic and technical education, students can see the “usefulness” of what they are learning. The system also facilitates a seamless transition from secondary to postsecondary opportunities.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235611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POS represent a </a:t>
            </a:r>
            <a:r>
              <a:rPr lang="en-US" sz="1200" b="1" i="0" u="none" strike="noStrike" kern="1200" baseline="0" dirty="0">
                <a:solidFill>
                  <a:schemeClr val="tx1"/>
                </a:solidFill>
                <a:latin typeface="+mn-lt"/>
                <a:ea typeface="+mn-ea"/>
                <a:cs typeface="+mn-cs"/>
              </a:rPr>
              <a:t>recommended </a:t>
            </a:r>
            <a:r>
              <a:rPr lang="en-US" sz="1200" b="0" i="0" u="none" strike="noStrike" kern="1200" baseline="0" dirty="0">
                <a:solidFill>
                  <a:schemeClr val="tx1"/>
                </a:solidFill>
                <a:latin typeface="+mn-lt"/>
                <a:ea typeface="+mn-ea"/>
                <a:cs typeface="+mn-cs"/>
              </a:rPr>
              <a:t>sequence of coursework based on a student’s interest and career goal. POS contain lots of helpful information, including the core courses and career-related electives in high school that will help prepare students for their career goals. The POS are based upon the Recommended High School Graduation Plan and can easily be adapted for the Distinguished Achievement High School Graduation Plan. </a:t>
            </a:r>
          </a:p>
          <a:p>
            <a:r>
              <a:rPr lang="en-US" sz="1200" b="0" i="0" u="none" strike="noStrike" kern="1200" baseline="0" dirty="0">
                <a:solidFill>
                  <a:schemeClr val="tx1"/>
                </a:solidFill>
                <a:latin typeface="+mn-lt"/>
                <a:ea typeface="+mn-ea"/>
                <a:cs typeface="+mn-cs"/>
              </a:rPr>
              <a:t>There is one Programs of Study and two Models for this Career Cluster. </a:t>
            </a:r>
          </a:p>
          <a:p>
            <a:r>
              <a:rPr lang="en-US" sz="1200" b="0" i="0" u="none" strike="noStrike" kern="1200" baseline="0" dirty="0">
                <a:solidFill>
                  <a:schemeClr val="tx1"/>
                </a:solidFill>
                <a:latin typeface="+mn-lt"/>
                <a:ea typeface="+mn-ea"/>
                <a:cs typeface="+mn-cs"/>
              </a:rPr>
              <a:t>- Competitive Sports Athlete </a:t>
            </a:r>
          </a:p>
          <a:p>
            <a:r>
              <a:rPr lang="en-US" sz="1200" b="0" i="0" u="none" strike="noStrike" kern="1200" baseline="0" dirty="0">
                <a:solidFill>
                  <a:schemeClr val="tx1"/>
                </a:solidFill>
                <a:latin typeface="+mn-lt"/>
                <a:ea typeface="+mn-ea"/>
                <a:cs typeface="+mn-cs"/>
              </a:rPr>
              <a:t>- Recreation Worker </a:t>
            </a:r>
          </a:p>
          <a:p>
            <a:r>
              <a:rPr lang="en-US" sz="1200" b="0" i="0" u="none" strike="noStrike" kern="1200" baseline="0" dirty="0">
                <a:solidFill>
                  <a:schemeClr val="tx1"/>
                </a:solidFill>
                <a:latin typeface="+mn-lt"/>
                <a:ea typeface="+mn-ea"/>
                <a:cs typeface="+mn-cs"/>
              </a:rPr>
              <a:t>All schools are different and may choose to follow other Programs of Study. Be sure to tell students what your school has to offer. </a:t>
            </a:r>
          </a:p>
          <a:p>
            <a:r>
              <a:rPr lang="en-US" sz="1200" b="0" i="0" u="none" strike="noStrike" kern="1200" baseline="0" dirty="0">
                <a:solidFill>
                  <a:schemeClr val="tx1"/>
                </a:solidFill>
                <a:latin typeface="+mn-lt"/>
                <a:ea typeface="+mn-ea"/>
                <a:cs typeface="+mn-cs"/>
              </a:rPr>
              <a:t>We will focus on the Recreation Workers Model.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08127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Recreation Worker in the all Lesson Attachments tab to follow along with the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608158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57235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6182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a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24761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766223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Management Careers are at the top of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834041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acacamps.org/"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www.nrpa.org/" TargetMode="External"/><Relationship Id="rId5" Type="http://schemas.openxmlformats.org/officeDocument/2006/relationships/hyperlink" Target="http://www.ncaa.org/" TargetMode="External"/><Relationship Id="rId4" Type="http://schemas.openxmlformats.org/officeDocument/2006/relationships/hyperlink" Target="http://www.afpafitness.co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justintarte.com/2011/12/top-10-questions-to-ask-yourself-in.html#links" TargetMode="External"/><Relationship Id="rId2" Type="http://schemas.openxmlformats.org/officeDocument/2006/relationships/image" Target="../media/image7.jpg"/><Relationship Id="rId1" Type="http://schemas.openxmlformats.org/officeDocument/2006/relationships/slideLayout" Target="../slideLayouts/slideLayout4.xml"/><Relationship Id="rId4" Type="http://schemas.openxmlformats.org/officeDocument/2006/relationships/hyperlink" Target="https://creativecommons.org/licenses/by/4.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onetonline.org/find/career?c=9&amp;g=Go" TargetMode="External"/><Relationship Id="rId2" Type="http://schemas.openxmlformats.org/officeDocument/2006/relationships/hyperlink" Target="http://www.onetonline.org/" TargetMode="External"/><Relationship Id="rId1" Type="http://schemas.openxmlformats.org/officeDocument/2006/relationships/slideLayout" Target="../slideLayouts/slideLayout3.xml"/><Relationship Id="rId4" Type="http://schemas.openxmlformats.org/officeDocument/2006/relationships/hyperlink" Target="https://www.texasworkprep.com/texasworkprep.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477092"/>
            <a:ext cx="7462935" cy="4773333"/>
          </a:xfrm>
        </p:spPr>
        <p:txBody>
          <a:bodyPr>
            <a:normAutofit/>
          </a:bodyPr>
          <a:lstStyle/>
          <a:p>
            <a:r>
              <a:rPr lang="en-US" sz="6000" dirty="0"/>
              <a:t>Careers in Hospitality  Services</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9172-D74E-469A-ADF3-2EC4458C1B81}"/>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CC8DEC11-D6A4-4F13-9F87-90F554408D8A}"/>
              </a:ext>
            </a:extLst>
          </p:cNvPr>
          <p:cNvSpPr>
            <a:spLocks noGrp="1"/>
          </p:cNvSpPr>
          <p:nvPr>
            <p:ph sz="half" idx="1"/>
          </p:nvPr>
        </p:nvSpPr>
        <p:spPr/>
        <p:txBody>
          <a:bodyPr/>
          <a:lstStyle/>
          <a:p>
            <a:pPr lvl="1"/>
            <a:r>
              <a:rPr lang="en-US" dirty="0"/>
              <a:t>Kinesiology</a:t>
            </a:r>
          </a:p>
          <a:p>
            <a:pPr lvl="1"/>
            <a:r>
              <a:rPr lang="en-US" dirty="0"/>
              <a:t>Recreation, Park and</a:t>
            </a:r>
          </a:p>
          <a:p>
            <a:pPr lvl="1"/>
            <a:r>
              <a:rPr lang="en-US" dirty="0"/>
              <a:t>Tourism Science</a:t>
            </a:r>
          </a:p>
          <a:p>
            <a:pPr lvl="1"/>
            <a:r>
              <a:rPr lang="en-US" dirty="0"/>
              <a:t>Exercise Science and  Fitness Management</a:t>
            </a:r>
          </a:p>
          <a:p>
            <a:pPr lvl="1"/>
            <a:r>
              <a:rPr lang="en-US" dirty="0"/>
              <a:t>Health Promotion</a:t>
            </a:r>
          </a:p>
          <a:p>
            <a:pPr lvl="1"/>
            <a:r>
              <a:rPr lang="en-US" dirty="0"/>
              <a:t>Physical Education</a:t>
            </a:r>
          </a:p>
          <a:p>
            <a:pPr lvl="1"/>
            <a:r>
              <a:rPr lang="en-US" dirty="0"/>
              <a:t>Sports and Exercise Science</a:t>
            </a:r>
          </a:p>
          <a:p>
            <a:pPr lvl="1"/>
            <a:r>
              <a:rPr lang="en-US" dirty="0"/>
              <a:t>Human Performance</a:t>
            </a:r>
          </a:p>
          <a:p>
            <a:endParaRPr lang="en-US" dirty="0"/>
          </a:p>
        </p:txBody>
      </p:sp>
      <p:sp>
        <p:nvSpPr>
          <p:cNvPr id="4" name="Content Placeholder 3">
            <a:extLst>
              <a:ext uri="{FF2B5EF4-FFF2-40B4-BE49-F238E27FC236}">
                <a16:creationId xmlns:a16="http://schemas.microsoft.com/office/drawing/2014/main" id="{CC090F6A-D8BD-4208-9F91-C251225A0DE7}"/>
              </a:ext>
            </a:extLst>
          </p:cNvPr>
          <p:cNvSpPr>
            <a:spLocks noGrp="1"/>
          </p:cNvSpPr>
          <p:nvPr>
            <p:ph sz="half" idx="10"/>
          </p:nvPr>
        </p:nvSpPr>
        <p:spPr/>
        <p:txBody>
          <a:bodyPr/>
          <a:lstStyle/>
          <a:p>
            <a:r>
              <a:rPr lang="en-US" dirty="0"/>
              <a:t>Career Options:</a:t>
            </a:r>
          </a:p>
          <a:p>
            <a:pPr lvl="1"/>
            <a:r>
              <a:rPr lang="en-US" dirty="0"/>
              <a:t>Museum Technician</a:t>
            </a:r>
          </a:p>
          <a:p>
            <a:pPr lvl="1"/>
            <a:r>
              <a:rPr lang="en-US" dirty="0"/>
              <a:t>Manager</a:t>
            </a:r>
          </a:p>
          <a:p>
            <a:pPr lvl="1"/>
            <a:r>
              <a:rPr lang="en-US" dirty="0"/>
              <a:t>Museum Guide</a:t>
            </a:r>
          </a:p>
          <a:p>
            <a:pPr lvl="1"/>
            <a:r>
              <a:rPr lang="en-US" dirty="0"/>
              <a:t>Recreation/Amusements  Activity Director</a:t>
            </a:r>
          </a:p>
          <a:p>
            <a:endParaRPr lang="en-US" dirty="0"/>
          </a:p>
        </p:txBody>
      </p:sp>
    </p:spTree>
    <p:extLst>
      <p:ext uri="{BB962C8B-B14F-4D97-AF65-F5344CB8AC3E}">
        <p14:creationId xmlns:p14="http://schemas.microsoft.com/office/powerpoint/2010/main" val="3623268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183D6-C37A-48E1-AE5E-0573FE927C23}"/>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87AAFB62-791E-44A3-AF4C-63E47081B8A9}"/>
              </a:ext>
            </a:extLst>
          </p:cNvPr>
          <p:cNvSpPr>
            <a:spLocks noGrp="1"/>
          </p:cNvSpPr>
          <p:nvPr>
            <p:ph sz="half" idx="1"/>
          </p:nvPr>
        </p:nvSpPr>
        <p:spPr/>
        <p:txBody>
          <a:bodyPr/>
          <a:lstStyle/>
          <a:p>
            <a:pPr lvl="1"/>
            <a:r>
              <a:rPr lang="en-US" dirty="0"/>
              <a:t>Health and Physical</a:t>
            </a:r>
          </a:p>
          <a:p>
            <a:pPr lvl="1"/>
            <a:r>
              <a:rPr lang="en-US" dirty="0"/>
              <a:t>Education</a:t>
            </a:r>
          </a:p>
          <a:p>
            <a:pPr lvl="1"/>
            <a:r>
              <a:rPr lang="en-US" dirty="0"/>
              <a:t>Fitness and Human  Performance</a:t>
            </a:r>
          </a:p>
          <a:p>
            <a:pPr lvl="1"/>
            <a:r>
              <a:rPr lang="en-US" dirty="0"/>
              <a:t>Physical Education</a:t>
            </a:r>
          </a:p>
          <a:p>
            <a:pPr lvl="1"/>
            <a:r>
              <a:rPr lang="en-US" dirty="0"/>
              <a:t>Management</a:t>
            </a:r>
          </a:p>
          <a:p>
            <a:pPr lvl="1"/>
            <a:r>
              <a:rPr lang="en-US" dirty="0"/>
              <a:t>Health and</a:t>
            </a:r>
          </a:p>
          <a:p>
            <a:pPr lvl="1"/>
            <a:r>
              <a:rPr lang="en-US" dirty="0"/>
              <a:t>Kinesiology</a:t>
            </a:r>
          </a:p>
          <a:p>
            <a:pPr lvl="1"/>
            <a:r>
              <a:rPr lang="en-US" dirty="0"/>
              <a:t>Exercise and Sports  Sciences</a:t>
            </a:r>
          </a:p>
          <a:p>
            <a:endParaRPr lang="en-US" dirty="0"/>
          </a:p>
        </p:txBody>
      </p:sp>
      <p:sp>
        <p:nvSpPr>
          <p:cNvPr id="4" name="Content Placeholder 3">
            <a:extLst>
              <a:ext uri="{FF2B5EF4-FFF2-40B4-BE49-F238E27FC236}">
                <a16:creationId xmlns:a16="http://schemas.microsoft.com/office/drawing/2014/main" id="{A9857048-A631-455A-85EF-315B95A1B3F4}"/>
              </a:ext>
            </a:extLst>
          </p:cNvPr>
          <p:cNvSpPr>
            <a:spLocks noGrp="1"/>
          </p:cNvSpPr>
          <p:nvPr>
            <p:ph sz="half" idx="10"/>
          </p:nvPr>
        </p:nvSpPr>
        <p:spPr/>
        <p:txBody>
          <a:bodyPr/>
          <a:lstStyle/>
          <a:p>
            <a:r>
              <a:rPr lang="en-US" dirty="0"/>
              <a:t>Career Options:</a:t>
            </a:r>
          </a:p>
          <a:p>
            <a:pPr lvl="1"/>
            <a:r>
              <a:rPr lang="en-US" dirty="0"/>
              <a:t>Chief Operating</a:t>
            </a:r>
          </a:p>
          <a:p>
            <a:pPr lvl="1"/>
            <a:r>
              <a:rPr lang="en-US" dirty="0"/>
              <a:t>Officer/General Manager</a:t>
            </a:r>
          </a:p>
          <a:p>
            <a:pPr lvl="1"/>
            <a:r>
              <a:rPr lang="en-US" dirty="0"/>
              <a:t>Corporate Special Events  Director</a:t>
            </a:r>
          </a:p>
          <a:p>
            <a:pPr lvl="1"/>
            <a:r>
              <a:rPr lang="en-US" dirty="0"/>
              <a:t>Curator-Museum Cultural</a:t>
            </a:r>
          </a:p>
          <a:p>
            <a:pPr lvl="1"/>
            <a:r>
              <a:rPr lang="en-US" dirty="0"/>
              <a:t>Parks and Gardens  Director</a:t>
            </a:r>
          </a:p>
          <a:p>
            <a:endParaRPr lang="en-US" dirty="0"/>
          </a:p>
        </p:txBody>
      </p:sp>
    </p:spTree>
    <p:extLst>
      <p:ext uri="{BB962C8B-B14F-4D97-AF65-F5344CB8AC3E}">
        <p14:creationId xmlns:p14="http://schemas.microsoft.com/office/powerpoint/2010/main" val="3768192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72AF1-08BB-4990-ACA5-3D93D6BF25B8}"/>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624E28DF-55FD-4F4A-8CAD-EC22538AA4CB}"/>
              </a:ext>
            </a:extLst>
          </p:cNvPr>
          <p:cNvSpPr>
            <a:spLocks noGrp="1"/>
          </p:cNvSpPr>
          <p:nvPr>
            <p:ph sz="half" idx="1"/>
          </p:nvPr>
        </p:nvSpPr>
        <p:spPr/>
        <p:txBody>
          <a:bodyPr/>
          <a:lstStyle/>
          <a:p>
            <a:r>
              <a:rPr lang="en-US" dirty="0"/>
              <a:t>When seeking employment, have available:</a:t>
            </a:r>
          </a:p>
          <a:p>
            <a:pPr lvl="1"/>
            <a:r>
              <a:rPr lang="en-US" dirty="0"/>
              <a:t>Career portfolio</a:t>
            </a:r>
          </a:p>
          <a:p>
            <a:pPr lvl="2"/>
            <a:r>
              <a:rPr lang="en-US" dirty="0"/>
              <a:t>Resume</a:t>
            </a:r>
          </a:p>
          <a:p>
            <a:pPr lvl="2"/>
            <a:r>
              <a:rPr lang="en-US" dirty="0"/>
              <a:t>Certifications</a:t>
            </a:r>
          </a:p>
          <a:p>
            <a:pPr lvl="2"/>
            <a:r>
              <a:rPr lang="en-US" dirty="0"/>
              <a:t>Record of skills attained</a:t>
            </a:r>
          </a:p>
          <a:p>
            <a:pPr lvl="2"/>
            <a:r>
              <a:rPr lang="en-US" dirty="0"/>
              <a:t>Letters of reference</a:t>
            </a:r>
          </a:p>
          <a:p>
            <a:pPr lvl="1"/>
            <a:r>
              <a:rPr lang="en-US" dirty="0"/>
              <a:t>Completed job application</a:t>
            </a:r>
          </a:p>
          <a:p>
            <a:pPr lvl="1"/>
            <a:r>
              <a:rPr lang="en-US" dirty="0"/>
              <a:t>Interview skills</a:t>
            </a:r>
          </a:p>
          <a:p>
            <a:endParaRPr lang="en-US" dirty="0"/>
          </a:p>
        </p:txBody>
      </p:sp>
    </p:spTree>
    <p:extLst>
      <p:ext uri="{BB962C8B-B14F-4D97-AF65-F5344CB8AC3E}">
        <p14:creationId xmlns:p14="http://schemas.microsoft.com/office/powerpoint/2010/main" val="10050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C0A95D-39D9-46B1-B883-876700DF86D3}"/>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6BD3C8F0-99D9-41BA-8A40-43E014C6669E}"/>
              </a:ext>
            </a:extLst>
          </p:cNvPr>
          <p:cNvSpPr>
            <a:spLocks noGrp="1"/>
          </p:cNvSpPr>
          <p:nvPr>
            <p:ph sz="half" idx="1"/>
          </p:nvPr>
        </p:nvSpPr>
        <p:spPr/>
        <p:txBody>
          <a:bodyPr/>
          <a:lstStyle/>
          <a:p>
            <a:r>
              <a:rPr lang="en-US" dirty="0"/>
              <a:t>Once you have secured employment, be sure to:</a:t>
            </a:r>
          </a:p>
          <a:p>
            <a:pPr lvl="1"/>
            <a:r>
              <a:rPr lang="en-US" dirty="0"/>
              <a:t>Arrive to work on time</a:t>
            </a:r>
          </a:p>
          <a:p>
            <a:pPr lvl="1"/>
            <a:r>
              <a:rPr lang="en-US" dirty="0"/>
              <a:t>Work responsibly</a:t>
            </a:r>
          </a:p>
          <a:p>
            <a:pPr lvl="1"/>
            <a:r>
              <a:rPr lang="en-US" dirty="0"/>
              <a:t>Work safely</a:t>
            </a:r>
          </a:p>
          <a:p>
            <a:pPr lvl="1"/>
            <a:r>
              <a:rPr lang="en-US" dirty="0"/>
              <a:t>Respect the business</a:t>
            </a:r>
          </a:p>
          <a:p>
            <a:pPr lvl="1"/>
            <a:r>
              <a:rPr lang="en-US" dirty="0"/>
              <a:t>Maintain a positive attitude</a:t>
            </a:r>
          </a:p>
          <a:p>
            <a:pPr lvl="1"/>
            <a:r>
              <a:rPr lang="en-US" dirty="0"/>
              <a:t>Complete your assigned tasks</a:t>
            </a:r>
          </a:p>
          <a:p>
            <a:endParaRPr lang="en-US" dirty="0"/>
          </a:p>
        </p:txBody>
      </p:sp>
    </p:spTree>
    <p:extLst>
      <p:ext uri="{BB962C8B-B14F-4D97-AF65-F5344CB8AC3E}">
        <p14:creationId xmlns:p14="http://schemas.microsoft.com/office/powerpoint/2010/main" val="670646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053F2-D189-42D8-BC3C-CD83E6BB40CB}"/>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373AF8ED-2F96-4F16-9271-2DE87A654351}"/>
              </a:ext>
            </a:extLst>
          </p:cNvPr>
          <p:cNvSpPr>
            <a:spLocks noGrp="1"/>
          </p:cNvSpPr>
          <p:nvPr>
            <p:ph sz="half" idx="1"/>
          </p:nvPr>
        </p:nvSpPr>
        <p:spPr/>
        <p:txBody>
          <a:bodyPr/>
          <a:lstStyle/>
          <a:p>
            <a:r>
              <a:rPr lang="en-US" dirty="0"/>
              <a:t>If you have to quit your job, be sure to follow these steps:</a:t>
            </a:r>
          </a:p>
          <a:p>
            <a:pPr lvl="1"/>
            <a:r>
              <a:rPr lang="en-US" dirty="0"/>
              <a:t>Give at least two weeks notice</a:t>
            </a:r>
          </a:p>
          <a:p>
            <a:pPr lvl="1"/>
            <a:r>
              <a:rPr lang="en-US" dirty="0"/>
              <a:t>Submit a letter of resignation which may include:</a:t>
            </a:r>
          </a:p>
          <a:p>
            <a:pPr lvl="2"/>
            <a:r>
              <a:rPr lang="en-US" dirty="0"/>
              <a:t>Reason for leaving</a:t>
            </a:r>
          </a:p>
          <a:p>
            <a:pPr lvl="2"/>
            <a:r>
              <a:rPr lang="en-US" dirty="0"/>
              <a:t>Thanking employer for experience</a:t>
            </a:r>
          </a:p>
          <a:p>
            <a:pPr lvl="2"/>
            <a:r>
              <a:rPr lang="en-US" dirty="0"/>
              <a:t>Offering to train new employee</a:t>
            </a:r>
          </a:p>
          <a:p>
            <a:endParaRPr lang="en-US" dirty="0"/>
          </a:p>
        </p:txBody>
      </p:sp>
    </p:spTree>
    <p:extLst>
      <p:ext uri="{BB962C8B-B14F-4D97-AF65-F5344CB8AC3E}">
        <p14:creationId xmlns:p14="http://schemas.microsoft.com/office/powerpoint/2010/main" val="402911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E3644-1D73-4D8E-B0DD-0CE3AED4057A}"/>
              </a:ext>
            </a:extLst>
          </p:cNvPr>
          <p:cNvSpPr>
            <a:spLocks noGrp="1"/>
          </p:cNvSpPr>
          <p:nvPr>
            <p:ph type="title"/>
          </p:nvPr>
        </p:nvSpPr>
        <p:spPr/>
        <p:txBody>
          <a:bodyPr/>
          <a:lstStyle/>
          <a:p>
            <a:r>
              <a:rPr lang="en-US" dirty="0"/>
              <a:t>Professional Associations</a:t>
            </a:r>
          </a:p>
        </p:txBody>
      </p:sp>
      <p:sp>
        <p:nvSpPr>
          <p:cNvPr id="3" name="Content Placeholder 2">
            <a:extLst>
              <a:ext uri="{FF2B5EF4-FFF2-40B4-BE49-F238E27FC236}">
                <a16:creationId xmlns:a16="http://schemas.microsoft.com/office/drawing/2014/main" id="{7BB14780-D6A1-4322-B1F3-A816FFAECC27}"/>
              </a:ext>
            </a:extLst>
          </p:cNvPr>
          <p:cNvSpPr>
            <a:spLocks noGrp="1"/>
          </p:cNvSpPr>
          <p:nvPr>
            <p:ph sz="half" idx="1"/>
          </p:nvPr>
        </p:nvSpPr>
        <p:spPr/>
        <p:txBody>
          <a:bodyPr/>
          <a:lstStyle/>
          <a:p>
            <a:pPr lvl="1"/>
            <a:r>
              <a:rPr lang="en-US" dirty="0">
                <a:hlinkClick r:id="rId3"/>
              </a:rPr>
              <a:t>American Camp Association</a:t>
            </a:r>
            <a:endParaRPr lang="en-US" dirty="0"/>
          </a:p>
          <a:p>
            <a:pPr lvl="1"/>
            <a:r>
              <a:rPr lang="en-US" dirty="0">
                <a:hlinkClick r:id="rId4"/>
              </a:rPr>
              <a:t>American Fitness Professionals &amp;</a:t>
            </a:r>
            <a:endParaRPr lang="en-US" dirty="0"/>
          </a:p>
          <a:p>
            <a:pPr lvl="1"/>
            <a:r>
              <a:rPr lang="en-US" dirty="0">
                <a:hlinkClick r:id="rId4"/>
              </a:rPr>
              <a:t>Associates</a:t>
            </a:r>
            <a:endParaRPr lang="en-US" dirty="0"/>
          </a:p>
          <a:p>
            <a:pPr lvl="1"/>
            <a:r>
              <a:rPr lang="en-US" dirty="0">
                <a:hlinkClick r:id="rId5"/>
              </a:rPr>
              <a:t>National Collegiate Athletic Association</a:t>
            </a:r>
            <a:endParaRPr lang="en-US" dirty="0"/>
          </a:p>
          <a:p>
            <a:pPr lvl="1"/>
            <a:r>
              <a:rPr lang="en-US" dirty="0">
                <a:hlinkClick r:id="rId6"/>
              </a:rPr>
              <a:t>National Recreation and Park Association</a:t>
            </a:r>
            <a:endParaRPr lang="en-US" dirty="0"/>
          </a:p>
          <a:p>
            <a:endParaRPr lang="en-US" dirty="0"/>
          </a:p>
        </p:txBody>
      </p:sp>
    </p:spTree>
    <p:extLst>
      <p:ext uri="{BB962C8B-B14F-4D97-AF65-F5344CB8AC3E}">
        <p14:creationId xmlns:p14="http://schemas.microsoft.com/office/powerpoint/2010/main" val="2352638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222F2-3F04-42FB-87F1-A3AFE79DD2AD}"/>
              </a:ext>
            </a:extLst>
          </p:cNvPr>
          <p:cNvSpPr>
            <a:spLocks noGrp="1"/>
          </p:cNvSpPr>
          <p:nvPr>
            <p:ph type="title"/>
          </p:nvPr>
        </p:nvSpPr>
        <p:spPr/>
        <p:txBody>
          <a:bodyPr/>
          <a:lstStyle/>
          <a:p>
            <a:r>
              <a:rPr lang="en-US" dirty="0"/>
              <a:t>Continued Education</a:t>
            </a:r>
          </a:p>
        </p:txBody>
      </p:sp>
      <p:sp>
        <p:nvSpPr>
          <p:cNvPr id="3" name="Content Placeholder 2">
            <a:extLst>
              <a:ext uri="{FF2B5EF4-FFF2-40B4-BE49-F238E27FC236}">
                <a16:creationId xmlns:a16="http://schemas.microsoft.com/office/drawing/2014/main" id="{BFE5A008-7FAF-48E5-9CC4-A97AB03D3777}"/>
              </a:ext>
            </a:extLst>
          </p:cNvPr>
          <p:cNvSpPr>
            <a:spLocks noGrp="1"/>
          </p:cNvSpPr>
          <p:nvPr>
            <p:ph sz="half" idx="1"/>
          </p:nvPr>
        </p:nvSpPr>
        <p:spPr/>
        <p:txBody>
          <a:bodyPr/>
          <a:lstStyle/>
          <a:p>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dirty="0"/>
              <a:t>Certificate programs</a:t>
            </a:r>
          </a:p>
          <a:p>
            <a:pPr lvl="2"/>
            <a:r>
              <a:rPr lang="en-US" dirty="0"/>
              <a:t>Conferences</a:t>
            </a:r>
          </a:p>
          <a:p>
            <a:pPr lvl="2"/>
            <a:r>
              <a:rPr lang="en-US" dirty="0"/>
              <a:t>Educational opportunities</a:t>
            </a:r>
          </a:p>
          <a:p>
            <a:pPr lvl="2"/>
            <a:r>
              <a:rPr lang="en-US" dirty="0"/>
              <a:t>Meetings</a:t>
            </a:r>
          </a:p>
          <a:p>
            <a:pPr lvl="2"/>
            <a:r>
              <a:rPr lang="en-US" dirty="0"/>
              <a:t>Seminars</a:t>
            </a:r>
          </a:p>
          <a:p>
            <a:pPr lvl="2"/>
            <a:r>
              <a:rPr lang="en-US" dirty="0"/>
              <a:t>Webinars</a:t>
            </a:r>
          </a:p>
          <a:p>
            <a:endParaRPr lang="en-US" dirty="0"/>
          </a:p>
        </p:txBody>
      </p:sp>
    </p:spTree>
    <p:extLst>
      <p:ext uri="{BB962C8B-B14F-4D97-AF65-F5344CB8AC3E}">
        <p14:creationId xmlns:p14="http://schemas.microsoft.com/office/powerpoint/2010/main" val="2326574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8AEB-0887-4A08-AF3A-791E06149E9F}"/>
              </a:ext>
            </a:extLst>
          </p:cNvPr>
          <p:cNvSpPr>
            <a:spLocks noGrp="1"/>
          </p:cNvSpPr>
          <p:nvPr>
            <p:ph type="title"/>
          </p:nvPr>
        </p:nvSpPr>
        <p:spPr/>
        <p:txBody>
          <a:bodyPr/>
          <a:lstStyle/>
          <a:p>
            <a:r>
              <a:rPr lang="en-US" dirty="0"/>
              <a:t>Employment Opportunities</a:t>
            </a:r>
          </a:p>
        </p:txBody>
      </p:sp>
      <p:sp>
        <p:nvSpPr>
          <p:cNvPr id="3" name="Content Placeholder 2">
            <a:extLst>
              <a:ext uri="{FF2B5EF4-FFF2-40B4-BE49-F238E27FC236}">
                <a16:creationId xmlns:a16="http://schemas.microsoft.com/office/drawing/2014/main" id="{4365A1EA-A4B5-4A96-B34C-339FFEEAAEFD}"/>
              </a:ext>
            </a:extLst>
          </p:cNvPr>
          <p:cNvSpPr>
            <a:spLocks noGrp="1"/>
          </p:cNvSpPr>
          <p:nvPr>
            <p:ph sz="half" idx="1"/>
          </p:nvPr>
        </p:nvSpPr>
        <p:spPr/>
        <p:txBody>
          <a:bodyPr/>
          <a:lstStyle/>
          <a:p>
            <a:pPr lvl="1"/>
            <a:r>
              <a:rPr lang="en-US" dirty="0"/>
              <a:t>Networking</a:t>
            </a:r>
          </a:p>
          <a:p>
            <a:pPr lvl="1"/>
            <a:r>
              <a:rPr lang="en-US" dirty="0"/>
              <a:t>Newspaper ads</a:t>
            </a:r>
          </a:p>
          <a:p>
            <a:pPr lvl="1"/>
            <a:r>
              <a:rPr lang="en-US" dirty="0"/>
              <a:t>Hotel/Restaurant/Travel Website</a:t>
            </a:r>
          </a:p>
          <a:p>
            <a:pPr lvl="1"/>
            <a:r>
              <a:rPr lang="en-US" dirty="0"/>
              <a:t>Texas Workforce Commission</a:t>
            </a:r>
          </a:p>
          <a:p>
            <a:endParaRPr lang="en-US" dirty="0"/>
          </a:p>
        </p:txBody>
      </p:sp>
    </p:spTree>
    <p:extLst>
      <p:ext uri="{BB962C8B-B14F-4D97-AF65-F5344CB8AC3E}">
        <p14:creationId xmlns:p14="http://schemas.microsoft.com/office/powerpoint/2010/main" val="3391808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28BCA-922D-4288-AC3F-E2B0FDA8668E}"/>
              </a:ext>
            </a:extLst>
          </p:cNvPr>
          <p:cNvSpPr>
            <a:spLocks noGrp="1"/>
          </p:cNvSpPr>
          <p:nvPr>
            <p:ph type="title"/>
          </p:nvPr>
        </p:nvSpPr>
        <p:spPr/>
        <p:txBody>
          <a:bodyPr/>
          <a:lstStyle/>
          <a:p>
            <a:br>
              <a:rPr lang="en-US" dirty="0"/>
            </a:br>
            <a:r>
              <a:rPr lang="en-US" dirty="0"/>
              <a:t>Questions</a:t>
            </a:r>
          </a:p>
        </p:txBody>
      </p:sp>
      <p:pic>
        <p:nvPicPr>
          <p:cNvPr id="6" name="Content Placeholder 5">
            <a:extLst>
              <a:ext uri="{FF2B5EF4-FFF2-40B4-BE49-F238E27FC236}">
                <a16:creationId xmlns:a16="http://schemas.microsoft.com/office/drawing/2014/main" id="{2AE1284C-EE22-41B6-8521-A3E5190226A5}"/>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987902" y="1486034"/>
            <a:ext cx="4733925" cy="4733925"/>
          </a:xfrm>
        </p:spPr>
      </p:pic>
      <p:sp>
        <p:nvSpPr>
          <p:cNvPr id="7" name="TextBox 6">
            <a:extLst>
              <a:ext uri="{FF2B5EF4-FFF2-40B4-BE49-F238E27FC236}">
                <a16:creationId xmlns:a16="http://schemas.microsoft.com/office/drawing/2014/main" id="{BA77F949-8F22-462A-A590-1436D13F9305}"/>
              </a:ext>
            </a:extLst>
          </p:cNvPr>
          <p:cNvSpPr txBox="1"/>
          <p:nvPr/>
        </p:nvSpPr>
        <p:spPr>
          <a:xfrm>
            <a:off x="3987902" y="6219959"/>
            <a:ext cx="4733925" cy="230832"/>
          </a:xfrm>
          <a:prstGeom prst="rect">
            <a:avLst/>
          </a:prstGeom>
          <a:noFill/>
        </p:spPr>
        <p:txBody>
          <a:bodyPr wrap="square" rtlCol="0">
            <a:spAutoFit/>
          </a:bodyPr>
          <a:lstStyle/>
          <a:p>
            <a:r>
              <a:rPr lang="en-US" sz="900">
                <a:hlinkClick r:id="rId3" tooltip="http://www.justintarte.com/2011/12/top-10-questions-to-ask-yourself-in.html#links"/>
              </a:rPr>
              <a:t>This Photo</a:t>
            </a:r>
            <a:r>
              <a:rPr lang="en-US" sz="900"/>
              <a:t> by Unknown Author is licensed under </a:t>
            </a:r>
            <a:r>
              <a:rPr lang="en-US" sz="900">
                <a:hlinkClick r:id="rId4" tooltip="https://creativecommons.org/licenses/by/4.0/"/>
              </a:rPr>
              <a:t>CC BY</a:t>
            </a:r>
            <a:endParaRPr lang="en-US" sz="900"/>
          </a:p>
        </p:txBody>
      </p:sp>
    </p:spTree>
    <p:extLst>
      <p:ext uri="{BB962C8B-B14F-4D97-AF65-F5344CB8AC3E}">
        <p14:creationId xmlns:p14="http://schemas.microsoft.com/office/powerpoint/2010/main" val="1750669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434"/>
              </a:spcBef>
            </a:pPr>
            <a:r>
              <a:rPr lang="en-US" sz="2000" dirty="0">
                <a:latin typeface="Arial"/>
                <a:cs typeface="Arial"/>
              </a:rPr>
              <a:t>Images:</a:t>
            </a:r>
          </a:p>
          <a:p>
            <a:pPr marL="355600" marR="2724785" lvl="1">
              <a:lnSpc>
                <a:spcPct val="120000"/>
              </a:lnSpc>
              <a:tabLst>
                <a:tab pos="354965" algn="l"/>
                <a:tab pos="355600" algn="l"/>
              </a:tabLst>
            </a:pPr>
            <a:r>
              <a:rPr lang="en-US" sz="2000" dirty="0">
                <a:latin typeface="Arial"/>
                <a:cs typeface="Arial"/>
              </a:rPr>
              <a:t>Microsoft Office </a:t>
            </a:r>
            <a:r>
              <a:rPr lang="en-US" sz="2000" spc="-5" dirty="0">
                <a:latin typeface="Arial"/>
                <a:cs typeface="Arial"/>
              </a:rPr>
              <a:t>Clip </a:t>
            </a:r>
            <a:r>
              <a:rPr lang="en-US" sz="2000" dirty="0">
                <a:latin typeface="Arial"/>
                <a:cs typeface="Arial"/>
              </a:rPr>
              <a:t>Art: </a:t>
            </a:r>
            <a:r>
              <a:rPr lang="en-US" sz="2000" spc="-5" dirty="0">
                <a:latin typeface="Arial"/>
                <a:cs typeface="Arial"/>
              </a:rPr>
              <a:t>Used with </a:t>
            </a:r>
            <a:r>
              <a:rPr lang="en-US" sz="2000" dirty="0">
                <a:latin typeface="Arial"/>
                <a:cs typeface="Arial"/>
              </a:rPr>
              <a:t>permission from</a:t>
            </a:r>
            <a:r>
              <a:rPr lang="en-US" sz="2000" spc="-210" dirty="0">
                <a:latin typeface="Arial"/>
                <a:cs typeface="Arial"/>
              </a:rPr>
              <a:t> </a:t>
            </a:r>
            <a:r>
              <a:rPr lang="en-US" sz="2000" dirty="0">
                <a:latin typeface="Arial"/>
                <a:cs typeface="Arial"/>
              </a:rPr>
              <a:t>Microsoft.  </a:t>
            </a:r>
          </a:p>
          <a:p>
            <a:pPr marL="12700" marR="2724785">
              <a:lnSpc>
                <a:spcPct val="120000"/>
              </a:lnSpc>
              <a:tabLst>
                <a:tab pos="354965" algn="l"/>
                <a:tab pos="355600" algn="l"/>
              </a:tabLst>
            </a:pPr>
            <a:r>
              <a:rPr lang="en-US" sz="2000" spc="-5" dirty="0">
                <a:latin typeface="Arial"/>
                <a:cs typeface="Arial"/>
              </a:rPr>
              <a:t>Textbook:</a:t>
            </a:r>
            <a:endParaRPr lang="en-US" sz="2000" dirty="0">
              <a:latin typeface="Arial"/>
              <a:cs typeface="Arial"/>
            </a:endParaRPr>
          </a:p>
          <a:p>
            <a:pPr marL="355600" marR="516890" lvl="1">
              <a:spcBef>
                <a:spcPts val="340"/>
              </a:spcBef>
              <a:tabLst>
                <a:tab pos="354965" algn="l"/>
                <a:tab pos="355600" algn="l"/>
              </a:tabLst>
            </a:pPr>
            <a:r>
              <a:rPr lang="en-US" sz="2000" spc="-5" dirty="0">
                <a:latin typeface="Arial"/>
                <a:cs typeface="Arial"/>
              </a:rPr>
              <a:t>Reynolds,</a:t>
            </a:r>
            <a:r>
              <a:rPr lang="en-US" sz="2000" spc="-30" dirty="0">
                <a:latin typeface="Arial"/>
                <a:cs typeface="Arial"/>
              </a:rPr>
              <a:t> </a:t>
            </a:r>
            <a:r>
              <a:rPr lang="en-US" sz="2000" dirty="0">
                <a:latin typeface="Arial"/>
                <a:cs typeface="Arial"/>
              </a:rPr>
              <a:t>J.</a:t>
            </a:r>
            <a:r>
              <a:rPr lang="en-US" sz="2000" spc="-15" dirty="0">
                <a:latin typeface="Arial"/>
                <a:cs typeface="Arial"/>
              </a:rPr>
              <a:t> </a:t>
            </a:r>
            <a:r>
              <a:rPr lang="en-US" sz="2000" dirty="0">
                <a:latin typeface="Arial"/>
                <a:cs typeface="Arial"/>
              </a:rPr>
              <a:t>(2010).</a:t>
            </a:r>
            <a:r>
              <a:rPr lang="en-US" sz="2000" spc="-30" dirty="0">
                <a:latin typeface="Arial"/>
                <a:cs typeface="Arial"/>
              </a:rPr>
              <a:t> </a:t>
            </a:r>
            <a:r>
              <a:rPr lang="en-US" sz="2000" i="1" dirty="0">
                <a:latin typeface="Arial"/>
                <a:cs typeface="Arial"/>
              </a:rPr>
              <a:t>Hospitality</a:t>
            </a:r>
            <a:r>
              <a:rPr lang="en-US" sz="2000" i="1" spc="-40" dirty="0">
                <a:latin typeface="Arial"/>
                <a:cs typeface="Arial"/>
              </a:rPr>
              <a:t> </a:t>
            </a:r>
            <a:r>
              <a:rPr lang="en-US" sz="2000" i="1" dirty="0">
                <a:latin typeface="Arial"/>
                <a:cs typeface="Arial"/>
              </a:rPr>
              <a:t>services</a:t>
            </a:r>
            <a:r>
              <a:rPr lang="en-US" sz="2000" i="1" spc="-50" dirty="0">
                <a:latin typeface="Arial"/>
                <a:cs typeface="Arial"/>
              </a:rPr>
              <a:t> </a:t>
            </a:r>
            <a:r>
              <a:rPr lang="en-US" sz="2000" i="1" dirty="0">
                <a:latin typeface="Arial"/>
                <a:cs typeface="Arial"/>
              </a:rPr>
              <a:t>food</a:t>
            </a:r>
            <a:r>
              <a:rPr lang="en-US" sz="2000" i="1" spc="-35" dirty="0">
                <a:latin typeface="Arial"/>
                <a:cs typeface="Arial"/>
              </a:rPr>
              <a:t> </a:t>
            </a:r>
            <a:r>
              <a:rPr lang="en-US" sz="2000" i="1" dirty="0">
                <a:latin typeface="Arial"/>
                <a:cs typeface="Arial"/>
              </a:rPr>
              <a:t>&amp; lodging</a:t>
            </a:r>
            <a:r>
              <a:rPr lang="en-US" sz="2000" dirty="0">
                <a:latin typeface="Arial"/>
                <a:cs typeface="Arial"/>
              </a:rPr>
              <a:t>.</a:t>
            </a:r>
            <a:r>
              <a:rPr lang="en-US" sz="2000" spc="-40" dirty="0">
                <a:latin typeface="Arial"/>
                <a:cs typeface="Arial"/>
              </a:rPr>
              <a:t> </a:t>
            </a:r>
            <a:r>
              <a:rPr lang="en-US" sz="2000" dirty="0">
                <a:latin typeface="Arial"/>
                <a:cs typeface="Arial"/>
              </a:rPr>
              <a:t>(Second</a:t>
            </a:r>
            <a:r>
              <a:rPr lang="en-US" sz="2000" spc="-35" dirty="0">
                <a:latin typeface="Arial"/>
                <a:cs typeface="Arial"/>
              </a:rPr>
              <a:t> </a:t>
            </a:r>
            <a:r>
              <a:rPr lang="en-US" sz="2000" dirty="0">
                <a:latin typeface="Arial"/>
                <a:cs typeface="Arial"/>
              </a:rPr>
              <a:t>ed.).</a:t>
            </a:r>
            <a:r>
              <a:rPr lang="en-US" sz="2000" spc="-30" dirty="0">
                <a:latin typeface="Arial"/>
                <a:cs typeface="Arial"/>
              </a:rPr>
              <a:t> </a:t>
            </a:r>
            <a:r>
              <a:rPr lang="en-US" sz="2000" dirty="0">
                <a:latin typeface="Arial"/>
                <a:cs typeface="Arial"/>
              </a:rPr>
              <a:t>Tinley</a:t>
            </a:r>
            <a:r>
              <a:rPr lang="en-US" sz="2000" spc="-25" dirty="0">
                <a:latin typeface="Arial"/>
                <a:cs typeface="Arial"/>
              </a:rPr>
              <a:t> </a:t>
            </a:r>
            <a:r>
              <a:rPr lang="en-US" sz="2000" dirty="0">
                <a:latin typeface="Arial"/>
                <a:cs typeface="Arial"/>
              </a:rPr>
              <a:t>Park,</a:t>
            </a:r>
            <a:r>
              <a:rPr lang="en-US" sz="2000" spc="-15" dirty="0">
                <a:latin typeface="Arial"/>
                <a:cs typeface="Arial"/>
              </a:rPr>
              <a:t> </a:t>
            </a:r>
            <a:r>
              <a:rPr lang="en-US" sz="2000" dirty="0">
                <a:latin typeface="Arial"/>
                <a:cs typeface="Arial"/>
              </a:rPr>
              <a:t>Illinois:  </a:t>
            </a:r>
            <a:r>
              <a:rPr lang="en-US" sz="2000" dirty="0" err="1">
                <a:latin typeface="Arial"/>
                <a:cs typeface="Arial"/>
              </a:rPr>
              <a:t>Glenco</a:t>
            </a:r>
            <a:r>
              <a:rPr lang="en-US" sz="2000" dirty="0">
                <a:latin typeface="Arial"/>
                <a:cs typeface="Arial"/>
              </a:rPr>
              <a:t>,</a:t>
            </a:r>
            <a:r>
              <a:rPr lang="en-US" sz="2000" spc="-55" dirty="0">
                <a:latin typeface="Arial"/>
                <a:cs typeface="Arial"/>
              </a:rPr>
              <a:t> </a:t>
            </a:r>
            <a:r>
              <a:rPr lang="en-US" sz="2000" spc="-5" dirty="0">
                <a:latin typeface="Arial"/>
                <a:cs typeface="Arial"/>
              </a:rPr>
              <a:t>McGraw-Hill.</a:t>
            </a:r>
          </a:p>
          <a:p>
            <a:pPr marL="12700" marR="516890">
              <a:spcBef>
                <a:spcPts val="340"/>
              </a:spcBef>
              <a:tabLst>
                <a:tab pos="354965" algn="l"/>
                <a:tab pos="355600" algn="l"/>
              </a:tabLst>
            </a:pPr>
            <a:endParaRPr lang="en-US" sz="2000" dirty="0">
              <a:latin typeface="Arial"/>
              <a:cs typeface="Arial"/>
            </a:endParaRPr>
          </a:p>
          <a:p>
            <a:pPr marL="12700">
              <a:spcBef>
                <a:spcPts val="335"/>
              </a:spcBef>
            </a:pPr>
            <a:r>
              <a:rPr lang="en-US" sz="2000" dirty="0">
                <a:latin typeface="Arial"/>
                <a:cs typeface="Arial"/>
              </a:rPr>
              <a:t>Websites:</a:t>
            </a:r>
          </a:p>
          <a:p>
            <a:pPr marL="355600" lvl="1">
              <a:tabLst>
                <a:tab pos="354965" algn="l"/>
                <a:tab pos="355600" algn="l"/>
              </a:tabLst>
            </a:pPr>
            <a:r>
              <a:rPr lang="en-US" sz="2000" spc="-5" dirty="0">
                <a:latin typeface="Arial"/>
                <a:cs typeface="Arial"/>
              </a:rPr>
              <a:t>Achieve</a:t>
            </a:r>
            <a:r>
              <a:rPr lang="en-US" sz="2000" spc="-25" dirty="0">
                <a:latin typeface="Arial"/>
                <a:cs typeface="Arial"/>
              </a:rPr>
              <a:t> </a:t>
            </a:r>
            <a:r>
              <a:rPr lang="en-US" sz="2000" spc="-5" dirty="0">
                <a:latin typeface="Arial"/>
                <a:cs typeface="Arial"/>
              </a:rPr>
              <a:t>Texas</a:t>
            </a:r>
          </a:p>
          <a:p>
            <a:pPr marL="355600" lvl="2" indent="0">
              <a:buNone/>
              <a:tabLst>
                <a:tab pos="354965" algn="l"/>
                <a:tab pos="355600" algn="l"/>
              </a:tabLst>
            </a:pPr>
            <a:r>
              <a:rPr lang="en-US" sz="2000" dirty="0">
                <a:latin typeface="Arial"/>
                <a:cs typeface="Arial"/>
              </a:rPr>
              <a:t>An education </a:t>
            </a:r>
            <a:r>
              <a:rPr lang="en-US" sz="2000" spc="-5" dirty="0">
                <a:latin typeface="Arial"/>
                <a:cs typeface="Arial"/>
              </a:rPr>
              <a:t>initiative </a:t>
            </a:r>
            <a:r>
              <a:rPr lang="en-US" sz="2000" dirty="0">
                <a:latin typeface="Arial"/>
                <a:cs typeface="Arial"/>
              </a:rPr>
              <a:t>designed to prepare students for a lifetime of</a:t>
            </a:r>
            <a:r>
              <a:rPr lang="en-US" sz="2000" spc="-270" dirty="0">
                <a:latin typeface="Arial"/>
                <a:cs typeface="Arial"/>
              </a:rPr>
              <a:t> </a:t>
            </a:r>
            <a:r>
              <a:rPr lang="en-US" sz="2000" dirty="0">
                <a:latin typeface="Arial"/>
                <a:cs typeface="Arial"/>
              </a:rPr>
              <a:t>success  </a:t>
            </a:r>
            <a:r>
              <a:rPr lang="en-US" sz="2000" u="heavy" spc="-5" dirty="0">
                <a:solidFill>
                  <a:srgbClr val="009999"/>
                </a:solidFill>
                <a:uFill>
                  <a:solidFill>
                    <a:srgbClr val="009999"/>
                  </a:solidFill>
                </a:uFill>
                <a:latin typeface="Arial"/>
                <a:cs typeface="Arial"/>
                <a:hlinkClick r:id="rId2"/>
              </a:rPr>
              <a:t>http://www.achievetexas.org/</a:t>
            </a:r>
            <a:endParaRPr lang="en-US" sz="2000" dirty="0">
              <a:latin typeface="Arial"/>
              <a:cs typeface="Arial"/>
            </a:endParaRPr>
          </a:p>
          <a:p>
            <a:pPr marL="355600" lvl="1">
              <a:tabLst>
                <a:tab pos="354965" algn="l"/>
                <a:tab pos="355600" algn="l"/>
              </a:tabLst>
            </a:pPr>
            <a:r>
              <a:rPr lang="en-US" sz="2000" spc="-5" dirty="0">
                <a:latin typeface="Arial"/>
                <a:cs typeface="Arial"/>
              </a:rPr>
              <a:t>CTE </a:t>
            </a:r>
            <a:r>
              <a:rPr lang="en-US" sz="2000" dirty="0">
                <a:latin typeface="Arial"/>
                <a:cs typeface="Arial"/>
              </a:rPr>
              <a:t>– Learning that </a:t>
            </a:r>
            <a:r>
              <a:rPr lang="en-US" sz="2000" spc="-5" dirty="0">
                <a:latin typeface="Arial"/>
                <a:cs typeface="Arial"/>
              </a:rPr>
              <a:t>works </a:t>
            </a:r>
            <a:r>
              <a:rPr lang="en-US" sz="2000" dirty="0">
                <a:latin typeface="Arial"/>
                <a:cs typeface="Arial"/>
              </a:rPr>
              <a:t>for</a:t>
            </a:r>
            <a:r>
              <a:rPr lang="en-US" sz="2000" spc="-120" dirty="0">
                <a:latin typeface="Arial"/>
                <a:cs typeface="Arial"/>
              </a:rPr>
              <a:t> </a:t>
            </a:r>
            <a:r>
              <a:rPr lang="en-US" sz="2000" dirty="0">
                <a:latin typeface="Arial"/>
                <a:cs typeface="Arial"/>
              </a:rPr>
              <a:t>America</a:t>
            </a:r>
          </a:p>
          <a:p>
            <a:pPr marL="355600" lvl="2" indent="0">
              <a:buNone/>
              <a:tabLst>
                <a:tab pos="354965" algn="l"/>
                <a:tab pos="355600" algn="l"/>
              </a:tabLst>
            </a:pPr>
            <a:r>
              <a:rPr lang="en-US" sz="2000" spc="-5" dirty="0">
                <a:latin typeface="Arial"/>
                <a:cs typeface="Arial"/>
              </a:rPr>
              <a:t>Nationwide, </a:t>
            </a:r>
            <a:r>
              <a:rPr lang="en-US" sz="2000" dirty="0">
                <a:latin typeface="Arial"/>
                <a:cs typeface="Arial"/>
              </a:rPr>
              <a:t>Career Technical Education </a:t>
            </a:r>
            <a:r>
              <a:rPr lang="en-US" sz="2000" spc="-5" dirty="0">
                <a:latin typeface="Arial"/>
                <a:cs typeface="Arial"/>
              </a:rPr>
              <a:t>(CTE) </a:t>
            </a:r>
            <a:r>
              <a:rPr lang="en-US" sz="2000" dirty="0">
                <a:latin typeface="Arial"/>
                <a:cs typeface="Arial"/>
              </a:rPr>
              <a:t>programs are changing, </a:t>
            </a:r>
            <a:r>
              <a:rPr lang="en-US" sz="2000" spc="-5" dirty="0">
                <a:latin typeface="Arial"/>
                <a:cs typeface="Arial"/>
              </a:rPr>
              <a:t>evolving </a:t>
            </a:r>
            <a:r>
              <a:rPr lang="en-US" sz="2000" dirty="0">
                <a:latin typeface="Arial"/>
                <a:cs typeface="Arial"/>
              </a:rPr>
              <a:t>and</a:t>
            </a:r>
            <a:r>
              <a:rPr lang="en-US" sz="2000" spc="-200" dirty="0">
                <a:latin typeface="Arial"/>
                <a:cs typeface="Arial"/>
              </a:rPr>
              <a:t> </a:t>
            </a:r>
            <a:r>
              <a:rPr lang="en-US" sz="2000" spc="-5" dirty="0">
                <a:latin typeface="Arial"/>
                <a:cs typeface="Arial"/>
              </a:rPr>
              <a:t>innovating </a:t>
            </a:r>
            <a:r>
              <a:rPr lang="en-US" sz="2000" dirty="0">
                <a:latin typeface="Arial"/>
                <a:cs typeface="Arial"/>
              </a:rPr>
              <a:t>to </a:t>
            </a:r>
            <a:r>
              <a:rPr lang="en-US" sz="2000" spc="-5" dirty="0">
                <a:latin typeface="Arial"/>
                <a:cs typeface="Arial"/>
              </a:rPr>
              <a:t>better serve </a:t>
            </a:r>
            <a:r>
              <a:rPr lang="en-US" sz="2000" dirty="0">
                <a:latin typeface="Arial"/>
                <a:cs typeface="Arial"/>
              </a:rPr>
              <a:t>the </a:t>
            </a:r>
            <a:r>
              <a:rPr lang="en-US" sz="2000" spc="-5" dirty="0">
                <a:latin typeface="Arial"/>
                <a:cs typeface="Arial"/>
              </a:rPr>
              <a:t>country’s</a:t>
            </a:r>
            <a:r>
              <a:rPr lang="en-US" sz="2000" spc="-160" dirty="0">
                <a:latin typeface="Arial"/>
                <a:cs typeface="Arial"/>
              </a:rPr>
              <a:t> </a:t>
            </a:r>
            <a:r>
              <a:rPr lang="en-US" sz="2000" spc="-5" dirty="0">
                <a:latin typeface="Arial"/>
                <a:cs typeface="Arial"/>
              </a:rPr>
              <a:t>needs.  </a:t>
            </a:r>
            <a:r>
              <a:rPr lang="en-US" sz="2000" u="heavy" spc="-5" dirty="0">
                <a:solidFill>
                  <a:srgbClr val="009999"/>
                </a:solidFill>
                <a:uFill>
                  <a:solidFill>
                    <a:srgbClr val="009999"/>
                  </a:solidFill>
                </a:uFill>
                <a:latin typeface="Arial"/>
                <a:cs typeface="Arial"/>
                <a:hlinkClick r:id="rId3"/>
              </a:rPr>
              <a:t>http://www.careertech.org/</a:t>
            </a:r>
            <a:endParaRPr lang="en-US" sz="2000" dirty="0">
              <a:latin typeface="Arial"/>
              <a:cs typeface="Arial"/>
            </a:endParaRPr>
          </a:p>
          <a:p>
            <a:endParaRPr lang="en-US" sz="2000" dirty="0"/>
          </a:p>
        </p:txBody>
      </p:sp>
    </p:spTree>
    <p:extLst>
      <p:ext uri="{BB962C8B-B14F-4D97-AF65-F5344CB8AC3E}">
        <p14:creationId xmlns:p14="http://schemas.microsoft.com/office/powerpoint/2010/main" val="271198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335"/>
              </a:spcBef>
            </a:pPr>
            <a:r>
              <a:rPr lang="en-US" sz="2000" dirty="0">
                <a:latin typeface="Arial"/>
                <a:cs typeface="Arial"/>
              </a:rPr>
              <a:t>Websites:</a:t>
            </a:r>
          </a:p>
          <a:p>
            <a:pPr marL="355600" lvl="1">
              <a:tabLst>
                <a:tab pos="354965" algn="l"/>
                <a:tab pos="355600" algn="l"/>
              </a:tabLst>
            </a:pPr>
            <a:r>
              <a:rPr lang="en-US" sz="2000" dirty="0">
                <a:latin typeface="Arial"/>
                <a:cs typeface="Arial"/>
              </a:rPr>
              <a:t>O*NET</a:t>
            </a:r>
            <a:r>
              <a:rPr lang="en-US" sz="2000" spc="-30" dirty="0">
                <a:latin typeface="Arial"/>
                <a:cs typeface="Arial"/>
              </a:rPr>
              <a:t> </a:t>
            </a:r>
            <a:r>
              <a:rPr lang="en-US" sz="2000" spc="-5" dirty="0" err="1">
                <a:latin typeface="Arial"/>
                <a:cs typeface="Arial"/>
              </a:rPr>
              <a:t>OnLine</a:t>
            </a:r>
            <a:endParaRPr lang="en-US" sz="2000" spc="-5" dirty="0">
              <a:latin typeface="Arial"/>
              <a:cs typeface="Arial"/>
            </a:endParaRPr>
          </a:p>
          <a:p>
            <a:pPr marL="355600" lvl="2" indent="0">
              <a:buNone/>
              <a:tabLst>
                <a:tab pos="354965" algn="l"/>
                <a:tab pos="355600" algn="l"/>
              </a:tabLst>
            </a:pPr>
            <a:r>
              <a:rPr lang="en-US" sz="2000" dirty="0">
                <a:latin typeface="Arial"/>
                <a:cs typeface="Arial"/>
              </a:rPr>
              <a:t>Detailed descriptions of the </a:t>
            </a:r>
            <a:r>
              <a:rPr lang="en-US" sz="2000" spc="-5" dirty="0">
                <a:latin typeface="Arial"/>
                <a:cs typeface="Arial"/>
              </a:rPr>
              <a:t>world </a:t>
            </a:r>
            <a:r>
              <a:rPr lang="en-US" sz="2000" dirty="0">
                <a:latin typeface="Arial"/>
                <a:cs typeface="Arial"/>
              </a:rPr>
              <a:t>of </a:t>
            </a:r>
            <a:r>
              <a:rPr lang="en-US" sz="2000" spc="-5" dirty="0">
                <a:latin typeface="Arial"/>
                <a:cs typeface="Arial"/>
              </a:rPr>
              <a:t>work </a:t>
            </a:r>
            <a:r>
              <a:rPr lang="en-US" sz="2000" dirty="0">
                <a:latin typeface="Arial"/>
                <a:cs typeface="Arial"/>
              </a:rPr>
              <a:t>for use by job seekers, </a:t>
            </a:r>
            <a:r>
              <a:rPr lang="en-US" sz="2000" spc="-5" dirty="0">
                <a:latin typeface="Arial"/>
                <a:cs typeface="Arial"/>
              </a:rPr>
              <a:t>workforce development </a:t>
            </a:r>
            <a:r>
              <a:rPr lang="en-US" sz="2000" dirty="0">
                <a:latin typeface="Arial"/>
                <a:cs typeface="Arial"/>
              </a:rPr>
              <a:t>and</a:t>
            </a:r>
            <a:r>
              <a:rPr lang="en-US" sz="2000" spc="-254" dirty="0">
                <a:latin typeface="Arial"/>
                <a:cs typeface="Arial"/>
              </a:rPr>
              <a:t> </a:t>
            </a:r>
            <a:r>
              <a:rPr lang="en-US" sz="2000" spc="-5" dirty="0">
                <a:latin typeface="Arial"/>
                <a:cs typeface="Arial"/>
              </a:rPr>
              <a:t>HR  professionals, </a:t>
            </a:r>
            <a:r>
              <a:rPr lang="en-US" sz="2000" dirty="0">
                <a:latin typeface="Arial"/>
                <a:cs typeface="Arial"/>
              </a:rPr>
              <a:t>students, researchers, and</a:t>
            </a:r>
            <a:r>
              <a:rPr lang="en-US" sz="2000" spc="-185" dirty="0">
                <a:latin typeface="Arial"/>
                <a:cs typeface="Arial"/>
              </a:rPr>
              <a:t> </a:t>
            </a:r>
            <a:r>
              <a:rPr lang="en-US" sz="2000" spc="-5" dirty="0">
                <a:latin typeface="Arial"/>
                <a:cs typeface="Arial"/>
              </a:rPr>
              <a:t>more</a:t>
            </a:r>
            <a:r>
              <a:rPr lang="en-US" sz="2000" dirty="0">
                <a:latin typeface="Arial"/>
                <a:cs typeface="Arial"/>
              </a:rPr>
              <a:t> </a:t>
            </a:r>
            <a:r>
              <a:rPr lang="en-US" sz="2000" u="heavy" spc="-5" dirty="0">
                <a:solidFill>
                  <a:srgbClr val="009999"/>
                </a:solidFill>
                <a:uFill>
                  <a:solidFill>
                    <a:srgbClr val="009999"/>
                  </a:solidFill>
                </a:uFill>
                <a:latin typeface="Arial"/>
                <a:cs typeface="Arial"/>
                <a:hlinkClick r:id="rId2"/>
              </a:rPr>
              <a:t>http://www.onetonline.org/</a:t>
            </a:r>
            <a:endParaRPr lang="en-US" sz="2000" u="heavy" dirty="0">
              <a:solidFill>
                <a:srgbClr val="009999"/>
              </a:solidFill>
              <a:uFill>
                <a:solidFill>
                  <a:srgbClr val="009999"/>
                </a:solidFill>
              </a:uFill>
              <a:latin typeface="Arial"/>
              <a:cs typeface="Arial"/>
            </a:endParaRPr>
          </a:p>
          <a:p>
            <a:pPr marL="355600" lvl="1">
              <a:tabLst>
                <a:tab pos="354965" algn="l"/>
                <a:tab pos="355600" algn="l"/>
              </a:tabLst>
            </a:pPr>
            <a:r>
              <a:rPr lang="en-US" sz="2000" spc="-5" dirty="0">
                <a:latin typeface="Arial"/>
                <a:cs typeface="Arial"/>
              </a:rPr>
              <a:t>Browse </a:t>
            </a:r>
            <a:r>
              <a:rPr lang="en-US" sz="2000" dirty="0">
                <a:latin typeface="Arial"/>
                <a:cs typeface="Arial"/>
              </a:rPr>
              <a:t>by Career Cluster</a:t>
            </a:r>
            <a:endParaRPr lang="en-US" sz="2000" u="heavy" dirty="0">
              <a:solidFill>
                <a:srgbClr val="009999"/>
              </a:solidFill>
              <a:uFill>
                <a:solidFill>
                  <a:srgbClr val="009999"/>
                </a:solidFill>
              </a:uFill>
              <a:latin typeface="Arial"/>
              <a:cs typeface="Arial"/>
            </a:endParaRPr>
          </a:p>
          <a:p>
            <a:pPr marL="355600" lvl="2" indent="0">
              <a:buNone/>
              <a:tabLst>
                <a:tab pos="354965" algn="l"/>
                <a:tab pos="355600" algn="l"/>
              </a:tabLst>
            </a:pPr>
            <a:r>
              <a:rPr lang="en-US" sz="2000" dirty="0">
                <a:latin typeface="Arial"/>
                <a:cs typeface="Arial"/>
              </a:rPr>
              <a:t>Hospitality and</a:t>
            </a:r>
            <a:r>
              <a:rPr lang="en-US" sz="2000" spc="-155" dirty="0">
                <a:latin typeface="Arial"/>
                <a:cs typeface="Arial"/>
              </a:rPr>
              <a:t> </a:t>
            </a:r>
            <a:r>
              <a:rPr lang="en-US" sz="2000" dirty="0">
                <a:latin typeface="Arial"/>
                <a:cs typeface="Arial"/>
              </a:rPr>
              <a:t>Tourism</a:t>
            </a:r>
          </a:p>
          <a:p>
            <a:pPr marL="355600" lvl="2" indent="0">
              <a:buNone/>
              <a:tabLst>
                <a:tab pos="354965" algn="l"/>
                <a:tab pos="355600" algn="l"/>
              </a:tabLst>
            </a:pPr>
            <a:r>
              <a:rPr lang="en-US" sz="2000" u="heavy" spc="-5" dirty="0">
                <a:solidFill>
                  <a:srgbClr val="009999"/>
                </a:solidFill>
                <a:uFill>
                  <a:solidFill>
                    <a:srgbClr val="009999"/>
                  </a:solidFill>
                </a:uFill>
                <a:latin typeface="Arial"/>
                <a:cs typeface="Arial"/>
                <a:hlinkClick r:id="rId3"/>
              </a:rPr>
              <a:t>http://www.onetonline.org/find/career?c=9&amp;g=Go</a:t>
            </a:r>
            <a:endParaRPr lang="en-US" sz="2000" dirty="0">
              <a:latin typeface="Arial"/>
              <a:cs typeface="Arial"/>
            </a:endParaRPr>
          </a:p>
          <a:p>
            <a:pPr marL="355600" marR="3543300" lvl="1">
              <a:tabLst>
                <a:tab pos="354965" algn="l"/>
                <a:tab pos="355600" algn="l"/>
              </a:tabLst>
            </a:pPr>
            <a:r>
              <a:rPr lang="en-US" sz="2000" spc="-5" dirty="0">
                <a:latin typeface="Arial"/>
                <a:cs typeface="Arial"/>
              </a:rPr>
              <a:t>Texas </a:t>
            </a:r>
            <a:r>
              <a:rPr lang="en-US" sz="2000" dirty="0">
                <a:latin typeface="Arial"/>
                <a:cs typeface="Arial"/>
              </a:rPr>
              <a:t>Work Prep Learning Management </a:t>
            </a:r>
            <a:r>
              <a:rPr lang="en-US" sz="2000" spc="-5" dirty="0">
                <a:latin typeface="Arial"/>
                <a:cs typeface="Arial"/>
              </a:rPr>
              <a:t>System.  </a:t>
            </a:r>
          </a:p>
          <a:p>
            <a:pPr marL="355600" marR="3543300" lvl="2" indent="0">
              <a:buNone/>
              <a:tabLst>
                <a:tab pos="354965" algn="l"/>
                <a:tab pos="355600" algn="l"/>
              </a:tabLst>
            </a:pPr>
            <a:r>
              <a:rPr lang="en-US" sz="2000" spc="-10" dirty="0">
                <a:latin typeface="Arial"/>
                <a:cs typeface="Arial"/>
              </a:rPr>
              <a:t>Texas </a:t>
            </a:r>
            <a:r>
              <a:rPr lang="en-US" sz="2000" dirty="0">
                <a:latin typeface="Arial"/>
                <a:cs typeface="Arial"/>
              </a:rPr>
              <a:t>Job </a:t>
            </a:r>
            <a:r>
              <a:rPr lang="en-US" sz="2000" spc="-5" dirty="0">
                <a:latin typeface="Arial"/>
                <a:cs typeface="Arial"/>
              </a:rPr>
              <a:t>Hunter’s </a:t>
            </a:r>
            <a:r>
              <a:rPr lang="en-US" sz="2000" dirty="0">
                <a:latin typeface="Arial"/>
                <a:cs typeface="Arial"/>
              </a:rPr>
              <a:t>Guide*Course. </a:t>
            </a:r>
            <a:r>
              <a:rPr lang="en-US" sz="2000" u="heavy" dirty="0">
                <a:solidFill>
                  <a:srgbClr val="009999"/>
                </a:solidFill>
                <a:uFill>
                  <a:solidFill>
                    <a:srgbClr val="009999"/>
                  </a:solidFill>
                </a:uFill>
                <a:latin typeface="Arial"/>
                <a:cs typeface="Arial"/>
              </a:rPr>
              <a:t> </a:t>
            </a:r>
            <a:r>
              <a:rPr lang="en-US" sz="2000" u="heavy" spc="-5" dirty="0">
                <a:solidFill>
                  <a:srgbClr val="009999"/>
                </a:solidFill>
                <a:uFill>
                  <a:solidFill>
                    <a:srgbClr val="009999"/>
                  </a:solidFill>
                </a:uFill>
                <a:latin typeface="Arial"/>
                <a:cs typeface="Arial"/>
                <a:hlinkClick r:id="rId4"/>
              </a:rPr>
              <a:t>https://www.texasworkprep.com/texasworkprep.htm</a:t>
            </a:r>
            <a:endParaRPr lang="en-US" sz="2000" dirty="0">
              <a:latin typeface="Arial"/>
              <a:cs typeface="Arial"/>
            </a:endParaRPr>
          </a:p>
          <a:p>
            <a:endParaRPr lang="en-US" sz="2000" dirty="0"/>
          </a:p>
        </p:txBody>
      </p:sp>
    </p:spTree>
    <p:extLst>
      <p:ext uri="{BB962C8B-B14F-4D97-AF65-F5344CB8AC3E}">
        <p14:creationId xmlns:p14="http://schemas.microsoft.com/office/powerpoint/2010/main" val="342329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Hospitality Services</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Provides students with the academic and technical  preparation to pursue high-demand and high skill  careers in hospitality related industries.</a:t>
            </a:r>
          </a:p>
          <a:p>
            <a:pPr lvl="1"/>
            <a:r>
              <a:rPr lang="en-US" dirty="0"/>
              <a:t>The knowledge and skills are acquired within a  sequential, standards-based program that integrates  hands-on and project-based instruction.</a:t>
            </a:r>
          </a:p>
          <a:p>
            <a:pPr lvl="1"/>
            <a:endParaRPr lang="en-US" dirty="0"/>
          </a:p>
          <a:p>
            <a:endParaRPr lang="en-US" dirty="0"/>
          </a:p>
        </p:txBody>
      </p:sp>
    </p:spTree>
    <p:extLst>
      <p:ext uri="{BB962C8B-B14F-4D97-AF65-F5344CB8AC3E}">
        <p14:creationId xmlns:p14="http://schemas.microsoft.com/office/powerpoint/2010/main" val="265478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a:t>College and Career Initiative</a:t>
            </a:r>
            <a:endParaRPr lang="en-US" dirty="0"/>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Education initiative designed to prepare students for a:</a:t>
            </a:r>
          </a:p>
          <a:p>
            <a:pPr lvl="2"/>
            <a:r>
              <a:rPr lang="en-US" dirty="0"/>
              <a:t>Lifetime of success</a:t>
            </a:r>
          </a:p>
          <a:p>
            <a:pPr lvl="2"/>
            <a:r>
              <a:rPr lang="en-US" dirty="0"/>
              <a:t>Secondary and postsecondary opportunities</a:t>
            </a:r>
          </a:p>
          <a:p>
            <a:pPr lvl="2"/>
            <a:r>
              <a:rPr lang="en-US" dirty="0"/>
              <a:t>Career preparation and advancement</a:t>
            </a:r>
          </a:p>
          <a:p>
            <a:pPr lvl="2"/>
            <a:r>
              <a:rPr lang="en-US" dirty="0"/>
              <a:t>Meaningful work</a:t>
            </a:r>
          </a:p>
          <a:p>
            <a:pPr lvl="2"/>
            <a:r>
              <a:rPr lang="en-US" dirty="0"/>
              <a:t>Active citizenship</a:t>
            </a:r>
          </a:p>
          <a:p>
            <a:pPr lvl="1"/>
            <a:r>
              <a:rPr lang="en-US" dirty="0"/>
              <a:t>Designed to help students (and parents) make:</a:t>
            </a:r>
          </a:p>
          <a:p>
            <a:pPr lvl="2"/>
            <a:r>
              <a:rPr lang="en-US" dirty="0"/>
              <a:t>Wise education choices</a:t>
            </a:r>
          </a:p>
          <a:p>
            <a:pPr lvl="2"/>
            <a:r>
              <a:rPr lang="en-US" dirty="0"/>
              <a:t>21st Century curricula combining</a:t>
            </a:r>
          </a:p>
          <a:p>
            <a:pPr lvl="3"/>
            <a:r>
              <a:rPr lang="en-US" dirty="0"/>
              <a:t>rigorous academics and</a:t>
            </a:r>
          </a:p>
          <a:p>
            <a:pPr lvl="3"/>
            <a:r>
              <a:rPr lang="en-US" dirty="0"/>
              <a:t>relevant career education</a:t>
            </a:r>
          </a:p>
          <a:p>
            <a:pPr lvl="1"/>
            <a:endParaRPr lang="en-US" dirty="0"/>
          </a:p>
          <a:p>
            <a:pPr lvl="1"/>
            <a:endParaRPr lang="en-US" dirty="0"/>
          </a:p>
          <a:p>
            <a:endParaRPr lang="en-US" dirty="0"/>
          </a:p>
        </p:txBody>
      </p:sp>
      <p:sp>
        <p:nvSpPr>
          <p:cNvPr id="8" name="object 2">
            <a:extLst>
              <a:ext uri="{FF2B5EF4-FFF2-40B4-BE49-F238E27FC236}">
                <a16:creationId xmlns:a16="http://schemas.microsoft.com/office/drawing/2014/main" id="{04CDCEBB-1CA5-4D51-A48D-493AC5A5C039}"/>
              </a:ext>
            </a:extLst>
          </p:cNvPr>
          <p:cNvSpPr/>
          <p:nvPr/>
        </p:nvSpPr>
        <p:spPr>
          <a:xfrm>
            <a:off x="7964129" y="5463635"/>
            <a:ext cx="3647768" cy="98715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8686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a:xfrm>
            <a:off x="740664" y="1420420"/>
            <a:ext cx="11055750" cy="2008580"/>
          </a:xfrm>
        </p:spPr>
        <p:txBody>
          <a:bodyPr/>
          <a:lstStyle/>
          <a:p>
            <a:r>
              <a:rPr lang="en-US" dirty="0"/>
              <a:t>Recreation, Amusements, and Attractions</a:t>
            </a:r>
          </a:p>
          <a:p>
            <a:pPr lvl="1"/>
            <a:r>
              <a:rPr lang="en-US" dirty="0"/>
              <a:t>Competitive Sports Athlete</a:t>
            </a:r>
          </a:p>
          <a:p>
            <a:pPr lvl="1"/>
            <a:r>
              <a:rPr lang="en-US" dirty="0"/>
              <a:t>Recreation Workers</a:t>
            </a:r>
          </a:p>
          <a:p>
            <a:endParaRPr lang="en-US" dirty="0"/>
          </a:p>
        </p:txBody>
      </p:sp>
      <p:sp>
        <p:nvSpPr>
          <p:cNvPr id="6" name="Content Placeholder 2">
            <a:extLst>
              <a:ext uri="{FF2B5EF4-FFF2-40B4-BE49-F238E27FC236}">
                <a16:creationId xmlns:a16="http://schemas.microsoft.com/office/drawing/2014/main" id="{D1D8ED15-7BE2-4F0B-83F6-2593C24015A8}"/>
              </a:ext>
            </a:extLst>
          </p:cNvPr>
          <p:cNvSpPr txBox="1">
            <a:spLocks/>
          </p:cNvSpPr>
          <p:nvPr/>
        </p:nvSpPr>
        <p:spPr>
          <a:xfrm>
            <a:off x="740664" y="6194323"/>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Programs of Study in your school may be different from the recommended sequence of coursework</a:t>
            </a:r>
          </a:p>
        </p:txBody>
      </p:sp>
    </p:spTree>
    <p:extLst>
      <p:ext uri="{BB962C8B-B14F-4D97-AF65-F5344CB8AC3E}">
        <p14:creationId xmlns:p14="http://schemas.microsoft.com/office/powerpoint/2010/main" val="130617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Recreation, Amusements and Attractions</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Recreation Worker</a:t>
            </a:r>
          </a:p>
          <a:p>
            <a:pPr lvl="1"/>
            <a:endParaRPr lang="en-US" dirty="0"/>
          </a:p>
          <a:p>
            <a:pPr lvl="1"/>
            <a:endParaRPr lang="en-US" dirty="0"/>
          </a:p>
          <a:p>
            <a:endParaRPr lang="en-US" dirty="0"/>
          </a:p>
        </p:txBody>
      </p:sp>
      <p:sp>
        <p:nvSpPr>
          <p:cNvPr id="6" name="object 4">
            <a:extLst>
              <a:ext uri="{FF2B5EF4-FFF2-40B4-BE49-F238E27FC236}">
                <a16:creationId xmlns:a16="http://schemas.microsoft.com/office/drawing/2014/main" id="{EB93982B-1735-4045-A3A4-575FCA3D9414}"/>
              </a:ext>
            </a:extLst>
          </p:cNvPr>
          <p:cNvSpPr/>
          <p:nvPr/>
        </p:nvSpPr>
        <p:spPr>
          <a:xfrm>
            <a:off x="8101373" y="4010947"/>
            <a:ext cx="3427122" cy="214379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5614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88C0C38D-2B6E-4363-A424-B135ADC048EB}"/>
              </a:ext>
            </a:extLst>
          </p:cNvPr>
          <p:cNvSpPr>
            <a:spLocks noGrp="1"/>
          </p:cNvSpPr>
          <p:nvPr>
            <p:ph sz="half" idx="1"/>
          </p:nvPr>
        </p:nvSpPr>
        <p:spPr/>
        <p:txBody>
          <a:bodyPr/>
          <a:lstStyle/>
          <a:p>
            <a:r>
              <a:rPr lang="en-US" dirty="0"/>
              <a:t>Career Related Electives</a:t>
            </a:r>
          </a:p>
          <a:p>
            <a:pPr lvl="1"/>
            <a:r>
              <a:rPr lang="en-US" dirty="0"/>
              <a:t>9th – Principle of Hospitality and Tourism</a:t>
            </a:r>
          </a:p>
          <a:p>
            <a:pPr lvl="1"/>
            <a:r>
              <a:rPr lang="en-US" dirty="0"/>
              <a:t>10th – Interpersonal Studies or Travel and  Tourism Management</a:t>
            </a:r>
          </a:p>
          <a:p>
            <a:pPr lvl="1"/>
            <a:r>
              <a:rPr lang="en-US" dirty="0"/>
              <a:t>11th – Hospitality Services</a:t>
            </a:r>
          </a:p>
          <a:p>
            <a:pPr lvl="1"/>
            <a:r>
              <a:rPr lang="en-US" dirty="0"/>
              <a:t>12th – Practicum in Hospitality and Tourism</a:t>
            </a:r>
          </a:p>
          <a:p>
            <a:endParaRPr lang="en-US" dirty="0"/>
          </a:p>
        </p:txBody>
      </p:sp>
      <p:sp>
        <p:nvSpPr>
          <p:cNvPr id="5" name="Content Placeholder 2">
            <a:extLst>
              <a:ext uri="{FF2B5EF4-FFF2-40B4-BE49-F238E27FC236}">
                <a16:creationId xmlns:a16="http://schemas.microsoft.com/office/drawing/2014/main" id="{FE256B2E-E536-4E7C-840D-2D0C64F69021}"/>
              </a:ext>
            </a:extLst>
          </p:cNvPr>
          <p:cNvSpPr txBox="1">
            <a:spLocks/>
          </p:cNvSpPr>
          <p:nvPr/>
        </p:nvSpPr>
        <p:spPr>
          <a:xfrm>
            <a:off x="740664" y="6194323"/>
            <a:ext cx="11055750" cy="25646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Note – Sequence of courses in your school may be different from the recommended sequence of coursework</a:t>
            </a:r>
          </a:p>
        </p:txBody>
      </p:sp>
    </p:spTree>
    <p:extLst>
      <p:ext uri="{BB962C8B-B14F-4D97-AF65-F5344CB8AC3E}">
        <p14:creationId xmlns:p14="http://schemas.microsoft.com/office/powerpoint/2010/main" val="906176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EA73-780C-44A0-BF42-872B0EBDA20C}"/>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6460B7B3-624C-4B24-8738-06FBC9D74E52}"/>
              </a:ext>
            </a:extLst>
          </p:cNvPr>
          <p:cNvSpPr>
            <a:spLocks noGrp="1"/>
          </p:cNvSpPr>
          <p:nvPr>
            <p:ph sz="half" idx="1"/>
          </p:nvPr>
        </p:nvSpPr>
        <p:spPr/>
        <p:txBody>
          <a:bodyPr/>
          <a:lstStyle/>
          <a:p>
            <a:pPr lvl="1"/>
            <a:r>
              <a:rPr lang="en-US" dirty="0"/>
              <a:t>Activities Assistant</a:t>
            </a:r>
          </a:p>
          <a:p>
            <a:pPr lvl="1"/>
            <a:r>
              <a:rPr lang="en-US" dirty="0"/>
              <a:t>Gift Shop Salesperson</a:t>
            </a:r>
          </a:p>
          <a:p>
            <a:pPr lvl="1"/>
            <a:r>
              <a:rPr lang="en-US" dirty="0"/>
              <a:t>Guest Services Worker</a:t>
            </a:r>
          </a:p>
          <a:p>
            <a:pPr lvl="1"/>
            <a:r>
              <a:rPr lang="en-US" dirty="0"/>
              <a:t>Office/Aide Receptionist</a:t>
            </a:r>
          </a:p>
          <a:p>
            <a:pPr lvl="1"/>
            <a:r>
              <a:rPr lang="en-US" dirty="0"/>
              <a:t>Recreation Worker</a:t>
            </a:r>
          </a:p>
          <a:p>
            <a:pPr lvl="1"/>
            <a:r>
              <a:rPr lang="en-US" dirty="0"/>
              <a:t>Special Events Assistant</a:t>
            </a:r>
          </a:p>
          <a:p>
            <a:pPr lvl="1"/>
            <a:r>
              <a:rPr lang="en-US" dirty="0"/>
              <a:t>Tour Guide</a:t>
            </a:r>
          </a:p>
          <a:p>
            <a:endParaRPr lang="en-US" dirty="0"/>
          </a:p>
        </p:txBody>
      </p:sp>
    </p:spTree>
    <p:extLst>
      <p:ext uri="{BB962C8B-B14F-4D97-AF65-F5344CB8AC3E}">
        <p14:creationId xmlns:p14="http://schemas.microsoft.com/office/powerpoint/2010/main" val="164439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56C30-9381-4D99-9DAA-6C7017A7C498}"/>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23F356CB-9261-46C2-9BDB-2E64DE5900FF}"/>
              </a:ext>
            </a:extLst>
          </p:cNvPr>
          <p:cNvSpPr>
            <a:spLocks noGrp="1"/>
          </p:cNvSpPr>
          <p:nvPr>
            <p:ph sz="half" idx="1"/>
          </p:nvPr>
        </p:nvSpPr>
        <p:spPr/>
        <p:txBody>
          <a:bodyPr/>
          <a:lstStyle/>
          <a:p>
            <a:r>
              <a:rPr lang="en-US" dirty="0"/>
              <a:t>Cluster Foundation	</a:t>
            </a:r>
          </a:p>
          <a:p>
            <a:pPr lvl="1"/>
            <a:r>
              <a:rPr lang="en-US" dirty="0"/>
              <a:t>Recreation Worker</a:t>
            </a:r>
          </a:p>
          <a:p>
            <a:endParaRPr lang="en-US" dirty="0"/>
          </a:p>
        </p:txBody>
      </p:sp>
      <p:sp>
        <p:nvSpPr>
          <p:cNvPr id="4" name="Content Placeholder 3">
            <a:extLst>
              <a:ext uri="{FF2B5EF4-FFF2-40B4-BE49-F238E27FC236}">
                <a16:creationId xmlns:a16="http://schemas.microsoft.com/office/drawing/2014/main" id="{3AAF75BE-986C-426E-9383-0503CE86D944}"/>
              </a:ext>
            </a:extLst>
          </p:cNvPr>
          <p:cNvSpPr>
            <a:spLocks noGrp="1"/>
          </p:cNvSpPr>
          <p:nvPr>
            <p:ph sz="half" idx="10"/>
          </p:nvPr>
        </p:nvSpPr>
        <p:spPr/>
        <p:txBody>
          <a:bodyPr/>
          <a:lstStyle/>
          <a:p>
            <a:r>
              <a:rPr lang="en-US" dirty="0"/>
              <a:t>Career Options:</a:t>
            </a:r>
          </a:p>
          <a:p>
            <a:pPr lvl="1"/>
            <a:r>
              <a:rPr lang="en-US" dirty="0"/>
              <a:t>Club Assistant Manager</a:t>
            </a:r>
          </a:p>
          <a:p>
            <a:pPr lvl="1"/>
            <a:r>
              <a:rPr lang="en-US" dirty="0"/>
              <a:t>Event Planner/Assistant  Director</a:t>
            </a:r>
          </a:p>
          <a:p>
            <a:pPr lvl="1"/>
            <a:r>
              <a:rPr lang="en-US" dirty="0"/>
              <a:t>Facility/Maintenance  Supervisor</a:t>
            </a:r>
          </a:p>
          <a:p>
            <a:pPr lvl="1"/>
            <a:r>
              <a:rPr lang="en-US" dirty="0"/>
              <a:t>Supervisor/Manager  Trainee</a:t>
            </a:r>
          </a:p>
          <a:p>
            <a:endParaRPr lang="en-US" dirty="0"/>
          </a:p>
        </p:txBody>
      </p:sp>
    </p:spTree>
    <p:extLst>
      <p:ext uri="{BB962C8B-B14F-4D97-AF65-F5344CB8AC3E}">
        <p14:creationId xmlns:p14="http://schemas.microsoft.com/office/powerpoint/2010/main" val="2981430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05d88611-e516-4d1a-b12e-39107e78b3d0"/>
    <ds:schemaRef ds:uri="http://schemas.microsoft.com/office/2006/metadata/properties"/>
    <ds:schemaRef ds:uri="http://purl.org/dc/terms/"/>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infopath/2007/PartnerControls"/>
    <ds:schemaRef ds:uri="56ea17bb-c96d-4826-b465-01eec0dd23dd"/>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108</TotalTime>
  <Words>1223</Words>
  <Application>Microsoft Office PowerPoint</Application>
  <PresentationFormat>Widescreen</PresentationFormat>
  <Paragraphs>182</Paragraphs>
  <Slides>20</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Careers in Hospitality  Services </vt:lpstr>
      <vt:lpstr>PowerPoint Presentation</vt:lpstr>
      <vt:lpstr>Hospitality Services</vt:lpstr>
      <vt:lpstr>College and Career Initiative</vt:lpstr>
      <vt:lpstr>Programs of Study</vt:lpstr>
      <vt:lpstr>Recreation, Amusements and Attractions</vt:lpstr>
      <vt:lpstr>High School</vt:lpstr>
      <vt:lpstr>On the Job Training</vt:lpstr>
      <vt:lpstr>Associate Degrees</vt:lpstr>
      <vt:lpstr>Bachelor Degrees</vt:lpstr>
      <vt:lpstr>Graduate Degrees</vt:lpstr>
      <vt:lpstr>Obtaining Employment</vt:lpstr>
      <vt:lpstr>Maintaining Employment</vt:lpstr>
      <vt:lpstr>Terminating Employment</vt:lpstr>
      <vt:lpstr>Professional Associations</vt:lpstr>
      <vt:lpstr>Continued Education</vt:lpstr>
      <vt:lpstr>Employment Opportunities</vt:lpstr>
      <vt:lpstr> 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28</cp:revision>
  <cp:lastPrinted>2017-07-07T16:17:37Z</cp:lastPrinted>
  <dcterms:created xsi:type="dcterms:W3CDTF">2017-07-11T23:58:30Z</dcterms:created>
  <dcterms:modified xsi:type="dcterms:W3CDTF">2018-01-25T17:40:48Z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