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0"/>
  </p:notesMasterIdLst>
  <p:handoutMasterIdLst>
    <p:handoutMasterId r:id="rId31"/>
  </p:handoutMasterIdLst>
  <p:sldIdLst>
    <p:sldId id="322" r:id="rId6"/>
    <p:sldId id="319" r:id="rId7"/>
    <p:sldId id="324" r:id="rId8"/>
    <p:sldId id="325" r:id="rId9"/>
    <p:sldId id="328" r:id="rId10"/>
    <p:sldId id="326" r:id="rId11"/>
    <p:sldId id="327" r:id="rId12"/>
    <p:sldId id="330" r:id="rId13"/>
    <p:sldId id="332" r:id="rId14"/>
    <p:sldId id="333" r:id="rId15"/>
    <p:sldId id="335" r:id="rId16"/>
    <p:sldId id="336" r:id="rId17"/>
    <p:sldId id="334" r:id="rId18"/>
    <p:sldId id="337" r:id="rId19"/>
    <p:sldId id="340" r:id="rId20"/>
    <p:sldId id="339" r:id="rId21"/>
    <p:sldId id="341" r:id="rId22"/>
    <p:sldId id="342" r:id="rId23"/>
    <p:sldId id="338" r:id="rId24"/>
    <p:sldId id="343" r:id="rId25"/>
    <p:sldId id="344" r:id="rId26"/>
    <p:sldId id="345" r:id="rId27"/>
    <p:sldId id="329" r:id="rId28"/>
    <p:sldId id="346"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137" autoAdjust="0"/>
  </p:normalViewPr>
  <p:slideViewPr>
    <p:cSldViewPr snapToGrid="0">
      <p:cViewPr varScale="1">
        <p:scale>
          <a:sx n="78" d="100"/>
          <a:sy n="78" d="100"/>
        </p:scale>
        <p:origin x="826"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1/25/2018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Destination geography - The study of those characteristics of locations that influence travel. Things that attract people to different locations. </a:t>
            </a:r>
          </a:p>
          <a:p>
            <a:r>
              <a:rPr lang="en-US" sz="1200" b="0" i="0" u="none" strike="noStrike" kern="1200" baseline="0" dirty="0">
                <a:solidFill>
                  <a:schemeClr val="tx1"/>
                </a:solidFill>
                <a:latin typeface="+mn-lt"/>
                <a:ea typeface="+mn-ea"/>
                <a:cs typeface="+mn-cs"/>
              </a:rPr>
              <a:t>Airlines – An air transportation system including its equipment, routes, operating personnel, and management. </a:t>
            </a:r>
          </a:p>
          <a:p>
            <a:r>
              <a:rPr lang="en-US" sz="1200" b="0" i="0" u="none" strike="noStrike" kern="1200" baseline="0" dirty="0">
                <a:solidFill>
                  <a:schemeClr val="tx1"/>
                </a:solidFill>
                <a:latin typeface="+mn-lt"/>
                <a:ea typeface="+mn-ea"/>
                <a:cs typeface="+mn-cs"/>
              </a:rPr>
              <a:t>International travel – People traveling globally outside of their region and home country. </a:t>
            </a:r>
          </a:p>
          <a:p>
            <a:r>
              <a:rPr lang="en-US" sz="1200" b="0" i="0" u="none" strike="noStrike" kern="1200" baseline="0" dirty="0">
                <a:solidFill>
                  <a:schemeClr val="tx1"/>
                </a:solidFill>
                <a:latin typeface="+mn-lt"/>
                <a:ea typeface="+mn-ea"/>
                <a:cs typeface="+mn-cs"/>
              </a:rPr>
              <a:t>Cruising – Take a vacation on a ship or boat following a predetermined course, usually calling at several ports. </a:t>
            </a:r>
          </a:p>
          <a:p>
            <a:r>
              <a:rPr lang="en-US" sz="1200" b="0" i="0" u="none" strike="noStrike" kern="1200" baseline="0" dirty="0">
                <a:solidFill>
                  <a:schemeClr val="tx1"/>
                </a:solidFill>
                <a:latin typeface="+mn-lt"/>
                <a:ea typeface="+mn-ea"/>
                <a:cs typeface="+mn-cs"/>
              </a:rPr>
              <a:t>Travel by rail – Rail transport is the means of conveyance of passengers and goods by way of wheeled vehicles running on rail tracks. </a:t>
            </a:r>
          </a:p>
          <a:p>
            <a:r>
              <a:rPr lang="en-US" sz="1200" b="0" i="0" u="none" strike="noStrike" kern="1200" baseline="0" dirty="0">
                <a:solidFill>
                  <a:schemeClr val="tx1"/>
                </a:solidFill>
                <a:latin typeface="+mn-lt"/>
                <a:ea typeface="+mn-ea"/>
                <a:cs typeface="+mn-cs"/>
              </a:rPr>
              <a:t>Lodging – A place to sleep for one or more nights. </a:t>
            </a:r>
          </a:p>
          <a:p>
            <a:r>
              <a:rPr lang="en-US" sz="1200" b="0" i="0" u="none" strike="noStrike" kern="1200" baseline="0" dirty="0">
                <a:solidFill>
                  <a:schemeClr val="tx1"/>
                </a:solidFill>
                <a:latin typeface="+mn-lt"/>
                <a:ea typeface="+mn-ea"/>
                <a:cs typeface="+mn-cs"/>
              </a:rPr>
              <a:t>Recreation – Any activity people do for rest, relaxation, and enjoyment. </a:t>
            </a:r>
          </a:p>
          <a:p>
            <a:r>
              <a:rPr lang="en-US" sz="1200" b="0" i="0" u="none" strike="noStrike" kern="1200" baseline="0" dirty="0">
                <a:solidFill>
                  <a:schemeClr val="tx1"/>
                </a:solidFill>
                <a:latin typeface="+mn-lt"/>
                <a:ea typeface="+mn-ea"/>
                <a:cs typeface="+mn-cs"/>
              </a:rPr>
              <a:t>Amusements (park) – A large outdoor area with fairground rides, shows, refreshments, games of chance or skill, and other entertainments. </a:t>
            </a:r>
          </a:p>
          <a:p>
            <a:r>
              <a:rPr lang="en-US" sz="1200" b="0" i="0" u="none" strike="noStrike" kern="1200" baseline="0" dirty="0">
                <a:solidFill>
                  <a:schemeClr val="tx1"/>
                </a:solidFill>
                <a:latin typeface="+mn-lt"/>
                <a:ea typeface="+mn-ea"/>
                <a:cs typeface="+mn-cs"/>
              </a:rPr>
              <a:t>Attractions – Places of special interest to visit. </a:t>
            </a:r>
          </a:p>
          <a:p>
            <a:r>
              <a:rPr lang="en-US" sz="1200" b="0" i="0" u="none" strike="noStrike" kern="1200" baseline="0" dirty="0">
                <a:solidFill>
                  <a:schemeClr val="tx1"/>
                </a:solidFill>
                <a:latin typeface="+mn-lt"/>
                <a:ea typeface="+mn-ea"/>
                <a:cs typeface="+mn-cs"/>
              </a:rPr>
              <a:t>Resorts – A place that provides entertainment, recreation, and relaxation for vacationers; many are located near seashores, mountains, and hot springs.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243848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Management Careers are at the top of the ladder of success.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431042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 hyperlink </a:t>
            </a:r>
            <a:r>
              <a:rPr lang="en-US" sz="1200" b="0" i="0" u="none" strike="noStrike" kern="1200" baseline="0" dirty="0" err="1">
                <a:solidFill>
                  <a:schemeClr val="tx1"/>
                </a:solidFill>
                <a:latin typeface="+mn-lt"/>
                <a:ea typeface="+mn-ea"/>
                <a:cs typeface="+mn-cs"/>
              </a:rPr>
              <a:t>CareerOneStop</a:t>
            </a:r>
            <a:r>
              <a:rPr lang="en-US" sz="1200" b="0" i="0" u="none" strike="noStrike" kern="1200" baseline="0" dirty="0">
                <a:solidFill>
                  <a:schemeClr val="tx1"/>
                </a:solidFill>
                <a:latin typeface="+mn-lt"/>
                <a:ea typeface="+mn-ea"/>
                <a:cs typeface="+mn-cs"/>
              </a:rPr>
              <a:t> – Career and Cluster Videos from Career One Stop: Pathways to Career Success. </a:t>
            </a:r>
          </a:p>
          <a:p>
            <a:r>
              <a:rPr lang="en-US" sz="1200" b="0" i="0" u="none" strike="noStrike" kern="1200" baseline="0" dirty="0">
                <a:solidFill>
                  <a:schemeClr val="tx1"/>
                </a:solidFill>
                <a:latin typeface="+mn-lt"/>
                <a:ea typeface="+mn-ea"/>
                <a:cs typeface="+mn-cs"/>
              </a:rPr>
              <a:t>The link will take you to the website. Click on Hospitality and Tourism Videos and a drop down menu will appear. </a:t>
            </a:r>
          </a:p>
          <a:p>
            <a:r>
              <a:rPr lang="en-US" sz="1200" b="0" i="0" u="none" strike="noStrike" kern="1200" baseline="0" dirty="0">
                <a:solidFill>
                  <a:schemeClr val="tx1"/>
                </a:solidFill>
                <a:latin typeface="+mn-lt"/>
                <a:ea typeface="+mn-ea"/>
                <a:cs typeface="+mn-cs"/>
              </a:rPr>
              <a:t>To view short videos on Travel and Tourism Careers, click on: </a:t>
            </a:r>
          </a:p>
          <a:p>
            <a:r>
              <a:rPr lang="en-US" sz="1200" b="0" i="0" u="none" strike="noStrike" kern="1200" baseline="0" dirty="0">
                <a:solidFill>
                  <a:schemeClr val="tx1"/>
                </a:solidFill>
                <a:latin typeface="+mn-lt"/>
                <a:ea typeface="+mn-ea"/>
                <a:cs typeface="+mn-cs"/>
              </a:rPr>
              <a:t>Food Service Managers </a:t>
            </a:r>
          </a:p>
          <a:p>
            <a:r>
              <a:rPr lang="en-US" sz="1200" b="0" i="0" u="none" strike="noStrike" kern="1200" baseline="0" dirty="0">
                <a:solidFill>
                  <a:schemeClr val="tx1"/>
                </a:solidFill>
                <a:latin typeface="+mn-lt"/>
                <a:ea typeface="+mn-ea"/>
                <a:cs typeface="+mn-cs"/>
              </a:rPr>
              <a:t>Interpreters and Translators </a:t>
            </a:r>
          </a:p>
          <a:p>
            <a:r>
              <a:rPr lang="en-US" sz="1200" b="0" i="0" u="none" strike="noStrike" kern="1200" baseline="0" dirty="0">
                <a:solidFill>
                  <a:schemeClr val="tx1"/>
                </a:solidFill>
                <a:latin typeface="+mn-lt"/>
                <a:ea typeface="+mn-ea"/>
                <a:cs typeface="+mn-cs"/>
              </a:rPr>
              <a:t>Lodging Managers </a:t>
            </a:r>
          </a:p>
          <a:p>
            <a:r>
              <a:rPr lang="en-US" sz="1200" b="0" i="0" u="none" strike="noStrike" kern="1200" baseline="0" dirty="0">
                <a:solidFill>
                  <a:schemeClr val="tx1"/>
                </a:solidFill>
                <a:latin typeface="+mn-lt"/>
                <a:ea typeface="+mn-ea"/>
                <a:cs typeface="+mn-cs"/>
              </a:rPr>
              <a:t>Meeting, Convention, and Event Planners </a:t>
            </a:r>
          </a:p>
          <a:p>
            <a:r>
              <a:rPr lang="en-US" sz="1200" b="0" i="0" u="none" strike="noStrike" kern="1200" baseline="0" dirty="0">
                <a:solidFill>
                  <a:schemeClr val="tx1"/>
                </a:solidFill>
                <a:latin typeface="+mn-lt"/>
                <a:ea typeface="+mn-ea"/>
                <a:cs typeface="+mn-cs"/>
              </a:rPr>
              <a:t>Reservations and Transportation Ticket Agents and Travel Clerks </a:t>
            </a:r>
          </a:p>
          <a:p>
            <a:r>
              <a:rPr lang="en-US" sz="1200" b="0" i="0" u="none" strike="noStrike" kern="1200" baseline="0" dirty="0">
                <a:solidFill>
                  <a:schemeClr val="tx1"/>
                </a:solidFill>
                <a:latin typeface="+mn-lt"/>
                <a:ea typeface="+mn-ea"/>
                <a:cs typeface="+mn-cs"/>
              </a:rPr>
              <a:t>Tour Guides and Escorts </a:t>
            </a:r>
          </a:p>
          <a:p>
            <a:r>
              <a:rPr lang="en-US" sz="1200" b="0" i="0" u="none" strike="noStrike" kern="1200" baseline="0" dirty="0">
                <a:solidFill>
                  <a:schemeClr val="tx1"/>
                </a:solidFill>
                <a:latin typeface="+mn-lt"/>
                <a:ea typeface="+mn-ea"/>
                <a:cs typeface="+mn-cs"/>
              </a:rPr>
              <a:t>Transportation Attendants </a:t>
            </a:r>
          </a:p>
          <a:p>
            <a:r>
              <a:rPr lang="en-US" sz="1200" b="0" i="0" u="none" strike="noStrike" kern="1200" baseline="0" dirty="0">
                <a:solidFill>
                  <a:schemeClr val="tx1"/>
                </a:solidFill>
                <a:latin typeface="+mn-lt"/>
                <a:ea typeface="+mn-ea"/>
                <a:cs typeface="+mn-cs"/>
              </a:rPr>
              <a:t>Travel Agents </a:t>
            </a:r>
          </a:p>
          <a:p>
            <a:r>
              <a:rPr lang="en-US" sz="1200" b="0" i="0" u="none" strike="noStrike" kern="1200" baseline="0" dirty="0">
                <a:solidFill>
                  <a:schemeClr val="tx1"/>
                </a:solidFill>
                <a:latin typeface="+mn-lt"/>
                <a:ea typeface="+mn-ea"/>
                <a:cs typeface="+mn-cs"/>
              </a:rPr>
              <a:t>Travel Clerks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68398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career portfolio and interview skills may be taught in another lesson but you can introduce the information at this time.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295884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with students other responsibilities they would need to keep their jobs.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915528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Stress is a part of life. It is emotional and physical. Your body reacts with physical symptoms: sinking feeling in your stomach, tension headaches, and sweaty palms. </a:t>
            </a:r>
          </a:p>
          <a:p>
            <a:r>
              <a:rPr lang="en-US" sz="1200" b="0" i="0" u="none" strike="noStrike" kern="1200" baseline="0" dirty="0">
                <a:solidFill>
                  <a:schemeClr val="tx1"/>
                </a:solidFill>
                <a:latin typeface="+mn-lt"/>
                <a:ea typeface="+mn-ea"/>
                <a:cs typeface="+mn-cs"/>
              </a:rPr>
              <a:t>Fatigue is tiredness that can be caused by physical exertion, stress, and lack of sleep. Employees become inattentive and not respond quickly. </a:t>
            </a:r>
          </a:p>
          <a:p>
            <a:r>
              <a:rPr lang="en-US" sz="1200" b="0" i="0" u="none" strike="noStrike" kern="1200" baseline="0" dirty="0">
                <a:solidFill>
                  <a:schemeClr val="tx1"/>
                </a:solidFill>
                <a:latin typeface="+mn-lt"/>
                <a:ea typeface="+mn-ea"/>
                <a:cs typeface="+mn-cs"/>
              </a:rPr>
              <a:t>Anxiety is a feeling of worry, nervousness, or unease, typically about an imminent event or something with an uncertain outcome.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57034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Take short breaks during the day </a:t>
            </a:r>
          </a:p>
          <a:p>
            <a:r>
              <a:rPr lang="en-US" sz="1200" b="0" i="0" u="none" strike="noStrike" kern="1200" baseline="0" dirty="0">
                <a:solidFill>
                  <a:schemeClr val="tx1"/>
                </a:solidFill>
                <a:latin typeface="+mn-lt"/>
                <a:ea typeface="+mn-ea"/>
                <a:cs typeface="+mn-cs"/>
              </a:rPr>
              <a:t>• Be organized </a:t>
            </a:r>
          </a:p>
          <a:p>
            <a:r>
              <a:rPr lang="en-US" sz="1200" b="0" i="0" u="none" strike="noStrike" kern="1200" baseline="0" dirty="0">
                <a:solidFill>
                  <a:schemeClr val="tx1"/>
                </a:solidFill>
                <a:latin typeface="+mn-lt"/>
                <a:ea typeface="+mn-ea"/>
                <a:cs typeface="+mn-cs"/>
              </a:rPr>
              <a:t>• Keep a positive attitude </a:t>
            </a:r>
          </a:p>
          <a:p>
            <a:r>
              <a:rPr lang="en-US" sz="1200" b="0" i="0" u="none" strike="noStrike" kern="1200" baseline="0" dirty="0">
                <a:solidFill>
                  <a:schemeClr val="tx1"/>
                </a:solidFill>
                <a:latin typeface="+mn-lt"/>
                <a:ea typeface="+mn-ea"/>
                <a:cs typeface="+mn-cs"/>
              </a:rPr>
              <a:t>• Express thoughts and feelings properly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3647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may be several reasons to leave employment. Students may move away to college, have found another job with better pay, or have decided to return to school. Whatever the reasons may be, students should leave on good terms.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28992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Links are live and will take you to the websites.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789394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Stress to students the need for updating their skills to keep up with current trends. </a:t>
            </a:r>
          </a:p>
          <a:p>
            <a:r>
              <a:rPr lang="en-US" sz="1200" b="0" i="0" u="none" strike="noStrike" kern="1200" baseline="0" dirty="0">
                <a:solidFill>
                  <a:schemeClr val="tx1"/>
                </a:solidFill>
                <a:latin typeface="+mn-lt"/>
                <a:ea typeface="+mn-ea"/>
                <a:cs typeface="+mn-cs"/>
              </a:rPr>
              <a:t>What other ways can students update their skills?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58378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Employment can be found by networking (talking to friends, family, neighbors), newspaper ads, the website of the place where they would like employment, and the Texas Workforce Commission.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71424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a:solidFill>
                  <a:schemeClr val="tx1"/>
                </a:solidFill>
                <a:latin typeface="+mn-lt"/>
                <a:ea typeface="+mn-ea"/>
                <a:cs typeface="+mn-cs"/>
              </a:rPr>
              <a:t>AchieveTexas</a:t>
            </a:r>
            <a:r>
              <a:rPr lang="en-US" sz="1200" b="1" i="0" u="none" strike="noStrike" kern="1200" baseline="0" dirty="0">
                <a:solidFill>
                  <a:schemeClr val="tx1"/>
                </a:solidFill>
                <a:latin typeface="+mn-lt"/>
                <a:ea typeface="+mn-ea"/>
                <a:cs typeface="+mn-cs"/>
              </a:rPr>
              <a:t> College and Career Initiative </a:t>
            </a:r>
            <a:r>
              <a:rPr lang="en-US" sz="1200" b="0" i="0" u="none" strike="noStrike" kern="1200" baseline="0" dirty="0">
                <a:solidFill>
                  <a:schemeClr val="tx1"/>
                </a:solidFill>
                <a:latin typeface="+mn-lt"/>
                <a:ea typeface="+mn-ea"/>
                <a:cs typeface="+mn-cs"/>
              </a:rPr>
              <a:t>is an education initiative designed to prepare students for a lifetime of success. It allows students to achieve excellence by preparing them for secondary and postsecondary opportunities, career preparation and advancement, meaningful work, and active citizenship. </a:t>
            </a:r>
          </a:p>
          <a:p>
            <a:r>
              <a:rPr lang="en-US" sz="1200" b="1" i="0" u="none" strike="noStrike" kern="1200" baseline="0" dirty="0" err="1">
                <a:solidFill>
                  <a:schemeClr val="tx1"/>
                </a:solidFill>
                <a:latin typeface="+mn-lt"/>
                <a:ea typeface="+mn-ea"/>
                <a:cs typeface="+mn-cs"/>
              </a:rPr>
              <a:t>AchieveTexas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designed to help students (and their parents) make wise education choices. It is based on the belief that the curricula of the 21st century should combine </a:t>
            </a:r>
            <a:r>
              <a:rPr lang="en-US" sz="1200" b="0" i="1" u="none" strike="noStrike" kern="1200" baseline="0" dirty="0">
                <a:solidFill>
                  <a:schemeClr val="tx1"/>
                </a:solidFill>
                <a:latin typeface="+mn-lt"/>
                <a:ea typeface="+mn-ea"/>
                <a:cs typeface="+mn-cs"/>
              </a:rPr>
              <a:t>rigorous </a:t>
            </a:r>
            <a:r>
              <a:rPr lang="en-US" sz="1200" b="0" i="0" u="none" strike="noStrike" kern="1200" baseline="0" dirty="0">
                <a:solidFill>
                  <a:schemeClr val="tx1"/>
                </a:solidFill>
                <a:latin typeface="+mn-lt"/>
                <a:ea typeface="+mn-ea"/>
                <a:cs typeface="+mn-cs"/>
              </a:rPr>
              <a:t>academics with </a:t>
            </a:r>
            <a:r>
              <a:rPr lang="en-US" sz="1200" b="0" i="1" u="none" strike="noStrike" kern="1200" baseline="0" dirty="0">
                <a:solidFill>
                  <a:schemeClr val="tx1"/>
                </a:solidFill>
                <a:latin typeface="+mn-lt"/>
                <a:ea typeface="+mn-ea"/>
                <a:cs typeface="+mn-cs"/>
              </a:rPr>
              <a:t>relevant </a:t>
            </a:r>
            <a:r>
              <a:rPr lang="en-US" sz="1200" b="0" i="0" u="none" strike="noStrike" kern="1200" baseline="0" dirty="0">
                <a:solidFill>
                  <a:schemeClr val="tx1"/>
                </a:solidFill>
                <a:latin typeface="+mn-lt"/>
                <a:ea typeface="+mn-ea"/>
                <a:cs typeface="+mn-cs"/>
              </a:rPr>
              <a:t>career education. When schools integrate academic and technical education, students can see the “usefulness” of what they are learning. The system also facilitates a seamless transition from secondary to postsecondary opportunities.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076126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Allow time for questions about the lesson. </a:t>
            </a:r>
            <a:endParaRPr lang="en-US"/>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14690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POS represent a </a:t>
            </a:r>
            <a:r>
              <a:rPr lang="en-US" sz="1200" b="1" i="0" u="none" strike="noStrike" kern="1200" baseline="0" dirty="0">
                <a:solidFill>
                  <a:schemeClr val="tx1"/>
                </a:solidFill>
                <a:latin typeface="+mn-lt"/>
                <a:ea typeface="+mn-ea"/>
                <a:cs typeface="+mn-cs"/>
              </a:rPr>
              <a:t>recommended </a:t>
            </a:r>
            <a:r>
              <a:rPr lang="en-US" sz="1200" b="0" i="0" u="none" strike="noStrike" kern="1200" baseline="0" dirty="0">
                <a:solidFill>
                  <a:schemeClr val="tx1"/>
                </a:solidFill>
                <a:latin typeface="+mn-lt"/>
                <a:ea typeface="+mn-ea"/>
                <a:cs typeface="+mn-cs"/>
              </a:rPr>
              <a:t>sequence of coursework based on a student’s interest and career goal. POS contain lots of helpful information, including the core courses and career-related electives in high school that will help prepare students for their career goals. The POS are based upon the Recommended High School Graduation Plan and can easily be adapted for the Distinguished Achievement High School Graduation Plan. </a:t>
            </a:r>
          </a:p>
          <a:p>
            <a:r>
              <a:rPr lang="en-US" sz="1200" b="0" i="0" u="none" strike="noStrike" kern="1200" baseline="0" dirty="0">
                <a:solidFill>
                  <a:schemeClr val="tx1"/>
                </a:solidFill>
                <a:latin typeface="+mn-lt"/>
                <a:ea typeface="+mn-ea"/>
                <a:cs typeface="+mn-cs"/>
              </a:rPr>
              <a:t>There is one Program of Study and one Model for this Career Cluster. </a:t>
            </a:r>
          </a:p>
          <a:p>
            <a:r>
              <a:rPr lang="en-US" sz="1200" b="0" i="0" u="none" strike="noStrike" kern="1200" baseline="0" dirty="0">
                <a:solidFill>
                  <a:schemeClr val="tx1"/>
                </a:solidFill>
                <a:latin typeface="+mn-lt"/>
                <a:ea typeface="+mn-ea"/>
                <a:cs typeface="+mn-cs"/>
              </a:rPr>
              <a:t>All schools are different and may choose to follow other Programs of Study. Be sure to tell students what your school has to offer.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66663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See Programs of Study Models for Travel and Tourism Director in the all Lesson Attachments tab to follow along with the slide presentation.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15158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recommended sequence of courses but _____________ (name of your school) offers _______________________.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777730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employment opportunities in your town or city. Remind students that many careers begin at the bottom.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88718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Education never ends. Students should be aware that earning certifications will help their careers as they move up the ladder of success.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06648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Associate Degrees are generally a two year programs at a community college.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505199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Bachelor Degrees are generally four year programs that will assist the student as they continue in their careers.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738048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careeronestop.org/Videos/CareerandClusterVideos/career-and-cluster-videos.aspx"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youtube.com/watch?v=Ugz3A5NMQSU&amp;feature=youtu.b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hftp.org/" TargetMode="External"/><Relationship Id="rId7" Type="http://schemas.openxmlformats.org/officeDocument/2006/relationships/hyperlink" Target="http://www.restaurantville.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texaslodging.com/" TargetMode="External"/><Relationship Id="rId5" Type="http://schemas.openxmlformats.org/officeDocument/2006/relationships/hyperlink" Target="http://www.nationalconciergeassociation.com/" TargetMode="External"/><Relationship Id="rId4" Type="http://schemas.openxmlformats.org/officeDocument/2006/relationships/hyperlink" Target="http://www.hsmai.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www.camago.com/faq/camag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areertech.org/" TargetMode="External"/><Relationship Id="rId2" Type="http://schemas.openxmlformats.org/officeDocument/2006/relationships/hyperlink" Target="http://www.achievetexas.org/"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texasworkprep.com/texasworkprep.htm" TargetMode="External"/><Relationship Id="rId2" Type="http://schemas.openxmlformats.org/officeDocument/2006/relationships/hyperlink" Target="http://www.onetonline.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477092"/>
            <a:ext cx="7462935" cy="4773333"/>
          </a:xfrm>
        </p:spPr>
        <p:txBody>
          <a:bodyPr>
            <a:normAutofit/>
          </a:bodyPr>
          <a:lstStyle/>
          <a:p>
            <a:r>
              <a:rPr lang="en-US" sz="6000" dirty="0"/>
              <a:t>Careers in Travel and Tourism Management</a:t>
            </a:r>
            <a:br>
              <a:rPr lang="en-US" sz="6000" dirty="0"/>
            </a:br>
            <a:br>
              <a:rPr lang="en-US" sz="6000" dirty="0"/>
            </a:b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187E8-2F93-46F4-917A-F086C5C9A7CF}"/>
              </a:ext>
            </a:extLst>
          </p:cNvPr>
          <p:cNvSpPr>
            <a:spLocks noGrp="1"/>
          </p:cNvSpPr>
          <p:nvPr>
            <p:ph type="title"/>
          </p:nvPr>
        </p:nvSpPr>
        <p:spPr/>
        <p:txBody>
          <a:bodyPr/>
          <a:lstStyle/>
          <a:p>
            <a:r>
              <a:rPr lang="en-US" dirty="0"/>
              <a:t>Associate Degrees</a:t>
            </a:r>
          </a:p>
        </p:txBody>
      </p:sp>
      <p:sp>
        <p:nvSpPr>
          <p:cNvPr id="4" name="Content Placeholder 3">
            <a:extLst>
              <a:ext uri="{FF2B5EF4-FFF2-40B4-BE49-F238E27FC236}">
                <a16:creationId xmlns:a16="http://schemas.microsoft.com/office/drawing/2014/main" id="{425EA3D0-DBB3-4EDB-8A8F-2E8DB7FB2A24}"/>
              </a:ext>
            </a:extLst>
          </p:cNvPr>
          <p:cNvSpPr>
            <a:spLocks noGrp="1"/>
          </p:cNvSpPr>
          <p:nvPr>
            <p:ph sz="half" idx="1"/>
          </p:nvPr>
        </p:nvSpPr>
        <p:spPr/>
        <p:txBody>
          <a:bodyPr/>
          <a:lstStyle/>
          <a:p>
            <a:pPr lvl="1"/>
            <a:r>
              <a:rPr lang="en-US" dirty="0"/>
              <a:t>Travel Agent</a:t>
            </a:r>
          </a:p>
          <a:p>
            <a:endParaRPr lang="en-US" dirty="0"/>
          </a:p>
        </p:txBody>
      </p:sp>
      <p:sp>
        <p:nvSpPr>
          <p:cNvPr id="5" name="Content Placeholder 4">
            <a:extLst>
              <a:ext uri="{FF2B5EF4-FFF2-40B4-BE49-F238E27FC236}">
                <a16:creationId xmlns:a16="http://schemas.microsoft.com/office/drawing/2014/main" id="{28DC376B-CF9F-481F-97FE-A8A94C1C9040}"/>
              </a:ext>
            </a:extLst>
          </p:cNvPr>
          <p:cNvSpPr>
            <a:spLocks noGrp="1"/>
          </p:cNvSpPr>
          <p:nvPr>
            <p:ph sz="half" idx="10"/>
          </p:nvPr>
        </p:nvSpPr>
        <p:spPr/>
        <p:txBody>
          <a:bodyPr/>
          <a:lstStyle/>
          <a:p>
            <a:r>
              <a:rPr lang="en-US" b="1" dirty="0"/>
              <a:t>Career Options:</a:t>
            </a:r>
          </a:p>
          <a:p>
            <a:pPr lvl="1"/>
            <a:r>
              <a:rPr lang="en-US" dirty="0"/>
              <a:t>Agency Manager</a:t>
            </a:r>
          </a:p>
          <a:p>
            <a:pPr lvl="1"/>
            <a:r>
              <a:rPr lang="en-US" dirty="0"/>
              <a:t>Customer Service Agent</a:t>
            </a:r>
          </a:p>
          <a:p>
            <a:pPr lvl="1"/>
            <a:r>
              <a:rPr lang="en-US" dirty="0"/>
              <a:t>Travel Agent</a:t>
            </a:r>
          </a:p>
          <a:p>
            <a:pPr lvl="1"/>
            <a:r>
              <a:rPr lang="en-US" dirty="0"/>
              <a:t>Travel/Tour Guide</a:t>
            </a:r>
          </a:p>
        </p:txBody>
      </p:sp>
    </p:spTree>
    <p:extLst>
      <p:ext uri="{BB962C8B-B14F-4D97-AF65-F5344CB8AC3E}">
        <p14:creationId xmlns:p14="http://schemas.microsoft.com/office/powerpoint/2010/main" val="2693410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2E25-9015-4C07-B370-AA57F2198FA3}"/>
              </a:ext>
            </a:extLst>
          </p:cNvPr>
          <p:cNvSpPr>
            <a:spLocks noGrp="1"/>
          </p:cNvSpPr>
          <p:nvPr>
            <p:ph type="title"/>
          </p:nvPr>
        </p:nvSpPr>
        <p:spPr/>
        <p:txBody>
          <a:bodyPr/>
          <a:lstStyle/>
          <a:p>
            <a:r>
              <a:rPr lang="en-US" dirty="0"/>
              <a:t>Bachelor Degrees</a:t>
            </a:r>
          </a:p>
        </p:txBody>
      </p:sp>
      <p:sp>
        <p:nvSpPr>
          <p:cNvPr id="4" name="Content Placeholder 3">
            <a:extLst>
              <a:ext uri="{FF2B5EF4-FFF2-40B4-BE49-F238E27FC236}">
                <a16:creationId xmlns:a16="http://schemas.microsoft.com/office/drawing/2014/main" id="{A1DDFF8F-F472-4BE3-9E43-144B196F566C}"/>
              </a:ext>
            </a:extLst>
          </p:cNvPr>
          <p:cNvSpPr>
            <a:spLocks noGrp="1"/>
          </p:cNvSpPr>
          <p:nvPr>
            <p:ph sz="half" idx="1"/>
          </p:nvPr>
        </p:nvSpPr>
        <p:spPr/>
        <p:txBody>
          <a:bodyPr/>
          <a:lstStyle/>
          <a:p>
            <a:pPr lvl="1"/>
            <a:r>
              <a:rPr lang="en-US" dirty="0"/>
              <a:t>Hospitality</a:t>
            </a:r>
          </a:p>
          <a:p>
            <a:pPr lvl="1"/>
            <a:r>
              <a:rPr lang="en-US" dirty="0"/>
              <a:t>Administration</a:t>
            </a:r>
          </a:p>
          <a:p>
            <a:pPr lvl="1"/>
            <a:r>
              <a:rPr lang="en-US" dirty="0"/>
              <a:t>Hospitality  Management</a:t>
            </a:r>
          </a:p>
          <a:p>
            <a:pPr lvl="1"/>
            <a:r>
              <a:rPr lang="en-US" dirty="0"/>
              <a:t>Hotel and Restaurant  Management</a:t>
            </a:r>
          </a:p>
          <a:p>
            <a:pPr lvl="1"/>
            <a:r>
              <a:rPr lang="en-US" dirty="0"/>
              <a:t>Restaurant, Hotel, and Institutional Management</a:t>
            </a:r>
          </a:p>
          <a:p>
            <a:endParaRPr lang="en-US" dirty="0"/>
          </a:p>
        </p:txBody>
      </p:sp>
      <p:sp>
        <p:nvSpPr>
          <p:cNvPr id="5" name="Content Placeholder 4">
            <a:extLst>
              <a:ext uri="{FF2B5EF4-FFF2-40B4-BE49-F238E27FC236}">
                <a16:creationId xmlns:a16="http://schemas.microsoft.com/office/drawing/2014/main" id="{DB71F38C-7940-4EEC-9C32-96761D4F72BF}"/>
              </a:ext>
            </a:extLst>
          </p:cNvPr>
          <p:cNvSpPr>
            <a:spLocks noGrp="1"/>
          </p:cNvSpPr>
          <p:nvPr>
            <p:ph sz="half" idx="10"/>
          </p:nvPr>
        </p:nvSpPr>
        <p:spPr/>
        <p:txBody>
          <a:bodyPr/>
          <a:lstStyle/>
          <a:p>
            <a:r>
              <a:rPr lang="en-US" b="1" dirty="0"/>
              <a:t>Career Options:</a:t>
            </a:r>
          </a:p>
          <a:p>
            <a:pPr lvl="1"/>
            <a:r>
              <a:rPr lang="en-US" dirty="0"/>
              <a:t>Convention Services</a:t>
            </a:r>
          </a:p>
          <a:p>
            <a:pPr lvl="1"/>
            <a:r>
              <a:rPr lang="en-US" dirty="0"/>
              <a:t>Manager</a:t>
            </a:r>
          </a:p>
          <a:p>
            <a:pPr lvl="1"/>
            <a:r>
              <a:rPr lang="en-US" dirty="0"/>
              <a:t>Sales Manager</a:t>
            </a:r>
          </a:p>
          <a:p>
            <a:pPr lvl="1"/>
            <a:r>
              <a:rPr lang="en-US" dirty="0"/>
              <a:t>Tourism Marketing  Specialist</a:t>
            </a:r>
          </a:p>
          <a:p>
            <a:pPr lvl="1"/>
            <a:r>
              <a:rPr lang="en-US" dirty="0"/>
              <a:t>Travel Agency Owner</a:t>
            </a:r>
          </a:p>
          <a:p>
            <a:endParaRPr lang="en-US" dirty="0"/>
          </a:p>
        </p:txBody>
      </p:sp>
    </p:spTree>
    <p:extLst>
      <p:ext uri="{BB962C8B-B14F-4D97-AF65-F5344CB8AC3E}">
        <p14:creationId xmlns:p14="http://schemas.microsoft.com/office/powerpoint/2010/main" val="91375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A46C-0D6F-46E6-8D06-8200D47B5BE9}"/>
              </a:ext>
            </a:extLst>
          </p:cNvPr>
          <p:cNvSpPr>
            <a:spLocks noGrp="1"/>
          </p:cNvSpPr>
          <p:nvPr>
            <p:ph type="title"/>
          </p:nvPr>
        </p:nvSpPr>
        <p:spPr/>
        <p:txBody>
          <a:bodyPr/>
          <a:lstStyle/>
          <a:p>
            <a:r>
              <a:rPr lang="en-US" dirty="0"/>
              <a:t>Graduate Degrees</a:t>
            </a:r>
          </a:p>
        </p:txBody>
      </p:sp>
      <p:sp>
        <p:nvSpPr>
          <p:cNvPr id="4" name="Content Placeholder 3">
            <a:extLst>
              <a:ext uri="{FF2B5EF4-FFF2-40B4-BE49-F238E27FC236}">
                <a16:creationId xmlns:a16="http://schemas.microsoft.com/office/drawing/2014/main" id="{55ED97B9-841E-43C4-BBD5-10102D32CF9B}"/>
              </a:ext>
            </a:extLst>
          </p:cNvPr>
          <p:cNvSpPr>
            <a:spLocks noGrp="1"/>
          </p:cNvSpPr>
          <p:nvPr>
            <p:ph sz="half" idx="1"/>
          </p:nvPr>
        </p:nvSpPr>
        <p:spPr/>
        <p:txBody>
          <a:bodyPr/>
          <a:lstStyle/>
          <a:p>
            <a:pPr lvl="1"/>
            <a:r>
              <a:rPr lang="en-US" dirty="0"/>
              <a:t>Hospitality</a:t>
            </a:r>
          </a:p>
          <a:p>
            <a:pPr lvl="1"/>
            <a:r>
              <a:rPr lang="en-US" dirty="0"/>
              <a:t>Administration</a:t>
            </a:r>
          </a:p>
          <a:p>
            <a:pPr lvl="1"/>
            <a:r>
              <a:rPr lang="en-US" dirty="0"/>
              <a:t>Hospitality  Management</a:t>
            </a:r>
          </a:p>
          <a:p>
            <a:pPr lvl="1"/>
            <a:r>
              <a:rPr lang="en-US" dirty="0"/>
              <a:t>Hotel and Restaurant  Management</a:t>
            </a:r>
          </a:p>
          <a:p>
            <a:pPr lvl="1"/>
            <a:r>
              <a:rPr lang="en-US" dirty="0"/>
              <a:t>Restaurant, Hotel, and Institutional Management</a:t>
            </a:r>
          </a:p>
          <a:p>
            <a:endParaRPr lang="en-US" dirty="0"/>
          </a:p>
        </p:txBody>
      </p:sp>
      <p:sp>
        <p:nvSpPr>
          <p:cNvPr id="5" name="Content Placeholder 4">
            <a:extLst>
              <a:ext uri="{FF2B5EF4-FFF2-40B4-BE49-F238E27FC236}">
                <a16:creationId xmlns:a16="http://schemas.microsoft.com/office/drawing/2014/main" id="{A57EE83F-5627-4DD0-AA3B-3072D819275C}"/>
              </a:ext>
            </a:extLst>
          </p:cNvPr>
          <p:cNvSpPr>
            <a:spLocks noGrp="1"/>
          </p:cNvSpPr>
          <p:nvPr>
            <p:ph sz="half" idx="10"/>
          </p:nvPr>
        </p:nvSpPr>
        <p:spPr/>
        <p:txBody>
          <a:bodyPr/>
          <a:lstStyle/>
          <a:p>
            <a:r>
              <a:rPr lang="en-US" b="1" dirty="0"/>
              <a:t>Career Options:</a:t>
            </a:r>
          </a:p>
          <a:p>
            <a:pPr lvl="1"/>
            <a:r>
              <a:rPr lang="en-US" dirty="0"/>
              <a:t>Corporate Director of</a:t>
            </a:r>
          </a:p>
          <a:p>
            <a:pPr lvl="1"/>
            <a:r>
              <a:rPr lang="en-US" dirty="0"/>
              <a:t>Sales</a:t>
            </a:r>
          </a:p>
          <a:p>
            <a:pPr lvl="1"/>
            <a:r>
              <a:rPr lang="en-US" dirty="0"/>
              <a:t>Corporate Travel  Executive</a:t>
            </a:r>
          </a:p>
          <a:p>
            <a:pPr lvl="1"/>
            <a:r>
              <a:rPr lang="en-US" dirty="0"/>
              <a:t>Director of Tourism</a:t>
            </a:r>
          </a:p>
          <a:p>
            <a:pPr lvl="1"/>
            <a:r>
              <a:rPr lang="en-US" dirty="0"/>
              <a:t>Development</a:t>
            </a:r>
          </a:p>
          <a:p>
            <a:pPr lvl="1"/>
            <a:r>
              <a:rPr lang="en-US" dirty="0"/>
              <a:t>Chief Executive</a:t>
            </a:r>
          </a:p>
          <a:p>
            <a:endParaRPr lang="en-US" dirty="0"/>
          </a:p>
        </p:txBody>
      </p:sp>
    </p:spTree>
    <p:extLst>
      <p:ext uri="{BB962C8B-B14F-4D97-AF65-F5344CB8AC3E}">
        <p14:creationId xmlns:p14="http://schemas.microsoft.com/office/powerpoint/2010/main" val="378454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73A8-AAC7-4448-80AD-7DC8A436944F}"/>
              </a:ext>
            </a:extLst>
          </p:cNvPr>
          <p:cNvSpPr>
            <a:spLocks noGrp="1"/>
          </p:cNvSpPr>
          <p:nvPr>
            <p:ph type="title"/>
          </p:nvPr>
        </p:nvSpPr>
        <p:spPr/>
        <p:txBody>
          <a:bodyPr/>
          <a:lstStyle/>
          <a:p>
            <a:r>
              <a:rPr lang="en-US" dirty="0"/>
              <a:t>Travel and Tourism Management Careers</a:t>
            </a:r>
          </a:p>
        </p:txBody>
      </p:sp>
      <p:sp>
        <p:nvSpPr>
          <p:cNvPr id="6" name="Content Placeholder 5">
            <a:extLst>
              <a:ext uri="{FF2B5EF4-FFF2-40B4-BE49-F238E27FC236}">
                <a16:creationId xmlns:a16="http://schemas.microsoft.com/office/drawing/2014/main" id="{A28D9BCB-B679-4D08-BFEF-685B19F4DCBD}"/>
              </a:ext>
            </a:extLst>
          </p:cNvPr>
          <p:cNvSpPr>
            <a:spLocks noGrp="1"/>
          </p:cNvSpPr>
          <p:nvPr>
            <p:ph sz="half" idx="1"/>
          </p:nvPr>
        </p:nvSpPr>
        <p:spPr>
          <a:xfrm>
            <a:off x="740664" y="1420420"/>
            <a:ext cx="5328050" cy="3555927"/>
          </a:xfrm>
        </p:spPr>
        <p:txBody>
          <a:bodyPr/>
          <a:lstStyle/>
          <a:p>
            <a:pPr lvl="1"/>
            <a:r>
              <a:rPr lang="en-US" dirty="0"/>
              <a:t>Food Service  Managers</a:t>
            </a:r>
          </a:p>
          <a:p>
            <a:pPr lvl="1"/>
            <a:r>
              <a:rPr lang="en-US" dirty="0"/>
              <a:t>Interpreters and  Translators  Lodging Managers</a:t>
            </a:r>
          </a:p>
          <a:p>
            <a:pPr lvl="1"/>
            <a:r>
              <a:rPr lang="en-US" dirty="0"/>
              <a:t>Meeting, Convention, and Event Planners Reservations and</a:t>
            </a:r>
          </a:p>
          <a:p>
            <a:pPr lvl="1"/>
            <a:r>
              <a:rPr lang="en-US" dirty="0"/>
              <a:t>Transportation Ticket</a:t>
            </a:r>
          </a:p>
          <a:p>
            <a:endParaRPr lang="en-US" dirty="0"/>
          </a:p>
        </p:txBody>
      </p:sp>
      <p:sp>
        <p:nvSpPr>
          <p:cNvPr id="7" name="Content Placeholder 6">
            <a:extLst>
              <a:ext uri="{FF2B5EF4-FFF2-40B4-BE49-F238E27FC236}">
                <a16:creationId xmlns:a16="http://schemas.microsoft.com/office/drawing/2014/main" id="{37D55752-4D7F-4A77-B042-F1190DDEA39D}"/>
              </a:ext>
            </a:extLst>
          </p:cNvPr>
          <p:cNvSpPr>
            <a:spLocks noGrp="1"/>
          </p:cNvSpPr>
          <p:nvPr>
            <p:ph sz="half" idx="10"/>
          </p:nvPr>
        </p:nvSpPr>
        <p:spPr>
          <a:xfrm>
            <a:off x="6477000" y="1420420"/>
            <a:ext cx="5328050" cy="3555927"/>
          </a:xfrm>
        </p:spPr>
        <p:txBody>
          <a:bodyPr/>
          <a:lstStyle/>
          <a:p>
            <a:pPr lvl="1"/>
            <a:r>
              <a:rPr lang="en-US" dirty="0"/>
              <a:t>Agents and Travel  Clerks</a:t>
            </a:r>
          </a:p>
          <a:p>
            <a:pPr lvl="1"/>
            <a:r>
              <a:rPr lang="en-US" dirty="0"/>
              <a:t>Tour Guides and Escorts</a:t>
            </a:r>
          </a:p>
          <a:p>
            <a:pPr lvl="1"/>
            <a:r>
              <a:rPr lang="en-US" dirty="0"/>
              <a:t>Transportation Attendants</a:t>
            </a:r>
          </a:p>
          <a:p>
            <a:pPr lvl="1"/>
            <a:r>
              <a:rPr lang="en-US" dirty="0"/>
              <a:t>Travel Agents</a:t>
            </a:r>
          </a:p>
          <a:p>
            <a:pPr lvl="1"/>
            <a:r>
              <a:rPr lang="en-US" dirty="0"/>
              <a:t>Travel Clerks</a:t>
            </a:r>
          </a:p>
        </p:txBody>
      </p:sp>
      <p:sp>
        <p:nvSpPr>
          <p:cNvPr id="4" name="Text Placeholder 6">
            <a:extLst>
              <a:ext uri="{FF2B5EF4-FFF2-40B4-BE49-F238E27FC236}">
                <a16:creationId xmlns:a16="http://schemas.microsoft.com/office/drawing/2014/main" id="{1136C43E-C18E-403F-B476-80F55D32223D}"/>
              </a:ext>
            </a:extLst>
          </p:cNvPr>
          <p:cNvSpPr txBox="1">
            <a:spLocks/>
          </p:cNvSpPr>
          <p:nvPr/>
        </p:nvSpPr>
        <p:spPr>
          <a:xfrm>
            <a:off x="740664" y="5467214"/>
            <a:ext cx="11064386" cy="452284"/>
          </a:xfrm>
          <a:prstGeom prst="rect">
            <a:avLst/>
          </a:prstGeom>
        </p:spPr>
        <p:txBody>
          <a:bodyPr lIns="0" tIns="0" rIns="0" bIns="0" anchor="ctr">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3600" dirty="0">
              <a:hlinkClick r:id="rId3"/>
            </a:endParaRPr>
          </a:p>
          <a:p>
            <a:pPr algn="ctr"/>
            <a:r>
              <a:rPr lang="en-US" sz="3600" dirty="0" err="1">
                <a:hlinkClick r:id="rId3"/>
              </a:rPr>
              <a:t>CareerOneStop</a:t>
            </a:r>
            <a:r>
              <a:rPr lang="en-US" sz="3600" dirty="0">
                <a:hlinkClick r:id="rId3"/>
              </a:rPr>
              <a:t> - Career and Cluster Videos</a:t>
            </a:r>
            <a:endParaRPr lang="en-US" sz="3600" dirty="0"/>
          </a:p>
          <a:p>
            <a:pPr algn="ctr"/>
            <a:r>
              <a:rPr lang="en-US" sz="3600" dirty="0">
                <a:hlinkClick r:id="rId4"/>
              </a:rPr>
              <a:t> </a:t>
            </a:r>
            <a:endParaRPr lang="en-US" sz="3600" dirty="0"/>
          </a:p>
        </p:txBody>
      </p:sp>
      <p:sp>
        <p:nvSpPr>
          <p:cNvPr id="5" name="Content Placeholder 3">
            <a:extLst>
              <a:ext uri="{FF2B5EF4-FFF2-40B4-BE49-F238E27FC236}">
                <a16:creationId xmlns:a16="http://schemas.microsoft.com/office/drawing/2014/main" id="{CD469A64-0F19-453B-A94F-6AA439122D0E}"/>
              </a:ext>
            </a:extLst>
          </p:cNvPr>
          <p:cNvSpPr txBox="1">
            <a:spLocks/>
          </p:cNvSpPr>
          <p:nvPr/>
        </p:nvSpPr>
        <p:spPr>
          <a:xfrm>
            <a:off x="737880" y="6056409"/>
            <a:ext cx="11064386" cy="452284"/>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Click on text above</a:t>
            </a:r>
          </a:p>
        </p:txBody>
      </p:sp>
    </p:spTree>
    <p:extLst>
      <p:ext uri="{BB962C8B-B14F-4D97-AF65-F5344CB8AC3E}">
        <p14:creationId xmlns:p14="http://schemas.microsoft.com/office/powerpoint/2010/main" val="316388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53A7-A0A3-4068-9DD9-4150C39241A0}"/>
              </a:ext>
            </a:extLst>
          </p:cNvPr>
          <p:cNvSpPr>
            <a:spLocks noGrp="1"/>
          </p:cNvSpPr>
          <p:nvPr>
            <p:ph type="title"/>
          </p:nvPr>
        </p:nvSpPr>
        <p:spPr/>
        <p:txBody>
          <a:bodyPr/>
          <a:lstStyle/>
          <a:p>
            <a:r>
              <a:rPr lang="en-US" dirty="0"/>
              <a:t>Obtaining Employment</a:t>
            </a:r>
          </a:p>
        </p:txBody>
      </p:sp>
      <p:sp>
        <p:nvSpPr>
          <p:cNvPr id="3" name="Content Placeholder 2">
            <a:extLst>
              <a:ext uri="{FF2B5EF4-FFF2-40B4-BE49-F238E27FC236}">
                <a16:creationId xmlns:a16="http://schemas.microsoft.com/office/drawing/2014/main" id="{8E8A38FD-AAA1-42E3-81E5-42048D776318}"/>
              </a:ext>
            </a:extLst>
          </p:cNvPr>
          <p:cNvSpPr>
            <a:spLocks noGrp="1"/>
          </p:cNvSpPr>
          <p:nvPr>
            <p:ph sz="half" idx="1"/>
          </p:nvPr>
        </p:nvSpPr>
        <p:spPr/>
        <p:txBody>
          <a:bodyPr/>
          <a:lstStyle/>
          <a:p>
            <a:r>
              <a:rPr lang="en-US" dirty="0"/>
              <a:t>When seeking employment, have available:</a:t>
            </a:r>
          </a:p>
          <a:p>
            <a:pPr lvl="1"/>
            <a:r>
              <a:rPr lang="en-US" dirty="0"/>
              <a:t>Career portfolio</a:t>
            </a:r>
          </a:p>
          <a:p>
            <a:pPr lvl="2"/>
            <a:r>
              <a:rPr lang="en-US" dirty="0"/>
              <a:t>Resume</a:t>
            </a:r>
          </a:p>
          <a:p>
            <a:pPr lvl="2"/>
            <a:r>
              <a:rPr lang="en-US" dirty="0"/>
              <a:t>Certifications</a:t>
            </a:r>
          </a:p>
          <a:p>
            <a:pPr lvl="2"/>
            <a:r>
              <a:rPr lang="en-US" dirty="0"/>
              <a:t>Record of skills attained</a:t>
            </a:r>
          </a:p>
          <a:p>
            <a:pPr lvl="2"/>
            <a:r>
              <a:rPr lang="en-US" dirty="0"/>
              <a:t>Letters of reference</a:t>
            </a:r>
          </a:p>
          <a:p>
            <a:pPr lvl="1"/>
            <a:r>
              <a:rPr lang="en-US" dirty="0"/>
              <a:t>Completed job application</a:t>
            </a:r>
          </a:p>
          <a:p>
            <a:pPr lvl="1"/>
            <a:r>
              <a:rPr lang="en-US" dirty="0"/>
              <a:t>Interview skills</a:t>
            </a:r>
          </a:p>
        </p:txBody>
      </p:sp>
    </p:spTree>
    <p:extLst>
      <p:ext uri="{BB962C8B-B14F-4D97-AF65-F5344CB8AC3E}">
        <p14:creationId xmlns:p14="http://schemas.microsoft.com/office/powerpoint/2010/main" val="188094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9FAA-BE97-48B2-BBE4-AC18CF86524D}"/>
              </a:ext>
            </a:extLst>
          </p:cNvPr>
          <p:cNvSpPr>
            <a:spLocks noGrp="1"/>
          </p:cNvSpPr>
          <p:nvPr>
            <p:ph type="title"/>
          </p:nvPr>
        </p:nvSpPr>
        <p:spPr/>
        <p:txBody>
          <a:bodyPr/>
          <a:lstStyle/>
          <a:p>
            <a:r>
              <a:rPr lang="en-US" dirty="0"/>
              <a:t>Maintaining Employment</a:t>
            </a:r>
          </a:p>
        </p:txBody>
      </p:sp>
      <p:sp>
        <p:nvSpPr>
          <p:cNvPr id="3" name="Content Placeholder 2">
            <a:extLst>
              <a:ext uri="{FF2B5EF4-FFF2-40B4-BE49-F238E27FC236}">
                <a16:creationId xmlns:a16="http://schemas.microsoft.com/office/drawing/2014/main" id="{B492D714-DA86-43F0-9754-00F31FD8BA33}"/>
              </a:ext>
            </a:extLst>
          </p:cNvPr>
          <p:cNvSpPr>
            <a:spLocks noGrp="1"/>
          </p:cNvSpPr>
          <p:nvPr>
            <p:ph sz="half" idx="1"/>
          </p:nvPr>
        </p:nvSpPr>
        <p:spPr/>
        <p:txBody>
          <a:bodyPr/>
          <a:lstStyle/>
          <a:p>
            <a:r>
              <a:rPr lang="en-US" dirty="0"/>
              <a:t>Once you have secured employment,  be sure to:</a:t>
            </a:r>
          </a:p>
          <a:p>
            <a:pPr lvl="1"/>
            <a:r>
              <a:rPr lang="en-US" dirty="0"/>
              <a:t>Arrive to work on time</a:t>
            </a:r>
          </a:p>
          <a:p>
            <a:pPr lvl="1"/>
            <a:r>
              <a:rPr lang="en-US" dirty="0"/>
              <a:t>Work responsibly</a:t>
            </a:r>
          </a:p>
          <a:p>
            <a:pPr lvl="1"/>
            <a:r>
              <a:rPr lang="en-US" dirty="0"/>
              <a:t>Work safely</a:t>
            </a:r>
          </a:p>
          <a:p>
            <a:pPr lvl="1"/>
            <a:r>
              <a:rPr lang="en-US" dirty="0"/>
              <a:t>Respect the business</a:t>
            </a:r>
          </a:p>
          <a:p>
            <a:pPr lvl="1"/>
            <a:r>
              <a:rPr lang="en-US" dirty="0"/>
              <a:t>Maintain a positive attitude</a:t>
            </a:r>
          </a:p>
          <a:p>
            <a:pPr lvl="1"/>
            <a:r>
              <a:rPr lang="en-US" dirty="0"/>
              <a:t>Complete your assigned tasks</a:t>
            </a:r>
          </a:p>
        </p:txBody>
      </p:sp>
    </p:spTree>
    <p:extLst>
      <p:ext uri="{BB962C8B-B14F-4D97-AF65-F5344CB8AC3E}">
        <p14:creationId xmlns:p14="http://schemas.microsoft.com/office/powerpoint/2010/main" val="1769692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19F3-C30D-405F-9F85-8BBA04162D18}"/>
              </a:ext>
            </a:extLst>
          </p:cNvPr>
          <p:cNvSpPr>
            <a:spLocks noGrp="1"/>
          </p:cNvSpPr>
          <p:nvPr>
            <p:ph type="title"/>
          </p:nvPr>
        </p:nvSpPr>
        <p:spPr/>
        <p:txBody>
          <a:bodyPr/>
          <a:lstStyle/>
          <a:p>
            <a:r>
              <a:rPr lang="en-US" dirty="0"/>
              <a:t>Job Performance</a:t>
            </a:r>
          </a:p>
        </p:txBody>
      </p:sp>
      <p:sp>
        <p:nvSpPr>
          <p:cNvPr id="3" name="Content Placeholder 2">
            <a:extLst>
              <a:ext uri="{FF2B5EF4-FFF2-40B4-BE49-F238E27FC236}">
                <a16:creationId xmlns:a16="http://schemas.microsoft.com/office/drawing/2014/main" id="{63E4E174-4AEA-42BC-AF03-95D45C2D7B53}"/>
              </a:ext>
            </a:extLst>
          </p:cNvPr>
          <p:cNvSpPr>
            <a:spLocks noGrp="1"/>
          </p:cNvSpPr>
          <p:nvPr>
            <p:ph sz="half" idx="1"/>
          </p:nvPr>
        </p:nvSpPr>
        <p:spPr/>
        <p:txBody>
          <a:bodyPr/>
          <a:lstStyle/>
          <a:p>
            <a:pPr lvl="1"/>
            <a:r>
              <a:rPr lang="en-US" dirty="0"/>
              <a:t>Stress</a:t>
            </a:r>
          </a:p>
          <a:p>
            <a:pPr lvl="2"/>
            <a:r>
              <a:rPr lang="en-US" dirty="0"/>
              <a:t>Sinking feeling</a:t>
            </a:r>
          </a:p>
          <a:p>
            <a:pPr lvl="2"/>
            <a:r>
              <a:rPr lang="en-US" dirty="0"/>
              <a:t>Tension headaches</a:t>
            </a:r>
          </a:p>
          <a:p>
            <a:pPr lvl="2"/>
            <a:r>
              <a:rPr lang="en-US" dirty="0"/>
              <a:t>Sweaty palms</a:t>
            </a:r>
          </a:p>
          <a:p>
            <a:pPr lvl="1"/>
            <a:r>
              <a:rPr lang="en-US" dirty="0"/>
              <a:t>Fatigue</a:t>
            </a:r>
          </a:p>
          <a:p>
            <a:pPr lvl="2"/>
            <a:r>
              <a:rPr lang="en-US" dirty="0"/>
              <a:t>Tiredness</a:t>
            </a:r>
          </a:p>
          <a:p>
            <a:pPr lvl="2"/>
            <a:r>
              <a:rPr lang="en-US" dirty="0"/>
              <a:t>Physical exertion</a:t>
            </a:r>
          </a:p>
          <a:p>
            <a:pPr lvl="2"/>
            <a:r>
              <a:rPr lang="en-US" dirty="0"/>
              <a:t>Lack of sleep</a:t>
            </a:r>
          </a:p>
        </p:txBody>
      </p:sp>
      <p:sp>
        <p:nvSpPr>
          <p:cNvPr id="4" name="Content Placeholder 3">
            <a:extLst>
              <a:ext uri="{FF2B5EF4-FFF2-40B4-BE49-F238E27FC236}">
                <a16:creationId xmlns:a16="http://schemas.microsoft.com/office/drawing/2014/main" id="{C3BB342E-11DA-4434-BF40-BD4A272A7B5E}"/>
              </a:ext>
            </a:extLst>
          </p:cNvPr>
          <p:cNvSpPr>
            <a:spLocks noGrp="1"/>
          </p:cNvSpPr>
          <p:nvPr>
            <p:ph sz="half" idx="10"/>
          </p:nvPr>
        </p:nvSpPr>
        <p:spPr>
          <a:xfrm>
            <a:off x="6477000" y="1420420"/>
            <a:ext cx="5328050" cy="1883219"/>
          </a:xfrm>
        </p:spPr>
        <p:txBody>
          <a:bodyPr/>
          <a:lstStyle/>
          <a:p>
            <a:pPr lvl="1"/>
            <a:r>
              <a:rPr lang="en-US" dirty="0"/>
              <a:t>Anxiety</a:t>
            </a:r>
          </a:p>
          <a:p>
            <a:pPr lvl="2"/>
            <a:r>
              <a:rPr lang="en-US" dirty="0"/>
              <a:t>Back pain</a:t>
            </a:r>
          </a:p>
          <a:p>
            <a:pPr lvl="2"/>
            <a:r>
              <a:rPr lang="en-US" dirty="0"/>
              <a:t>Stiffness</a:t>
            </a:r>
          </a:p>
          <a:p>
            <a:pPr lvl="2"/>
            <a:r>
              <a:rPr lang="en-US" dirty="0"/>
              <a:t>Nausea</a:t>
            </a:r>
          </a:p>
          <a:p>
            <a:endParaRPr lang="en-US" dirty="0"/>
          </a:p>
        </p:txBody>
      </p:sp>
      <p:sp>
        <p:nvSpPr>
          <p:cNvPr id="5" name="object 4">
            <a:extLst>
              <a:ext uri="{FF2B5EF4-FFF2-40B4-BE49-F238E27FC236}">
                <a16:creationId xmlns:a16="http://schemas.microsoft.com/office/drawing/2014/main" id="{1C3F1AC3-CC3B-4B41-9D17-E4F25D790E3B}"/>
              </a:ext>
            </a:extLst>
          </p:cNvPr>
          <p:cNvSpPr/>
          <p:nvPr/>
        </p:nvSpPr>
        <p:spPr>
          <a:xfrm>
            <a:off x="7597325" y="3059942"/>
            <a:ext cx="4207725" cy="339084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03889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7A3F-5671-4F78-88FF-F33D755B759B}"/>
              </a:ext>
            </a:extLst>
          </p:cNvPr>
          <p:cNvSpPr>
            <a:spLocks noGrp="1"/>
          </p:cNvSpPr>
          <p:nvPr>
            <p:ph type="title"/>
          </p:nvPr>
        </p:nvSpPr>
        <p:spPr/>
        <p:txBody>
          <a:bodyPr/>
          <a:lstStyle/>
          <a:p>
            <a:r>
              <a:rPr lang="en-US" dirty="0"/>
              <a:t>Mental Health Tips</a:t>
            </a:r>
          </a:p>
        </p:txBody>
      </p:sp>
      <p:sp>
        <p:nvSpPr>
          <p:cNvPr id="3" name="Content Placeholder 2">
            <a:extLst>
              <a:ext uri="{FF2B5EF4-FFF2-40B4-BE49-F238E27FC236}">
                <a16:creationId xmlns:a16="http://schemas.microsoft.com/office/drawing/2014/main" id="{41C47021-058F-4C28-8FE9-F7C3850268CC}"/>
              </a:ext>
            </a:extLst>
          </p:cNvPr>
          <p:cNvSpPr>
            <a:spLocks noGrp="1"/>
          </p:cNvSpPr>
          <p:nvPr>
            <p:ph sz="half" idx="1"/>
          </p:nvPr>
        </p:nvSpPr>
        <p:spPr/>
        <p:txBody>
          <a:bodyPr/>
          <a:lstStyle/>
          <a:p>
            <a:pPr lvl="1"/>
            <a:r>
              <a:rPr lang="en-US" dirty="0"/>
              <a:t>Rest</a:t>
            </a:r>
          </a:p>
          <a:p>
            <a:pPr lvl="1"/>
            <a:r>
              <a:rPr lang="en-US" dirty="0"/>
              <a:t>Eat healthy</a:t>
            </a:r>
          </a:p>
          <a:p>
            <a:pPr lvl="1"/>
            <a:r>
              <a:rPr lang="en-US" dirty="0"/>
              <a:t>Exercise</a:t>
            </a:r>
          </a:p>
          <a:p>
            <a:endParaRPr lang="en-US" dirty="0"/>
          </a:p>
        </p:txBody>
      </p:sp>
      <p:sp>
        <p:nvSpPr>
          <p:cNvPr id="6" name="object 6">
            <a:extLst>
              <a:ext uri="{FF2B5EF4-FFF2-40B4-BE49-F238E27FC236}">
                <a16:creationId xmlns:a16="http://schemas.microsoft.com/office/drawing/2014/main" id="{5734E712-7B39-4EF3-82EF-15A80F523161}"/>
              </a:ext>
            </a:extLst>
          </p:cNvPr>
          <p:cNvSpPr/>
          <p:nvPr/>
        </p:nvSpPr>
        <p:spPr>
          <a:xfrm>
            <a:off x="5958349" y="1283509"/>
            <a:ext cx="3264309" cy="4921922"/>
          </a:xfrm>
          <a:prstGeom prst="rect">
            <a:avLst/>
          </a:prstGeom>
          <a:blipFill>
            <a:blip r:embed="rId3"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F92E3A6C-054F-4E53-89D9-FA7E9145FD89}"/>
              </a:ext>
            </a:extLst>
          </p:cNvPr>
          <p:cNvSpPr/>
          <p:nvPr/>
        </p:nvSpPr>
        <p:spPr>
          <a:xfrm>
            <a:off x="9495270" y="1283509"/>
            <a:ext cx="1815376" cy="2722289"/>
          </a:xfrm>
          <a:prstGeom prst="rect">
            <a:avLst/>
          </a:prstGeom>
          <a:blipFill>
            <a:blip r:embed="rId4"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189A5B50-F84E-4650-B596-11DFCA1C10C3}"/>
              </a:ext>
            </a:extLst>
          </p:cNvPr>
          <p:cNvSpPr/>
          <p:nvPr/>
        </p:nvSpPr>
        <p:spPr>
          <a:xfrm>
            <a:off x="9423132" y="3538605"/>
            <a:ext cx="2249741" cy="2911868"/>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3775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B375-78D1-47A7-8A23-2FFBDE125113}"/>
              </a:ext>
            </a:extLst>
          </p:cNvPr>
          <p:cNvSpPr>
            <a:spLocks noGrp="1"/>
          </p:cNvSpPr>
          <p:nvPr>
            <p:ph type="title"/>
          </p:nvPr>
        </p:nvSpPr>
        <p:spPr/>
        <p:txBody>
          <a:bodyPr/>
          <a:lstStyle/>
          <a:p>
            <a:r>
              <a:rPr lang="en-US" dirty="0"/>
              <a:t>Terminating Employment</a:t>
            </a:r>
          </a:p>
        </p:txBody>
      </p:sp>
      <p:sp>
        <p:nvSpPr>
          <p:cNvPr id="3" name="Content Placeholder 2">
            <a:extLst>
              <a:ext uri="{FF2B5EF4-FFF2-40B4-BE49-F238E27FC236}">
                <a16:creationId xmlns:a16="http://schemas.microsoft.com/office/drawing/2014/main" id="{190375E4-B7DB-44F1-849C-D850A92A3CB6}"/>
              </a:ext>
            </a:extLst>
          </p:cNvPr>
          <p:cNvSpPr>
            <a:spLocks noGrp="1"/>
          </p:cNvSpPr>
          <p:nvPr>
            <p:ph sz="half" idx="1"/>
          </p:nvPr>
        </p:nvSpPr>
        <p:spPr/>
        <p:txBody>
          <a:bodyPr/>
          <a:lstStyle/>
          <a:p>
            <a:r>
              <a:rPr lang="en-US" dirty="0"/>
              <a:t>If you have to quit your job, be sure to  follow these steps:</a:t>
            </a:r>
          </a:p>
          <a:p>
            <a:pPr lvl="1"/>
            <a:r>
              <a:rPr lang="en-US" dirty="0"/>
              <a:t>Give at least two weeks notice</a:t>
            </a:r>
          </a:p>
          <a:p>
            <a:pPr lvl="1"/>
            <a:r>
              <a:rPr lang="en-US" dirty="0"/>
              <a:t>Submit a letter of resignation which may  include:</a:t>
            </a:r>
          </a:p>
          <a:p>
            <a:pPr lvl="2"/>
            <a:r>
              <a:rPr lang="en-US" dirty="0"/>
              <a:t>Reason for leaving</a:t>
            </a:r>
          </a:p>
          <a:p>
            <a:pPr lvl="2"/>
            <a:r>
              <a:rPr lang="en-US" dirty="0"/>
              <a:t>Thanking employer for experience</a:t>
            </a:r>
          </a:p>
          <a:p>
            <a:pPr lvl="2"/>
            <a:r>
              <a:rPr lang="en-US" dirty="0"/>
              <a:t>Offering to train new employee</a:t>
            </a:r>
          </a:p>
          <a:p>
            <a:endParaRPr lang="en-US" dirty="0"/>
          </a:p>
        </p:txBody>
      </p:sp>
    </p:spTree>
    <p:extLst>
      <p:ext uri="{BB962C8B-B14F-4D97-AF65-F5344CB8AC3E}">
        <p14:creationId xmlns:p14="http://schemas.microsoft.com/office/powerpoint/2010/main" val="279777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862D-E301-4506-ABEE-551458A22B59}"/>
              </a:ext>
            </a:extLst>
          </p:cNvPr>
          <p:cNvSpPr>
            <a:spLocks noGrp="1"/>
          </p:cNvSpPr>
          <p:nvPr>
            <p:ph type="title"/>
          </p:nvPr>
        </p:nvSpPr>
        <p:spPr/>
        <p:txBody>
          <a:bodyPr/>
          <a:lstStyle/>
          <a:p>
            <a:r>
              <a:rPr lang="en-US" dirty="0"/>
              <a:t>Professional Organizations</a:t>
            </a:r>
          </a:p>
        </p:txBody>
      </p:sp>
      <p:sp>
        <p:nvSpPr>
          <p:cNvPr id="3" name="Content Placeholder 2">
            <a:extLst>
              <a:ext uri="{FF2B5EF4-FFF2-40B4-BE49-F238E27FC236}">
                <a16:creationId xmlns:a16="http://schemas.microsoft.com/office/drawing/2014/main" id="{E791291F-3A66-47EE-BCCE-5DAAE78FFA79}"/>
              </a:ext>
            </a:extLst>
          </p:cNvPr>
          <p:cNvSpPr>
            <a:spLocks noGrp="1"/>
          </p:cNvSpPr>
          <p:nvPr>
            <p:ph sz="half" idx="1"/>
          </p:nvPr>
        </p:nvSpPr>
        <p:spPr/>
        <p:txBody>
          <a:bodyPr/>
          <a:lstStyle/>
          <a:p>
            <a:pPr lvl="1"/>
            <a:r>
              <a:rPr lang="en-US" dirty="0">
                <a:hlinkClick r:id="rId3"/>
              </a:rPr>
              <a:t>Hospitality Financial &amp; Technology Association</a:t>
            </a:r>
            <a:endParaRPr lang="en-US" dirty="0"/>
          </a:p>
          <a:p>
            <a:pPr marR="547370" lvl="1"/>
            <a:r>
              <a:rPr lang="en-US" dirty="0">
                <a:hlinkClick r:id="rId4"/>
              </a:rPr>
              <a:t>Hospitality Sales and Marketing  Association</a:t>
            </a:r>
            <a:endParaRPr lang="en-US" dirty="0"/>
          </a:p>
          <a:p>
            <a:pPr lvl="1"/>
            <a:r>
              <a:rPr lang="en-US" dirty="0">
                <a:hlinkClick r:id="rId5"/>
              </a:rPr>
              <a:t>National Concierge Association</a:t>
            </a:r>
            <a:endParaRPr lang="en-US" dirty="0"/>
          </a:p>
          <a:p>
            <a:pPr lvl="1"/>
            <a:r>
              <a:rPr lang="en-US" dirty="0">
                <a:hlinkClick r:id="rId6"/>
              </a:rPr>
              <a:t>Texas Hotel &amp; Lodging Association</a:t>
            </a:r>
            <a:endParaRPr lang="en-US" dirty="0"/>
          </a:p>
          <a:p>
            <a:pPr lvl="1"/>
            <a:r>
              <a:rPr lang="en-US" dirty="0">
                <a:hlinkClick r:id="rId7"/>
              </a:rPr>
              <a:t>Texas Restaurant Association</a:t>
            </a:r>
            <a:endParaRPr lang="en-US" dirty="0"/>
          </a:p>
          <a:p>
            <a:endParaRPr lang="en-US" dirty="0"/>
          </a:p>
        </p:txBody>
      </p:sp>
    </p:spTree>
    <p:extLst>
      <p:ext uri="{BB962C8B-B14F-4D97-AF65-F5344CB8AC3E}">
        <p14:creationId xmlns:p14="http://schemas.microsoft.com/office/powerpoint/2010/main" val="175258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1BB2-D26E-4158-BA81-B2AB30EA6A84}"/>
              </a:ext>
            </a:extLst>
          </p:cNvPr>
          <p:cNvSpPr>
            <a:spLocks noGrp="1"/>
          </p:cNvSpPr>
          <p:nvPr>
            <p:ph type="title"/>
          </p:nvPr>
        </p:nvSpPr>
        <p:spPr/>
        <p:txBody>
          <a:bodyPr/>
          <a:lstStyle/>
          <a:p>
            <a:r>
              <a:rPr lang="en-US" dirty="0"/>
              <a:t>Continued Education</a:t>
            </a:r>
          </a:p>
        </p:txBody>
      </p:sp>
      <p:sp>
        <p:nvSpPr>
          <p:cNvPr id="3" name="Content Placeholder 2">
            <a:extLst>
              <a:ext uri="{FF2B5EF4-FFF2-40B4-BE49-F238E27FC236}">
                <a16:creationId xmlns:a16="http://schemas.microsoft.com/office/drawing/2014/main" id="{DB5289CB-7793-40ED-A6E2-EF03DDE3D910}"/>
              </a:ext>
            </a:extLst>
          </p:cNvPr>
          <p:cNvSpPr>
            <a:spLocks noGrp="1"/>
          </p:cNvSpPr>
          <p:nvPr>
            <p:ph sz="half" idx="1"/>
          </p:nvPr>
        </p:nvSpPr>
        <p:spPr/>
        <p:txBody>
          <a:bodyPr/>
          <a:lstStyle/>
          <a:p>
            <a:pPr lvl="1"/>
            <a:r>
              <a:rPr lang="en-US" dirty="0"/>
              <a:t>Learning does not stop after completing a program</a:t>
            </a:r>
          </a:p>
          <a:p>
            <a:pPr lvl="1"/>
            <a:r>
              <a:rPr lang="en-US" dirty="0"/>
              <a:t>Must keep up with current trends in the  industry</a:t>
            </a:r>
          </a:p>
          <a:p>
            <a:pPr lvl="1"/>
            <a:r>
              <a:rPr lang="en-US" dirty="0"/>
              <a:t>Continue updating your skills through</a:t>
            </a:r>
          </a:p>
          <a:p>
            <a:pPr lvl="2"/>
            <a:r>
              <a:rPr lang="en-US" dirty="0"/>
              <a:t>Certificate programs</a:t>
            </a:r>
          </a:p>
          <a:p>
            <a:pPr lvl="2"/>
            <a:r>
              <a:rPr lang="en-US" dirty="0"/>
              <a:t>Conferences</a:t>
            </a:r>
          </a:p>
          <a:p>
            <a:pPr lvl="2"/>
            <a:r>
              <a:rPr lang="en-US" dirty="0"/>
              <a:t>Educational opportunities</a:t>
            </a:r>
          </a:p>
          <a:p>
            <a:pPr lvl="2"/>
            <a:r>
              <a:rPr lang="en-US" dirty="0"/>
              <a:t>Meetings</a:t>
            </a:r>
          </a:p>
          <a:p>
            <a:pPr lvl="2"/>
            <a:r>
              <a:rPr lang="en-US" dirty="0"/>
              <a:t>Seminars</a:t>
            </a:r>
          </a:p>
          <a:p>
            <a:pPr lvl="2"/>
            <a:r>
              <a:rPr lang="en-US" dirty="0"/>
              <a:t>Webinars</a:t>
            </a:r>
          </a:p>
        </p:txBody>
      </p:sp>
    </p:spTree>
    <p:extLst>
      <p:ext uri="{BB962C8B-B14F-4D97-AF65-F5344CB8AC3E}">
        <p14:creationId xmlns:p14="http://schemas.microsoft.com/office/powerpoint/2010/main" val="372832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4C88-F6E2-44EB-83BB-FDC11AAD5C43}"/>
              </a:ext>
            </a:extLst>
          </p:cNvPr>
          <p:cNvSpPr>
            <a:spLocks noGrp="1"/>
          </p:cNvSpPr>
          <p:nvPr>
            <p:ph type="title"/>
          </p:nvPr>
        </p:nvSpPr>
        <p:spPr/>
        <p:txBody>
          <a:bodyPr/>
          <a:lstStyle/>
          <a:p>
            <a:r>
              <a:rPr lang="en-US" dirty="0"/>
              <a:t>Employment Opportunities</a:t>
            </a:r>
          </a:p>
        </p:txBody>
      </p:sp>
      <p:sp>
        <p:nvSpPr>
          <p:cNvPr id="3" name="Content Placeholder 2">
            <a:extLst>
              <a:ext uri="{FF2B5EF4-FFF2-40B4-BE49-F238E27FC236}">
                <a16:creationId xmlns:a16="http://schemas.microsoft.com/office/drawing/2014/main" id="{2786E024-99AA-41B0-B865-618E4F6BDCBE}"/>
              </a:ext>
            </a:extLst>
          </p:cNvPr>
          <p:cNvSpPr>
            <a:spLocks noGrp="1"/>
          </p:cNvSpPr>
          <p:nvPr>
            <p:ph sz="half" idx="1"/>
          </p:nvPr>
        </p:nvSpPr>
        <p:spPr/>
        <p:txBody>
          <a:bodyPr/>
          <a:lstStyle/>
          <a:p>
            <a:pPr lvl="1"/>
            <a:r>
              <a:rPr lang="en-US" dirty="0"/>
              <a:t>Networking</a:t>
            </a:r>
          </a:p>
          <a:p>
            <a:pPr lvl="1"/>
            <a:r>
              <a:rPr lang="en-US" dirty="0"/>
              <a:t>Newspaper ads</a:t>
            </a:r>
          </a:p>
          <a:p>
            <a:pPr lvl="1"/>
            <a:r>
              <a:rPr lang="en-US" dirty="0"/>
              <a:t>Hotel/Restaurant/Travel Website</a:t>
            </a:r>
          </a:p>
          <a:p>
            <a:pPr lvl="1"/>
            <a:r>
              <a:rPr lang="en-US" dirty="0"/>
              <a:t>Texas Workforce Commission</a:t>
            </a:r>
          </a:p>
          <a:p>
            <a:endParaRPr lang="en-US" dirty="0"/>
          </a:p>
        </p:txBody>
      </p:sp>
    </p:spTree>
    <p:extLst>
      <p:ext uri="{BB962C8B-B14F-4D97-AF65-F5344CB8AC3E}">
        <p14:creationId xmlns:p14="http://schemas.microsoft.com/office/powerpoint/2010/main" val="120808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3EBB-AB83-4060-B1E2-632CACAF0E3F}"/>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F5536E47-75B8-4E02-B2EE-EF40040CB13D}"/>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21876" y="1404426"/>
            <a:ext cx="3748247" cy="3748247"/>
          </a:xfrm>
        </p:spPr>
      </p:pic>
      <p:sp>
        <p:nvSpPr>
          <p:cNvPr id="6" name="TextBox 5">
            <a:extLst>
              <a:ext uri="{FF2B5EF4-FFF2-40B4-BE49-F238E27FC236}">
                <a16:creationId xmlns:a16="http://schemas.microsoft.com/office/drawing/2014/main" id="{E7B3EFD2-452D-4B76-9AAC-072A9FF960E9}"/>
              </a:ext>
            </a:extLst>
          </p:cNvPr>
          <p:cNvSpPr txBox="1"/>
          <p:nvPr/>
        </p:nvSpPr>
        <p:spPr>
          <a:xfrm>
            <a:off x="4221876" y="6219959"/>
            <a:ext cx="3748247" cy="230832"/>
          </a:xfrm>
          <a:prstGeom prst="rect">
            <a:avLst/>
          </a:prstGeom>
          <a:noFill/>
        </p:spPr>
        <p:txBody>
          <a:bodyPr wrap="square" rtlCol="0">
            <a:spAutoFit/>
          </a:bodyPr>
          <a:lstStyle/>
          <a:p>
            <a:r>
              <a:rPr lang="en-US" sz="900">
                <a:hlinkClick r:id="rId4" tooltip="http://www.camago.com/faq/camago"/>
              </a:rPr>
              <a:t>This Photo</a:t>
            </a:r>
            <a:r>
              <a:rPr lang="en-US" sz="900"/>
              <a:t> by Unknown Author is licensed under </a:t>
            </a:r>
            <a:r>
              <a:rPr lang="en-US" sz="900">
                <a:hlinkClick r:id="rId5" tooltip="https://creativecommons.org/licenses/by-nd/3.0/"/>
              </a:rPr>
              <a:t>CC BY-ND</a:t>
            </a:r>
            <a:endParaRPr lang="en-US" sz="900"/>
          </a:p>
        </p:txBody>
      </p:sp>
    </p:spTree>
    <p:extLst>
      <p:ext uri="{BB962C8B-B14F-4D97-AF65-F5344CB8AC3E}">
        <p14:creationId xmlns:p14="http://schemas.microsoft.com/office/powerpoint/2010/main" val="3710471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733E-52C5-4D62-9C3C-D5E20A365E36}"/>
              </a:ext>
            </a:extLst>
          </p:cNvPr>
          <p:cNvSpPr>
            <a:spLocks noGrp="1"/>
          </p:cNvSpPr>
          <p:nvPr>
            <p:ph type="title"/>
          </p:nvPr>
        </p:nvSpPr>
        <p:spPr/>
        <p:txBody>
          <a:bodyPr/>
          <a:lstStyle/>
          <a:p>
            <a:r>
              <a:rPr lang="en-US" dirty="0"/>
              <a:t>References and Resources</a:t>
            </a:r>
          </a:p>
        </p:txBody>
      </p:sp>
      <p:sp>
        <p:nvSpPr>
          <p:cNvPr id="5" name="Content Placeholder 4">
            <a:extLst>
              <a:ext uri="{FF2B5EF4-FFF2-40B4-BE49-F238E27FC236}">
                <a16:creationId xmlns:a16="http://schemas.microsoft.com/office/drawing/2014/main" id="{08944A90-16BB-4666-9810-C233B2197806}"/>
              </a:ext>
            </a:extLst>
          </p:cNvPr>
          <p:cNvSpPr>
            <a:spLocks noGrp="1"/>
          </p:cNvSpPr>
          <p:nvPr>
            <p:ph sz="half" idx="1"/>
          </p:nvPr>
        </p:nvSpPr>
        <p:spPr/>
        <p:txBody>
          <a:bodyPr/>
          <a:lstStyle/>
          <a:p>
            <a:pPr marL="12700">
              <a:spcBef>
                <a:spcPts val="434"/>
              </a:spcBef>
            </a:pPr>
            <a:r>
              <a:rPr lang="en-US" sz="2000" dirty="0">
                <a:latin typeface="Arial"/>
                <a:cs typeface="Arial"/>
              </a:rPr>
              <a:t>Images:</a:t>
            </a:r>
          </a:p>
          <a:p>
            <a:pPr marL="355600" marR="2724785" lvl="1">
              <a:lnSpc>
                <a:spcPct val="120000"/>
              </a:lnSpc>
              <a:tabLst>
                <a:tab pos="354965" algn="l"/>
                <a:tab pos="355600" algn="l"/>
              </a:tabLst>
            </a:pPr>
            <a:r>
              <a:rPr lang="en-US" sz="2000" dirty="0">
                <a:latin typeface="Arial"/>
                <a:cs typeface="Arial"/>
              </a:rPr>
              <a:t>Microsoft Office </a:t>
            </a:r>
            <a:r>
              <a:rPr lang="en-US" sz="2000" spc="-5" dirty="0">
                <a:latin typeface="Arial"/>
                <a:cs typeface="Arial"/>
              </a:rPr>
              <a:t>Clip </a:t>
            </a:r>
            <a:r>
              <a:rPr lang="en-US" sz="2000" dirty="0">
                <a:latin typeface="Arial"/>
                <a:cs typeface="Arial"/>
              </a:rPr>
              <a:t>Art: </a:t>
            </a:r>
            <a:r>
              <a:rPr lang="en-US" sz="2000" spc="-5" dirty="0">
                <a:latin typeface="Arial"/>
                <a:cs typeface="Arial"/>
              </a:rPr>
              <a:t>Used with </a:t>
            </a:r>
            <a:r>
              <a:rPr lang="en-US" sz="2000" dirty="0">
                <a:latin typeface="Arial"/>
                <a:cs typeface="Arial"/>
              </a:rPr>
              <a:t>permission from</a:t>
            </a:r>
            <a:r>
              <a:rPr lang="en-US" sz="2000" spc="-210" dirty="0">
                <a:latin typeface="Arial"/>
                <a:cs typeface="Arial"/>
              </a:rPr>
              <a:t> </a:t>
            </a:r>
            <a:r>
              <a:rPr lang="en-US" sz="2000" dirty="0">
                <a:latin typeface="Arial"/>
                <a:cs typeface="Arial"/>
              </a:rPr>
              <a:t>Microsoft.  </a:t>
            </a:r>
          </a:p>
          <a:p>
            <a:pPr marL="12700" marR="2724785">
              <a:lnSpc>
                <a:spcPct val="120000"/>
              </a:lnSpc>
              <a:tabLst>
                <a:tab pos="354965" algn="l"/>
                <a:tab pos="355600" algn="l"/>
              </a:tabLst>
            </a:pPr>
            <a:r>
              <a:rPr lang="en-US" sz="2000" spc="-5" dirty="0">
                <a:latin typeface="Arial"/>
                <a:cs typeface="Arial"/>
              </a:rPr>
              <a:t>Textbook:</a:t>
            </a:r>
            <a:endParaRPr lang="en-US" sz="2000" dirty="0">
              <a:latin typeface="Arial"/>
              <a:cs typeface="Arial"/>
            </a:endParaRPr>
          </a:p>
          <a:p>
            <a:pPr marL="355600" marR="516890" lvl="1">
              <a:spcBef>
                <a:spcPts val="340"/>
              </a:spcBef>
              <a:tabLst>
                <a:tab pos="354965" algn="l"/>
                <a:tab pos="355600" algn="l"/>
              </a:tabLst>
            </a:pPr>
            <a:r>
              <a:rPr lang="en-US" sz="2000" spc="-5" dirty="0">
                <a:latin typeface="Arial"/>
                <a:cs typeface="Arial"/>
              </a:rPr>
              <a:t>Reynolds,</a:t>
            </a:r>
            <a:r>
              <a:rPr lang="en-US" sz="2000" spc="-30" dirty="0">
                <a:latin typeface="Arial"/>
                <a:cs typeface="Arial"/>
              </a:rPr>
              <a:t> </a:t>
            </a:r>
            <a:r>
              <a:rPr lang="en-US" sz="2000" dirty="0">
                <a:latin typeface="Arial"/>
                <a:cs typeface="Arial"/>
              </a:rPr>
              <a:t>J.</a:t>
            </a:r>
            <a:r>
              <a:rPr lang="en-US" sz="2000" spc="-15" dirty="0">
                <a:latin typeface="Arial"/>
                <a:cs typeface="Arial"/>
              </a:rPr>
              <a:t> </a:t>
            </a:r>
            <a:r>
              <a:rPr lang="en-US" sz="2000" dirty="0">
                <a:latin typeface="Arial"/>
                <a:cs typeface="Arial"/>
              </a:rPr>
              <a:t>(2010).</a:t>
            </a:r>
            <a:r>
              <a:rPr lang="en-US" sz="2000" spc="-30" dirty="0">
                <a:latin typeface="Arial"/>
                <a:cs typeface="Arial"/>
              </a:rPr>
              <a:t> </a:t>
            </a:r>
            <a:r>
              <a:rPr lang="en-US" sz="2000" i="1" dirty="0">
                <a:latin typeface="Arial"/>
                <a:cs typeface="Arial"/>
              </a:rPr>
              <a:t>Hospitality</a:t>
            </a:r>
            <a:r>
              <a:rPr lang="en-US" sz="2000" i="1" spc="-40" dirty="0">
                <a:latin typeface="Arial"/>
                <a:cs typeface="Arial"/>
              </a:rPr>
              <a:t> </a:t>
            </a:r>
            <a:r>
              <a:rPr lang="en-US" sz="2000" i="1" dirty="0">
                <a:latin typeface="Arial"/>
                <a:cs typeface="Arial"/>
              </a:rPr>
              <a:t>services</a:t>
            </a:r>
            <a:r>
              <a:rPr lang="en-US" sz="2000" i="1" spc="-50" dirty="0">
                <a:latin typeface="Arial"/>
                <a:cs typeface="Arial"/>
              </a:rPr>
              <a:t> </a:t>
            </a:r>
            <a:r>
              <a:rPr lang="en-US" sz="2000" i="1" dirty="0">
                <a:latin typeface="Arial"/>
                <a:cs typeface="Arial"/>
              </a:rPr>
              <a:t>food</a:t>
            </a:r>
            <a:r>
              <a:rPr lang="en-US" sz="2000" i="1" spc="-35" dirty="0">
                <a:latin typeface="Arial"/>
                <a:cs typeface="Arial"/>
              </a:rPr>
              <a:t> </a:t>
            </a:r>
            <a:r>
              <a:rPr lang="en-US" sz="2000" i="1" dirty="0">
                <a:latin typeface="Arial"/>
                <a:cs typeface="Arial"/>
              </a:rPr>
              <a:t>&amp; lodging</a:t>
            </a:r>
            <a:r>
              <a:rPr lang="en-US" sz="2000" dirty="0">
                <a:latin typeface="Arial"/>
                <a:cs typeface="Arial"/>
              </a:rPr>
              <a:t>.</a:t>
            </a:r>
            <a:r>
              <a:rPr lang="en-US" sz="2000" spc="-40" dirty="0">
                <a:latin typeface="Arial"/>
                <a:cs typeface="Arial"/>
              </a:rPr>
              <a:t> </a:t>
            </a:r>
            <a:r>
              <a:rPr lang="en-US" sz="2000" dirty="0">
                <a:latin typeface="Arial"/>
                <a:cs typeface="Arial"/>
              </a:rPr>
              <a:t>(Second</a:t>
            </a:r>
            <a:r>
              <a:rPr lang="en-US" sz="2000" spc="-35" dirty="0">
                <a:latin typeface="Arial"/>
                <a:cs typeface="Arial"/>
              </a:rPr>
              <a:t> </a:t>
            </a:r>
            <a:r>
              <a:rPr lang="en-US" sz="2000" dirty="0">
                <a:latin typeface="Arial"/>
                <a:cs typeface="Arial"/>
              </a:rPr>
              <a:t>ed.).</a:t>
            </a:r>
            <a:r>
              <a:rPr lang="en-US" sz="2000" spc="-30" dirty="0">
                <a:latin typeface="Arial"/>
                <a:cs typeface="Arial"/>
              </a:rPr>
              <a:t> </a:t>
            </a:r>
            <a:r>
              <a:rPr lang="en-US" sz="2000" dirty="0">
                <a:latin typeface="Arial"/>
                <a:cs typeface="Arial"/>
              </a:rPr>
              <a:t>Tinley</a:t>
            </a:r>
            <a:r>
              <a:rPr lang="en-US" sz="2000" spc="-25" dirty="0">
                <a:latin typeface="Arial"/>
                <a:cs typeface="Arial"/>
              </a:rPr>
              <a:t> </a:t>
            </a:r>
            <a:r>
              <a:rPr lang="en-US" sz="2000" dirty="0">
                <a:latin typeface="Arial"/>
                <a:cs typeface="Arial"/>
              </a:rPr>
              <a:t>Park,</a:t>
            </a:r>
            <a:r>
              <a:rPr lang="en-US" sz="2000" spc="-15" dirty="0">
                <a:latin typeface="Arial"/>
                <a:cs typeface="Arial"/>
              </a:rPr>
              <a:t> </a:t>
            </a:r>
            <a:r>
              <a:rPr lang="en-US" sz="2000" dirty="0">
                <a:latin typeface="Arial"/>
                <a:cs typeface="Arial"/>
              </a:rPr>
              <a:t>Illinois:  </a:t>
            </a:r>
            <a:r>
              <a:rPr lang="en-US" sz="2000" dirty="0" err="1">
                <a:latin typeface="Arial"/>
                <a:cs typeface="Arial"/>
              </a:rPr>
              <a:t>Glenco</a:t>
            </a:r>
            <a:r>
              <a:rPr lang="en-US" sz="2000" dirty="0">
                <a:latin typeface="Arial"/>
                <a:cs typeface="Arial"/>
              </a:rPr>
              <a:t>,</a:t>
            </a:r>
            <a:r>
              <a:rPr lang="en-US" sz="2000" spc="-55" dirty="0">
                <a:latin typeface="Arial"/>
                <a:cs typeface="Arial"/>
              </a:rPr>
              <a:t> </a:t>
            </a:r>
            <a:r>
              <a:rPr lang="en-US" sz="2000" spc="-5" dirty="0">
                <a:latin typeface="Arial"/>
                <a:cs typeface="Arial"/>
              </a:rPr>
              <a:t>McGraw-Hill.</a:t>
            </a:r>
          </a:p>
          <a:p>
            <a:pPr marL="12700" marR="516890">
              <a:spcBef>
                <a:spcPts val="340"/>
              </a:spcBef>
              <a:tabLst>
                <a:tab pos="354965" algn="l"/>
                <a:tab pos="355600" algn="l"/>
              </a:tabLst>
            </a:pPr>
            <a:endParaRPr lang="en-US" sz="2000" dirty="0">
              <a:latin typeface="Arial"/>
              <a:cs typeface="Arial"/>
            </a:endParaRPr>
          </a:p>
          <a:p>
            <a:pPr marL="12700">
              <a:spcBef>
                <a:spcPts val="335"/>
              </a:spcBef>
            </a:pPr>
            <a:r>
              <a:rPr lang="en-US" sz="2000" dirty="0">
                <a:latin typeface="Arial"/>
                <a:cs typeface="Arial"/>
              </a:rPr>
              <a:t>Websites:</a:t>
            </a:r>
          </a:p>
          <a:p>
            <a:pPr marL="355600" lvl="1">
              <a:tabLst>
                <a:tab pos="354965" algn="l"/>
                <a:tab pos="355600" algn="l"/>
              </a:tabLst>
            </a:pPr>
            <a:r>
              <a:rPr lang="en-US" sz="2000" spc="-5" dirty="0">
                <a:latin typeface="Arial"/>
                <a:cs typeface="Arial"/>
              </a:rPr>
              <a:t>Achieve</a:t>
            </a:r>
            <a:r>
              <a:rPr lang="en-US" sz="2000" spc="-25" dirty="0">
                <a:latin typeface="Arial"/>
                <a:cs typeface="Arial"/>
              </a:rPr>
              <a:t> </a:t>
            </a:r>
            <a:r>
              <a:rPr lang="en-US" sz="2000" spc="-5" dirty="0">
                <a:latin typeface="Arial"/>
                <a:cs typeface="Arial"/>
              </a:rPr>
              <a:t>Texas</a:t>
            </a:r>
          </a:p>
          <a:p>
            <a:pPr marL="355600" lvl="2" indent="0">
              <a:buNone/>
              <a:tabLst>
                <a:tab pos="354965" algn="l"/>
                <a:tab pos="355600" algn="l"/>
              </a:tabLst>
            </a:pPr>
            <a:r>
              <a:rPr lang="en-US" sz="2000" dirty="0">
                <a:latin typeface="Arial"/>
                <a:cs typeface="Arial"/>
              </a:rPr>
              <a:t>An education </a:t>
            </a:r>
            <a:r>
              <a:rPr lang="en-US" sz="2000" spc="-5" dirty="0">
                <a:latin typeface="Arial"/>
                <a:cs typeface="Arial"/>
              </a:rPr>
              <a:t>initiative </a:t>
            </a:r>
            <a:r>
              <a:rPr lang="en-US" sz="2000" dirty="0">
                <a:latin typeface="Arial"/>
                <a:cs typeface="Arial"/>
              </a:rPr>
              <a:t>designed to prepare students for a lifetime of</a:t>
            </a:r>
            <a:r>
              <a:rPr lang="en-US" sz="2000" spc="-270" dirty="0">
                <a:latin typeface="Arial"/>
                <a:cs typeface="Arial"/>
              </a:rPr>
              <a:t> </a:t>
            </a:r>
            <a:r>
              <a:rPr lang="en-US" sz="2000" dirty="0">
                <a:latin typeface="Arial"/>
                <a:cs typeface="Arial"/>
              </a:rPr>
              <a:t>success  </a:t>
            </a:r>
            <a:r>
              <a:rPr lang="en-US" sz="2000" u="heavy" spc="-5" dirty="0">
                <a:solidFill>
                  <a:srgbClr val="009999"/>
                </a:solidFill>
                <a:uFill>
                  <a:solidFill>
                    <a:srgbClr val="009999"/>
                  </a:solidFill>
                </a:uFill>
                <a:latin typeface="Arial"/>
                <a:cs typeface="Arial"/>
                <a:hlinkClick r:id="rId2"/>
              </a:rPr>
              <a:t>http://www.achievetexas.org/</a:t>
            </a:r>
            <a:endParaRPr lang="en-US" sz="2000" dirty="0">
              <a:latin typeface="Arial"/>
              <a:cs typeface="Arial"/>
            </a:endParaRPr>
          </a:p>
          <a:p>
            <a:pPr marL="355600" lvl="1">
              <a:tabLst>
                <a:tab pos="354965" algn="l"/>
                <a:tab pos="355600" algn="l"/>
              </a:tabLst>
            </a:pPr>
            <a:r>
              <a:rPr lang="en-US" sz="2000" spc="-5" dirty="0">
                <a:latin typeface="Arial"/>
                <a:cs typeface="Arial"/>
              </a:rPr>
              <a:t>CTE </a:t>
            </a:r>
            <a:r>
              <a:rPr lang="en-US" sz="2000" dirty="0">
                <a:latin typeface="Arial"/>
                <a:cs typeface="Arial"/>
              </a:rPr>
              <a:t>– Learning that </a:t>
            </a:r>
            <a:r>
              <a:rPr lang="en-US" sz="2000" spc="-5" dirty="0">
                <a:latin typeface="Arial"/>
                <a:cs typeface="Arial"/>
              </a:rPr>
              <a:t>works </a:t>
            </a:r>
            <a:r>
              <a:rPr lang="en-US" sz="2000" dirty="0">
                <a:latin typeface="Arial"/>
                <a:cs typeface="Arial"/>
              </a:rPr>
              <a:t>for</a:t>
            </a:r>
            <a:r>
              <a:rPr lang="en-US" sz="2000" spc="-120" dirty="0">
                <a:latin typeface="Arial"/>
                <a:cs typeface="Arial"/>
              </a:rPr>
              <a:t> </a:t>
            </a:r>
            <a:r>
              <a:rPr lang="en-US" sz="2000" dirty="0">
                <a:latin typeface="Arial"/>
                <a:cs typeface="Arial"/>
              </a:rPr>
              <a:t>America</a:t>
            </a:r>
          </a:p>
          <a:p>
            <a:pPr marL="355600" lvl="2" indent="0">
              <a:buNone/>
              <a:tabLst>
                <a:tab pos="354965" algn="l"/>
                <a:tab pos="355600" algn="l"/>
              </a:tabLst>
            </a:pPr>
            <a:r>
              <a:rPr lang="en-US" sz="2000" spc="-5" dirty="0">
                <a:latin typeface="Arial"/>
                <a:cs typeface="Arial"/>
              </a:rPr>
              <a:t>Nationwide, </a:t>
            </a:r>
            <a:r>
              <a:rPr lang="en-US" sz="2000" dirty="0">
                <a:latin typeface="Arial"/>
                <a:cs typeface="Arial"/>
              </a:rPr>
              <a:t>Career Technical Education </a:t>
            </a:r>
            <a:r>
              <a:rPr lang="en-US" sz="2000" spc="-5" dirty="0">
                <a:latin typeface="Arial"/>
                <a:cs typeface="Arial"/>
              </a:rPr>
              <a:t>(CTE) </a:t>
            </a:r>
            <a:r>
              <a:rPr lang="en-US" sz="2000" dirty="0">
                <a:latin typeface="Arial"/>
                <a:cs typeface="Arial"/>
              </a:rPr>
              <a:t>programs are changing, </a:t>
            </a:r>
            <a:r>
              <a:rPr lang="en-US" sz="2000" spc="-5" dirty="0">
                <a:latin typeface="Arial"/>
                <a:cs typeface="Arial"/>
              </a:rPr>
              <a:t>evolving </a:t>
            </a:r>
            <a:r>
              <a:rPr lang="en-US" sz="2000" dirty="0">
                <a:latin typeface="Arial"/>
                <a:cs typeface="Arial"/>
              </a:rPr>
              <a:t>and</a:t>
            </a:r>
            <a:r>
              <a:rPr lang="en-US" sz="2000" spc="-200" dirty="0">
                <a:latin typeface="Arial"/>
                <a:cs typeface="Arial"/>
              </a:rPr>
              <a:t> </a:t>
            </a:r>
            <a:r>
              <a:rPr lang="en-US" sz="2000" spc="-5" dirty="0">
                <a:latin typeface="Arial"/>
                <a:cs typeface="Arial"/>
              </a:rPr>
              <a:t>innovating </a:t>
            </a:r>
            <a:r>
              <a:rPr lang="en-US" sz="2000" dirty="0">
                <a:latin typeface="Arial"/>
                <a:cs typeface="Arial"/>
              </a:rPr>
              <a:t>to </a:t>
            </a:r>
            <a:r>
              <a:rPr lang="en-US" sz="2000" spc="-5" dirty="0">
                <a:latin typeface="Arial"/>
                <a:cs typeface="Arial"/>
              </a:rPr>
              <a:t>better serve </a:t>
            </a:r>
            <a:r>
              <a:rPr lang="en-US" sz="2000" dirty="0">
                <a:latin typeface="Arial"/>
                <a:cs typeface="Arial"/>
              </a:rPr>
              <a:t>the </a:t>
            </a:r>
            <a:r>
              <a:rPr lang="en-US" sz="2000" spc="-5" dirty="0">
                <a:latin typeface="Arial"/>
                <a:cs typeface="Arial"/>
              </a:rPr>
              <a:t>country’s</a:t>
            </a:r>
            <a:r>
              <a:rPr lang="en-US" sz="2000" spc="-160" dirty="0">
                <a:latin typeface="Arial"/>
                <a:cs typeface="Arial"/>
              </a:rPr>
              <a:t> </a:t>
            </a:r>
            <a:r>
              <a:rPr lang="en-US" sz="2000" spc="-5" dirty="0">
                <a:latin typeface="Arial"/>
                <a:cs typeface="Arial"/>
              </a:rPr>
              <a:t>needs.  </a:t>
            </a:r>
            <a:r>
              <a:rPr lang="en-US" sz="2000" u="heavy" spc="-5" dirty="0">
                <a:solidFill>
                  <a:srgbClr val="009999"/>
                </a:solidFill>
                <a:uFill>
                  <a:solidFill>
                    <a:srgbClr val="009999"/>
                  </a:solidFill>
                </a:uFill>
                <a:latin typeface="Arial"/>
                <a:cs typeface="Arial"/>
                <a:hlinkClick r:id="rId3"/>
              </a:rPr>
              <a:t>http://www.careertech.org/</a:t>
            </a:r>
            <a:endParaRPr lang="en-US" sz="2000" dirty="0">
              <a:latin typeface="Arial"/>
              <a:cs typeface="Arial"/>
            </a:endParaRPr>
          </a:p>
          <a:p>
            <a:endParaRPr lang="en-US" sz="2000" dirty="0"/>
          </a:p>
        </p:txBody>
      </p:sp>
    </p:spTree>
    <p:extLst>
      <p:ext uri="{BB962C8B-B14F-4D97-AF65-F5344CB8AC3E}">
        <p14:creationId xmlns:p14="http://schemas.microsoft.com/office/powerpoint/2010/main" val="271198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733E-52C5-4D62-9C3C-D5E20A365E36}"/>
              </a:ext>
            </a:extLst>
          </p:cNvPr>
          <p:cNvSpPr>
            <a:spLocks noGrp="1"/>
          </p:cNvSpPr>
          <p:nvPr>
            <p:ph type="title"/>
          </p:nvPr>
        </p:nvSpPr>
        <p:spPr/>
        <p:txBody>
          <a:bodyPr/>
          <a:lstStyle/>
          <a:p>
            <a:r>
              <a:rPr lang="en-US" dirty="0"/>
              <a:t>References and Resources</a:t>
            </a:r>
          </a:p>
        </p:txBody>
      </p:sp>
      <p:sp>
        <p:nvSpPr>
          <p:cNvPr id="5" name="Content Placeholder 4">
            <a:extLst>
              <a:ext uri="{FF2B5EF4-FFF2-40B4-BE49-F238E27FC236}">
                <a16:creationId xmlns:a16="http://schemas.microsoft.com/office/drawing/2014/main" id="{08944A90-16BB-4666-9810-C233B2197806}"/>
              </a:ext>
            </a:extLst>
          </p:cNvPr>
          <p:cNvSpPr>
            <a:spLocks noGrp="1"/>
          </p:cNvSpPr>
          <p:nvPr>
            <p:ph sz="half" idx="1"/>
          </p:nvPr>
        </p:nvSpPr>
        <p:spPr/>
        <p:txBody>
          <a:bodyPr/>
          <a:lstStyle/>
          <a:p>
            <a:pPr marL="12700">
              <a:spcBef>
                <a:spcPts val="335"/>
              </a:spcBef>
            </a:pPr>
            <a:r>
              <a:rPr lang="en-US" sz="2000" dirty="0">
                <a:latin typeface="Arial"/>
                <a:cs typeface="Arial"/>
              </a:rPr>
              <a:t>Websites:</a:t>
            </a:r>
          </a:p>
          <a:p>
            <a:pPr marL="355600" lvl="1">
              <a:tabLst>
                <a:tab pos="354965" algn="l"/>
                <a:tab pos="355600" algn="l"/>
              </a:tabLst>
            </a:pPr>
            <a:r>
              <a:rPr lang="en-US" sz="2000" spc="-5" dirty="0">
                <a:latin typeface="Arial"/>
                <a:cs typeface="Arial"/>
              </a:rPr>
              <a:t>O*NET </a:t>
            </a:r>
            <a:r>
              <a:rPr lang="en-US" sz="2000" spc="-5" dirty="0" err="1">
                <a:latin typeface="Arial"/>
                <a:cs typeface="Arial"/>
              </a:rPr>
              <a:t>OnLine</a:t>
            </a:r>
            <a:endParaRPr lang="en-US" sz="2000" spc="-5" dirty="0">
              <a:latin typeface="Arial"/>
              <a:cs typeface="Arial"/>
            </a:endParaRPr>
          </a:p>
          <a:p>
            <a:pPr marL="355600" lvl="2" indent="0">
              <a:buNone/>
              <a:tabLst>
                <a:tab pos="354965" algn="l"/>
                <a:tab pos="355600" algn="l"/>
              </a:tabLst>
            </a:pPr>
            <a:r>
              <a:rPr lang="en-US" sz="2000" dirty="0">
                <a:latin typeface="Arial"/>
                <a:cs typeface="Arial"/>
              </a:rPr>
              <a:t>Detailed descriptions of the world of work for use by job seekers, workforce development and HR  professionals, students, researchers, and more </a:t>
            </a:r>
            <a:r>
              <a:rPr lang="en-US" sz="2000" u="heavy" spc="-5" dirty="0">
                <a:solidFill>
                  <a:srgbClr val="009999"/>
                </a:solidFill>
                <a:uFill>
                  <a:solidFill>
                    <a:srgbClr val="009999"/>
                  </a:solidFill>
                </a:uFill>
                <a:latin typeface="Arial"/>
                <a:cs typeface="Arial"/>
                <a:hlinkClick r:id="rId2"/>
              </a:rPr>
              <a:t>http://www.onetonline.org/</a:t>
            </a:r>
            <a:endParaRPr lang="en-US" sz="2000" u="heavy" spc="-5" dirty="0">
              <a:solidFill>
                <a:srgbClr val="009999"/>
              </a:solidFill>
              <a:uFill>
                <a:solidFill>
                  <a:srgbClr val="009999"/>
                </a:solidFill>
              </a:uFill>
              <a:latin typeface="Arial"/>
              <a:cs typeface="Arial"/>
            </a:endParaRPr>
          </a:p>
          <a:p>
            <a:pPr marL="355600" lvl="1">
              <a:tabLst>
                <a:tab pos="354965" algn="l"/>
                <a:tab pos="355600" algn="l"/>
              </a:tabLst>
            </a:pPr>
            <a:r>
              <a:rPr lang="en-US" sz="2000" spc="-5" dirty="0">
                <a:latin typeface="Arial"/>
                <a:cs typeface="Arial"/>
              </a:rPr>
              <a:t>Texas Work Prep Learning Management System.</a:t>
            </a:r>
          </a:p>
          <a:p>
            <a:pPr marL="355600" lvl="2" indent="0">
              <a:buNone/>
              <a:tabLst>
                <a:tab pos="354965" algn="l"/>
                <a:tab pos="355600" algn="l"/>
              </a:tabLst>
            </a:pPr>
            <a:r>
              <a:rPr lang="en-US" sz="2000" spc="-5" dirty="0">
                <a:latin typeface="Arial"/>
                <a:cs typeface="Arial"/>
              </a:rPr>
              <a:t>Texas Job Hunter’s Guide*Course. </a:t>
            </a:r>
            <a:r>
              <a:rPr lang="en-US" sz="2000" u="heavy" spc="-5" dirty="0">
                <a:solidFill>
                  <a:srgbClr val="009999"/>
                </a:solidFill>
                <a:uFill>
                  <a:solidFill>
                    <a:srgbClr val="009999"/>
                  </a:solidFill>
                </a:uFill>
                <a:latin typeface="Arial"/>
                <a:cs typeface="Arial"/>
                <a:hlinkClick r:id="rId3"/>
              </a:rPr>
              <a:t>https://www.texasworkprep.com/texasworkprep.htm</a:t>
            </a:r>
            <a:endParaRPr lang="en-US" sz="2000" u="heavy" spc="-5" dirty="0">
              <a:solidFill>
                <a:srgbClr val="009999"/>
              </a:solidFill>
              <a:uFill>
                <a:solidFill>
                  <a:srgbClr val="009999"/>
                </a:solidFill>
              </a:uFill>
              <a:latin typeface="Arial"/>
              <a:cs typeface="Arial"/>
            </a:endParaRPr>
          </a:p>
          <a:p>
            <a:pPr marL="355600" lvl="2" indent="0">
              <a:buNone/>
              <a:tabLst>
                <a:tab pos="354965" algn="l"/>
                <a:tab pos="355600" algn="l"/>
              </a:tabLst>
            </a:pPr>
            <a:endParaRPr lang="en-US" sz="2000" dirty="0"/>
          </a:p>
        </p:txBody>
      </p:sp>
    </p:spTree>
    <p:extLst>
      <p:ext uri="{BB962C8B-B14F-4D97-AF65-F5344CB8AC3E}">
        <p14:creationId xmlns:p14="http://schemas.microsoft.com/office/powerpoint/2010/main" val="2543816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22A2-CB38-41DA-862E-A163B0B3845A}"/>
              </a:ext>
            </a:extLst>
          </p:cNvPr>
          <p:cNvSpPr>
            <a:spLocks noGrp="1"/>
          </p:cNvSpPr>
          <p:nvPr>
            <p:ph type="title"/>
          </p:nvPr>
        </p:nvSpPr>
        <p:spPr/>
        <p:txBody>
          <a:bodyPr/>
          <a:lstStyle/>
          <a:p>
            <a:r>
              <a:rPr lang="en-US" dirty="0"/>
              <a:t>Travel and Tourism Management</a:t>
            </a:r>
          </a:p>
        </p:txBody>
      </p:sp>
      <p:sp>
        <p:nvSpPr>
          <p:cNvPr id="4" name="Content Placeholder 3">
            <a:extLst>
              <a:ext uri="{FF2B5EF4-FFF2-40B4-BE49-F238E27FC236}">
                <a16:creationId xmlns:a16="http://schemas.microsoft.com/office/drawing/2014/main" id="{97CEEA48-6D54-409C-8C86-E7DF7BFB44A0}"/>
              </a:ext>
            </a:extLst>
          </p:cNvPr>
          <p:cNvSpPr>
            <a:spLocks noGrp="1"/>
          </p:cNvSpPr>
          <p:nvPr>
            <p:ph sz="half" idx="1"/>
          </p:nvPr>
        </p:nvSpPr>
        <p:spPr>
          <a:xfrm>
            <a:off x="740664" y="1420420"/>
            <a:ext cx="11055750" cy="876300"/>
          </a:xfrm>
        </p:spPr>
        <p:txBody>
          <a:bodyPr/>
          <a:lstStyle/>
          <a:p>
            <a:pPr marL="0" lvl="1" indent="0">
              <a:buNone/>
            </a:pPr>
            <a:r>
              <a:rPr lang="en-US" dirty="0"/>
              <a:t>Incorporates management principles and procedures of  the travel and tourism industry as well as:</a:t>
            </a:r>
          </a:p>
          <a:p>
            <a:endParaRPr lang="en-US" dirty="0"/>
          </a:p>
        </p:txBody>
      </p:sp>
      <p:sp>
        <p:nvSpPr>
          <p:cNvPr id="3" name="Content Placeholder 2">
            <a:extLst>
              <a:ext uri="{FF2B5EF4-FFF2-40B4-BE49-F238E27FC236}">
                <a16:creationId xmlns:a16="http://schemas.microsoft.com/office/drawing/2014/main" id="{4A2F2902-98AB-4171-8BA5-120D64AAB6D7}"/>
              </a:ext>
            </a:extLst>
          </p:cNvPr>
          <p:cNvSpPr>
            <a:spLocks noGrp="1"/>
          </p:cNvSpPr>
          <p:nvPr>
            <p:ph sz="half" idx="4294967295"/>
          </p:nvPr>
        </p:nvSpPr>
        <p:spPr>
          <a:xfrm>
            <a:off x="6230833" y="2433632"/>
            <a:ext cx="5327650" cy="3623040"/>
          </a:xfrm>
          <a:prstGeom prst="rect">
            <a:avLst/>
          </a:prstGeom>
        </p:spPr>
        <p:txBody>
          <a:bodyPr/>
          <a:lstStyle/>
          <a:p>
            <a:pPr marL="342900" lvl="1" indent="-342900">
              <a:lnSpc>
                <a:spcPct val="100000"/>
              </a:lnSpc>
              <a:spcBef>
                <a:spcPts val="1000"/>
              </a:spcBef>
              <a:buClr>
                <a:schemeClr val="accent1"/>
              </a:buClr>
              <a:buFont typeface=".AppleSystemUIFont" charset="-120"/>
              <a:buChar char="&gt;"/>
            </a:pPr>
            <a:r>
              <a:rPr lang="en-US" sz="2600" dirty="0"/>
              <a:t>Lodging</a:t>
            </a:r>
          </a:p>
          <a:p>
            <a:pPr marL="342900" lvl="1" indent="-342900">
              <a:lnSpc>
                <a:spcPct val="100000"/>
              </a:lnSpc>
              <a:spcBef>
                <a:spcPts val="1000"/>
              </a:spcBef>
              <a:buClr>
                <a:schemeClr val="accent1"/>
              </a:buClr>
              <a:buFont typeface=".AppleSystemUIFont" charset="-120"/>
              <a:buChar char="&gt;"/>
            </a:pPr>
            <a:r>
              <a:rPr lang="en-US" sz="2600" dirty="0"/>
              <a:t>Recreation</a:t>
            </a:r>
          </a:p>
          <a:p>
            <a:pPr marL="342900" lvl="1" indent="-342900">
              <a:lnSpc>
                <a:spcPct val="100000"/>
              </a:lnSpc>
              <a:spcBef>
                <a:spcPts val="1000"/>
              </a:spcBef>
              <a:buClr>
                <a:schemeClr val="accent1"/>
              </a:buClr>
              <a:buFont typeface=".AppleSystemUIFont" charset="-120"/>
              <a:buChar char="&gt;"/>
            </a:pPr>
            <a:r>
              <a:rPr lang="en-US" sz="2600" dirty="0"/>
              <a:t>Amusements</a:t>
            </a:r>
          </a:p>
          <a:p>
            <a:pPr marL="342900" lvl="1" indent="-342900">
              <a:lnSpc>
                <a:spcPct val="100000"/>
              </a:lnSpc>
              <a:spcBef>
                <a:spcPts val="1000"/>
              </a:spcBef>
              <a:buClr>
                <a:schemeClr val="accent1"/>
              </a:buClr>
              <a:buFont typeface=".AppleSystemUIFont" charset="-120"/>
              <a:buChar char="&gt;"/>
            </a:pPr>
            <a:r>
              <a:rPr lang="en-US" sz="2600" dirty="0"/>
              <a:t>Attractions</a:t>
            </a:r>
          </a:p>
          <a:p>
            <a:pPr marL="342900" lvl="1" indent="-342900">
              <a:lnSpc>
                <a:spcPct val="100000"/>
              </a:lnSpc>
              <a:spcBef>
                <a:spcPts val="1000"/>
              </a:spcBef>
              <a:buClr>
                <a:schemeClr val="accent1"/>
              </a:buClr>
              <a:buFont typeface=".AppleSystemUIFont" charset="-120"/>
              <a:buChar char="&gt;"/>
            </a:pPr>
            <a:r>
              <a:rPr lang="en-US" sz="2600" dirty="0"/>
              <a:t>Resorts</a:t>
            </a:r>
          </a:p>
          <a:p>
            <a:endParaRPr lang="en-US" dirty="0"/>
          </a:p>
        </p:txBody>
      </p:sp>
      <p:sp>
        <p:nvSpPr>
          <p:cNvPr id="6" name="Content Placeholder 3">
            <a:extLst>
              <a:ext uri="{FF2B5EF4-FFF2-40B4-BE49-F238E27FC236}">
                <a16:creationId xmlns:a16="http://schemas.microsoft.com/office/drawing/2014/main" id="{FE89F804-BD87-4643-A09B-6A437D5B2361}"/>
              </a:ext>
            </a:extLst>
          </p:cNvPr>
          <p:cNvSpPr txBox="1">
            <a:spLocks/>
          </p:cNvSpPr>
          <p:nvPr/>
        </p:nvSpPr>
        <p:spPr>
          <a:xfrm>
            <a:off x="740664" y="2433631"/>
            <a:ext cx="5355336" cy="297447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Destination geography</a:t>
            </a:r>
          </a:p>
          <a:p>
            <a:pPr lvl="1"/>
            <a:r>
              <a:rPr lang="en-US" dirty="0"/>
              <a:t>Airlines</a:t>
            </a:r>
          </a:p>
          <a:p>
            <a:pPr lvl="1"/>
            <a:r>
              <a:rPr lang="en-US" dirty="0"/>
              <a:t>International travel</a:t>
            </a:r>
          </a:p>
          <a:p>
            <a:pPr lvl="1"/>
            <a:r>
              <a:rPr lang="en-US" dirty="0"/>
              <a:t>Cruising</a:t>
            </a:r>
          </a:p>
          <a:p>
            <a:pPr lvl="1"/>
            <a:r>
              <a:rPr lang="en-US" dirty="0"/>
              <a:t>Travel by rail</a:t>
            </a:r>
          </a:p>
          <a:p>
            <a:endParaRPr lang="en-US" dirty="0"/>
          </a:p>
        </p:txBody>
      </p:sp>
    </p:spTree>
    <p:extLst>
      <p:ext uri="{BB962C8B-B14F-4D97-AF65-F5344CB8AC3E}">
        <p14:creationId xmlns:p14="http://schemas.microsoft.com/office/powerpoint/2010/main" val="265478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B5047-608B-4729-9A40-1F371D103277}"/>
              </a:ext>
            </a:extLst>
          </p:cNvPr>
          <p:cNvSpPr>
            <a:spLocks noGrp="1"/>
          </p:cNvSpPr>
          <p:nvPr>
            <p:ph type="title"/>
          </p:nvPr>
        </p:nvSpPr>
        <p:spPr/>
        <p:txBody>
          <a:bodyPr/>
          <a:lstStyle/>
          <a:p>
            <a:r>
              <a:rPr lang="en-US" dirty="0"/>
              <a:t>College and Career Initiative</a:t>
            </a:r>
          </a:p>
        </p:txBody>
      </p:sp>
      <p:sp>
        <p:nvSpPr>
          <p:cNvPr id="3" name="Content Placeholder 2">
            <a:extLst>
              <a:ext uri="{FF2B5EF4-FFF2-40B4-BE49-F238E27FC236}">
                <a16:creationId xmlns:a16="http://schemas.microsoft.com/office/drawing/2014/main" id="{A72AC733-924E-4AB4-B518-EE19D2209F04}"/>
              </a:ext>
            </a:extLst>
          </p:cNvPr>
          <p:cNvSpPr>
            <a:spLocks noGrp="1"/>
          </p:cNvSpPr>
          <p:nvPr>
            <p:ph sz="half" idx="1"/>
          </p:nvPr>
        </p:nvSpPr>
        <p:spPr/>
        <p:txBody>
          <a:bodyPr/>
          <a:lstStyle/>
          <a:p>
            <a:pPr lvl="1"/>
            <a:r>
              <a:rPr lang="en-US" dirty="0"/>
              <a:t>Education initiative designed to prepare students for a:</a:t>
            </a:r>
          </a:p>
          <a:p>
            <a:pPr lvl="2"/>
            <a:r>
              <a:rPr lang="en-US" dirty="0"/>
              <a:t>Lifetime of success</a:t>
            </a:r>
          </a:p>
          <a:p>
            <a:pPr lvl="2"/>
            <a:r>
              <a:rPr lang="en-US" dirty="0"/>
              <a:t>Secondary and postsecondary opportunities</a:t>
            </a:r>
          </a:p>
          <a:p>
            <a:pPr lvl="2"/>
            <a:r>
              <a:rPr lang="en-US" dirty="0"/>
              <a:t>Career preparation and advancement</a:t>
            </a:r>
          </a:p>
          <a:p>
            <a:pPr lvl="2"/>
            <a:r>
              <a:rPr lang="en-US" dirty="0"/>
              <a:t>Meaningful work</a:t>
            </a:r>
          </a:p>
          <a:p>
            <a:pPr lvl="2"/>
            <a:r>
              <a:rPr lang="en-US" dirty="0"/>
              <a:t>Active citizenship</a:t>
            </a:r>
          </a:p>
          <a:p>
            <a:pPr lvl="1"/>
            <a:r>
              <a:rPr lang="en-US" dirty="0"/>
              <a:t>Designed to help students (and parents) make:</a:t>
            </a:r>
          </a:p>
          <a:p>
            <a:pPr lvl="2"/>
            <a:r>
              <a:rPr lang="en-US" dirty="0"/>
              <a:t>Wise education choices</a:t>
            </a:r>
          </a:p>
          <a:p>
            <a:pPr lvl="2"/>
            <a:r>
              <a:rPr lang="en-US" dirty="0"/>
              <a:t>21st Century curricula combining</a:t>
            </a:r>
          </a:p>
          <a:p>
            <a:pPr lvl="3"/>
            <a:r>
              <a:rPr lang="en-US" dirty="0"/>
              <a:t>rigorous academics and</a:t>
            </a:r>
          </a:p>
          <a:p>
            <a:pPr lvl="3"/>
            <a:r>
              <a:rPr lang="en-US" dirty="0"/>
              <a:t>relevant career education</a:t>
            </a:r>
          </a:p>
          <a:p>
            <a:pPr lvl="1"/>
            <a:endParaRPr lang="en-US" dirty="0"/>
          </a:p>
          <a:p>
            <a:pPr lvl="1"/>
            <a:endParaRPr lang="en-US" dirty="0"/>
          </a:p>
          <a:p>
            <a:endParaRPr lang="en-US" dirty="0"/>
          </a:p>
        </p:txBody>
      </p:sp>
      <p:sp>
        <p:nvSpPr>
          <p:cNvPr id="6" name="object 2">
            <a:extLst>
              <a:ext uri="{FF2B5EF4-FFF2-40B4-BE49-F238E27FC236}">
                <a16:creationId xmlns:a16="http://schemas.microsoft.com/office/drawing/2014/main" id="{551744EF-DA6B-464F-AE4E-1C1154725854}"/>
              </a:ext>
            </a:extLst>
          </p:cNvPr>
          <p:cNvSpPr/>
          <p:nvPr/>
        </p:nvSpPr>
        <p:spPr>
          <a:xfrm>
            <a:off x="8153000" y="5467820"/>
            <a:ext cx="3439705" cy="98297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8686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5F5C-DA40-4890-9AC5-CBAC3E8674BA}"/>
              </a:ext>
            </a:extLst>
          </p:cNvPr>
          <p:cNvSpPr>
            <a:spLocks noGrp="1"/>
          </p:cNvSpPr>
          <p:nvPr>
            <p:ph type="title"/>
          </p:nvPr>
        </p:nvSpPr>
        <p:spPr/>
        <p:txBody>
          <a:bodyPr/>
          <a:lstStyle/>
          <a:p>
            <a:r>
              <a:rPr lang="en-US" dirty="0"/>
              <a:t>Programs of Study</a:t>
            </a:r>
          </a:p>
        </p:txBody>
      </p:sp>
      <p:sp>
        <p:nvSpPr>
          <p:cNvPr id="3" name="Content Placeholder 2">
            <a:extLst>
              <a:ext uri="{FF2B5EF4-FFF2-40B4-BE49-F238E27FC236}">
                <a16:creationId xmlns:a16="http://schemas.microsoft.com/office/drawing/2014/main" id="{452305FE-2C17-4A0D-8C42-C5E2CFA2B2A4}"/>
              </a:ext>
            </a:extLst>
          </p:cNvPr>
          <p:cNvSpPr>
            <a:spLocks noGrp="1"/>
          </p:cNvSpPr>
          <p:nvPr>
            <p:ph sz="half" idx="1"/>
          </p:nvPr>
        </p:nvSpPr>
        <p:spPr/>
        <p:txBody>
          <a:bodyPr/>
          <a:lstStyle/>
          <a:p>
            <a:r>
              <a:rPr lang="en-US" dirty="0"/>
              <a:t>Travel and Tourism</a:t>
            </a:r>
          </a:p>
          <a:p>
            <a:pPr lvl="1"/>
            <a:r>
              <a:rPr lang="en-US" dirty="0"/>
              <a:t>Travel and Tourism Director</a:t>
            </a:r>
          </a:p>
        </p:txBody>
      </p:sp>
      <p:sp>
        <p:nvSpPr>
          <p:cNvPr id="6" name="Content Placeholder 2">
            <a:extLst>
              <a:ext uri="{FF2B5EF4-FFF2-40B4-BE49-F238E27FC236}">
                <a16:creationId xmlns:a16="http://schemas.microsoft.com/office/drawing/2014/main" id="{D1D8ED15-7BE2-4F0B-83F6-2593C24015A8}"/>
              </a:ext>
            </a:extLst>
          </p:cNvPr>
          <p:cNvSpPr txBox="1">
            <a:spLocks/>
          </p:cNvSpPr>
          <p:nvPr/>
        </p:nvSpPr>
        <p:spPr>
          <a:xfrm>
            <a:off x="740664" y="6194323"/>
            <a:ext cx="11055750" cy="25646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Note - Programs of Study in your school may be different from the recommended sequence of coursework</a:t>
            </a:r>
          </a:p>
        </p:txBody>
      </p:sp>
      <p:sp>
        <p:nvSpPr>
          <p:cNvPr id="5" name="object 4">
            <a:extLst>
              <a:ext uri="{FF2B5EF4-FFF2-40B4-BE49-F238E27FC236}">
                <a16:creationId xmlns:a16="http://schemas.microsoft.com/office/drawing/2014/main" id="{041F0645-2ABD-45BF-B701-87ADEE3C6788}"/>
              </a:ext>
            </a:extLst>
          </p:cNvPr>
          <p:cNvSpPr/>
          <p:nvPr/>
        </p:nvSpPr>
        <p:spPr>
          <a:xfrm>
            <a:off x="6268539" y="1283509"/>
            <a:ext cx="5218006" cy="407998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7819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5F5C-DA40-4890-9AC5-CBAC3E8674BA}"/>
              </a:ext>
            </a:extLst>
          </p:cNvPr>
          <p:cNvSpPr>
            <a:spLocks noGrp="1"/>
          </p:cNvSpPr>
          <p:nvPr>
            <p:ph type="title"/>
          </p:nvPr>
        </p:nvSpPr>
        <p:spPr/>
        <p:txBody>
          <a:bodyPr/>
          <a:lstStyle/>
          <a:p>
            <a:r>
              <a:rPr lang="en-US" dirty="0"/>
              <a:t>Travel and Tourism</a:t>
            </a:r>
          </a:p>
        </p:txBody>
      </p:sp>
      <p:sp>
        <p:nvSpPr>
          <p:cNvPr id="3" name="Content Placeholder 2">
            <a:extLst>
              <a:ext uri="{FF2B5EF4-FFF2-40B4-BE49-F238E27FC236}">
                <a16:creationId xmlns:a16="http://schemas.microsoft.com/office/drawing/2014/main" id="{452305FE-2C17-4A0D-8C42-C5E2CFA2B2A4}"/>
              </a:ext>
            </a:extLst>
          </p:cNvPr>
          <p:cNvSpPr>
            <a:spLocks noGrp="1"/>
          </p:cNvSpPr>
          <p:nvPr>
            <p:ph sz="half" idx="1"/>
          </p:nvPr>
        </p:nvSpPr>
        <p:spPr/>
        <p:txBody>
          <a:bodyPr/>
          <a:lstStyle/>
          <a:p>
            <a:pPr lvl="1"/>
            <a:r>
              <a:rPr lang="en-US" dirty="0"/>
              <a:t>Travel and Tourism Director</a:t>
            </a:r>
          </a:p>
          <a:p>
            <a:endParaRPr lang="en-US" dirty="0"/>
          </a:p>
        </p:txBody>
      </p:sp>
      <p:sp>
        <p:nvSpPr>
          <p:cNvPr id="7" name="object 3">
            <a:extLst>
              <a:ext uri="{FF2B5EF4-FFF2-40B4-BE49-F238E27FC236}">
                <a16:creationId xmlns:a16="http://schemas.microsoft.com/office/drawing/2014/main" id="{362BAFB6-3FEE-4BD0-8439-61B19B615EDD}"/>
              </a:ext>
            </a:extLst>
          </p:cNvPr>
          <p:cNvSpPr/>
          <p:nvPr/>
        </p:nvSpPr>
        <p:spPr>
          <a:xfrm>
            <a:off x="7370713" y="1106809"/>
            <a:ext cx="3429403" cy="512618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0617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D9E0-4DC0-45D1-ADF2-F71AA9712497}"/>
              </a:ext>
            </a:extLst>
          </p:cNvPr>
          <p:cNvSpPr>
            <a:spLocks noGrp="1"/>
          </p:cNvSpPr>
          <p:nvPr>
            <p:ph type="title"/>
          </p:nvPr>
        </p:nvSpPr>
        <p:spPr/>
        <p:txBody>
          <a:bodyPr/>
          <a:lstStyle/>
          <a:p>
            <a:r>
              <a:rPr lang="en-US" dirty="0"/>
              <a:t>High School</a:t>
            </a:r>
          </a:p>
        </p:txBody>
      </p:sp>
      <p:sp>
        <p:nvSpPr>
          <p:cNvPr id="3" name="Content Placeholder 2">
            <a:extLst>
              <a:ext uri="{FF2B5EF4-FFF2-40B4-BE49-F238E27FC236}">
                <a16:creationId xmlns:a16="http://schemas.microsoft.com/office/drawing/2014/main" id="{88C0C38D-2B6E-4363-A424-B135ADC048EB}"/>
              </a:ext>
            </a:extLst>
          </p:cNvPr>
          <p:cNvSpPr>
            <a:spLocks noGrp="1"/>
          </p:cNvSpPr>
          <p:nvPr>
            <p:ph sz="half" idx="1"/>
          </p:nvPr>
        </p:nvSpPr>
        <p:spPr/>
        <p:txBody>
          <a:bodyPr/>
          <a:lstStyle/>
          <a:p>
            <a:r>
              <a:rPr lang="en-US" dirty="0"/>
              <a:t>Career Related Electives</a:t>
            </a:r>
          </a:p>
          <a:p>
            <a:pPr lvl="1"/>
            <a:r>
              <a:rPr lang="en-US" dirty="0"/>
              <a:t>9th – Principle of Hospitality and Tourism</a:t>
            </a:r>
          </a:p>
          <a:p>
            <a:pPr lvl="1"/>
            <a:r>
              <a:rPr lang="en-US" dirty="0"/>
              <a:t>10th – Interpersonal Studies or Travel and  Tourism Management</a:t>
            </a:r>
          </a:p>
          <a:p>
            <a:pPr lvl="1"/>
            <a:r>
              <a:rPr lang="en-US" dirty="0"/>
              <a:t>11th – Hospitality Services or Human Resource  Management</a:t>
            </a:r>
          </a:p>
          <a:p>
            <a:pPr lvl="1"/>
            <a:r>
              <a:rPr lang="en-US" dirty="0"/>
              <a:t>12th – Practicum in Hospitality and Tourism</a:t>
            </a:r>
          </a:p>
          <a:p>
            <a:endParaRPr lang="en-US" dirty="0"/>
          </a:p>
        </p:txBody>
      </p:sp>
      <p:sp>
        <p:nvSpPr>
          <p:cNvPr id="5" name="Content Placeholder 2">
            <a:extLst>
              <a:ext uri="{FF2B5EF4-FFF2-40B4-BE49-F238E27FC236}">
                <a16:creationId xmlns:a16="http://schemas.microsoft.com/office/drawing/2014/main" id="{B4963D57-4494-4DC7-A3BC-E6F5A026F174}"/>
              </a:ext>
            </a:extLst>
          </p:cNvPr>
          <p:cNvSpPr txBox="1">
            <a:spLocks/>
          </p:cNvSpPr>
          <p:nvPr/>
        </p:nvSpPr>
        <p:spPr>
          <a:xfrm>
            <a:off x="740664" y="6194323"/>
            <a:ext cx="11055750" cy="25646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Note - Sequence of courses in your school may be different from the recommended sequence of coursework</a:t>
            </a:r>
          </a:p>
        </p:txBody>
      </p:sp>
    </p:spTree>
    <p:extLst>
      <p:ext uri="{BB962C8B-B14F-4D97-AF65-F5344CB8AC3E}">
        <p14:creationId xmlns:p14="http://schemas.microsoft.com/office/powerpoint/2010/main" val="90617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FD55-666C-451D-83ED-3788B049BEA3}"/>
              </a:ext>
            </a:extLst>
          </p:cNvPr>
          <p:cNvSpPr>
            <a:spLocks noGrp="1"/>
          </p:cNvSpPr>
          <p:nvPr>
            <p:ph type="title"/>
          </p:nvPr>
        </p:nvSpPr>
        <p:spPr/>
        <p:txBody>
          <a:bodyPr/>
          <a:lstStyle/>
          <a:p>
            <a:r>
              <a:rPr lang="en-US" dirty="0"/>
              <a:t>On the Job Training</a:t>
            </a:r>
          </a:p>
        </p:txBody>
      </p:sp>
      <p:sp>
        <p:nvSpPr>
          <p:cNvPr id="3" name="Content Placeholder 2">
            <a:extLst>
              <a:ext uri="{FF2B5EF4-FFF2-40B4-BE49-F238E27FC236}">
                <a16:creationId xmlns:a16="http://schemas.microsoft.com/office/drawing/2014/main" id="{0AB958A9-7D0D-46DB-BBE2-BE75C011F009}"/>
              </a:ext>
            </a:extLst>
          </p:cNvPr>
          <p:cNvSpPr>
            <a:spLocks noGrp="1"/>
          </p:cNvSpPr>
          <p:nvPr>
            <p:ph sz="half" idx="1"/>
          </p:nvPr>
        </p:nvSpPr>
        <p:spPr/>
        <p:txBody>
          <a:bodyPr/>
          <a:lstStyle/>
          <a:p>
            <a:pPr lvl="1"/>
            <a:r>
              <a:rPr lang="en-US" dirty="0"/>
              <a:t>Office Aide (Travel and Tourism)</a:t>
            </a:r>
          </a:p>
          <a:p>
            <a:pPr lvl="1"/>
            <a:r>
              <a:rPr lang="en-US" dirty="0"/>
              <a:t>Receptionist (Travel and Tourism)</a:t>
            </a:r>
          </a:p>
          <a:p>
            <a:pPr lvl="1"/>
            <a:r>
              <a:rPr lang="en-US" dirty="0"/>
              <a:t>Reservation Clerk Tour Guide</a:t>
            </a:r>
          </a:p>
          <a:p>
            <a:endParaRPr lang="en-US" dirty="0"/>
          </a:p>
        </p:txBody>
      </p:sp>
    </p:spTree>
    <p:extLst>
      <p:ext uri="{BB962C8B-B14F-4D97-AF65-F5344CB8AC3E}">
        <p14:creationId xmlns:p14="http://schemas.microsoft.com/office/powerpoint/2010/main" val="408472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A5AA-B046-44F2-B015-89AAB6952F4F}"/>
              </a:ext>
            </a:extLst>
          </p:cNvPr>
          <p:cNvSpPr>
            <a:spLocks noGrp="1"/>
          </p:cNvSpPr>
          <p:nvPr>
            <p:ph type="title"/>
          </p:nvPr>
        </p:nvSpPr>
        <p:spPr/>
        <p:txBody>
          <a:bodyPr/>
          <a:lstStyle/>
          <a:p>
            <a:r>
              <a:rPr lang="en-US" dirty="0"/>
              <a:t>Certificates</a:t>
            </a:r>
          </a:p>
        </p:txBody>
      </p:sp>
      <p:sp>
        <p:nvSpPr>
          <p:cNvPr id="4" name="Content Placeholder 3">
            <a:extLst>
              <a:ext uri="{FF2B5EF4-FFF2-40B4-BE49-F238E27FC236}">
                <a16:creationId xmlns:a16="http://schemas.microsoft.com/office/drawing/2014/main" id="{4FB08EB9-AD46-430F-8FF3-C6D822297ADA}"/>
              </a:ext>
            </a:extLst>
          </p:cNvPr>
          <p:cNvSpPr>
            <a:spLocks noGrp="1"/>
          </p:cNvSpPr>
          <p:nvPr>
            <p:ph sz="half" idx="1"/>
          </p:nvPr>
        </p:nvSpPr>
        <p:spPr/>
        <p:txBody>
          <a:bodyPr/>
          <a:lstStyle/>
          <a:p>
            <a:pPr lvl="1"/>
            <a:r>
              <a:rPr lang="en-US" dirty="0"/>
              <a:t>Travel Agent Proficiency</a:t>
            </a:r>
          </a:p>
          <a:p>
            <a:pPr lvl="1"/>
            <a:r>
              <a:rPr lang="en-US" dirty="0"/>
              <a:t>OSHA Career Safe</a:t>
            </a:r>
          </a:p>
          <a:p>
            <a:pPr lvl="1"/>
            <a:r>
              <a:rPr lang="en-US" dirty="0"/>
              <a:t>Reservationist</a:t>
            </a:r>
          </a:p>
          <a:p>
            <a:endParaRPr lang="en-US" dirty="0"/>
          </a:p>
        </p:txBody>
      </p:sp>
      <p:sp>
        <p:nvSpPr>
          <p:cNvPr id="5" name="Content Placeholder 4">
            <a:extLst>
              <a:ext uri="{FF2B5EF4-FFF2-40B4-BE49-F238E27FC236}">
                <a16:creationId xmlns:a16="http://schemas.microsoft.com/office/drawing/2014/main" id="{087054CD-DAB0-446E-88E1-88C3C1812936}"/>
              </a:ext>
            </a:extLst>
          </p:cNvPr>
          <p:cNvSpPr>
            <a:spLocks noGrp="1"/>
          </p:cNvSpPr>
          <p:nvPr>
            <p:ph sz="half" idx="10"/>
          </p:nvPr>
        </p:nvSpPr>
        <p:spPr/>
        <p:txBody>
          <a:bodyPr/>
          <a:lstStyle/>
          <a:p>
            <a:r>
              <a:rPr lang="en-US" b="1" dirty="0"/>
              <a:t>Career Options:</a:t>
            </a:r>
          </a:p>
          <a:p>
            <a:pPr lvl="1"/>
            <a:r>
              <a:rPr lang="en-US" dirty="0"/>
              <a:t>Travel Agent</a:t>
            </a:r>
          </a:p>
          <a:p>
            <a:endParaRPr lang="en-US" dirty="0"/>
          </a:p>
        </p:txBody>
      </p:sp>
    </p:spTree>
    <p:extLst>
      <p:ext uri="{BB962C8B-B14F-4D97-AF65-F5344CB8AC3E}">
        <p14:creationId xmlns:p14="http://schemas.microsoft.com/office/powerpoint/2010/main" val="252411104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elements/1.1/"/>
    <ds:schemaRef ds:uri="http://purl.org/dc/terms/"/>
    <ds:schemaRef ds:uri="05d88611-e516-4d1a-b12e-39107e78b3d0"/>
    <ds:schemaRef ds:uri="http://purl.org/dc/dcmitype/"/>
    <ds:schemaRef ds:uri="http://schemas.openxmlformats.org/package/2006/metadata/core-properties"/>
    <ds:schemaRef ds:uri="56ea17bb-c96d-4826-b465-01eec0dd23dd"/>
    <ds:schemaRef ds:uri="http://schemas.microsoft.com/sharepoint/v3"/>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104</TotalTime>
  <Words>1636</Words>
  <Application>Microsoft Office PowerPoint</Application>
  <PresentationFormat>Widescreen</PresentationFormat>
  <Paragraphs>246</Paragraphs>
  <Slides>24</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.AppleSystemUIFont</vt:lpstr>
      <vt:lpstr>Arial</vt:lpstr>
      <vt:lpstr>Calibri</vt:lpstr>
      <vt:lpstr>Open Sans</vt:lpstr>
      <vt:lpstr>Open Sans SemiBold</vt:lpstr>
      <vt:lpstr>2_Office Theme</vt:lpstr>
      <vt:lpstr>3_Office Theme</vt:lpstr>
      <vt:lpstr>Careers in Travel and Tourism Management  </vt:lpstr>
      <vt:lpstr>PowerPoint Presentation</vt:lpstr>
      <vt:lpstr>Travel and Tourism Management</vt:lpstr>
      <vt:lpstr>College and Career Initiative</vt:lpstr>
      <vt:lpstr>Programs of Study</vt:lpstr>
      <vt:lpstr>Travel and Tourism</vt:lpstr>
      <vt:lpstr>High School</vt:lpstr>
      <vt:lpstr>On the Job Training</vt:lpstr>
      <vt:lpstr>Certificates</vt:lpstr>
      <vt:lpstr>Associate Degrees</vt:lpstr>
      <vt:lpstr>Bachelor Degrees</vt:lpstr>
      <vt:lpstr>Graduate Degrees</vt:lpstr>
      <vt:lpstr>Travel and Tourism Management Careers</vt:lpstr>
      <vt:lpstr>Obtaining Employment</vt:lpstr>
      <vt:lpstr>Maintaining Employment</vt:lpstr>
      <vt:lpstr>Job Performance</vt:lpstr>
      <vt:lpstr>Mental Health Tips</vt:lpstr>
      <vt:lpstr>Terminating Employment</vt:lpstr>
      <vt:lpstr>Professional Organizations</vt:lpstr>
      <vt:lpstr>Continued Education</vt:lpstr>
      <vt:lpstr>Employment Opportunities</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54</cp:revision>
  <cp:lastPrinted>2017-07-07T16:17:37Z</cp:lastPrinted>
  <dcterms:created xsi:type="dcterms:W3CDTF">2017-07-11T23:58:30Z</dcterms:created>
  <dcterms:modified xsi:type="dcterms:W3CDTF">2018-01-25T23:30:34Z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