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59"/>
  </p:notesMasterIdLst>
  <p:handoutMasterIdLst>
    <p:handoutMasterId r:id="rId60"/>
  </p:handoutMasterIdLst>
  <p:sldIdLst>
    <p:sldId id="322" r:id="rId6"/>
    <p:sldId id="319" r:id="rId7"/>
    <p:sldId id="324" r:id="rId8"/>
    <p:sldId id="325" r:id="rId9"/>
    <p:sldId id="326" r:id="rId10"/>
    <p:sldId id="327" r:id="rId11"/>
    <p:sldId id="328" r:id="rId12"/>
    <p:sldId id="330" r:id="rId13"/>
    <p:sldId id="331" r:id="rId14"/>
    <p:sldId id="332" r:id="rId15"/>
    <p:sldId id="333" r:id="rId16"/>
    <p:sldId id="335" r:id="rId17"/>
    <p:sldId id="334" r:id="rId18"/>
    <p:sldId id="336" r:id="rId19"/>
    <p:sldId id="342" r:id="rId20"/>
    <p:sldId id="337" r:id="rId21"/>
    <p:sldId id="343" r:id="rId22"/>
    <p:sldId id="353" r:id="rId23"/>
    <p:sldId id="344" r:id="rId24"/>
    <p:sldId id="345" r:id="rId25"/>
    <p:sldId id="346" r:id="rId26"/>
    <p:sldId id="347" r:id="rId27"/>
    <p:sldId id="348" r:id="rId28"/>
    <p:sldId id="349" r:id="rId29"/>
    <p:sldId id="354" r:id="rId30"/>
    <p:sldId id="350" r:id="rId31"/>
    <p:sldId id="373" r:id="rId32"/>
    <p:sldId id="338" r:id="rId33"/>
    <p:sldId id="339" r:id="rId34"/>
    <p:sldId id="351" r:id="rId35"/>
    <p:sldId id="352" r:id="rId36"/>
    <p:sldId id="355" r:id="rId37"/>
    <p:sldId id="340" r:id="rId38"/>
    <p:sldId id="356" r:id="rId39"/>
    <p:sldId id="357" r:id="rId40"/>
    <p:sldId id="341" r:id="rId41"/>
    <p:sldId id="358" r:id="rId42"/>
    <p:sldId id="359" r:id="rId43"/>
    <p:sldId id="360" r:id="rId44"/>
    <p:sldId id="361" r:id="rId45"/>
    <p:sldId id="363" r:id="rId46"/>
    <p:sldId id="366" r:id="rId47"/>
    <p:sldId id="367" r:id="rId48"/>
    <p:sldId id="368" r:id="rId49"/>
    <p:sldId id="364" r:id="rId50"/>
    <p:sldId id="369" r:id="rId51"/>
    <p:sldId id="365" r:id="rId52"/>
    <p:sldId id="362" r:id="rId53"/>
    <p:sldId id="370" r:id="rId54"/>
    <p:sldId id="323" r:id="rId55"/>
    <p:sldId id="329" r:id="rId56"/>
    <p:sldId id="371" r:id="rId57"/>
    <p:sldId id="372" r:id="rId5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6984" autoAdjust="0"/>
  </p:normalViewPr>
  <p:slideViewPr>
    <p:cSldViewPr snapToGrid="0">
      <p:cViewPr varScale="1">
        <p:scale>
          <a:sx n="71" d="100"/>
          <a:sy n="71" d="100"/>
        </p:scale>
        <p:origin x="1085"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2.xml"/><Relationship Id="rId61" Type="http://schemas.openxmlformats.org/officeDocument/2006/relationships/commentAuthors" Target="commentAuthor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1/25/2018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1/25/2018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are taught employability skills, including job-specific skills applicable to their training plan, job interview techniques, communication skills, financial and budget activities, human relations, and portfolio development. Practicum in Hospitality Services is relevant and rigorous, supports student attainment of academic and technical standards, and effectively prepares students for college and career success.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AchieveTexas.org </a:t>
            </a:r>
          </a:p>
          <a:p>
            <a:r>
              <a:rPr lang="en-US" sz="1200" b="0" i="0" u="none" strike="noStrike" kern="1200" baseline="0" dirty="0">
                <a:solidFill>
                  <a:schemeClr val="tx1"/>
                </a:solidFill>
                <a:latin typeface="+mn-lt"/>
                <a:ea typeface="+mn-ea"/>
                <a:cs typeface="+mn-cs"/>
              </a:rPr>
              <a:t>Media Component Highlighting Occupations in Hospitality &amp; Tourism </a:t>
            </a:r>
          </a:p>
          <a:p>
            <a:r>
              <a:rPr lang="en-US" sz="1200" b="0" i="0" u="none" strike="noStrike" kern="1200" baseline="0" dirty="0">
                <a:solidFill>
                  <a:schemeClr val="tx1"/>
                </a:solidFill>
                <a:latin typeface="+mn-lt"/>
                <a:ea typeface="+mn-ea"/>
                <a:cs typeface="+mn-cs"/>
              </a:rPr>
              <a:t>http://www.achievetexas.org/_media/00-0000.09-09.mpg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982304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765523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92044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695256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851396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Management Careers are at the top of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441994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Lodging Manager in the all Lesson Attachment tab to follow along with the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528919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565446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01210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109431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a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4828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Abundance of jobs </a:t>
            </a:r>
            <a:r>
              <a:rPr lang="en-US" sz="1200" b="0" i="0" u="none" strike="noStrike" kern="1200" baseline="0" dirty="0">
                <a:solidFill>
                  <a:schemeClr val="tx1"/>
                </a:solidFill>
                <a:latin typeface="+mn-lt"/>
                <a:ea typeface="+mn-ea"/>
                <a:cs typeface="+mn-cs"/>
              </a:rPr>
              <a:t>– you can choose from corporate positions to desk agent at a lodging property. The restaurant industry employs millions of people. After the U.S. Government, it is the largest employer. </a:t>
            </a:r>
          </a:p>
          <a:p>
            <a:r>
              <a:rPr lang="en-US" sz="1200" b="1" i="0" u="none" strike="noStrike" kern="1200" baseline="0" dirty="0">
                <a:solidFill>
                  <a:schemeClr val="tx1"/>
                </a:solidFill>
                <a:latin typeface="+mn-lt"/>
                <a:ea typeface="+mn-ea"/>
                <a:cs typeface="+mn-cs"/>
              </a:rPr>
              <a:t>Advancement Opportunities </a:t>
            </a:r>
            <a:r>
              <a:rPr lang="en-US" sz="1200" b="0" i="0" u="none" strike="noStrike" kern="1200" baseline="0" dirty="0">
                <a:solidFill>
                  <a:schemeClr val="tx1"/>
                </a:solidFill>
                <a:latin typeface="+mn-lt"/>
                <a:ea typeface="+mn-ea"/>
                <a:cs typeface="+mn-cs"/>
              </a:rPr>
              <a:t>– depends on your willingness to learn and work hard. An entry-level job that requires minimum education and no experience will pay lower wages. Jobs that require education and previous experience will pay higher salaries. </a:t>
            </a:r>
          </a:p>
          <a:p>
            <a:r>
              <a:rPr lang="en-US" sz="1200" b="1" i="0" u="none" strike="noStrike" kern="1200" baseline="0" dirty="0">
                <a:solidFill>
                  <a:schemeClr val="tx1"/>
                </a:solidFill>
                <a:latin typeface="+mn-lt"/>
                <a:ea typeface="+mn-ea"/>
                <a:cs typeface="+mn-cs"/>
              </a:rPr>
              <a:t>Fast pace and variety </a:t>
            </a:r>
            <a:r>
              <a:rPr lang="en-US" sz="1200" b="0" i="0" u="none" strike="noStrike" kern="1200" baseline="0" dirty="0">
                <a:solidFill>
                  <a:schemeClr val="tx1"/>
                </a:solidFill>
                <a:latin typeface="+mn-lt"/>
                <a:ea typeface="+mn-ea"/>
                <a:cs typeface="+mn-cs"/>
              </a:rPr>
              <a:t>– every day is different with new customers and new problems. Most jobs provide the opportunity to move around, perform physical work, and work outside. </a:t>
            </a:r>
          </a:p>
          <a:p>
            <a:r>
              <a:rPr lang="en-US" sz="1200" b="1" i="0" u="none" strike="noStrike" kern="1200" baseline="0" dirty="0">
                <a:solidFill>
                  <a:schemeClr val="tx1"/>
                </a:solidFill>
                <a:latin typeface="+mn-lt"/>
                <a:ea typeface="+mn-ea"/>
                <a:cs typeface="+mn-cs"/>
              </a:rPr>
              <a:t>Meeting people </a:t>
            </a:r>
            <a:r>
              <a:rPr lang="en-US" sz="1200" b="0" i="0" u="none" strike="noStrike" kern="1200" baseline="0" dirty="0">
                <a:solidFill>
                  <a:schemeClr val="tx1"/>
                </a:solidFill>
                <a:latin typeface="+mn-lt"/>
                <a:ea typeface="+mn-ea"/>
                <a:cs typeface="+mn-cs"/>
              </a:rPr>
              <a:t>– major advantage and brings new experiences from around the world. May meet famous and important people. </a:t>
            </a:r>
          </a:p>
          <a:p>
            <a:r>
              <a:rPr lang="en-US" sz="1200" b="1" i="0" u="none" strike="noStrike" kern="1200" baseline="0" dirty="0">
                <a:solidFill>
                  <a:schemeClr val="tx1"/>
                </a:solidFill>
                <a:latin typeface="+mn-lt"/>
                <a:ea typeface="+mn-ea"/>
                <a:cs typeface="+mn-cs"/>
              </a:rPr>
              <a:t>Pleasant workplace </a:t>
            </a:r>
            <a:r>
              <a:rPr lang="en-US" sz="1200" b="0" i="0" u="none" strike="noStrike" kern="1200" baseline="0" dirty="0">
                <a:solidFill>
                  <a:schemeClr val="tx1"/>
                </a:solidFill>
                <a:latin typeface="+mn-lt"/>
                <a:ea typeface="+mn-ea"/>
                <a:cs typeface="+mn-cs"/>
              </a:rPr>
              <a:t>– working conditions in the hospitality industry are very pleasant. Hotels and restaurants may offer meals or discounts to their employees. </a:t>
            </a:r>
          </a:p>
          <a:p>
            <a:r>
              <a:rPr lang="en-US" sz="1200" b="1" i="0" u="none" strike="noStrike" kern="1200" baseline="0" dirty="0">
                <a:solidFill>
                  <a:schemeClr val="tx1"/>
                </a:solidFill>
                <a:latin typeface="+mn-lt"/>
                <a:ea typeface="+mn-ea"/>
                <a:cs typeface="+mn-cs"/>
              </a:rPr>
              <a:t>Travel </a:t>
            </a:r>
            <a:r>
              <a:rPr lang="en-US" sz="1200" b="0" i="0" u="none" strike="noStrike" kern="1200" baseline="0" dirty="0">
                <a:solidFill>
                  <a:schemeClr val="tx1"/>
                </a:solidFill>
                <a:latin typeface="+mn-lt"/>
                <a:ea typeface="+mn-ea"/>
                <a:cs typeface="+mn-cs"/>
              </a:rPr>
              <a:t>– may involve travel as part of the job to visit other locations in the franchise. Possibility of job transfers if available in place you would like to live.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212491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8224420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Management Careers are at the top of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4199955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Travel and Tourism Directors in the all Lesson Attachment tab to follow along with the slide presentation. </a:t>
            </a:r>
          </a:p>
          <a:p>
            <a:r>
              <a:rPr lang="en-US" sz="1200" b="0" i="0" u="none" strike="noStrike" kern="1200" baseline="0" dirty="0">
                <a:solidFill>
                  <a:schemeClr val="tx1"/>
                </a:solidFill>
                <a:latin typeface="+mn-lt"/>
                <a:ea typeface="+mn-ea"/>
                <a:cs typeface="+mn-cs"/>
              </a:rPr>
              <a:t>Click on hyperlink Travel Agent for more information. </a:t>
            </a:r>
          </a:p>
          <a:p>
            <a:r>
              <a:rPr lang="en-US" sz="1200" b="0" i="0" u="none" strike="noStrike" kern="1200" baseline="0" dirty="0">
                <a:solidFill>
                  <a:schemeClr val="tx1"/>
                </a:solidFill>
                <a:latin typeface="+mn-lt"/>
                <a:ea typeface="+mn-ea"/>
                <a:cs typeface="+mn-cs"/>
              </a:rPr>
              <a:t>AchieveTexas.org </a:t>
            </a:r>
          </a:p>
          <a:p>
            <a:r>
              <a:rPr lang="en-US" sz="1200" b="0" i="0" u="none" strike="noStrike" kern="1200" baseline="0" dirty="0">
                <a:solidFill>
                  <a:schemeClr val="tx1"/>
                </a:solidFill>
                <a:latin typeface="+mn-lt"/>
                <a:ea typeface="+mn-ea"/>
                <a:cs typeface="+mn-cs"/>
              </a:rPr>
              <a:t>Media Component Highlighting Occupations in Hospitality &amp; Tourism </a:t>
            </a:r>
          </a:p>
          <a:p>
            <a:r>
              <a:rPr lang="en-US" sz="1200" b="0" i="0" u="none" strike="noStrike" kern="1200" baseline="0" dirty="0">
                <a:solidFill>
                  <a:schemeClr val="tx1"/>
                </a:solidFill>
                <a:latin typeface="+mn-lt"/>
                <a:ea typeface="+mn-ea"/>
                <a:cs typeface="+mn-cs"/>
              </a:rPr>
              <a:t>http://www.achievetexas.org/_media/41-3041.00-09.mpg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3438014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1479656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1531410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27</a:t>
            </a:fld>
            <a:endParaRPr lang="en-US"/>
          </a:p>
        </p:txBody>
      </p:sp>
    </p:spTree>
    <p:extLst>
      <p:ext uri="{BB962C8B-B14F-4D97-AF65-F5344CB8AC3E}">
        <p14:creationId xmlns:p14="http://schemas.microsoft.com/office/powerpoint/2010/main" val="1179363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28</a:t>
            </a:fld>
            <a:endParaRPr lang="en-US"/>
          </a:p>
        </p:txBody>
      </p:sp>
    </p:spTree>
    <p:extLst>
      <p:ext uri="{BB962C8B-B14F-4D97-AF65-F5344CB8AC3E}">
        <p14:creationId xmlns:p14="http://schemas.microsoft.com/office/powerpoint/2010/main" val="948232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29</a:t>
            </a:fld>
            <a:endParaRPr lang="en-US"/>
          </a:p>
        </p:txBody>
      </p:sp>
    </p:spTree>
    <p:extLst>
      <p:ext uri="{BB962C8B-B14F-4D97-AF65-F5344CB8AC3E}">
        <p14:creationId xmlns:p14="http://schemas.microsoft.com/office/powerpoint/2010/main" val="1143181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Management Careers are at the top of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30</a:t>
            </a:fld>
            <a:endParaRPr lang="en-US"/>
          </a:p>
        </p:txBody>
      </p:sp>
    </p:spTree>
    <p:extLst>
      <p:ext uri="{BB962C8B-B14F-4D97-AF65-F5344CB8AC3E}">
        <p14:creationId xmlns:p14="http://schemas.microsoft.com/office/powerpoint/2010/main" val="13712000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Competitive Sports Athlete and Recreation Workers in the all Lesson Attachment tab to follow along with the slide presentation. The slides include information from the two models in alphabetical order. </a:t>
            </a:r>
          </a:p>
          <a:p>
            <a:r>
              <a:rPr lang="en-US" sz="1200" b="0" i="0" u="none" strike="noStrike" kern="1200" baseline="0" dirty="0">
                <a:solidFill>
                  <a:schemeClr val="tx1"/>
                </a:solidFill>
                <a:latin typeface="+mn-lt"/>
                <a:ea typeface="+mn-ea"/>
                <a:cs typeface="+mn-cs"/>
              </a:rPr>
              <a:t>Click on hyperlink Recreation Workers to view video. </a:t>
            </a:r>
          </a:p>
          <a:p>
            <a:r>
              <a:rPr lang="en-US" sz="1200" b="0" i="0" u="none" strike="noStrike" kern="1200" baseline="0" dirty="0">
                <a:solidFill>
                  <a:schemeClr val="tx1"/>
                </a:solidFill>
                <a:latin typeface="+mn-lt"/>
                <a:ea typeface="+mn-ea"/>
                <a:cs typeface="+mn-cs"/>
              </a:rPr>
              <a:t>AchieveTexas.org </a:t>
            </a:r>
          </a:p>
          <a:p>
            <a:r>
              <a:rPr lang="en-US" sz="1200" b="0" i="0" u="none" strike="noStrike" kern="1200" baseline="0" dirty="0">
                <a:solidFill>
                  <a:schemeClr val="tx1"/>
                </a:solidFill>
                <a:latin typeface="+mn-lt"/>
                <a:ea typeface="+mn-ea"/>
                <a:cs typeface="+mn-cs"/>
              </a:rPr>
              <a:t>Media Component Highlighting Occupations in Hospitality &amp; Tourism </a:t>
            </a:r>
          </a:p>
          <a:p>
            <a:r>
              <a:rPr lang="en-US" sz="1200" b="0" i="0" u="none" strike="noStrike" kern="1200" baseline="0" dirty="0">
                <a:solidFill>
                  <a:schemeClr val="tx1"/>
                </a:solidFill>
                <a:latin typeface="+mn-lt"/>
                <a:ea typeface="+mn-ea"/>
                <a:cs typeface="+mn-cs"/>
              </a:rPr>
              <a:t>http://www.achievetexas.org/_media/39-9032.00-09.mpg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31</a:t>
            </a:fld>
            <a:endParaRPr lang="en-US"/>
          </a:p>
        </p:txBody>
      </p:sp>
    </p:spTree>
    <p:extLst>
      <p:ext uri="{BB962C8B-B14F-4D97-AF65-F5344CB8AC3E}">
        <p14:creationId xmlns:p14="http://schemas.microsoft.com/office/powerpoint/2010/main" val="1670047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 jobs have both advantages and disadvantages. The hospitality industry can be very demanding. </a:t>
            </a:r>
          </a:p>
          <a:p>
            <a:r>
              <a:rPr lang="en-US" sz="1200" b="1" i="0" u="none" strike="noStrike" kern="1200" baseline="0" dirty="0">
                <a:solidFill>
                  <a:schemeClr val="tx1"/>
                </a:solidFill>
                <a:latin typeface="+mn-lt"/>
                <a:ea typeface="+mn-ea"/>
                <a:cs typeface="+mn-cs"/>
              </a:rPr>
              <a:t>Hours of work </a:t>
            </a:r>
            <a:r>
              <a:rPr lang="en-US" sz="1200" b="0" i="0" u="none" strike="noStrike" kern="1200" baseline="0" dirty="0">
                <a:solidFill>
                  <a:schemeClr val="tx1"/>
                </a:solidFill>
                <a:latin typeface="+mn-lt"/>
                <a:ea typeface="+mn-ea"/>
                <a:cs typeface="+mn-cs"/>
              </a:rPr>
              <a:t>– many employees work long hours. Manager may work six day weeks and work 60 hour weeks. May have to work nights, weekends, and holidays. </a:t>
            </a:r>
          </a:p>
          <a:p>
            <a:r>
              <a:rPr lang="en-US" sz="1200" b="1" i="0" u="none" strike="noStrike" kern="1200" baseline="0" dirty="0">
                <a:solidFill>
                  <a:schemeClr val="tx1"/>
                </a:solidFill>
                <a:latin typeface="+mn-lt"/>
                <a:ea typeface="+mn-ea"/>
                <a:cs typeface="+mn-cs"/>
              </a:rPr>
              <a:t>Relocation </a:t>
            </a:r>
            <a:r>
              <a:rPr lang="en-US" sz="1200" b="0" i="0" u="none" strike="noStrike" kern="1200" baseline="0" dirty="0">
                <a:solidFill>
                  <a:schemeClr val="tx1"/>
                </a:solidFill>
                <a:latin typeface="+mn-lt"/>
                <a:ea typeface="+mn-ea"/>
                <a:cs typeface="+mn-cs"/>
              </a:rPr>
              <a:t>– advancement may mean moving from place to another. </a:t>
            </a:r>
          </a:p>
          <a:p>
            <a:r>
              <a:rPr lang="en-US" sz="1200" b="1" i="0" u="none" strike="noStrike" kern="1200" baseline="0" dirty="0">
                <a:solidFill>
                  <a:schemeClr val="tx1"/>
                </a:solidFill>
                <a:latin typeface="+mn-lt"/>
                <a:ea typeface="+mn-ea"/>
                <a:cs typeface="+mn-cs"/>
              </a:rPr>
              <a:t>Stress </a:t>
            </a:r>
            <a:r>
              <a:rPr lang="en-US" sz="1200" b="0" i="0" u="none" strike="noStrike" kern="1200" baseline="0" dirty="0">
                <a:solidFill>
                  <a:schemeClr val="tx1"/>
                </a:solidFill>
                <a:latin typeface="+mn-lt"/>
                <a:ea typeface="+mn-ea"/>
                <a:cs typeface="+mn-cs"/>
              </a:rPr>
              <a:t>– may have many tasks to do at the same time and not enough time to complete them. May have difficult, dangerous or unpredictable tasks to manage. Some people do well and thrive on the excitement. </a:t>
            </a:r>
          </a:p>
          <a:p>
            <a:r>
              <a:rPr lang="en-US" sz="1200" b="1" i="0" u="none" strike="noStrike" kern="1200" baseline="0" dirty="0">
                <a:solidFill>
                  <a:schemeClr val="tx1"/>
                </a:solidFill>
                <a:latin typeface="+mn-lt"/>
                <a:ea typeface="+mn-ea"/>
                <a:cs typeface="+mn-cs"/>
              </a:rPr>
              <a:t>Working conditions </a:t>
            </a:r>
            <a:r>
              <a:rPr lang="en-US" sz="1200" b="0" i="0" u="none" strike="noStrike" kern="1200" baseline="0" dirty="0">
                <a:solidFill>
                  <a:schemeClr val="tx1"/>
                </a:solidFill>
                <a:latin typeface="+mn-lt"/>
                <a:ea typeface="+mn-ea"/>
                <a:cs typeface="+mn-cs"/>
              </a:rPr>
              <a:t>– some hospitality businesses have poor working conditions such as poor air conditioning, ventilation, or sanitary procedures making the job uncomfortable.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3591698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32</a:t>
            </a:fld>
            <a:endParaRPr lang="en-US"/>
          </a:p>
        </p:txBody>
      </p:sp>
    </p:spTree>
    <p:extLst>
      <p:ext uri="{BB962C8B-B14F-4D97-AF65-F5344CB8AC3E}">
        <p14:creationId xmlns:p14="http://schemas.microsoft.com/office/powerpoint/2010/main" val="4052889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33</a:t>
            </a:fld>
            <a:endParaRPr lang="en-US"/>
          </a:p>
        </p:txBody>
      </p:sp>
    </p:spTree>
    <p:extLst>
      <p:ext uri="{BB962C8B-B14F-4D97-AF65-F5344CB8AC3E}">
        <p14:creationId xmlns:p14="http://schemas.microsoft.com/office/powerpoint/2010/main" val="25073292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34</a:t>
            </a:fld>
            <a:endParaRPr lang="en-US"/>
          </a:p>
        </p:txBody>
      </p:sp>
    </p:spTree>
    <p:extLst>
      <p:ext uri="{BB962C8B-B14F-4D97-AF65-F5344CB8AC3E}">
        <p14:creationId xmlns:p14="http://schemas.microsoft.com/office/powerpoint/2010/main" val="5924318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two year programs at community colleges.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35</a:t>
            </a:fld>
            <a:endParaRPr lang="en-US"/>
          </a:p>
        </p:txBody>
      </p:sp>
    </p:spTree>
    <p:extLst>
      <p:ext uri="{BB962C8B-B14F-4D97-AF65-F5344CB8AC3E}">
        <p14:creationId xmlns:p14="http://schemas.microsoft.com/office/powerpoint/2010/main" val="24669152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36</a:t>
            </a:fld>
            <a:endParaRPr lang="en-US"/>
          </a:p>
        </p:txBody>
      </p:sp>
    </p:spTree>
    <p:extLst>
      <p:ext uri="{BB962C8B-B14F-4D97-AF65-F5344CB8AC3E}">
        <p14:creationId xmlns:p14="http://schemas.microsoft.com/office/powerpoint/2010/main" val="14510083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Management Careers are at the top of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38</a:t>
            </a:fld>
            <a:endParaRPr lang="en-US"/>
          </a:p>
        </p:txBody>
      </p:sp>
    </p:spTree>
    <p:extLst>
      <p:ext uri="{BB962C8B-B14F-4D97-AF65-F5344CB8AC3E}">
        <p14:creationId xmlns:p14="http://schemas.microsoft.com/office/powerpoint/2010/main" val="37387227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39</a:t>
            </a:fld>
            <a:endParaRPr lang="en-US"/>
          </a:p>
        </p:txBody>
      </p:sp>
    </p:spTree>
    <p:extLst>
      <p:ext uri="{BB962C8B-B14F-4D97-AF65-F5344CB8AC3E}">
        <p14:creationId xmlns:p14="http://schemas.microsoft.com/office/powerpoint/2010/main" val="18250947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ability to communicate clearly and positively is one of the most important skills in work and life. </a:t>
            </a:r>
          </a:p>
          <a:p>
            <a:r>
              <a:rPr lang="en-US" sz="1200" b="1" i="0" u="none" strike="noStrike" kern="1200" baseline="0" dirty="0">
                <a:solidFill>
                  <a:schemeClr val="tx1"/>
                </a:solidFill>
                <a:latin typeface="+mn-lt"/>
                <a:ea typeface="+mn-ea"/>
                <a:cs typeface="+mn-cs"/>
              </a:rPr>
              <a:t>Verbal </a:t>
            </a:r>
            <a:r>
              <a:rPr lang="en-US" sz="1200" b="0" i="0" u="none" strike="noStrike" kern="1200" baseline="0" dirty="0">
                <a:solidFill>
                  <a:schemeClr val="tx1"/>
                </a:solidFill>
                <a:latin typeface="+mn-lt"/>
                <a:ea typeface="+mn-ea"/>
                <a:cs typeface="+mn-cs"/>
              </a:rPr>
              <a:t>means using word in language and word choice. </a:t>
            </a:r>
          </a:p>
          <a:p>
            <a:r>
              <a:rPr lang="en-US" sz="1200" b="1" i="0" u="none" strike="noStrike" kern="1200" baseline="0" dirty="0">
                <a:solidFill>
                  <a:schemeClr val="tx1"/>
                </a:solidFill>
                <a:latin typeface="+mn-lt"/>
                <a:ea typeface="+mn-ea"/>
                <a:cs typeface="+mn-cs"/>
              </a:rPr>
              <a:t>Nonverbal </a:t>
            </a:r>
            <a:r>
              <a:rPr lang="en-US" sz="1200" b="0" i="0" u="none" strike="noStrike" kern="1200" baseline="0" dirty="0">
                <a:solidFill>
                  <a:schemeClr val="tx1"/>
                </a:solidFill>
                <a:latin typeface="+mn-lt"/>
                <a:ea typeface="+mn-ea"/>
                <a:cs typeface="+mn-cs"/>
              </a:rPr>
              <a:t>means without words includes body language, facial expressions, posture, hand gestures and tone of voice. </a:t>
            </a:r>
          </a:p>
          <a:p>
            <a:r>
              <a:rPr lang="en-US" sz="1200" b="1" i="0" u="none" strike="noStrike" kern="1200" baseline="0" dirty="0">
                <a:solidFill>
                  <a:schemeClr val="tx1"/>
                </a:solidFill>
                <a:latin typeface="+mn-lt"/>
                <a:ea typeface="+mn-ea"/>
                <a:cs typeface="+mn-cs"/>
              </a:rPr>
              <a:t>Listening </a:t>
            </a:r>
            <a:r>
              <a:rPr lang="en-US" sz="1200" b="0" i="0" u="none" strike="noStrike" kern="1200" baseline="0" dirty="0">
                <a:solidFill>
                  <a:schemeClr val="tx1"/>
                </a:solidFill>
                <a:latin typeface="+mn-lt"/>
                <a:ea typeface="+mn-ea"/>
                <a:cs typeface="+mn-cs"/>
              </a:rPr>
              <a:t>is an active process and you must pay attention when you listen to someone. </a:t>
            </a:r>
            <a:r>
              <a:rPr lang="en-US" sz="1200" b="1" i="0" u="none" strike="noStrike" kern="1200" baseline="0" dirty="0">
                <a:solidFill>
                  <a:schemeClr val="tx1"/>
                </a:solidFill>
                <a:latin typeface="+mn-lt"/>
                <a:ea typeface="+mn-ea"/>
                <a:cs typeface="+mn-cs"/>
              </a:rPr>
              <a:t>Speaking </a:t>
            </a:r>
            <a:r>
              <a:rPr lang="en-US" sz="1200" b="0" i="0" u="none" strike="noStrike" kern="1200" baseline="0" dirty="0">
                <a:solidFill>
                  <a:schemeClr val="tx1"/>
                </a:solidFill>
                <a:latin typeface="+mn-lt"/>
                <a:ea typeface="+mn-ea"/>
                <a:cs typeface="+mn-cs"/>
              </a:rPr>
              <a:t>occurs whenever you say something and includes the word you choose, your posture, and your tone of voice. </a:t>
            </a:r>
          </a:p>
          <a:p>
            <a:r>
              <a:rPr lang="en-US" sz="1200" b="1" i="0" u="none" strike="noStrike" kern="1200" baseline="0" dirty="0">
                <a:solidFill>
                  <a:schemeClr val="tx1"/>
                </a:solidFill>
                <a:latin typeface="+mn-lt"/>
                <a:ea typeface="+mn-ea"/>
                <a:cs typeface="+mn-cs"/>
              </a:rPr>
              <a:t>Reading </a:t>
            </a:r>
            <a:r>
              <a:rPr lang="en-US" sz="1200" b="0" i="0" u="none" strike="noStrike" kern="1200" baseline="0" dirty="0">
                <a:solidFill>
                  <a:schemeClr val="tx1"/>
                </a:solidFill>
                <a:latin typeface="+mn-lt"/>
                <a:ea typeface="+mn-ea"/>
                <a:cs typeface="+mn-cs"/>
              </a:rPr>
              <a:t>is an important way to learn new information such as the employee handbook, guidelines, checklists, and information on a computer screen</a:t>
            </a:r>
            <a:r>
              <a:rPr lang="en-US" sz="1200" b="1" i="0" u="none" strike="noStrike" kern="1200" baseline="0" dirty="0">
                <a:solidFill>
                  <a:schemeClr val="tx1"/>
                </a:solidFill>
                <a:latin typeface="+mn-lt"/>
                <a:ea typeface="+mn-ea"/>
                <a:cs typeface="+mn-cs"/>
              </a:rPr>
              <a:t>. Writing </a:t>
            </a:r>
            <a:r>
              <a:rPr lang="en-US" sz="1200" b="0" i="0" u="none" strike="noStrike" kern="1200" baseline="0" dirty="0">
                <a:solidFill>
                  <a:schemeClr val="tx1"/>
                </a:solidFill>
                <a:latin typeface="+mn-lt"/>
                <a:ea typeface="+mn-ea"/>
                <a:cs typeface="+mn-cs"/>
              </a:rPr>
              <a:t>includes using a keyboard on a computer to enter information, reports, and ordering supplies. </a:t>
            </a:r>
          </a:p>
          <a:p>
            <a:r>
              <a:rPr lang="en-US" sz="1200" b="0" i="0" u="none" strike="noStrike" kern="1200" baseline="0" dirty="0">
                <a:solidFill>
                  <a:schemeClr val="tx1"/>
                </a:solidFill>
                <a:latin typeface="+mn-lt"/>
                <a:ea typeface="+mn-ea"/>
                <a:cs typeface="+mn-cs"/>
              </a:rPr>
              <a:t>Basic </a:t>
            </a:r>
            <a:r>
              <a:rPr lang="en-US" sz="1200" b="1" i="0" u="none" strike="noStrike" kern="1200" baseline="0" dirty="0">
                <a:solidFill>
                  <a:schemeClr val="tx1"/>
                </a:solidFill>
                <a:latin typeface="+mn-lt"/>
                <a:ea typeface="+mn-ea"/>
                <a:cs typeface="+mn-cs"/>
              </a:rPr>
              <a:t>arithmetic and mathematics </a:t>
            </a:r>
            <a:r>
              <a:rPr lang="en-US" sz="1200" b="0" i="0" u="none" strike="noStrike" kern="1200" baseline="0" dirty="0">
                <a:solidFill>
                  <a:schemeClr val="tx1"/>
                </a:solidFill>
                <a:latin typeface="+mn-lt"/>
                <a:ea typeface="+mn-ea"/>
                <a:cs typeface="+mn-cs"/>
              </a:rPr>
              <a:t>needed to use a calculator and computer. </a:t>
            </a:r>
          </a:p>
          <a:p>
            <a:r>
              <a:rPr lang="en-US" sz="1200" b="1" i="0" u="none" strike="noStrike" kern="1200" baseline="0" dirty="0">
                <a:solidFill>
                  <a:schemeClr val="tx1"/>
                </a:solidFill>
                <a:latin typeface="+mn-lt"/>
                <a:ea typeface="+mn-ea"/>
                <a:cs typeface="+mn-cs"/>
              </a:rPr>
              <a:t>Electronic communication </a:t>
            </a:r>
            <a:r>
              <a:rPr lang="en-US" sz="1200" b="0" i="0" u="none" strike="noStrike" kern="1200" baseline="0" dirty="0">
                <a:solidFill>
                  <a:schemeClr val="tx1"/>
                </a:solidFill>
                <a:latin typeface="+mn-lt"/>
                <a:ea typeface="+mn-ea"/>
                <a:cs typeface="+mn-cs"/>
              </a:rPr>
              <a:t>includes computers, cell phones, two-way radios, pagers, and hand-held computers (tablets). Wireless devices and e-mail are also necessary to fulfill many requirements.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40</a:t>
            </a:fld>
            <a:endParaRPr lang="en-US"/>
          </a:p>
        </p:txBody>
      </p:sp>
    </p:spTree>
    <p:extLst>
      <p:ext uri="{BB962C8B-B14F-4D97-AF65-F5344CB8AC3E}">
        <p14:creationId xmlns:p14="http://schemas.microsoft.com/office/powerpoint/2010/main" val="31803135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Cluster- Hospitality and Tourism Careers O*Net Online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41</a:t>
            </a:fld>
            <a:endParaRPr lang="en-US"/>
          </a:p>
        </p:txBody>
      </p:sp>
    </p:spTree>
    <p:extLst>
      <p:ext uri="{BB962C8B-B14F-4D97-AF65-F5344CB8AC3E}">
        <p14:creationId xmlns:p14="http://schemas.microsoft.com/office/powerpoint/2010/main" val="37970628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Cluster- Hospitality and Tourism Careers O*Net Online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42</a:t>
            </a:fld>
            <a:endParaRPr lang="en-US"/>
          </a:p>
        </p:txBody>
      </p:sp>
    </p:spTree>
    <p:extLst>
      <p:ext uri="{BB962C8B-B14F-4D97-AF65-F5344CB8AC3E}">
        <p14:creationId xmlns:p14="http://schemas.microsoft.com/office/powerpoint/2010/main" val="4147577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Achieve Texas College and Career Initiative </a:t>
            </a:r>
            <a:r>
              <a:rPr lang="en-US" sz="1200" b="0" i="0" u="none" strike="noStrike" kern="1200" baseline="0" dirty="0">
                <a:solidFill>
                  <a:schemeClr val="tx1"/>
                </a:solidFill>
                <a:latin typeface="+mn-lt"/>
                <a:ea typeface="+mn-ea"/>
                <a:cs typeface="+mn-cs"/>
              </a:rPr>
              <a:t>is an education initiative designed to prepare students for a lifetime of success. It allows students to achieve excellence by preparing them for secondary and postsecondary opportunities, career preparation and advancement, meaningful work, and active citizenship. </a:t>
            </a:r>
          </a:p>
          <a:p>
            <a:r>
              <a:rPr lang="en-US" sz="1200" b="1" i="0" u="none" strike="noStrike" kern="1200" baseline="0" dirty="0">
                <a:solidFill>
                  <a:schemeClr val="tx1"/>
                </a:solidFill>
                <a:latin typeface="+mn-lt"/>
                <a:ea typeface="+mn-ea"/>
                <a:cs typeface="+mn-cs"/>
              </a:rPr>
              <a:t>Achieve Texas </a:t>
            </a:r>
            <a:r>
              <a:rPr lang="en-US" sz="1200" b="0" i="0" u="none" strike="noStrike" kern="1200" baseline="0" dirty="0">
                <a:solidFill>
                  <a:schemeClr val="tx1"/>
                </a:solidFill>
                <a:latin typeface="+mn-lt"/>
                <a:ea typeface="+mn-ea"/>
                <a:cs typeface="+mn-cs"/>
              </a:rPr>
              <a:t>is designed to help students (and their parents) make wise education choices. It is based on the belief that the curricula of the 21st century should combine </a:t>
            </a:r>
            <a:r>
              <a:rPr lang="en-US" sz="1200" b="0" i="1" u="none" strike="noStrike" kern="1200" baseline="0" dirty="0">
                <a:solidFill>
                  <a:schemeClr val="tx1"/>
                </a:solidFill>
                <a:latin typeface="+mn-lt"/>
                <a:ea typeface="+mn-ea"/>
                <a:cs typeface="+mn-cs"/>
              </a:rPr>
              <a:t>rigorous </a:t>
            </a:r>
            <a:r>
              <a:rPr lang="en-US" sz="1200" b="0" i="0" u="none" strike="noStrike" kern="1200" baseline="0" dirty="0">
                <a:solidFill>
                  <a:schemeClr val="tx1"/>
                </a:solidFill>
                <a:latin typeface="+mn-lt"/>
                <a:ea typeface="+mn-ea"/>
                <a:cs typeface="+mn-cs"/>
              </a:rPr>
              <a:t>academics with </a:t>
            </a:r>
            <a:r>
              <a:rPr lang="en-US" sz="1200" b="0" i="1" u="none" strike="noStrike" kern="1200" baseline="0" dirty="0">
                <a:solidFill>
                  <a:schemeClr val="tx1"/>
                </a:solidFill>
                <a:latin typeface="+mn-lt"/>
                <a:ea typeface="+mn-ea"/>
                <a:cs typeface="+mn-cs"/>
              </a:rPr>
              <a:t>relevant </a:t>
            </a:r>
            <a:r>
              <a:rPr lang="en-US" sz="1200" b="0" i="0" u="none" strike="noStrike" kern="1200" baseline="0" dirty="0">
                <a:solidFill>
                  <a:schemeClr val="tx1"/>
                </a:solidFill>
                <a:latin typeface="+mn-lt"/>
                <a:ea typeface="+mn-ea"/>
                <a:cs typeface="+mn-cs"/>
              </a:rPr>
              <a:t>career education. When schools integrate academic and technical education, students can see the “usefulness” of what they are learning. The system also facilitates a seamless transition from secondary to postsecondary opportunities.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1933471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Cluster- Hospitality and Tourism Careers O*Net Online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43</a:t>
            </a:fld>
            <a:endParaRPr lang="en-US"/>
          </a:p>
        </p:txBody>
      </p:sp>
    </p:spTree>
    <p:extLst>
      <p:ext uri="{BB962C8B-B14F-4D97-AF65-F5344CB8AC3E}">
        <p14:creationId xmlns:p14="http://schemas.microsoft.com/office/powerpoint/2010/main" val="17709486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Cluster- Hospitality and Tourism Careers O*Net Online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44</a:t>
            </a:fld>
            <a:endParaRPr lang="en-US"/>
          </a:p>
        </p:txBody>
      </p:sp>
    </p:spTree>
    <p:extLst>
      <p:ext uri="{BB962C8B-B14F-4D97-AF65-F5344CB8AC3E}">
        <p14:creationId xmlns:p14="http://schemas.microsoft.com/office/powerpoint/2010/main" val="8705478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career portfolio and interview skills may be taught in another lesson but you can introduce the information at this time.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45</a:t>
            </a:fld>
            <a:endParaRPr lang="en-US"/>
          </a:p>
        </p:txBody>
      </p:sp>
    </p:spTree>
    <p:extLst>
      <p:ext uri="{BB962C8B-B14F-4D97-AF65-F5344CB8AC3E}">
        <p14:creationId xmlns:p14="http://schemas.microsoft.com/office/powerpoint/2010/main" val="29480480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with students other responsibilities they would need to keep their jobs.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46</a:t>
            </a:fld>
            <a:endParaRPr lang="en-US"/>
          </a:p>
        </p:txBody>
      </p:sp>
    </p:spTree>
    <p:extLst>
      <p:ext uri="{BB962C8B-B14F-4D97-AF65-F5344CB8AC3E}">
        <p14:creationId xmlns:p14="http://schemas.microsoft.com/office/powerpoint/2010/main" val="21092106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may be several reasons to leave employment. Students may move away to college, have found another job with better pay, or have decided to return to school. Whatever the reasons may be, students should leave on good terms.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47</a:t>
            </a:fld>
            <a:endParaRPr lang="en-US"/>
          </a:p>
        </p:txBody>
      </p:sp>
    </p:spTree>
    <p:extLst>
      <p:ext uri="{BB962C8B-B14F-4D97-AF65-F5344CB8AC3E}">
        <p14:creationId xmlns:p14="http://schemas.microsoft.com/office/powerpoint/2010/main" val="36041238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Stress to students the need for updating their skills to keep up with current trends. </a:t>
            </a:r>
          </a:p>
          <a:p>
            <a:r>
              <a:rPr lang="en-US" sz="1200" b="0" i="0" u="none" strike="noStrike" kern="1200" baseline="0" dirty="0">
                <a:solidFill>
                  <a:schemeClr val="tx1"/>
                </a:solidFill>
                <a:latin typeface="+mn-lt"/>
                <a:ea typeface="+mn-ea"/>
                <a:cs typeface="+mn-cs"/>
              </a:rPr>
              <a:t>What other ways can students update their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48</a:t>
            </a:fld>
            <a:endParaRPr lang="en-US"/>
          </a:p>
        </p:txBody>
      </p:sp>
    </p:spTree>
    <p:extLst>
      <p:ext uri="{BB962C8B-B14F-4D97-AF65-F5344CB8AC3E}">
        <p14:creationId xmlns:p14="http://schemas.microsoft.com/office/powerpoint/2010/main" val="41273806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Employment can be found by networking (talking to friends, family, neighbors), newspaper ads, the website of the place where they would like employment, and the Texas Workforce Commission. </a:t>
            </a:r>
          </a:p>
          <a:p>
            <a:r>
              <a:rPr lang="en-US" sz="1200" b="0" i="0" u="none" strike="noStrike" kern="1200" baseline="0" dirty="0">
                <a:solidFill>
                  <a:schemeClr val="tx1"/>
                </a:solidFill>
                <a:latin typeface="+mn-lt"/>
                <a:ea typeface="+mn-ea"/>
                <a:cs typeface="+mn-cs"/>
              </a:rPr>
              <a:t>Click on hyperlink Careers in Hospitality: Service &amp; Adventure to view video. </a:t>
            </a:r>
          </a:p>
          <a:p>
            <a:r>
              <a:rPr lang="en-US" sz="1200" b="0" i="0" u="none" strike="noStrike" kern="1200" baseline="0" dirty="0">
                <a:solidFill>
                  <a:schemeClr val="tx1"/>
                </a:solidFill>
                <a:latin typeface="+mn-lt"/>
                <a:ea typeface="+mn-ea"/>
                <a:cs typeface="+mn-cs"/>
              </a:rPr>
              <a:t>Discover the rewarding career opportunities of the hospitality industry! Get the inside scoop about jobs in hotel and restaurant management in this clip from "Careers in Hospitality: Service &amp; Adventure" from Learning </a:t>
            </a:r>
            <a:r>
              <a:rPr lang="en-US" sz="1200" b="0" i="0" u="none" strike="noStrike" kern="1200" baseline="0" dirty="0" err="1">
                <a:solidFill>
                  <a:schemeClr val="tx1"/>
                </a:solidFill>
                <a:latin typeface="+mn-lt"/>
                <a:ea typeface="+mn-ea"/>
                <a:cs typeface="+mn-cs"/>
              </a:rPr>
              <a:t>ZoneXpress</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http://youtu.be/E6ud7E-ErRs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49</a:t>
            </a:fld>
            <a:endParaRPr lang="en-US"/>
          </a:p>
        </p:txBody>
      </p:sp>
    </p:spTree>
    <p:extLst>
      <p:ext uri="{BB962C8B-B14F-4D97-AF65-F5344CB8AC3E}">
        <p14:creationId xmlns:p14="http://schemas.microsoft.com/office/powerpoint/2010/main" val="35754996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time for questions about the lesson.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50</a:t>
            </a:fld>
            <a:endParaRPr lang="en-US"/>
          </a:p>
        </p:txBody>
      </p:sp>
    </p:spTree>
    <p:extLst>
      <p:ext uri="{BB962C8B-B14F-4D97-AF65-F5344CB8AC3E}">
        <p14:creationId xmlns:p14="http://schemas.microsoft.com/office/powerpoint/2010/main" val="2057398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POS represent a </a:t>
            </a:r>
            <a:r>
              <a:rPr lang="en-US" sz="1200" b="1" i="0" u="none" strike="noStrike" kern="1200" baseline="0" dirty="0">
                <a:solidFill>
                  <a:schemeClr val="tx1"/>
                </a:solidFill>
                <a:latin typeface="+mn-lt"/>
                <a:ea typeface="+mn-ea"/>
                <a:cs typeface="+mn-cs"/>
              </a:rPr>
              <a:t>recommended </a:t>
            </a:r>
            <a:r>
              <a:rPr lang="en-US" sz="1200" b="0" i="0" u="none" strike="noStrike" kern="1200" baseline="0" dirty="0">
                <a:solidFill>
                  <a:schemeClr val="tx1"/>
                </a:solidFill>
                <a:latin typeface="+mn-lt"/>
                <a:ea typeface="+mn-ea"/>
                <a:cs typeface="+mn-cs"/>
              </a:rPr>
              <a:t>sequence of coursework based on a student’s interest and career goal. POS contain lots of helpful information, including the core courses and career-related electives in high school that will help prepare students for their career goals. The POS are based upon the Recommended High School Graduation Plan and can easily be adapted for the Distinguished Achievement High School Graduation Plan. </a:t>
            </a:r>
          </a:p>
          <a:p>
            <a:r>
              <a:rPr lang="en-US" sz="1200" b="0" i="0" u="none" strike="noStrike" kern="1200" baseline="0" dirty="0">
                <a:solidFill>
                  <a:schemeClr val="tx1"/>
                </a:solidFill>
                <a:latin typeface="+mn-lt"/>
                <a:ea typeface="+mn-ea"/>
                <a:cs typeface="+mn-cs"/>
              </a:rPr>
              <a:t>There are 4 Programs of Study and 6 Models for this Career Cluster. </a:t>
            </a:r>
          </a:p>
          <a:p>
            <a:r>
              <a:rPr lang="en-US" sz="1200" b="0" i="0" u="none" strike="noStrike" kern="1200" baseline="0" dirty="0">
                <a:solidFill>
                  <a:schemeClr val="tx1"/>
                </a:solidFill>
                <a:latin typeface="+mn-lt"/>
                <a:ea typeface="+mn-ea"/>
                <a:cs typeface="+mn-cs"/>
              </a:rPr>
              <a:t>All schools are different and may choose to follow other Programs of Study. Be sure to tell students what your school has to offer.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04282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Chef-Head Cook and Food and Beverage Manager in the all Lesson Attachment tab to follow along with the slide presentation. The slides include information from the two models in alphabetical order.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33378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400896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862919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3733992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youtu.be/E6ud7E-ErRs" TargetMode="External"/><Relationship Id="rId2" Type="http://schemas.openxmlformats.org/officeDocument/2006/relationships/notesSlide" Target="../notesSlides/notesSlide46.xml"/><Relationship Id="rId1" Type="http://schemas.openxmlformats.org/officeDocument/2006/relationships/slideLayout" Target="../slideLayouts/slideLayout3.xml"/><Relationship Id="rId4" Type="http://schemas.openxmlformats.org/officeDocument/2006/relationships/hyperlink" Target="https://www.youtube.com/watch?v=Ugz3A5NMQSU&amp;feature=youtu.b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 Id="rId5" Type="http://schemas.openxmlformats.org/officeDocument/2006/relationships/hyperlink" Target="https://www.texasworkprep.com/texasworkprep.htm" TargetMode="External"/><Relationship Id="rId4" Type="http://schemas.openxmlformats.org/officeDocument/2006/relationships/hyperlink" Target="http://www.onetonline.org/"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youtu.be/E6ud7E-ErR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890048"/>
            <a:ext cx="7462935" cy="4773333"/>
          </a:xfrm>
        </p:spPr>
        <p:txBody>
          <a:bodyPr>
            <a:normAutofit/>
          </a:bodyPr>
          <a:lstStyle/>
          <a:p>
            <a:r>
              <a:rPr lang="en-US" sz="6000" dirty="0"/>
              <a:t>Careers in the Hospitality Industry</a:t>
            </a:r>
            <a:br>
              <a:rPr lang="en-US" sz="6000" dirty="0"/>
            </a:br>
            <a:br>
              <a:rPr lang="en-US" sz="6000" dirty="0"/>
            </a:br>
            <a:r>
              <a:rPr lang="en-US" sz="4000" dirty="0"/>
              <a:t>Connecting Education and Employment</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B0EFF-DBEB-4F28-B066-D1931D3CB24C}"/>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14B6F2BA-16A4-4FF9-B760-34174EC3E009}"/>
              </a:ext>
            </a:extLst>
          </p:cNvPr>
          <p:cNvSpPr>
            <a:spLocks noGrp="1"/>
          </p:cNvSpPr>
          <p:nvPr>
            <p:ph sz="half" idx="1"/>
          </p:nvPr>
        </p:nvSpPr>
        <p:spPr/>
        <p:txBody>
          <a:bodyPr/>
          <a:lstStyle/>
          <a:p>
            <a:pPr lvl="1"/>
            <a:r>
              <a:rPr lang="en-US" dirty="0" err="1"/>
              <a:t>Busperson</a:t>
            </a:r>
            <a:endParaRPr lang="en-US" dirty="0"/>
          </a:p>
          <a:p>
            <a:pPr lvl="1"/>
            <a:r>
              <a:rPr lang="en-US" dirty="0"/>
              <a:t>Cook Trainee</a:t>
            </a:r>
          </a:p>
          <a:p>
            <a:pPr lvl="1"/>
            <a:r>
              <a:rPr lang="en-US" dirty="0"/>
              <a:t>Food Server</a:t>
            </a:r>
          </a:p>
          <a:p>
            <a:pPr lvl="1"/>
            <a:r>
              <a:rPr lang="en-US" dirty="0"/>
              <a:t>Host</a:t>
            </a:r>
          </a:p>
          <a:p>
            <a:pPr lvl="1"/>
            <a:r>
              <a:rPr lang="en-US" dirty="0"/>
              <a:t>Kitchen Helper</a:t>
            </a:r>
          </a:p>
          <a:p>
            <a:pPr lvl="1"/>
            <a:r>
              <a:rPr lang="en-US" dirty="0"/>
              <a:t>Short-order Cook</a:t>
            </a:r>
          </a:p>
        </p:txBody>
      </p:sp>
    </p:spTree>
    <p:extLst>
      <p:ext uri="{BB962C8B-B14F-4D97-AF65-F5344CB8AC3E}">
        <p14:creationId xmlns:p14="http://schemas.microsoft.com/office/powerpoint/2010/main" val="1625129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41392-8394-401D-9690-798E163D4919}"/>
              </a:ext>
            </a:extLst>
          </p:cNvPr>
          <p:cNvSpPr>
            <a:spLocks noGrp="1"/>
          </p:cNvSpPr>
          <p:nvPr>
            <p:ph type="title"/>
          </p:nvPr>
        </p:nvSpPr>
        <p:spPr/>
        <p:txBody>
          <a:bodyPr/>
          <a:lstStyle/>
          <a:p>
            <a:r>
              <a:rPr lang="en-US" dirty="0"/>
              <a:t>Certificates</a:t>
            </a:r>
          </a:p>
        </p:txBody>
      </p:sp>
      <p:sp>
        <p:nvSpPr>
          <p:cNvPr id="3" name="Content Placeholder 2">
            <a:extLst>
              <a:ext uri="{FF2B5EF4-FFF2-40B4-BE49-F238E27FC236}">
                <a16:creationId xmlns:a16="http://schemas.microsoft.com/office/drawing/2014/main" id="{CE3DBF91-6B8F-4C90-9F30-8D607B1F8DEE}"/>
              </a:ext>
            </a:extLst>
          </p:cNvPr>
          <p:cNvSpPr>
            <a:spLocks noGrp="1"/>
          </p:cNvSpPr>
          <p:nvPr>
            <p:ph sz="half" idx="1"/>
          </p:nvPr>
        </p:nvSpPr>
        <p:spPr/>
        <p:txBody>
          <a:bodyPr/>
          <a:lstStyle/>
          <a:p>
            <a:pPr lvl="1"/>
            <a:r>
              <a:rPr lang="en-US" dirty="0"/>
              <a:t>Banquet Server</a:t>
            </a:r>
          </a:p>
          <a:p>
            <a:pPr lvl="1"/>
            <a:r>
              <a:rPr lang="en-US" dirty="0"/>
              <a:t>Banquet Setup Employee</a:t>
            </a:r>
          </a:p>
          <a:p>
            <a:pPr lvl="1"/>
            <a:r>
              <a:rPr lang="en-US" dirty="0"/>
              <a:t>Certified Food Manager</a:t>
            </a:r>
          </a:p>
          <a:p>
            <a:pPr lvl="1"/>
            <a:r>
              <a:rPr lang="en-US" dirty="0"/>
              <a:t>Culinarian</a:t>
            </a:r>
          </a:p>
          <a:p>
            <a:pPr lvl="1"/>
            <a:r>
              <a:rPr lang="en-US" dirty="0"/>
              <a:t>Culinary Specialist</a:t>
            </a:r>
          </a:p>
          <a:p>
            <a:pPr lvl="1"/>
            <a:r>
              <a:rPr lang="en-US" dirty="0"/>
              <a:t>Food Manager</a:t>
            </a:r>
          </a:p>
          <a:p>
            <a:endParaRPr lang="en-US" dirty="0"/>
          </a:p>
        </p:txBody>
      </p:sp>
      <p:sp>
        <p:nvSpPr>
          <p:cNvPr id="4" name="Content Placeholder 3">
            <a:extLst>
              <a:ext uri="{FF2B5EF4-FFF2-40B4-BE49-F238E27FC236}">
                <a16:creationId xmlns:a16="http://schemas.microsoft.com/office/drawing/2014/main" id="{D3A1ED31-ADBF-4ACC-A893-3389B4FD0EBA}"/>
              </a:ext>
            </a:extLst>
          </p:cNvPr>
          <p:cNvSpPr>
            <a:spLocks noGrp="1"/>
          </p:cNvSpPr>
          <p:nvPr>
            <p:ph sz="half" idx="10"/>
          </p:nvPr>
        </p:nvSpPr>
        <p:spPr/>
        <p:txBody>
          <a:bodyPr/>
          <a:lstStyle/>
          <a:p>
            <a:pPr lvl="1"/>
            <a:r>
              <a:rPr lang="en-US" dirty="0"/>
              <a:t>Journey Baker</a:t>
            </a:r>
          </a:p>
          <a:p>
            <a:pPr lvl="1"/>
            <a:r>
              <a:rPr lang="en-US" dirty="0"/>
              <a:t>Pastry Culinarian</a:t>
            </a:r>
          </a:p>
          <a:p>
            <a:pPr lvl="1"/>
            <a:r>
              <a:rPr lang="en-US" dirty="0"/>
              <a:t>OSHA </a:t>
            </a:r>
            <a:r>
              <a:rPr lang="en-US" dirty="0" err="1"/>
              <a:t>CareerSafe</a:t>
            </a:r>
            <a:r>
              <a:rPr lang="en-US" dirty="0"/>
              <a:t>®</a:t>
            </a:r>
          </a:p>
          <a:p>
            <a:pPr lvl="1"/>
            <a:r>
              <a:rPr lang="en-US" dirty="0"/>
              <a:t>ProStart®</a:t>
            </a:r>
          </a:p>
          <a:p>
            <a:pPr lvl="1"/>
            <a:r>
              <a:rPr lang="en-US" dirty="0"/>
              <a:t>Restaurant Server</a:t>
            </a:r>
          </a:p>
          <a:p>
            <a:pPr lvl="1"/>
            <a:r>
              <a:rPr lang="en-US" dirty="0"/>
              <a:t>Secondary Culinary Graduate</a:t>
            </a:r>
          </a:p>
          <a:p>
            <a:pPr lvl="1"/>
            <a:r>
              <a:rPr lang="en-US" dirty="0" err="1"/>
              <a:t>ServSafe</a:t>
            </a:r>
            <a:r>
              <a:rPr lang="en-US" dirty="0"/>
              <a:t>®</a:t>
            </a:r>
          </a:p>
          <a:p>
            <a:endParaRPr lang="en-US" dirty="0"/>
          </a:p>
        </p:txBody>
      </p:sp>
    </p:spTree>
    <p:extLst>
      <p:ext uri="{BB962C8B-B14F-4D97-AF65-F5344CB8AC3E}">
        <p14:creationId xmlns:p14="http://schemas.microsoft.com/office/powerpoint/2010/main" val="1123075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41392-8394-401D-9690-798E163D4919}"/>
              </a:ext>
            </a:extLst>
          </p:cNvPr>
          <p:cNvSpPr>
            <a:spLocks noGrp="1"/>
          </p:cNvSpPr>
          <p:nvPr>
            <p:ph type="title"/>
          </p:nvPr>
        </p:nvSpPr>
        <p:spPr/>
        <p:txBody>
          <a:bodyPr/>
          <a:lstStyle/>
          <a:p>
            <a:r>
              <a:rPr lang="en-US" dirty="0"/>
              <a:t>Certificates</a:t>
            </a:r>
          </a:p>
        </p:txBody>
      </p:sp>
      <p:sp>
        <p:nvSpPr>
          <p:cNvPr id="3" name="Content Placeholder 2">
            <a:extLst>
              <a:ext uri="{FF2B5EF4-FFF2-40B4-BE49-F238E27FC236}">
                <a16:creationId xmlns:a16="http://schemas.microsoft.com/office/drawing/2014/main" id="{CE3DBF91-6B8F-4C90-9F30-8D607B1F8DEE}"/>
              </a:ext>
            </a:extLst>
          </p:cNvPr>
          <p:cNvSpPr>
            <a:spLocks noGrp="1"/>
          </p:cNvSpPr>
          <p:nvPr>
            <p:ph sz="half" idx="1"/>
          </p:nvPr>
        </p:nvSpPr>
        <p:spPr/>
        <p:txBody>
          <a:bodyPr/>
          <a:lstStyle/>
          <a:p>
            <a:pPr marL="0" lvl="1" indent="0">
              <a:buNone/>
            </a:pPr>
            <a:r>
              <a:rPr lang="en-US" b="1" dirty="0"/>
              <a:t>Career Options:</a:t>
            </a:r>
          </a:p>
          <a:p>
            <a:pPr lvl="1"/>
            <a:r>
              <a:rPr lang="en-US" dirty="0"/>
              <a:t>Banquet Setup Server</a:t>
            </a:r>
          </a:p>
          <a:p>
            <a:pPr lvl="1"/>
            <a:r>
              <a:rPr lang="en-US" dirty="0"/>
              <a:t>Chef/Cook Assistant</a:t>
            </a:r>
          </a:p>
          <a:p>
            <a:pPr lvl="1"/>
            <a:r>
              <a:rPr lang="en-US" dirty="0"/>
              <a:t>Fast Food Assistant Manager</a:t>
            </a:r>
          </a:p>
          <a:p>
            <a:pPr lvl="1"/>
            <a:r>
              <a:rPr lang="en-US" dirty="0"/>
              <a:t>Food Preparation Worker</a:t>
            </a:r>
          </a:p>
          <a:p>
            <a:endParaRPr lang="en-US" dirty="0"/>
          </a:p>
        </p:txBody>
      </p:sp>
      <p:sp>
        <p:nvSpPr>
          <p:cNvPr id="4" name="Content Placeholder 3">
            <a:extLst>
              <a:ext uri="{FF2B5EF4-FFF2-40B4-BE49-F238E27FC236}">
                <a16:creationId xmlns:a16="http://schemas.microsoft.com/office/drawing/2014/main" id="{D3A1ED31-ADBF-4ACC-A893-3389B4FD0EBA}"/>
              </a:ext>
            </a:extLst>
          </p:cNvPr>
          <p:cNvSpPr>
            <a:spLocks noGrp="1"/>
          </p:cNvSpPr>
          <p:nvPr>
            <p:ph sz="half" idx="10"/>
          </p:nvPr>
        </p:nvSpPr>
        <p:spPr/>
        <p:txBody>
          <a:bodyPr/>
          <a:lstStyle/>
          <a:p>
            <a:pPr lvl="1"/>
            <a:r>
              <a:rPr lang="en-US" dirty="0"/>
              <a:t>Host</a:t>
            </a:r>
          </a:p>
          <a:p>
            <a:pPr lvl="1"/>
            <a:r>
              <a:rPr lang="en-US" dirty="0"/>
              <a:t>Pastry Cook</a:t>
            </a:r>
          </a:p>
          <a:p>
            <a:pPr lvl="1"/>
            <a:r>
              <a:rPr lang="en-US" dirty="0"/>
              <a:t>Prep Cook</a:t>
            </a:r>
          </a:p>
          <a:p>
            <a:pPr lvl="1"/>
            <a:r>
              <a:rPr lang="en-US" dirty="0"/>
              <a:t>Restaurant Server</a:t>
            </a:r>
          </a:p>
          <a:p>
            <a:pPr lvl="1"/>
            <a:r>
              <a:rPr lang="en-US" dirty="0"/>
              <a:t>Short-order Cook</a:t>
            </a:r>
          </a:p>
          <a:p>
            <a:endParaRPr lang="en-US" dirty="0"/>
          </a:p>
        </p:txBody>
      </p:sp>
    </p:spTree>
    <p:extLst>
      <p:ext uri="{BB962C8B-B14F-4D97-AF65-F5344CB8AC3E}">
        <p14:creationId xmlns:p14="http://schemas.microsoft.com/office/powerpoint/2010/main" val="167058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1D603-6583-4317-8C90-7480EEAB9791}"/>
              </a:ext>
            </a:extLst>
          </p:cNvPr>
          <p:cNvSpPr>
            <a:spLocks noGrp="1"/>
          </p:cNvSpPr>
          <p:nvPr>
            <p:ph type="title"/>
          </p:nvPr>
        </p:nvSpPr>
        <p:spPr/>
        <p:txBody>
          <a:bodyPr/>
          <a:lstStyle/>
          <a:p>
            <a:r>
              <a:rPr lang="en-US" dirty="0"/>
              <a:t>Associate Degrees</a:t>
            </a:r>
          </a:p>
        </p:txBody>
      </p:sp>
      <p:sp>
        <p:nvSpPr>
          <p:cNvPr id="4" name="Content Placeholder 3">
            <a:extLst>
              <a:ext uri="{FF2B5EF4-FFF2-40B4-BE49-F238E27FC236}">
                <a16:creationId xmlns:a16="http://schemas.microsoft.com/office/drawing/2014/main" id="{5B37BDC6-0F83-4711-A810-6B077D7493F2}"/>
              </a:ext>
            </a:extLst>
          </p:cNvPr>
          <p:cNvSpPr>
            <a:spLocks noGrp="1"/>
          </p:cNvSpPr>
          <p:nvPr>
            <p:ph sz="half" idx="1"/>
          </p:nvPr>
        </p:nvSpPr>
        <p:spPr/>
        <p:txBody>
          <a:bodyPr/>
          <a:lstStyle/>
          <a:p>
            <a:pPr lvl="1"/>
            <a:r>
              <a:rPr lang="en-US" dirty="0"/>
              <a:t>Baking/Pastry</a:t>
            </a:r>
          </a:p>
          <a:p>
            <a:pPr lvl="1"/>
            <a:r>
              <a:rPr lang="en-US" dirty="0"/>
              <a:t>Culinary Arts</a:t>
            </a:r>
          </a:p>
          <a:p>
            <a:pPr lvl="1"/>
            <a:r>
              <a:rPr lang="en-US" dirty="0"/>
              <a:t>Culinary Arts Specialization</a:t>
            </a:r>
          </a:p>
          <a:p>
            <a:pPr lvl="1"/>
            <a:r>
              <a:rPr lang="en-US" dirty="0"/>
              <a:t>Food and Hospitality  Services</a:t>
            </a:r>
          </a:p>
          <a:p>
            <a:pPr lvl="1"/>
            <a:r>
              <a:rPr lang="en-US" dirty="0"/>
              <a:t>Hospitality Management</a:t>
            </a:r>
          </a:p>
          <a:p>
            <a:pPr lvl="1"/>
            <a:r>
              <a:rPr lang="en-US" dirty="0"/>
              <a:t>Hotel/Restaurant  Management</a:t>
            </a:r>
          </a:p>
          <a:p>
            <a:pPr lvl="1"/>
            <a:r>
              <a:rPr lang="en-US" dirty="0"/>
              <a:t>Restaurant Management</a:t>
            </a:r>
          </a:p>
          <a:p>
            <a:endParaRPr lang="en-US" dirty="0"/>
          </a:p>
        </p:txBody>
      </p:sp>
      <p:sp>
        <p:nvSpPr>
          <p:cNvPr id="5" name="Content Placeholder 4">
            <a:extLst>
              <a:ext uri="{FF2B5EF4-FFF2-40B4-BE49-F238E27FC236}">
                <a16:creationId xmlns:a16="http://schemas.microsoft.com/office/drawing/2014/main" id="{A7F7E06E-FD06-44CC-A5BB-C9145EDDA120}"/>
              </a:ext>
            </a:extLst>
          </p:cNvPr>
          <p:cNvSpPr>
            <a:spLocks noGrp="1"/>
          </p:cNvSpPr>
          <p:nvPr>
            <p:ph sz="half" idx="10"/>
          </p:nvPr>
        </p:nvSpPr>
        <p:spPr/>
        <p:txBody>
          <a:bodyPr/>
          <a:lstStyle/>
          <a:p>
            <a:r>
              <a:rPr lang="en-US" b="1" dirty="0"/>
              <a:t>Career Options:</a:t>
            </a:r>
          </a:p>
          <a:p>
            <a:pPr lvl="1"/>
            <a:r>
              <a:rPr lang="en-US" dirty="0"/>
              <a:t>Baker/Pastry Chef</a:t>
            </a:r>
          </a:p>
          <a:p>
            <a:pPr lvl="1"/>
            <a:r>
              <a:rPr lang="en-US" dirty="0"/>
              <a:t>Fast Food Manager</a:t>
            </a:r>
          </a:p>
          <a:p>
            <a:pPr lvl="1"/>
            <a:r>
              <a:rPr lang="en-US" dirty="0"/>
              <a:t>Food and Beverage Manager</a:t>
            </a:r>
          </a:p>
          <a:p>
            <a:pPr lvl="1"/>
            <a:r>
              <a:rPr lang="en-US" dirty="0"/>
              <a:t>Food Service Specialist</a:t>
            </a:r>
          </a:p>
          <a:p>
            <a:pPr lvl="1"/>
            <a:r>
              <a:rPr lang="en-US" dirty="0" err="1"/>
              <a:t>Maitre’d</a:t>
            </a:r>
            <a:endParaRPr lang="en-US" dirty="0"/>
          </a:p>
          <a:p>
            <a:pPr lvl="1"/>
            <a:r>
              <a:rPr lang="en-US" dirty="0"/>
              <a:t>Restaurant Assistant Manager</a:t>
            </a:r>
          </a:p>
          <a:p>
            <a:pPr lvl="1"/>
            <a:r>
              <a:rPr lang="en-US" dirty="0"/>
              <a:t>Sous Chef</a:t>
            </a:r>
          </a:p>
          <a:p>
            <a:pPr lvl="1"/>
            <a:r>
              <a:rPr lang="en-US" dirty="0"/>
              <a:t>Specialty Cook</a:t>
            </a:r>
          </a:p>
          <a:p>
            <a:endParaRPr lang="en-US" dirty="0"/>
          </a:p>
        </p:txBody>
      </p:sp>
    </p:spTree>
    <p:extLst>
      <p:ext uri="{BB962C8B-B14F-4D97-AF65-F5344CB8AC3E}">
        <p14:creationId xmlns:p14="http://schemas.microsoft.com/office/powerpoint/2010/main" val="196272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FE12-96DF-404C-864E-02EF1C30E1AB}"/>
              </a:ext>
            </a:extLst>
          </p:cNvPr>
          <p:cNvSpPr>
            <a:spLocks noGrp="1"/>
          </p:cNvSpPr>
          <p:nvPr>
            <p:ph type="title"/>
          </p:nvPr>
        </p:nvSpPr>
        <p:spPr/>
        <p:txBody>
          <a:bodyPr/>
          <a:lstStyle/>
          <a:p>
            <a:r>
              <a:rPr lang="en-US" dirty="0"/>
              <a:t>Bachelor Degrees</a:t>
            </a:r>
          </a:p>
        </p:txBody>
      </p:sp>
      <p:sp>
        <p:nvSpPr>
          <p:cNvPr id="6" name="Content Placeholder 5">
            <a:extLst>
              <a:ext uri="{FF2B5EF4-FFF2-40B4-BE49-F238E27FC236}">
                <a16:creationId xmlns:a16="http://schemas.microsoft.com/office/drawing/2014/main" id="{CBD767B9-3584-4A6D-9296-34DED0E48A77}"/>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  Management</a:t>
            </a:r>
          </a:p>
          <a:p>
            <a:pPr lvl="1"/>
            <a:r>
              <a:rPr lang="en-US" dirty="0"/>
              <a:t>Restaurant, Hotel, and  Institutional  Management</a:t>
            </a:r>
          </a:p>
          <a:p>
            <a:endParaRPr lang="en-US" dirty="0"/>
          </a:p>
        </p:txBody>
      </p:sp>
    </p:spTree>
    <p:extLst>
      <p:ext uri="{BB962C8B-B14F-4D97-AF65-F5344CB8AC3E}">
        <p14:creationId xmlns:p14="http://schemas.microsoft.com/office/powerpoint/2010/main" val="144502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FE12-96DF-404C-864E-02EF1C30E1AB}"/>
              </a:ext>
            </a:extLst>
          </p:cNvPr>
          <p:cNvSpPr>
            <a:spLocks noGrp="1"/>
          </p:cNvSpPr>
          <p:nvPr>
            <p:ph type="title"/>
          </p:nvPr>
        </p:nvSpPr>
        <p:spPr/>
        <p:txBody>
          <a:bodyPr/>
          <a:lstStyle/>
          <a:p>
            <a:r>
              <a:rPr lang="en-US" dirty="0"/>
              <a:t>Bachelor Degrees</a:t>
            </a:r>
          </a:p>
        </p:txBody>
      </p:sp>
      <p:sp>
        <p:nvSpPr>
          <p:cNvPr id="6" name="Content Placeholder 5">
            <a:extLst>
              <a:ext uri="{FF2B5EF4-FFF2-40B4-BE49-F238E27FC236}">
                <a16:creationId xmlns:a16="http://schemas.microsoft.com/office/drawing/2014/main" id="{CBD767B9-3584-4A6D-9296-34DED0E48A77}"/>
              </a:ext>
            </a:extLst>
          </p:cNvPr>
          <p:cNvSpPr>
            <a:spLocks noGrp="1"/>
          </p:cNvSpPr>
          <p:nvPr>
            <p:ph sz="half" idx="1"/>
          </p:nvPr>
        </p:nvSpPr>
        <p:spPr/>
        <p:txBody>
          <a:bodyPr/>
          <a:lstStyle/>
          <a:p>
            <a:r>
              <a:rPr lang="en-US" b="1" dirty="0"/>
              <a:t>Career Options:</a:t>
            </a:r>
          </a:p>
          <a:p>
            <a:pPr lvl="1"/>
            <a:r>
              <a:rPr lang="en-US" dirty="0"/>
              <a:t>Caterer</a:t>
            </a:r>
          </a:p>
          <a:p>
            <a:pPr lvl="1"/>
            <a:r>
              <a:rPr lang="en-US" dirty="0"/>
              <a:t>Catering and Banquet Director</a:t>
            </a:r>
          </a:p>
          <a:p>
            <a:pPr lvl="1"/>
            <a:r>
              <a:rPr lang="en-US" dirty="0"/>
              <a:t>Culinary Arts Instructor</a:t>
            </a:r>
          </a:p>
          <a:p>
            <a:pPr lvl="1"/>
            <a:r>
              <a:rPr lang="en-US" dirty="0"/>
              <a:t>Executive Chef</a:t>
            </a:r>
          </a:p>
          <a:p>
            <a:pPr lvl="1"/>
            <a:r>
              <a:rPr lang="en-US" dirty="0"/>
              <a:t>Food and Beverage Director</a:t>
            </a:r>
          </a:p>
          <a:p>
            <a:endParaRPr lang="en-US" dirty="0"/>
          </a:p>
        </p:txBody>
      </p:sp>
      <p:sp>
        <p:nvSpPr>
          <p:cNvPr id="7" name="Content Placeholder 6">
            <a:extLst>
              <a:ext uri="{FF2B5EF4-FFF2-40B4-BE49-F238E27FC236}">
                <a16:creationId xmlns:a16="http://schemas.microsoft.com/office/drawing/2014/main" id="{EC1D7E3D-20F6-4BEC-8448-ED8557D1343C}"/>
              </a:ext>
            </a:extLst>
          </p:cNvPr>
          <p:cNvSpPr>
            <a:spLocks noGrp="1"/>
          </p:cNvSpPr>
          <p:nvPr>
            <p:ph sz="half" idx="10"/>
          </p:nvPr>
        </p:nvSpPr>
        <p:spPr/>
        <p:txBody>
          <a:bodyPr/>
          <a:lstStyle/>
          <a:p>
            <a:pPr lvl="1"/>
            <a:endParaRPr lang="en-US" dirty="0"/>
          </a:p>
          <a:p>
            <a:pPr lvl="1"/>
            <a:r>
              <a:rPr lang="en-US" dirty="0"/>
              <a:t>Food and Beverage Manager</a:t>
            </a:r>
          </a:p>
          <a:p>
            <a:pPr lvl="1"/>
            <a:r>
              <a:rPr lang="en-US" dirty="0"/>
              <a:t>Independent Chef/Owner</a:t>
            </a:r>
          </a:p>
          <a:p>
            <a:pPr lvl="1"/>
            <a:r>
              <a:rPr lang="en-US" dirty="0"/>
              <a:t>Kitchen Manager</a:t>
            </a:r>
          </a:p>
          <a:p>
            <a:pPr lvl="1"/>
            <a:r>
              <a:rPr lang="en-US" dirty="0"/>
              <a:t>Restaurant/Food Service Owner</a:t>
            </a:r>
          </a:p>
          <a:p>
            <a:pPr lvl="1"/>
            <a:r>
              <a:rPr lang="en-US" dirty="0"/>
              <a:t>Restaurant Manager</a:t>
            </a:r>
          </a:p>
        </p:txBody>
      </p:sp>
    </p:spTree>
    <p:extLst>
      <p:ext uri="{BB962C8B-B14F-4D97-AF65-F5344CB8AC3E}">
        <p14:creationId xmlns:p14="http://schemas.microsoft.com/office/powerpoint/2010/main" val="3325621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1ED2-1FA1-4FB3-835B-A47947284CFA}"/>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399367D8-49A3-4312-8FA8-E64AF14D0AB0}"/>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  Management</a:t>
            </a:r>
          </a:p>
          <a:p>
            <a:pPr lvl="1"/>
            <a:r>
              <a:rPr lang="en-US" dirty="0"/>
              <a:t>Restaurant, Hotel, and Institutional Management</a:t>
            </a:r>
          </a:p>
          <a:p>
            <a:endParaRPr lang="en-US" dirty="0"/>
          </a:p>
        </p:txBody>
      </p:sp>
      <p:sp>
        <p:nvSpPr>
          <p:cNvPr id="4" name="Content Placeholder 3">
            <a:extLst>
              <a:ext uri="{FF2B5EF4-FFF2-40B4-BE49-F238E27FC236}">
                <a16:creationId xmlns:a16="http://schemas.microsoft.com/office/drawing/2014/main" id="{0E390B46-36D9-454F-87EB-2FE5B0A0630D}"/>
              </a:ext>
            </a:extLst>
          </p:cNvPr>
          <p:cNvSpPr>
            <a:spLocks noGrp="1"/>
          </p:cNvSpPr>
          <p:nvPr>
            <p:ph sz="half" idx="10"/>
          </p:nvPr>
        </p:nvSpPr>
        <p:spPr/>
        <p:txBody>
          <a:bodyPr/>
          <a:lstStyle/>
          <a:p>
            <a:r>
              <a:rPr lang="en-US" b="1" dirty="0"/>
              <a:t>Career Options:</a:t>
            </a:r>
          </a:p>
          <a:p>
            <a:pPr lvl="1"/>
            <a:r>
              <a:rPr lang="en-US" dirty="0"/>
              <a:t>Catering/Banquet Manager</a:t>
            </a:r>
          </a:p>
          <a:p>
            <a:pPr lvl="1"/>
            <a:r>
              <a:rPr lang="en-US" dirty="0"/>
              <a:t>Corporate Executive Chef</a:t>
            </a:r>
          </a:p>
          <a:p>
            <a:pPr lvl="1"/>
            <a:r>
              <a:rPr lang="en-US" dirty="0"/>
              <a:t>Food and Beverage Administration</a:t>
            </a:r>
          </a:p>
          <a:p>
            <a:pPr lvl="1"/>
            <a:r>
              <a:rPr lang="en-US" dirty="0"/>
              <a:t>Food and Beverage Controller</a:t>
            </a:r>
          </a:p>
          <a:p>
            <a:pPr lvl="1"/>
            <a:r>
              <a:rPr lang="en-US" dirty="0"/>
              <a:t>Food and Beverage Director</a:t>
            </a:r>
          </a:p>
          <a:p>
            <a:pPr lvl="1"/>
            <a:r>
              <a:rPr lang="en-US" dirty="0"/>
              <a:t>Operations Administrator</a:t>
            </a:r>
          </a:p>
          <a:p>
            <a:pPr lvl="1"/>
            <a:r>
              <a:rPr lang="en-US" dirty="0"/>
              <a:t>Vice-President Operations</a:t>
            </a:r>
          </a:p>
        </p:txBody>
      </p:sp>
    </p:spTree>
    <p:extLst>
      <p:ext uri="{BB962C8B-B14F-4D97-AF65-F5344CB8AC3E}">
        <p14:creationId xmlns:p14="http://schemas.microsoft.com/office/powerpoint/2010/main" val="2002614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A7BD7E-8F3F-45BE-9BD2-348E2BADEB39}"/>
              </a:ext>
            </a:extLst>
          </p:cNvPr>
          <p:cNvSpPr>
            <a:spLocks noGrp="1"/>
          </p:cNvSpPr>
          <p:nvPr>
            <p:ph type="title"/>
          </p:nvPr>
        </p:nvSpPr>
        <p:spPr/>
        <p:txBody>
          <a:bodyPr/>
          <a:lstStyle/>
          <a:p>
            <a:r>
              <a:rPr lang="en-US" dirty="0"/>
              <a:t>Lodging</a:t>
            </a:r>
          </a:p>
        </p:txBody>
      </p:sp>
      <p:sp>
        <p:nvSpPr>
          <p:cNvPr id="3" name="Content Placeholder 2">
            <a:extLst>
              <a:ext uri="{FF2B5EF4-FFF2-40B4-BE49-F238E27FC236}">
                <a16:creationId xmlns:a16="http://schemas.microsoft.com/office/drawing/2014/main" id="{1E08DD36-6999-4CE9-B88E-CD236516F8EF}"/>
              </a:ext>
            </a:extLst>
          </p:cNvPr>
          <p:cNvSpPr>
            <a:spLocks noGrp="1"/>
          </p:cNvSpPr>
          <p:nvPr>
            <p:ph sz="half" idx="1"/>
          </p:nvPr>
        </p:nvSpPr>
        <p:spPr/>
        <p:txBody>
          <a:bodyPr/>
          <a:lstStyle/>
          <a:p>
            <a:pPr lvl="1"/>
            <a:r>
              <a:rPr lang="en-US" dirty="0"/>
              <a:t>Lodging Manager</a:t>
            </a:r>
          </a:p>
          <a:p>
            <a:endParaRPr lang="en-US" dirty="0"/>
          </a:p>
        </p:txBody>
      </p:sp>
      <p:sp>
        <p:nvSpPr>
          <p:cNvPr id="6" name="object 3">
            <a:extLst>
              <a:ext uri="{FF2B5EF4-FFF2-40B4-BE49-F238E27FC236}">
                <a16:creationId xmlns:a16="http://schemas.microsoft.com/office/drawing/2014/main" id="{55EB881F-70F4-4A4D-9882-47B11B0810DD}"/>
              </a:ext>
            </a:extLst>
          </p:cNvPr>
          <p:cNvSpPr/>
          <p:nvPr/>
        </p:nvSpPr>
        <p:spPr>
          <a:xfrm>
            <a:off x="7787148" y="1420420"/>
            <a:ext cx="3293806" cy="494070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936079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9D93-BABF-41F3-B1E6-2A329CA0E5E8}"/>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9C59AE3A-E029-4557-A1C8-CAB513D57884}"/>
              </a:ext>
            </a:extLst>
          </p:cNvPr>
          <p:cNvSpPr>
            <a:spLocks noGrp="1"/>
          </p:cNvSpPr>
          <p:nvPr>
            <p:ph sz="half" idx="1"/>
          </p:nvPr>
        </p:nvSpPr>
        <p:spPr/>
        <p:txBody>
          <a:bodyPr/>
          <a:lstStyle/>
          <a:p>
            <a:r>
              <a:rPr lang="en-US" dirty="0"/>
              <a:t>Career Related Electives</a:t>
            </a:r>
          </a:p>
          <a:p>
            <a:pPr lvl="1"/>
            <a:r>
              <a:rPr lang="en-US" dirty="0"/>
              <a:t>9th – Principle of Hospitality and Tourism</a:t>
            </a:r>
          </a:p>
          <a:p>
            <a:pPr lvl="1"/>
            <a:r>
              <a:rPr lang="en-US" dirty="0"/>
              <a:t>10th – Lifetime Nutrition and Wellness or Hotel  Management</a:t>
            </a:r>
          </a:p>
          <a:p>
            <a:pPr lvl="1"/>
            <a:r>
              <a:rPr lang="en-US" dirty="0"/>
              <a:t>11th – Hospitality Services or Human Resource  Management or Business Management</a:t>
            </a:r>
          </a:p>
          <a:p>
            <a:pPr lvl="1"/>
            <a:r>
              <a:rPr lang="en-US" dirty="0"/>
              <a:t>12th – Practicum in Hospitality and Tourism or  Problems and Solutions</a:t>
            </a:r>
          </a:p>
          <a:p>
            <a:endParaRPr lang="en-US" dirty="0"/>
          </a:p>
        </p:txBody>
      </p:sp>
      <p:sp>
        <p:nvSpPr>
          <p:cNvPr id="4" name="Content Placeholder 2">
            <a:extLst>
              <a:ext uri="{FF2B5EF4-FFF2-40B4-BE49-F238E27FC236}">
                <a16:creationId xmlns:a16="http://schemas.microsoft.com/office/drawing/2014/main" id="{F52C59FE-7D86-493F-BD45-20B98C2A6E7B}"/>
              </a:ext>
            </a:extLst>
          </p:cNvPr>
          <p:cNvSpPr txBox="1">
            <a:spLocks/>
          </p:cNvSpPr>
          <p:nvPr/>
        </p:nvSpPr>
        <p:spPr>
          <a:xfrm>
            <a:off x="740664" y="6272979"/>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Sequence of courses in your school may be different from the recommended sequence of coursework</a:t>
            </a:r>
          </a:p>
        </p:txBody>
      </p:sp>
    </p:spTree>
    <p:extLst>
      <p:ext uri="{BB962C8B-B14F-4D97-AF65-F5344CB8AC3E}">
        <p14:creationId xmlns:p14="http://schemas.microsoft.com/office/powerpoint/2010/main" val="203681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160A-7BE1-49DA-A5D1-C452FC286537}"/>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8EF20874-3AA9-4C39-9C96-02BFAB51F934}"/>
              </a:ext>
            </a:extLst>
          </p:cNvPr>
          <p:cNvSpPr>
            <a:spLocks noGrp="1"/>
          </p:cNvSpPr>
          <p:nvPr>
            <p:ph sz="half" idx="1"/>
          </p:nvPr>
        </p:nvSpPr>
        <p:spPr/>
        <p:txBody>
          <a:bodyPr/>
          <a:lstStyle/>
          <a:p>
            <a:pPr lvl="1"/>
            <a:r>
              <a:rPr lang="en-US" dirty="0"/>
              <a:t>Bell Attendant</a:t>
            </a:r>
          </a:p>
          <a:p>
            <a:pPr lvl="1"/>
            <a:r>
              <a:rPr lang="en-US" dirty="0"/>
              <a:t>Concierge Trainee</a:t>
            </a:r>
          </a:p>
          <a:p>
            <a:pPr lvl="1"/>
            <a:r>
              <a:rPr lang="en-US" dirty="0"/>
              <a:t>Front Desk Assistant</a:t>
            </a:r>
          </a:p>
          <a:p>
            <a:pPr lvl="1"/>
            <a:r>
              <a:rPr lang="en-US" dirty="0"/>
              <a:t>Guest Room Attendant</a:t>
            </a:r>
          </a:p>
          <a:p>
            <a:pPr lvl="1"/>
            <a:r>
              <a:rPr lang="en-US" dirty="0"/>
              <a:t>Laundry Attendant</a:t>
            </a:r>
          </a:p>
          <a:p>
            <a:pPr lvl="1"/>
            <a:r>
              <a:rPr lang="en-US" dirty="0"/>
              <a:t>PBX Operator</a:t>
            </a:r>
          </a:p>
          <a:p>
            <a:pPr lvl="1"/>
            <a:r>
              <a:rPr lang="en-US" dirty="0"/>
              <a:t>Public Space Cleaner</a:t>
            </a:r>
          </a:p>
          <a:p>
            <a:pPr lvl="1"/>
            <a:r>
              <a:rPr lang="en-US" dirty="0"/>
              <a:t>Reservations Assistant</a:t>
            </a:r>
          </a:p>
          <a:p>
            <a:pPr lvl="1"/>
            <a:r>
              <a:rPr lang="en-US" dirty="0"/>
              <a:t>Rooms Division Assistant</a:t>
            </a:r>
          </a:p>
          <a:p>
            <a:endParaRPr lang="en-US" dirty="0"/>
          </a:p>
        </p:txBody>
      </p:sp>
    </p:spTree>
    <p:extLst>
      <p:ext uri="{BB962C8B-B14F-4D97-AF65-F5344CB8AC3E}">
        <p14:creationId xmlns:p14="http://schemas.microsoft.com/office/powerpoint/2010/main" val="3313001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AC1A5-7CE7-4540-BA07-2495B9D84765}"/>
              </a:ext>
            </a:extLst>
          </p:cNvPr>
          <p:cNvSpPr>
            <a:spLocks noGrp="1"/>
          </p:cNvSpPr>
          <p:nvPr>
            <p:ph type="title"/>
          </p:nvPr>
        </p:nvSpPr>
        <p:spPr/>
        <p:txBody>
          <a:bodyPr/>
          <a:lstStyle/>
          <a:p>
            <a:r>
              <a:rPr lang="en-US" dirty="0"/>
              <a:t>Certificates</a:t>
            </a:r>
          </a:p>
        </p:txBody>
      </p:sp>
      <p:sp>
        <p:nvSpPr>
          <p:cNvPr id="4" name="Content Placeholder 3">
            <a:extLst>
              <a:ext uri="{FF2B5EF4-FFF2-40B4-BE49-F238E27FC236}">
                <a16:creationId xmlns:a16="http://schemas.microsoft.com/office/drawing/2014/main" id="{30FE8071-F586-4509-B1F9-8469259B6806}"/>
              </a:ext>
            </a:extLst>
          </p:cNvPr>
          <p:cNvSpPr>
            <a:spLocks noGrp="1"/>
          </p:cNvSpPr>
          <p:nvPr>
            <p:ph sz="half" idx="1"/>
          </p:nvPr>
        </p:nvSpPr>
        <p:spPr/>
        <p:txBody>
          <a:bodyPr/>
          <a:lstStyle/>
          <a:p>
            <a:pPr lvl="1"/>
            <a:r>
              <a:rPr lang="en-US" dirty="0"/>
              <a:t>Bell Attendant</a:t>
            </a:r>
          </a:p>
          <a:p>
            <a:pPr lvl="1"/>
            <a:r>
              <a:rPr lang="en-US" dirty="0"/>
              <a:t>Concierge</a:t>
            </a:r>
          </a:p>
          <a:p>
            <a:pPr lvl="1"/>
            <a:r>
              <a:rPr lang="en-US" dirty="0"/>
              <a:t>Front Desk Representative</a:t>
            </a:r>
          </a:p>
          <a:p>
            <a:pPr lvl="1"/>
            <a:r>
              <a:rPr lang="en-US" dirty="0"/>
              <a:t>Guest Room Attendant</a:t>
            </a:r>
          </a:p>
          <a:p>
            <a:pPr lvl="1"/>
            <a:r>
              <a:rPr lang="en-US" dirty="0"/>
              <a:t>Lodging Management Program</a:t>
            </a:r>
          </a:p>
          <a:p>
            <a:pPr lvl="1"/>
            <a:r>
              <a:rPr lang="en-US" dirty="0"/>
              <a:t>OSHA </a:t>
            </a:r>
            <a:r>
              <a:rPr lang="en-US" dirty="0" err="1"/>
              <a:t>CareerSafe</a:t>
            </a:r>
            <a:r>
              <a:rPr lang="en-US" dirty="0"/>
              <a:t> ®</a:t>
            </a:r>
          </a:p>
          <a:p>
            <a:pPr lvl="1"/>
            <a:r>
              <a:rPr lang="en-US" dirty="0"/>
              <a:t>Reservationist</a:t>
            </a:r>
          </a:p>
          <a:p>
            <a:pPr lvl="1"/>
            <a:r>
              <a:rPr lang="en-US" dirty="0"/>
              <a:t>Rooms Division Assistant</a:t>
            </a:r>
          </a:p>
          <a:p>
            <a:pPr lvl="1"/>
            <a:r>
              <a:rPr lang="en-US" dirty="0"/>
              <a:t>Rooms Division Specialist</a:t>
            </a:r>
          </a:p>
          <a:p>
            <a:endParaRPr lang="en-US" dirty="0"/>
          </a:p>
        </p:txBody>
      </p:sp>
      <p:sp>
        <p:nvSpPr>
          <p:cNvPr id="5" name="Content Placeholder 4">
            <a:extLst>
              <a:ext uri="{FF2B5EF4-FFF2-40B4-BE49-F238E27FC236}">
                <a16:creationId xmlns:a16="http://schemas.microsoft.com/office/drawing/2014/main" id="{65B0CDBE-B108-474D-AD63-C3633052FABA}"/>
              </a:ext>
            </a:extLst>
          </p:cNvPr>
          <p:cNvSpPr>
            <a:spLocks noGrp="1"/>
          </p:cNvSpPr>
          <p:nvPr>
            <p:ph sz="half" idx="10"/>
          </p:nvPr>
        </p:nvSpPr>
        <p:spPr/>
        <p:txBody>
          <a:bodyPr/>
          <a:lstStyle/>
          <a:p>
            <a:r>
              <a:rPr lang="en-US" b="1" dirty="0"/>
              <a:t>Career Options:</a:t>
            </a:r>
          </a:p>
          <a:p>
            <a:pPr lvl="1"/>
            <a:r>
              <a:rPr lang="en-US" dirty="0"/>
              <a:t>Bell Attendant</a:t>
            </a:r>
          </a:p>
          <a:p>
            <a:pPr lvl="1"/>
            <a:r>
              <a:rPr lang="en-US" dirty="0"/>
              <a:t>Concierge</a:t>
            </a:r>
          </a:p>
          <a:p>
            <a:pPr lvl="1"/>
            <a:r>
              <a:rPr lang="en-US" dirty="0"/>
              <a:t>Front Desk Clerk</a:t>
            </a:r>
          </a:p>
          <a:p>
            <a:pPr lvl="1"/>
            <a:r>
              <a:rPr lang="en-US" dirty="0"/>
              <a:t>Manager Trainee</a:t>
            </a:r>
          </a:p>
          <a:p>
            <a:pPr lvl="1"/>
            <a:r>
              <a:rPr lang="en-US" dirty="0"/>
              <a:t>Rooms Division Specialist</a:t>
            </a:r>
          </a:p>
          <a:p>
            <a:endParaRPr lang="en-US" dirty="0"/>
          </a:p>
        </p:txBody>
      </p:sp>
    </p:spTree>
    <p:extLst>
      <p:ext uri="{BB962C8B-B14F-4D97-AF65-F5344CB8AC3E}">
        <p14:creationId xmlns:p14="http://schemas.microsoft.com/office/powerpoint/2010/main" val="3240698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A142-3F2C-45D5-BE3E-F1E508B8A69F}"/>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3DC556D1-5C49-4077-B242-7AEDCF71118B}"/>
              </a:ext>
            </a:extLst>
          </p:cNvPr>
          <p:cNvSpPr>
            <a:spLocks noGrp="1"/>
          </p:cNvSpPr>
          <p:nvPr>
            <p:ph sz="half" idx="1"/>
          </p:nvPr>
        </p:nvSpPr>
        <p:spPr/>
        <p:txBody>
          <a:bodyPr/>
          <a:lstStyle/>
          <a:p>
            <a:pPr lvl="1"/>
            <a:r>
              <a:rPr lang="en-US" dirty="0"/>
              <a:t>Food and Hospitality</a:t>
            </a:r>
          </a:p>
          <a:p>
            <a:pPr lvl="1"/>
            <a:r>
              <a:rPr lang="en-US" dirty="0"/>
              <a:t>Services</a:t>
            </a:r>
          </a:p>
          <a:p>
            <a:pPr lvl="1"/>
            <a:r>
              <a:rPr lang="en-US" dirty="0"/>
              <a:t>Hospitality Management</a:t>
            </a:r>
          </a:p>
          <a:p>
            <a:pPr lvl="1"/>
            <a:r>
              <a:rPr lang="en-US" dirty="0"/>
              <a:t>Hotel Management</a:t>
            </a:r>
          </a:p>
          <a:p>
            <a:pPr lvl="1"/>
            <a:r>
              <a:rPr lang="en-US" dirty="0"/>
              <a:t>Hotel/Restaurant Management</a:t>
            </a:r>
          </a:p>
          <a:p>
            <a:endParaRPr lang="en-US" dirty="0"/>
          </a:p>
        </p:txBody>
      </p:sp>
      <p:sp>
        <p:nvSpPr>
          <p:cNvPr id="4" name="Content Placeholder 3">
            <a:extLst>
              <a:ext uri="{FF2B5EF4-FFF2-40B4-BE49-F238E27FC236}">
                <a16:creationId xmlns:a16="http://schemas.microsoft.com/office/drawing/2014/main" id="{2C4C39CF-7C25-459C-8176-0818435776EA}"/>
              </a:ext>
            </a:extLst>
          </p:cNvPr>
          <p:cNvSpPr>
            <a:spLocks noGrp="1"/>
          </p:cNvSpPr>
          <p:nvPr>
            <p:ph sz="half" idx="10"/>
          </p:nvPr>
        </p:nvSpPr>
        <p:spPr/>
        <p:txBody>
          <a:bodyPr/>
          <a:lstStyle/>
          <a:p>
            <a:r>
              <a:rPr lang="en-US" b="1" dirty="0"/>
              <a:t>Career Options:</a:t>
            </a:r>
          </a:p>
          <a:p>
            <a:pPr lvl="1"/>
            <a:r>
              <a:rPr lang="en-US" dirty="0"/>
              <a:t>Assistant Executive Housekeeper</a:t>
            </a:r>
          </a:p>
          <a:p>
            <a:pPr lvl="1"/>
            <a:r>
              <a:rPr lang="en-US" dirty="0"/>
              <a:t>Front Office Assistant</a:t>
            </a:r>
          </a:p>
          <a:p>
            <a:pPr lvl="1"/>
            <a:r>
              <a:rPr lang="en-US" dirty="0"/>
              <a:t>Manager</a:t>
            </a:r>
          </a:p>
          <a:p>
            <a:pPr lvl="1"/>
            <a:r>
              <a:rPr lang="en-US" dirty="0"/>
              <a:t>Hotel Assistant Manger</a:t>
            </a:r>
          </a:p>
          <a:p>
            <a:endParaRPr lang="en-US" dirty="0"/>
          </a:p>
        </p:txBody>
      </p:sp>
    </p:spTree>
    <p:extLst>
      <p:ext uri="{BB962C8B-B14F-4D97-AF65-F5344CB8AC3E}">
        <p14:creationId xmlns:p14="http://schemas.microsoft.com/office/powerpoint/2010/main" val="323024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CAF08-EF72-4BF8-9786-BBA13645CA14}"/>
              </a:ext>
            </a:extLst>
          </p:cNvPr>
          <p:cNvSpPr>
            <a:spLocks noGrp="1"/>
          </p:cNvSpPr>
          <p:nvPr>
            <p:ph type="title"/>
          </p:nvPr>
        </p:nvSpPr>
        <p:spPr/>
        <p:txBody>
          <a:bodyPr/>
          <a:lstStyle/>
          <a:p>
            <a:r>
              <a:rPr lang="en-US" dirty="0"/>
              <a:t>Bachelor Degrees</a:t>
            </a:r>
          </a:p>
        </p:txBody>
      </p:sp>
      <p:sp>
        <p:nvSpPr>
          <p:cNvPr id="4" name="Content Placeholder 3">
            <a:extLst>
              <a:ext uri="{FF2B5EF4-FFF2-40B4-BE49-F238E27FC236}">
                <a16:creationId xmlns:a16="http://schemas.microsoft.com/office/drawing/2014/main" id="{28EBD64E-DF10-4DF6-9E75-E5281EB631D4}"/>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a:t>
            </a:r>
          </a:p>
          <a:p>
            <a:pPr lvl="1"/>
            <a:r>
              <a:rPr lang="en-US" dirty="0"/>
              <a:t>Management</a:t>
            </a:r>
          </a:p>
          <a:p>
            <a:pPr lvl="1"/>
            <a:r>
              <a:rPr lang="en-US" dirty="0"/>
              <a:t>Restaurant, Hotel, and  Institutional  Management</a:t>
            </a:r>
          </a:p>
          <a:p>
            <a:endParaRPr lang="en-US" dirty="0"/>
          </a:p>
        </p:txBody>
      </p:sp>
      <p:sp>
        <p:nvSpPr>
          <p:cNvPr id="5" name="Content Placeholder 4">
            <a:extLst>
              <a:ext uri="{FF2B5EF4-FFF2-40B4-BE49-F238E27FC236}">
                <a16:creationId xmlns:a16="http://schemas.microsoft.com/office/drawing/2014/main" id="{D3D06C8F-8709-48A6-A829-633E041529DF}"/>
              </a:ext>
            </a:extLst>
          </p:cNvPr>
          <p:cNvSpPr>
            <a:spLocks noGrp="1"/>
          </p:cNvSpPr>
          <p:nvPr>
            <p:ph sz="half" idx="10"/>
          </p:nvPr>
        </p:nvSpPr>
        <p:spPr/>
        <p:txBody>
          <a:bodyPr/>
          <a:lstStyle/>
          <a:p>
            <a:r>
              <a:rPr lang="en-US" b="1" dirty="0"/>
              <a:t>Career Options:</a:t>
            </a:r>
          </a:p>
          <a:p>
            <a:pPr lvl="1"/>
            <a:r>
              <a:rPr lang="en-US" dirty="0"/>
              <a:t>Convention Services</a:t>
            </a:r>
          </a:p>
          <a:p>
            <a:pPr lvl="1"/>
            <a:r>
              <a:rPr lang="en-US" dirty="0"/>
              <a:t>Manager</a:t>
            </a:r>
          </a:p>
          <a:p>
            <a:pPr lvl="1"/>
            <a:r>
              <a:rPr lang="en-US" dirty="0"/>
              <a:t>Executive Housekeeper</a:t>
            </a:r>
          </a:p>
          <a:p>
            <a:pPr lvl="1"/>
            <a:r>
              <a:rPr lang="en-US" dirty="0"/>
              <a:t>Front Office Manager</a:t>
            </a:r>
          </a:p>
          <a:p>
            <a:pPr lvl="1"/>
            <a:r>
              <a:rPr lang="en-US" dirty="0"/>
              <a:t>Lodging Manager</a:t>
            </a:r>
          </a:p>
        </p:txBody>
      </p:sp>
    </p:spTree>
    <p:extLst>
      <p:ext uri="{BB962C8B-B14F-4D97-AF65-F5344CB8AC3E}">
        <p14:creationId xmlns:p14="http://schemas.microsoft.com/office/powerpoint/2010/main" val="3382850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182F-89AB-4B02-B7D1-0F520DC386E6}"/>
              </a:ext>
            </a:extLst>
          </p:cNvPr>
          <p:cNvSpPr>
            <a:spLocks noGrp="1"/>
          </p:cNvSpPr>
          <p:nvPr>
            <p:ph type="title"/>
          </p:nvPr>
        </p:nvSpPr>
        <p:spPr/>
        <p:txBody>
          <a:bodyPr/>
          <a:lstStyle/>
          <a:p>
            <a:r>
              <a:rPr lang="en-US" dirty="0"/>
              <a:t>Graduate Degrees</a:t>
            </a:r>
          </a:p>
        </p:txBody>
      </p:sp>
      <p:sp>
        <p:nvSpPr>
          <p:cNvPr id="4" name="Content Placeholder 3">
            <a:extLst>
              <a:ext uri="{FF2B5EF4-FFF2-40B4-BE49-F238E27FC236}">
                <a16:creationId xmlns:a16="http://schemas.microsoft.com/office/drawing/2014/main" id="{FE7BAC46-CC7A-413A-A8B3-014F01D639BA}"/>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  Management</a:t>
            </a:r>
          </a:p>
          <a:p>
            <a:pPr lvl="1"/>
            <a:r>
              <a:rPr lang="en-US" dirty="0"/>
              <a:t>Restaurant, Hotel, and  Institutional  Management</a:t>
            </a:r>
          </a:p>
          <a:p>
            <a:endParaRPr lang="en-US" dirty="0"/>
          </a:p>
        </p:txBody>
      </p:sp>
      <p:sp>
        <p:nvSpPr>
          <p:cNvPr id="5" name="Content Placeholder 4">
            <a:extLst>
              <a:ext uri="{FF2B5EF4-FFF2-40B4-BE49-F238E27FC236}">
                <a16:creationId xmlns:a16="http://schemas.microsoft.com/office/drawing/2014/main" id="{9AE847D4-BEB3-44EF-9750-E29761B67BEF}"/>
              </a:ext>
            </a:extLst>
          </p:cNvPr>
          <p:cNvSpPr>
            <a:spLocks noGrp="1"/>
          </p:cNvSpPr>
          <p:nvPr>
            <p:ph sz="half" idx="10"/>
          </p:nvPr>
        </p:nvSpPr>
        <p:spPr/>
        <p:txBody>
          <a:bodyPr/>
          <a:lstStyle/>
          <a:p>
            <a:r>
              <a:rPr lang="en-US" b="1" dirty="0"/>
              <a:t>Career Options:</a:t>
            </a:r>
          </a:p>
          <a:p>
            <a:pPr lvl="1"/>
            <a:r>
              <a:rPr lang="en-US" dirty="0"/>
              <a:t>Corporate Service Trainer</a:t>
            </a:r>
          </a:p>
          <a:p>
            <a:pPr lvl="1"/>
            <a:r>
              <a:rPr lang="en-US" dirty="0"/>
              <a:t>Executive Director</a:t>
            </a:r>
          </a:p>
          <a:p>
            <a:pPr lvl="1"/>
            <a:r>
              <a:rPr lang="en-US" dirty="0"/>
              <a:t>Recreations Manager</a:t>
            </a:r>
          </a:p>
          <a:p>
            <a:pPr lvl="1"/>
            <a:r>
              <a:rPr lang="en-US" dirty="0"/>
              <a:t>Training and Development  Specialist</a:t>
            </a:r>
          </a:p>
          <a:p>
            <a:pPr lvl="1"/>
            <a:r>
              <a:rPr lang="en-US" dirty="0"/>
              <a:t>Vice-President Operations</a:t>
            </a:r>
          </a:p>
          <a:p>
            <a:endParaRPr lang="en-US" dirty="0"/>
          </a:p>
        </p:txBody>
      </p:sp>
    </p:spTree>
    <p:extLst>
      <p:ext uri="{BB962C8B-B14F-4D97-AF65-F5344CB8AC3E}">
        <p14:creationId xmlns:p14="http://schemas.microsoft.com/office/powerpoint/2010/main" val="2701530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a:extLst>
              <a:ext uri="{FF2B5EF4-FFF2-40B4-BE49-F238E27FC236}">
                <a16:creationId xmlns:a16="http://schemas.microsoft.com/office/drawing/2014/main" id="{307A63B7-C68B-46C2-BD95-5AE03DB3C6BB}"/>
              </a:ext>
            </a:extLst>
          </p:cNvPr>
          <p:cNvSpPr/>
          <p:nvPr/>
        </p:nvSpPr>
        <p:spPr>
          <a:xfrm>
            <a:off x="4826372" y="1471087"/>
            <a:ext cx="6627747" cy="4734318"/>
          </a:xfrm>
          <a:prstGeom prst="rect">
            <a:avLst/>
          </a:prstGeom>
          <a:blipFill>
            <a:blip r:embed="rId3" cstate="print"/>
            <a:stretch>
              <a:fillRect/>
            </a:stretch>
          </a:blipFill>
        </p:spPr>
        <p:txBody>
          <a:bodyPr wrap="square" lIns="0" tIns="0" rIns="0" bIns="0" rtlCol="0"/>
          <a:lstStyle/>
          <a:p>
            <a:endParaRPr/>
          </a:p>
        </p:txBody>
      </p:sp>
      <p:sp>
        <p:nvSpPr>
          <p:cNvPr id="2" name="Title 1">
            <a:extLst>
              <a:ext uri="{FF2B5EF4-FFF2-40B4-BE49-F238E27FC236}">
                <a16:creationId xmlns:a16="http://schemas.microsoft.com/office/drawing/2014/main" id="{03CF81EF-C05D-49B1-9B12-C8380D04CE48}"/>
              </a:ext>
            </a:extLst>
          </p:cNvPr>
          <p:cNvSpPr>
            <a:spLocks noGrp="1"/>
          </p:cNvSpPr>
          <p:nvPr>
            <p:ph type="title"/>
          </p:nvPr>
        </p:nvSpPr>
        <p:spPr/>
        <p:txBody>
          <a:bodyPr/>
          <a:lstStyle/>
          <a:p>
            <a:r>
              <a:rPr lang="en-US" dirty="0"/>
              <a:t>Travel and Tourism</a:t>
            </a:r>
          </a:p>
        </p:txBody>
      </p:sp>
      <p:sp>
        <p:nvSpPr>
          <p:cNvPr id="4" name="Content Placeholder 3">
            <a:extLst>
              <a:ext uri="{FF2B5EF4-FFF2-40B4-BE49-F238E27FC236}">
                <a16:creationId xmlns:a16="http://schemas.microsoft.com/office/drawing/2014/main" id="{B76800A5-EE9F-4436-A58E-9665B114B2FC}"/>
              </a:ext>
            </a:extLst>
          </p:cNvPr>
          <p:cNvSpPr>
            <a:spLocks noGrp="1"/>
          </p:cNvSpPr>
          <p:nvPr>
            <p:ph sz="half" idx="1"/>
          </p:nvPr>
        </p:nvSpPr>
        <p:spPr/>
        <p:txBody>
          <a:bodyPr/>
          <a:lstStyle/>
          <a:p>
            <a:pPr lvl="1"/>
            <a:r>
              <a:rPr lang="en-US" dirty="0"/>
              <a:t>Travel and Tourism Directors</a:t>
            </a:r>
          </a:p>
          <a:p>
            <a:endParaRPr lang="en-US" dirty="0"/>
          </a:p>
        </p:txBody>
      </p:sp>
    </p:spTree>
    <p:extLst>
      <p:ext uri="{BB962C8B-B14F-4D97-AF65-F5344CB8AC3E}">
        <p14:creationId xmlns:p14="http://schemas.microsoft.com/office/powerpoint/2010/main" val="3470913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9D93-BABF-41F3-B1E6-2A329CA0E5E8}"/>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9C59AE3A-E029-4557-A1C8-CAB513D57884}"/>
              </a:ext>
            </a:extLst>
          </p:cNvPr>
          <p:cNvSpPr>
            <a:spLocks noGrp="1"/>
          </p:cNvSpPr>
          <p:nvPr>
            <p:ph sz="half" idx="1"/>
          </p:nvPr>
        </p:nvSpPr>
        <p:spPr/>
        <p:txBody>
          <a:bodyPr/>
          <a:lstStyle/>
          <a:p>
            <a:r>
              <a:rPr lang="en-US" dirty="0"/>
              <a:t>Career Related Electives</a:t>
            </a:r>
          </a:p>
          <a:p>
            <a:pPr lvl="1"/>
            <a:r>
              <a:rPr lang="en-US" dirty="0"/>
              <a:t>9th – Principle of Hospitality and Tourism</a:t>
            </a:r>
          </a:p>
          <a:p>
            <a:pPr lvl="1"/>
            <a:r>
              <a:rPr lang="en-US" dirty="0"/>
              <a:t>10th – Interpersonal Studies or Travel and Tourism  Management</a:t>
            </a:r>
          </a:p>
          <a:p>
            <a:pPr lvl="1"/>
            <a:r>
              <a:rPr lang="en-US" dirty="0"/>
              <a:t>11th – Hospitality Services or Human Resource  Management or Business Management</a:t>
            </a:r>
          </a:p>
          <a:p>
            <a:pPr lvl="1"/>
            <a:r>
              <a:rPr lang="en-US" dirty="0"/>
              <a:t>12th – Practicum in Hospitality and Tourism or  Problems and Solutions</a:t>
            </a:r>
          </a:p>
          <a:p>
            <a:endParaRPr lang="en-US" dirty="0"/>
          </a:p>
        </p:txBody>
      </p:sp>
      <p:sp>
        <p:nvSpPr>
          <p:cNvPr id="4" name="Content Placeholder 2">
            <a:extLst>
              <a:ext uri="{FF2B5EF4-FFF2-40B4-BE49-F238E27FC236}">
                <a16:creationId xmlns:a16="http://schemas.microsoft.com/office/drawing/2014/main" id="{F52C59FE-7D86-493F-BD45-20B98C2A6E7B}"/>
              </a:ext>
            </a:extLst>
          </p:cNvPr>
          <p:cNvSpPr txBox="1">
            <a:spLocks/>
          </p:cNvSpPr>
          <p:nvPr/>
        </p:nvSpPr>
        <p:spPr>
          <a:xfrm>
            <a:off x="740664" y="6272979"/>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Sequence of courses in your school may be different from the recommended sequence of coursework</a:t>
            </a:r>
          </a:p>
        </p:txBody>
      </p:sp>
    </p:spTree>
    <p:extLst>
      <p:ext uri="{BB962C8B-B14F-4D97-AF65-F5344CB8AC3E}">
        <p14:creationId xmlns:p14="http://schemas.microsoft.com/office/powerpoint/2010/main" val="2018140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F694F-07B5-4C62-811A-B6B6F5FDCA52}"/>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B3D185F6-D38E-4AC1-BAD2-A9011AA74C3E}"/>
              </a:ext>
            </a:extLst>
          </p:cNvPr>
          <p:cNvSpPr>
            <a:spLocks noGrp="1"/>
          </p:cNvSpPr>
          <p:nvPr>
            <p:ph sz="half" idx="1"/>
          </p:nvPr>
        </p:nvSpPr>
        <p:spPr/>
        <p:txBody>
          <a:bodyPr/>
          <a:lstStyle/>
          <a:p>
            <a:pPr lvl="1"/>
            <a:r>
              <a:rPr lang="en-US" dirty="0"/>
              <a:t>Office Aide (Travel and Tourism)</a:t>
            </a:r>
          </a:p>
          <a:p>
            <a:pPr lvl="1"/>
            <a:r>
              <a:rPr lang="en-US" dirty="0"/>
              <a:t>Receptionist (Travel and Tourism)</a:t>
            </a:r>
          </a:p>
          <a:p>
            <a:pPr lvl="1"/>
            <a:r>
              <a:rPr lang="en-US" dirty="0"/>
              <a:t>Reservation Clerk</a:t>
            </a:r>
          </a:p>
          <a:p>
            <a:pPr lvl="1"/>
            <a:r>
              <a:rPr lang="en-US" dirty="0"/>
              <a:t>Tour Guide</a:t>
            </a:r>
          </a:p>
          <a:p>
            <a:endParaRPr lang="en-US" dirty="0"/>
          </a:p>
        </p:txBody>
      </p:sp>
    </p:spTree>
    <p:extLst>
      <p:ext uri="{BB962C8B-B14F-4D97-AF65-F5344CB8AC3E}">
        <p14:creationId xmlns:p14="http://schemas.microsoft.com/office/powerpoint/2010/main" val="1688178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0447C2-E0C5-41C9-A7D1-87975F70EBA5}"/>
              </a:ext>
            </a:extLst>
          </p:cNvPr>
          <p:cNvSpPr>
            <a:spLocks noGrp="1"/>
          </p:cNvSpPr>
          <p:nvPr>
            <p:ph type="title"/>
          </p:nvPr>
        </p:nvSpPr>
        <p:spPr/>
        <p:txBody>
          <a:bodyPr/>
          <a:lstStyle/>
          <a:p>
            <a:r>
              <a:rPr lang="en-US" dirty="0"/>
              <a:t>Certificates</a:t>
            </a:r>
          </a:p>
        </p:txBody>
      </p:sp>
      <p:sp>
        <p:nvSpPr>
          <p:cNvPr id="5" name="Content Placeholder 4">
            <a:extLst>
              <a:ext uri="{FF2B5EF4-FFF2-40B4-BE49-F238E27FC236}">
                <a16:creationId xmlns:a16="http://schemas.microsoft.com/office/drawing/2014/main" id="{F9C37FCE-93AD-4277-AF56-60EFC8D176AE}"/>
              </a:ext>
            </a:extLst>
          </p:cNvPr>
          <p:cNvSpPr>
            <a:spLocks noGrp="1"/>
          </p:cNvSpPr>
          <p:nvPr>
            <p:ph sz="half" idx="1"/>
          </p:nvPr>
        </p:nvSpPr>
        <p:spPr/>
        <p:txBody>
          <a:bodyPr/>
          <a:lstStyle/>
          <a:p>
            <a:pPr lvl="1"/>
            <a:r>
              <a:rPr lang="en-US" dirty="0"/>
              <a:t>OSHA </a:t>
            </a:r>
            <a:r>
              <a:rPr lang="en-US" dirty="0" err="1"/>
              <a:t>CareerSafe</a:t>
            </a:r>
            <a:endParaRPr lang="en-US" dirty="0"/>
          </a:p>
          <a:p>
            <a:pPr lvl="1"/>
            <a:r>
              <a:rPr lang="en-US" dirty="0"/>
              <a:t>Reservationist</a:t>
            </a:r>
          </a:p>
          <a:p>
            <a:pPr lvl="1"/>
            <a:r>
              <a:rPr lang="en-US" dirty="0"/>
              <a:t>Travel Agent</a:t>
            </a:r>
          </a:p>
          <a:p>
            <a:pPr lvl="1"/>
            <a:r>
              <a:rPr lang="en-US" dirty="0"/>
              <a:t>Proficiency</a:t>
            </a:r>
          </a:p>
        </p:txBody>
      </p:sp>
      <p:sp>
        <p:nvSpPr>
          <p:cNvPr id="6" name="Content Placeholder 5">
            <a:extLst>
              <a:ext uri="{FF2B5EF4-FFF2-40B4-BE49-F238E27FC236}">
                <a16:creationId xmlns:a16="http://schemas.microsoft.com/office/drawing/2014/main" id="{33585EA3-7CBE-4DBA-9E30-D401E7AAD14A}"/>
              </a:ext>
            </a:extLst>
          </p:cNvPr>
          <p:cNvSpPr>
            <a:spLocks noGrp="1"/>
          </p:cNvSpPr>
          <p:nvPr>
            <p:ph sz="half" idx="10"/>
          </p:nvPr>
        </p:nvSpPr>
        <p:spPr/>
        <p:txBody>
          <a:bodyPr/>
          <a:lstStyle/>
          <a:p>
            <a:r>
              <a:rPr lang="en-US" b="1" dirty="0"/>
              <a:t>Career Options:</a:t>
            </a:r>
          </a:p>
          <a:p>
            <a:pPr lvl="1"/>
            <a:r>
              <a:rPr lang="en-US" dirty="0"/>
              <a:t>Travel Agent</a:t>
            </a:r>
          </a:p>
        </p:txBody>
      </p:sp>
    </p:spTree>
    <p:extLst>
      <p:ext uri="{BB962C8B-B14F-4D97-AF65-F5344CB8AC3E}">
        <p14:creationId xmlns:p14="http://schemas.microsoft.com/office/powerpoint/2010/main" val="3580341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637E-DF72-44EA-A9C4-2FF9CECD967F}"/>
              </a:ext>
            </a:extLst>
          </p:cNvPr>
          <p:cNvSpPr>
            <a:spLocks noGrp="1"/>
          </p:cNvSpPr>
          <p:nvPr>
            <p:ph type="title"/>
          </p:nvPr>
        </p:nvSpPr>
        <p:spPr/>
        <p:txBody>
          <a:bodyPr/>
          <a:lstStyle/>
          <a:p>
            <a:r>
              <a:rPr lang="en-US" dirty="0"/>
              <a:t>Associate Degrees</a:t>
            </a:r>
          </a:p>
        </p:txBody>
      </p:sp>
      <p:sp>
        <p:nvSpPr>
          <p:cNvPr id="4" name="Content Placeholder 3">
            <a:extLst>
              <a:ext uri="{FF2B5EF4-FFF2-40B4-BE49-F238E27FC236}">
                <a16:creationId xmlns:a16="http://schemas.microsoft.com/office/drawing/2014/main" id="{5A3CA417-6D6C-47B4-8176-A340933580DD}"/>
              </a:ext>
            </a:extLst>
          </p:cNvPr>
          <p:cNvSpPr>
            <a:spLocks noGrp="1"/>
          </p:cNvSpPr>
          <p:nvPr>
            <p:ph sz="half" idx="1"/>
          </p:nvPr>
        </p:nvSpPr>
        <p:spPr/>
        <p:txBody>
          <a:bodyPr/>
          <a:lstStyle/>
          <a:p>
            <a:r>
              <a:rPr lang="en-US" dirty="0"/>
              <a:t>Hospitality Management</a:t>
            </a:r>
          </a:p>
          <a:p>
            <a:pPr lvl="1"/>
            <a:r>
              <a:rPr lang="en-US" dirty="0"/>
              <a:t>Hospitality Event</a:t>
            </a:r>
          </a:p>
          <a:p>
            <a:pPr lvl="1"/>
            <a:r>
              <a:rPr lang="en-US" dirty="0"/>
              <a:t>Management</a:t>
            </a:r>
          </a:p>
          <a:p>
            <a:pPr lvl="1"/>
            <a:r>
              <a:rPr lang="en-US" dirty="0"/>
              <a:t>Hotel, Restaurant and Tourism Management</a:t>
            </a:r>
          </a:p>
          <a:p>
            <a:pPr lvl="1"/>
            <a:r>
              <a:rPr lang="en-US" dirty="0"/>
              <a:t>Tourism Management</a:t>
            </a:r>
          </a:p>
          <a:p>
            <a:endParaRPr lang="en-US" dirty="0"/>
          </a:p>
        </p:txBody>
      </p:sp>
      <p:sp>
        <p:nvSpPr>
          <p:cNvPr id="5" name="Content Placeholder 4">
            <a:extLst>
              <a:ext uri="{FF2B5EF4-FFF2-40B4-BE49-F238E27FC236}">
                <a16:creationId xmlns:a16="http://schemas.microsoft.com/office/drawing/2014/main" id="{8B6D6AF7-6FFA-4572-8ECC-33C88CAF9910}"/>
              </a:ext>
            </a:extLst>
          </p:cNvPr>
          <p:cNvSpPr>
            <a:spLocks noGrp="1"/>
          </p:cNvSpPr>
          <p:nvPr>
            <p:ph sz="half" idx="10"/>
          </p:nvPr>
        </p:nvSpPr>
        <p:spPr/>
        <p:txBody>
          <a:bodyPr/>
          <a:lstStyle/>
          <a:p>
            <a:r>
              <a:rPr lang="en-US" b="1" dirty="0"/>
              <a:t>Career Options:</a:t>
            </a:r>
          </a:p>
          <a:p>
            <a:pPr lvl="1"/>
            <a:r>
              <a:rPr lang="en-US" dirty="0"/>
              <a:t>Agency Manger</a:t>
            </a:r>
          </a:p>
          <a:p>
            <a:pPr lvl="1"/>
            <a:r>
              <a:rPr lang="en-US" dirty="0"/>
              <a:t>Customer Service Agent</a:t>
            </a:r>
          </a:p>
          <a:p>
            <a:pPr lvl="1"/>
            <a:r>
              <a:rPr lang="en-US" dirty="0"/>
              <a:t>Travel Agent</a:t>
            </a:r>
          </a:p>
          <a:p>
            <a:pPr lvl="1"/>
            <a:r>
              <a:rPr lang="en-US" dirty="0"/>
              <a:t>Travel/Tour Guide</a:t>
            </a:r>
          </a:p>
          <a:p>
            <a:endParaRPr lang="en-US" dirty="0"/>
          </a:p>
        </p:txBody>
      </p:sp>
    </p:spTree>
    <p:extLst>
      <p:ext uri="{BB962C8B-B14F-4D97-AF65-F5344CB8AC3E}">
        <p14:creationId xmlns:p14="http://schemas.microsoft.com/office/powerpoint/2010/main" val="3541089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F59E-0C09-458A-B572-3B0F2F0F3685}"/>
              </a:ext>
            </a:extLst>
          </p:cNvPr>
          <p:cNvSpPr>
            <a:spLocks noGrp="1"/>
          </p:cNvSpPr>
          <p:nvPr>
            <p:ph type="title"/>
          </p:nvPr>
        </p:nvSpPr>
        <p:spPr/>
        <p:txBody>
          <a:bodyPr/>
          <a:lstStyle/>
          <a:p>
            <a:r>
              <a:rPr lang="en-US" dirty="0"/>
              <a:t>Bachelor Degrees</a:t>
            </a:r>
          </a:p>
        </p:txBody>
      </p:sp>
      <p:sp>
        <p:nvSpPr>
          <p:cNvPr id="4" name="Content Placeholder 3">
            <a:extLst>
              <a:ext uri="{FF2B5EF4-FFF2-40B4-BE49-F238E27FC236}">
                <a16:creationId xmlns:a16="http://schemas.microsoft.com/office/drawing/2014/main" id="{97DFDB4C-FA7E-4F68-8A2E-2AFED8867529}"/>
              </a:ext>
            </a:extLst>
          </p:cNvPr>
          <p:cNvSpPr>
            <a:spLocks noGrp="1"/>
          </p:cNvSpPr>
          <p:nvPr>
            <p:ph sz="half" idx="1"/>
          </p:nvPr>
        </p:nvSpPr>
        <p:spPr/>
        <p:txBody>
          <a:bodyPr/>
          <a:lstStyle/>
          <a:p>
            <a:pPr lvl="1"/>
            <a:r>
              <a:rPr lang="en-US" dirty="0"/>
              <a:t>Business Administration</a:t>
            </a:r>
          </a:p>
          <a:p>
            <a:pPr lvl="1"/>
            <a:r>
              <a:rPr lang="en-US" dirty="0"/>
              <a:t>Hospitality</a:t>
            </a:r>
          </a:p>
          <a:p>
            <a:pPr lvl="1"/>
            <a:r>
              <a:rPr lang="en-US" dirty="0"/>
              <a:t>Administration</a:t>
            </a:r>
          </a:p>
          <a:p>
            <a:pPr lvl="1"/>
            <a:r>
              <a:rPr lang="en-US" dirty="0"/>
              <a:t>Hospitality Management</a:t>
            </a:r>
          </a:p>
          <a:p>
            <a:pPr lvl="1"/>
            <a:r>
              <a:rPr lang="en-US" dirty="0"/>
              <a:t>Restaurant, Hotel, and  Institutional  Management</a:t>
            </a:r>
          </a:p>
          <a:p>
            <a:pPr lvl="1"/>
            <a:r>
              <a:rPr lang="en-US" dirty="0"/>
              <a:t>Tourism Management</a:t>
            </a:r>
          </a:p>
          <a:p>
            <a:endParaRPr lang="en-US" dirty="0"/>
          </a:p>
        </p:txBody>
      </p:sp>
      <p:sp>
        <p:nvSpPr>
          <p:cNvPr id="5" name="Content Placeholder 4">
            <a:extLst>
              <a:ext uri="{FF2B5EF4-FFF2-40B4-BE49-F238E27FC236}">
                <a16:creationId xmlns:a16="http://schemas.microsoft.com/office/drawing/2014/main" id="{BCF33726-7DBD-43D7-8A2D-EA6EF425627F}"/>
              </a:ext>
            </a:extLst>
          </p:cNvPr>
          <p:cNvSpPr>
            <a:spLocks noGrp="1"/>
          </p:cNvSpPr>
          <p:nvPr>
            <p:ph sz="half" idx="10"/>
          </p:nvPr>
        </p:nvSpPr>
        <p:spPr/>
        <p:txBody>
          <a:bodyPr/>
          <a:lstStyle/>
          <a:p>
            <a:r>
              <a:rPr lang="en-US" b="1" dirty="0"/>
              <a:t>Career Options:</a:t>
            </a:r>
          </a:p>
          <a:p>
            <a:pPr lvl="1"/>
            <a:r>
              <a:rPr lang="en-US" dirty="0"/>
              <a:t>Convention Services  Manager</a:t>
            </a:r>
          </a:p>
          <a:p>
            <a:pPr lvl="1"/>
            <a:r>
              <a:rPr lang="en-US" dirty="0"/>
              <a:t>Sales Manager</a:t>
            </a:r>
          </a:p>
          <a:p>
            <a:pPr lvl="1"/>
            <a:r>
              <a:rPr lang="en-US" dirty="0"/>
              <a:t>Tourism Marketing Specialist</a:t>
            </a:r>
          </a:p>
          <a:p>
            <a:pPr lvl="1"/>
            <a:r>
              <a:rPr lang="en-US" dirty="0"/>
              <a:t>Travel Agency Owner</a:t>
            </a:r>
          </a:p>
          <a:p>
            <a:endParaRPr lang="en-US" dirty="0"/>
          </a:p>
        </p:txBody>
      </p:sp>
    </p:spTree>
    <p:extLst>
      <p:ext uri="{BB962C8B-B14F-4D97-AF65-F5344CB8AC3E}">
        <p14:creationId xmlns:p14="http://schemas.microsoft.com/office/powerpoint/2010/main" val="267466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Practicum in Hospitality Services</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A unique practicum experience provides opportunities for students  to participate in a learning that combines classroom instruction with  actual business and industry career experiences.</a:t>
            </a:r>
          </a:p>
          <a:p>
            <a:pPr lvl="1"/>
            <a:r>
              <a:rPr lang="en-US" dirty="0"/>
              <a:t>Integrates academic and career and technical education, provides  more interdisciplinary instruction; and supports strong partnerships  among schools, businesses, and community institutions with the  goal of preparing students with a variety of skills in a fast-changing  workplace.</a:t>
            </a:r>
          </a:p>
          <a:p>
            <a:pPr lvl="1"/>
            <a:endParaRPr lang="en-US" dirty="0"/>
          </a:p>
          <a:p>
            <a:endParaRPr lang="en-US" dirty="0"/>
          </a:p>
        </p:txBody>
      </p:sp>
    </p:spTree>
    <p:extLst>
      <p:ext uri="{BB962C8B-B14F-4D97-AF65-F5344CB8AC3E}">
        <p14:creationId xmlns:p14="http://schemas.microsoft.com/office/powerpoint/2010/main" val="2654782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AF43-D94C-4405-ADD4-09AB9851ADF3}"/>
              </a:ext>
            </a:extLst>
          </p:cNvPr>
          <p:cNvSpPr>
            <a:spLocks noGrp="1"/>
          </p:cNvSpPr>
          <p:nvPr>
            <p:ph type="title"/>
          </p:nvPr>
        </p:nvSpPr>
        <p:spPr/>
        <p:txBody>
          <a:bodyPr/>
          <a:lstStyle/>
          <a:p>
            <a:r>
              <a:rPr lang="en-US" dirty="0"/>
              <a:t>Graduate Degrees</a:t>
            </a:r>
          </a:p>
        </p:txBody>
      </p:sp>
      <p:sp>
        <p:nvSpPr>
          <p:cNvPr id="4" name="Content Placeholder 3">
            <a:extLst>
              <a:ext uri="{FF2B5EF4-FFF2-40B4-BE49-F238E27FC236}">
                <a16:creationId xmlns:a16="http://schemas.microsoft.com/office/drawing/2014/main" id="{0639F92B-D10C-4A14-B6D3-D92B58E28002}"/>
              </a:ext>
            </a:extLst>
          </p:cNvPr>
          <p:cNvSpPr>
            <a:spLocks noGrp="1"/>
          </p:cNvSpPr>
          <p:nvPr>
            <p:ph sz="half" idx="1"/>
          </p:nvPr>
        </p:nvSpPr>
        <p:spPr/>
        <p:txBody>
          <a:bodyPr/>
          <a:lstStyle/>
          <a:p>
            <a:pPr lvl="1"/>
            <a:r>
              <a:rPr lang="en-US" dirty="0"/>
              <a:t>Business Administration</a:t>
            </a:r>
          </a:p>
          <a:p>
            <a:pPr lvl="1"/>
            <a:r>
              <a:rPr lang="en-US" dirty="0"/>
              <a:t>Hospitality</a:t>
            </a:r>
          </a:p>
          <a:p>
            <a:pPr lvl="1"/>
            <a:r>
              <a:rPr lang="en-US" dirty="0"/>
              <a:t>Administration</a:t>
            </a:r>
          </a:p>
          <a:p>
            <a:pPr lvl="1"/>
            <a:r>
              <a:rPr lang="en-US" dirty="0"/>
              <a:t>Hospitality Management</a:t>
            </a:r>
          </a:p>
          <a:p>
            <a:pPr lvl="1"/>
            <a:r>
              <a:rPr lang="en-US" dirty="0"/>
              <a:t>Restaurant, Hotel, and  Institutional  Management</a:t>
            </a:r>
          </a:p>
          <a:p>
            <a:pPr lvl="1"/>
            <a:r>
              <a:rPr lang="en-US" dirty="0"/>
              <a:t>Tourism Management</a:t>
            </a:r>
          </a:p>
          <a:p>
            <a:endParaRPr lang="en-US" dirty="0"/>
          </a:p>
        </p:txBody>
      </p:sp>
      <p:sp>
        <p:nvSpPr>
          <p:cNvPr id="5" name="Content Placeholder 4">
            <a:extLst>
              <a:ext uri="{FF2B5EF4-FFF2-40B4-BE49-F238E27FC236}">
                <a16:creationId xmlns:a16="http://schemas.microsoft.com/office/drawing/2014/main" id="{91DF7924-48E5-4CA8-982D-491CB95B8212}"/>
              </a:ext>
            </a:extLst>
          </p:cNvPr>
          <p:cNvSpPr>
            <a:spLocks noGrp="1"/>
          </p:cNvSpPr>
          <p:nvPr>
            <p:ph sz="half" idx="10"/>
          </p:nvPr>
        </p:nvSpPr>
        <p:spPr/>
        <p:txBody>
          <a:bodyPr/>
          <a:lstStyle/>
          <a:p>
            <a:r>
              <a:rPr lang="en-US" b="1" dirty="0"/>
              <a:t>Career Options:</a:t>
            </a:r>
          </a:p>
          <a:p>
            <a:pPr lvl="1"/>
            <a:r>
              <a:rPr lang="en-US" dirty="0"/>
              <a:t>Chief Executive</a:t>
            </a:r>
          </a:p>
          <a:p>
            <a:pPr lvl="1"/>
            <a:r>
              <a:rPr lang="en-US" dirty="0"/>
              <a:t>Corporate Director of Sales</a:t>
            </a:r>
          </a:p>
          <a:p>
            <a:pPr lvl="1"/>
            <a:r>
              <a:rPr lang="en-US" dirty="0"/>
              <a:t>Corporate Travel Executive</a:t>
            </a:r>
          </a:p>
          <a:p>
            <a:pPr lvl="1"/>
            <a:r>
              <a:rPr lang="en-US" dirty="0"/>
              <a:t>Director of Tourism Development</a:t>
            </a:r>
          </a:p>
        </p:txBody>
      </p:sp>
    </p:spTree>
    <p:extLst>
      <p:ext uri="{BB962C8B-B14F-4D97-AF65-F5344CB8AC3E}">
        <p14:creationId xmlns:p14="http://schemas.microsoft.com/office/powerpoint/2010/main" val="1478709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024BB-9E59-4547-977A-1EFC270C876F}"/>
              </a:ext>
            </a:extLst>
          </p:cNvPr>
          <p:cNvSpPr>
            <a:spLocks noGrp="1"/>
          </p:cNvSpPr>
          <p:nvPr>
            <p:ph type="title"/>
          </p:nvPr>
        </p:nvSpPr>
        <p:spPr/>
        <p:txBody>
          <a:bodyPr/>
          <a:lstStyle/>
          <a:p>
            <a:r>
              <a:rPr lang="en-US" dirty="0"/>
              <a:t>Recreation, Amusements, and Attractions</a:t>
            </a:r>
          </a:p>
        </p:txBody>
      </p:sp>
      <p:sp>
        <p:nvSpPr>
          <p:cNvPr id="3" name="Content Placeholder 2">
            <a:extLst>
              <a:ext uri="{FF2B5EF4-FFF2-40B4-BE49-F238E27FC236}">
                <a16:creationId xmlns:a16="http://schemas.microsoft.com/office/drawing/2014/main" id="{D8B6F1DC-F867-4C3F-BA69-4333285D58CD}"/>
              </a:ext>
            </a:extLst>
          </p:cNvPr>
          <p:cNvSpPr>
            <a:spLocks noGrp="1"/>
          </p:cNvSpPr>
          <p:nvPr>
            <p:ph sz="half" idx="1"/>
          </p:nvPr>
        </p:nvSpPr>
        <p:spPr/>
        <p:txBody>
          <a:bodyPr/>
          <a:lstStyle/>
          <a:p>
            <a:pPr lvl="1"/>
            <a:r>
              <a:rPr lang="en-US" dirty="0"/>
              <a:t>Competitive Sports Athlete  </a:t>
            </a:r>
          </a:p>
          <a:p>
            <a:pPr lvl="1"/>
            <a:r>
              <a:rPr lang="en-US" dirty="0"/>
              <a:t>Recreation Workers</a:t>
            </a:r>
          </a:p>
          <a:p>
            <a:endParaRPr lang="en-US" dirty="0"/>
          </a:p>
        </p:txBody>
      </p:sp>
      <p:sp>
        <p:nvSpPr>
          <p:cNvPr id="4" name="object 3">
            <a:extLst>
              <a:ext uri="{FF2B5EF4-FFF2-40B4-BE49-F238E27FC236}">
                <a16:creationId xmlns:a16="http://schemas.microsoft.com/office/drawing/2014/main" id="{C0D1EEE6-13C6-4A2A-BAA9-08DF08A80B91}"/>
              </a:ext>
            </a:extLst>
          </p:cNvPr>
          <p:cNvSpPr/>
          <p:nvPr/>
        </p:nvSpPr>
        <p:spPr>
          <a:xfrm>
            <a:off x="6341308" y="1420420"/>
            <a:ext cx="5463742" cy="368792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76079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9D93-BABF-41F3-B1E6-2A329CA0E5E8}"/>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9C59AE3A-E029-4557-A1C8-CAB513D57884}"/>
              </a:ext>
            </a:extLst>
          </p:cNvPr>
          <p:cNvSpPr>
            <a:spLocks noGrp="1"/>
          </p:cNvSpPr>
          <p:nvPr>
            <p:ph sz="half" idx="1"/>
          </p:nvPr>
        </p:nvSpPr>
        <p:spPr/>
        <p:txBody>
          <a:bodyPr/>
          <a:lstStyle/>
          <a:p>
            <a:r>
              <a:rPr lang="en-US" dirty="0"/>
              <a:t>Career Related Electives</a:t>
            </a:r>
          </a:p>
          <a:p>
            <a:pPr lvl="1"/>
            <a:r>
              <a:rPr lang="en-US" dirty="0"/>
              <a:t>9th – Principle of Hospitality and Tourism</a:t>
            </a:r>
          </a:p>
          <a:p>
            <a:pPr lvl="1"/>
            <a:r>
              <a:rPr lang="en-US" dirty="0"/>
              <a:t>10th – Lifetime Nutrition and Wellness or Interpersonal Studies or  Sports Medicine or Travel and Tourism Management or Sports and  Entertainment Marketing</a:t>
            </a:r>
          </a:p>
          <a:p>
            <a:pPr lvl="1"/>
            <a:r>
              <a:rPr lang="en-US" dirty="0"/>
              <a:t>11th – Team Sports or Individual Sports or Sports and Entertainment</a:t>
            </a:r>
          </a:p>
          <a:p>
            <a:pPr lvl="1"/>
            <a:r>
              <a:rPr lang="en-US" dirty="0"/>
              <a:t>Marketing or Hospitality Services or Advertising and Sales Promotion</a:t>
            </a:r>
          </a:p>
          <a:p>
            <a:pPr lvl="1"/>
            <a:r>
              <a:rPr lang="en-US" dirty="0"/>
              <a:t>12th – Team Sports or Individual Sports or Problems and Solutions or  Practicum in Hospitality and Tourism or Business Management</a:t>
            </a:r>
          </a:p>
          <a:p>
            <a:endParaRPr lang="en-US" dirty="0"/>
          </a:p>
        </p:txBody>
      </p:sp>
      <p:sp>
        <p:nvSpPr>
          <p:cNvPr id="4" name="Content Placeholder 2">
            <a:extLst>
              <a:ext uri="{FF2B5EF4-FFF2-40B4-BE49-F238E27FC236}">
                <a16:creationId xmlns:a16="http://schemas.microsoft.com/office/drawing/2014/main" id="{F52C59FE-7D86-493F-BD45-20B98C2A6E7B}"/>
              </a:ext>
            </a:extLst>
          </p:cNvPr>
          <p:cNvSpPr txBox="1">
            <a:spLocks/>
          </p:cNvSpPr>
          <p:nvPr/>
        </p:nvSpPr>
        <p:spPr>
          <a:xfrm>
            <a:off x="740664" y="6272979"/>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Sequence of courses in your school may be different from the recommended sequence of coursework</a:t>
            </a:r>
          </a:p>
        </p:txBody>
      </p:sp>
    </p:spTree>
    <p:extLst>
      <p:ext uri="{BB962C8B-B14F-4D97-AF65-F5344CB8AC3E}">
        <p14:creationId xmlns:p14="http://schemas.microsoft.com/office/powerpoint/2010/main" val="2930724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9C8DB44-B16A-4336-BA76-A510E8216C0F}"/>
              </a:ext>
            </a:extLst>
          </p:cNvPr>
          <p:cNvSpPr>
            <a:spLocks noGrp="1"/>
          </p:cNvSpPr>
          <p:nvPr>
            <p:ph type="title"/>
          </p:nvPr>
        </p:nvSpPr>
        <p:spPr/>
        <p:txBody>
          <a:bodyPr/>
          <a:lstStyle/>
          <a:p>
            <a:r>
              <a:rPr lang="en-US" dirty="0"/>
              <a:t>On the Job Training</a:t>
            </a:r>
          </a:p>
        </p:txBody>
      </p:sp>
      <p:sp>
        <p:nvSpPr>
          <p:cNvPr id="5" name="Content Placeholder 4">
            <a:extLst>
              <a:ext uri="{FF2B5EF4-FFF2-40B4-BE49-F238E27FC236}">
                <a16:creationId xmlns:a16="http://schemas.microsoft.com/office/drawing/2014/main" id="{70EC1290-02B3-4F04-9E4C-EE40654D2D12}"/>
              </a:ext>
            </a:extLst>
          </p:cNvPr>
          <p:cNvSpPr>
            <a:spLocks noGrp="1"/>
          </p:cNvSpPr>
          <p:nvPr>
            <p:ph sz="half" idx="1"/>
          </p:nvPr>
        </p:nvSpPr>
        <p:spPr/>
        <p:txBody>
          <a:bodyPr/>
          <a:lstStyle/>
          <a:p>
            <a:pPr lvl="1"/>
            <a:r>
              <a:rPr lang="en-US" dirty="0"/>
              <a:t>Activities Assistant</a:t>
            </a:r>
          </a:p>
          <a:p>
            <a:pPr lvl="1"/>
            <a:r>
              <a:rPr lang="en-US" dirty="0"/>
              <a:t>Athletic Trainer Assistant</a:t>
            </a:r>
          </a:p>
          <a:p>
            <a:pPr lvl="1"/>
            <a:r>
              <a:rPr lang="en-US" dirty="0"/>
              <a:t>Fitness Worker</a:t>
            </a:r>
          </a:p>
          <a:p>
            <a:pPr lvl="1"/>
            <a:r>
              <a:rPr lang="en-US" dirty="0"/>
              <a:t>Gift Shop Salesperson</a:t>
            </a:r>
          </a:p>
          <a:p>
            <a:pPr lvl="1"/>
            <a:r>
              <a:rPr lang="en-US" dirty="0"/>
              <a:t>Guest Services Worker</a:t>
            </a:r>
          </a:p>
          <a:p>
            <a:pPr lvl="1"/>
            <a:r>
              <a:rPr lang="en-US" dirty="0"/>
              <a:t>Health Club Attendant</a:t>
            </a:r>
          </a:p>
          <a:p>
            <a:pPr lvl="1"/>
            <a:r>
              <a:rPr lang="en-US" dirty="0"/>
              <a:t>Intramural Referee</a:t>
            </a:r>
          </a:p>
          <a:p>
            <a:pPr lvl="1"/>
            <a:endParaRPr lang="en-US" dirty="0"/>
          </a:p>
          <a:p>
            <a:endParaRPr lang="en-US" dirty="0"/>
          </a:p>
        </p:txBody>
      </p:sp>
      <p:sp>
        <p:nvSpPr>
          <p:cNvPr id="6" name="Content Placeholder 5">
            <a:extLst>
              <a:ext uri="{FF2B5EF4-FFF2-40B4-BE49-F238E27FC236}">
                <a16:creationId xmlns:a16="http://schemas.microsoft.com/office/drawing/2014/main" id="{E7E6F36B-BCEE-43D8-BDE6-4C7D488AFC92}"/>
              </a:ext>
            </a:extLst>
          </p:cNvPr>
          <p:cNvSpPr>
            <a:spLocks noGrp="1"/>
          </p:cNvSpPr>
          <p:nvPr>
            <p:ph sz="half" idx="10"/>
          </p:nvPr>
        </p:nvSpPr>
        <p:spPr/>
        <p:txBody>
          <a:bodyPr/>
          <a:lstStyle/>
          <a:p>
            <a:pPr lvl="1"/>
            <a:r>
              <a:rPr lang="en-US" dirty="0"/>
              <a:t>Lifeguard</a:t>
            </a:r>
          </a:p>
          <a:p>
            <a:pPr lvl="1"/>
            <a:r>
              <a:rPr lang="en-US" dirty="0"/>
              <a:t>Office Aide/Receptionist</a:t>
            </a:r>
          </a:p>
          <a:p>
            <a:pPr lvl="1"/>
            <a:r>
              <a:rPr lang="en-US" dirty="0"/>
              <a:t>Recreation Attendant</a:t>
            </a:r>
          </a:p>
          <a:p>
            <a:pPr lvl="1"/>
            <a:r>
              <a:rPr lang="en-US" dirty="0"/>
              <a:t>Recreation Worker</a:t>
            </a:r>
          </a:p>
          <a:p>
            <a:pPr lvl="1"/>
            <a:r>
              <a:rPr lang="en-US" dirty="0"/>
              <a:t>Special Events Assistant</a:t>
            </a:r>
          </a:p>
          <a:p>
            <a:pPr lvl="1"/>
            <a:r>
              <a:rPr lang="en-US" dirty="0"/>
              <a:t>Sports Complex Attendant</a:t>
            </a:r>
          </a:p>
          <a:p>
            <a:pPr lvl="1"/>
            <a:r>
              <a:rPr lang="en-US" dirty="0"/>
              <a:t>Tour Guide</a:t>
            </a:r>
          </a:p>
          <a:p>
            <a:endParaRPr lang="en-US" dirty="0"/>
          </a:p>
        </p:txBody>
      </p:sp>
    </p:spTree>
    <p:extLst>
      <p:ext uri="{BB962C8B-B14F-4D97-AF65-F5344CB8AC3E}">
        <p14:creationId xmlns:p14="http://schemas.microsoft.com/office/powerpoint/2010/main" val="683467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306AD-447F-430E-B529-103BFB878DF5}"/>
              </a:ext>
            </a:extLst>
          </p:cNvPr>
          <p:cNvSpPr>
            <a:spLocks noGrp="1"/>
          </p:cNvSpPr>
          <p:nvPr>
            <p:ph type="title"/>
          </p:nvPr>
        </p:nvSpPr>
        <p:spPr/>
        <p:txBody>
          <a:bodyPr/>
          <a:lstStyle/>
          <a:p>
            <a:r>
              <a:rPr lang="en-US" dirty="0"/>
              <a:t>Certificates</a:t>
            </a:r>
          </a:p>
        </p:txBody>
      </p:sp>
      <p:sp>
        <p:nvSpPr>
          <p:cNvPr id="3" name="Content Placeholder 2">
            <a:extLst>
              <a:ext uri="{FF2B5EF4-FFF2-40B4-BE49-F238E27FC236}">
                <a16:creationId xmlns:a16="http://schemas.microsoft.com/office/drawing/2014/main" id="{2BE941FE-DFBB-462D-8738-422C216A3C5B}"/>
              </a:ext>
            </a:extLst>
          </p:cNvPr>
          <p:cNvSpPr>
            <a:spLocks noGrp="1"/>
          </p:cNvSpPr>
          <p:nvPr>
            <p:ph sz="half" idx="1"/>
          </p:nvPr>
        </p:nvSpPr>
        <p:spPr/>
        <p:txBody>
          <a:bodyPr/>
          <a:lstStyle/>
          <a:p>
            <a:pPr lvl="1"/>
            <a:r>
              <a:rPr lang="en-US" dirty="0"/>
              <a:t>Automated External  Defibrillator</a:t>
            </a:r>
          </a:p>
          <a:p>
            <a:pPr lvl="1"/>
            <a:r>
              <a:rPr lang="en-US" dirty="0"/>
              <a:t>Banquet Setup</a:t>
            </a:r>
          </a:p>
          <a:p>
            <a:pPr lvl="1"/>
            <a:r>
              <a:rPr lang="en-US" dirty="0"/>
              <a:t>Cardiopulmonary  Resuscitation</a:t>
            </a:r>
          </a:p>
          <a:p>
            <a:pPr lvl="1"/>
            <a:r>
              <a:rPr lang="en-US" dirty="0"/>
              <a:t>Concierge</a:t>
            </a:r>
          </a:p>
          <a:p>
            <a:pPr lvl="1"/>
            <a:r>
              <a:rPr lang="en-US" dirty="0"/>
              <a:t>First Aid</a:t>
            </a:r>
          </a:p>
          <a:p>
            <a:pPr lvl="1"/>
            <a:r>
              <a:rPr lang="en-US" dirty="0"/>
              <a:t>OSHA </a:t>
            </a:r>
            <a:r>
              <a:rPr lang="en-US" dirty="0" err="1"/>
              <a:t>CareerSafe</a:t>
            </a:r>
            <a:r>
              <a:rPr lang="en-US" dirty="0"/>
              <a:t>®</a:t>
            </a:r>
          </a:p>
          <a:p>
            <a:pPr lvl="1"/>
            <a:r>
              <a:rPr lang="en-US" dirty="0"/>
              <a:t>Sport Safety</a:t>
            </a:r>
          </a:p>
          <a:p>
            <a:endParaRPr lang="en-US" dirty="0"/>
          </a:p>
        </p:txBody>
      </p:sp>
    </p:spTree>
    <p:extLst>
      <p:ext uri="{BB962C8B-B14F-4D97-AF65-F5344CB8AC3E}">
        <p14:creationId xmlns:p14="http://schemas.microsoft.com/office/powerpoint/2010/main" val="3524114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5D9A7-876C-4168-890A-2349F9CB87AF}"/>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1B16EBC3-068C-4F5D-A8E9-51735A0AED32}"/>
              </a:ext>
            </a:extLst>
          </p:cNvPr>
          <p:cNvSpPr>
            <a:spLocks noGrp="1"/>
          </p:cNvSpPr>
          <p:nvPr>
            <p:ph sz="half" idx="1"/>
          </p:nvPr>
        </p:nvSpPr>
        <p:spPr/>
        <p:txBody>
          <a:bodyPr/>
          <a:lstStyle/>
          <a:p>
            <a:pPr lvl="1"/>
            <a:r>
              <a:rPr lang="en-US" dirty="0"/>
              <a:t>Education</a:t>
            </a:r>
          </a:p>
          <a:p>
            <a:pPr lvl="1"/>
            <a:r>
              <a:rPr lang="en-US" dirty="0"/>
              <a:t>Health and Physical</a:t>
            </a:r>
          </a:p>
          <a:p>
            <a:pPr lvl="1"/>
            <a:r>
              <a:rPr lang="en-US" dirty="0"/>
              <a:t>Education/Fitness</a:t>
            </a:r>
          </a:p>
          <a:p>
            <a:pPr lvl="1"/>
            <a:r>
              <a:rPr lang="en-US" dirty="0"/>
              <a:t>Hospitality Events</a:t>
            </a:r>
          </a:p>
          <a:p>
            <a:pPr lvl="1"/>
            <a:r>
              <a:rPr lang="en-US" dirty="0"/>
              <a:t>Management</a:t>
            </a:r>
          </a:p>
          <a:p>
            <a:pPr lvl="1"/>
            <a:r>
              <a:rPr lang="en-US" dirty="0"/>
              <a:t>Hospitality Management</a:t>
            </a:r>
          </a:p>
          <a:p>
            <a:pPr lvl="1"/>
            <a:r>
              <a:rPr lang="en-US" dirty="0"/>
              <a:t>Teaching Assistant/Aide</a:t>
            </a:r>
          </a:p>
          <a:p>
            <a:pPr lvl="1"/>
            <a:r>
              <a:rPr lang="en-US" dirty="0"/>
              <a:t>Tourism Management</a:t>
            </a:r>
          </a:p>
        </p:txBody>
      </p:sp>
      <p:sp>
        <p:nvSpPr>
          <p:cNvPr id="4" name="Content Placeholder 3">
            <a:extLst>
              <a:ext uri="{FF2B5EF4-FFF2-40B4-BE49-F238E27FC236}">
                <a16:creationId xmlns:a16="http://schemas.microsoft.com/office/drawing/2014/main" id="{32F6A4A2-DD5C-47B5-A095-160C0C861F9D}"/>
              </a:ext>
            </a:extLst>
          </p:cNvPr>
          <p:cNvSpPr>
            <a:spLocks noGrp="1"/>
          </p:cNvSpPr>
          <p:nvPr>
            <p:ph sz="half" idx="10"/>
          </p:nvPr>
        </p:nvSpPr>
        <p:spPr/>
        <p:txBody>
          <a:bodyPr/>
          <a:lstStyle/>
          <a:p>
            <a:r>
              <a:rPr lang="en-US" b="1" dirty="0"/>
              <a:t>Career Options:</a:t>
            </a:r>
          </a:p>
          <a:p>
            <a:pPr lvl="1"/>
            <a:r>
              <a:rPr lang="en-US" dirty="0"/>
              <a:t>Activity Specialist</a:t>
            </a:r>
          </a:p>
          <a:p>
            <a:pPr lvl="1"/>
            <a:r>
              <a:rPr lang="en-US" dirty="0"/>
              <a:t>Aerobic Instructor</a:t>
            </a:r>
          </a:p>
          <a:p>
            <a:pPr lvl="1"/>
            <a:r>
              <a:rPr lang="en-US" dirty="0"/>
              <a:t>Club Assistant Manger</a:t>
            </a:r>
          </a:p>
          <a:p>
            <a:pPr lvl="1"/>
            <a:r>
              <a:rPr lang="en-US" dirty="0"/>
              <a:t>Event Planner/Assistant Director</a:t>
            </a:r>
          </a:p>
          <a:p>
            <a:pPr lvl="1"/>
            <a:r>
              <a:rPr lang="en-US" dirty="0"/>
              <a:t>Facility/Maintenance Supervisor</a:t>
            </a:r>
          </a:p>
          <a:p>
            <a:pPr lvl="1"/>
            <a:r>
              <a:rPr lang="en-US" dirty="0"/>
              <a:t>Fitness Trainer</a:t>
            </a:r>
          </a:p>
          <a:p>
            <a:pPr lvl="1"/>
            <a:r>
              <a:rPr lang="en-US" dirty="0"/>
              <a:t>Recreation Leader</a:t>
            </a:r>
          </a:p>
          <a:p>
            <a:pPr lvl="1"/>
            <a:r>
              <a:rPr lang="en-US" dirty="0"/>
              <a:t>Referee/Sports Official</a:t>
            </a:r>
          </a:p>
          <a:p>
            <a:pPr lvl="1"/>
            <a:r>
              <a:rPr lang="en-US" dirty="0"/>
              <a:t>Supervisor/Manager Trainee</a:t>
            </a:r>
          </a:p>
          <a:p>
            <a:endParaRPr lang="en-US" dirty="0"/>
          </a:p>
        </p:txBody>
      </p:sp>
    </p:spTree>
    <p:extLst>
      <p:ext uri="{BB962C8B-B14F-4D97-AF65-F5344CB8AC3E}">
        <p14:creationId xmlns:p14="http://schemas.microsoft.com/office/powerpoint/2010/main" val="387264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F6B7B-8E2C-4388-99F3-16B849F1FF69}"/>
              </a:ext>
            </a:extLst>
          </p:cNvPr>
          <p:cNvSpPr>
            <a:spLocks noGrp="1"/>
          </p:cNvSpPr>
          <p:nvPr>
            <p:ph type="title"/>
          </p:nvPr>
        </p:nvSpPr>
        <p:spPr/>
        <p:txBody>
          <a:bodyPr/>
          <a:lstStyle/>
          <a:p>
            <a:r>
              <a:rPr lang="en-US" dirty="0"/>
              <a:t>Bachelor Degrees</a:t>
            </a:r>
          </a:p>
        </p:txBody>
      </p:sp>
      <p:sp>
        <p:nvSpPr>
          <p:cNvPr id="4" name="Content Placeholder 3">
            <a:extLst>
              <a:ext uri="{FF2B5EF4-FFF2-40B4-BE49-F238E27FC236}">
                <a16:creationId xmlns:a16="http://schemas.microsoft.com/office/drawing/2014/main" id="{D2C75C55-7F55-4A50-8F8B-207E7ABDA938}"/>
              </a:ext>
            </a:extLst>
          </p:cNvPr>
          <p:cNvSpPr>
            <a:spLocks noGrp="1"/>
          </p:cNvSpPr>
          <p:nvPr>
            <p:ph sz="half" idx="1"/>
          </p:nvPr>
        </p:nvSpPr>
        <p:spPr/>
        <p:txBody>
          <a:bodyPr/>
          <a:lstStyle/>
          <a:p>
            <a:pPr lvl="1"/>
            <a:r>
              <a:rPr lang="en-US" dirty="0"/>
              <a:t>Business Administration/ Management</a:t>
            </a:r>
          </a:p>
          <a:p>
            <a:pPr lvl="1"/>
            <a:r>
              <a:rPr lang="en-US" dirty="0"/>
              <a:t>Exercise Science and Fitness</a:t>
            </a:r>
          </a:p>
          <a:p>
            <a:pPr lvl="1"/>
            <a:r>
              <a:rPr lang="en-US" dirty="0"/>
              <a:t>Management</a:t>
            </a:r>
          </a:p>
          <a:p>
            <a:pPr lvl="1"/>
            <a:r>
              <a:rPr lang="en-US" dirty="0"/>
              <a:t>Health Promotion</a:t>
            </a:r>
          </a:p>
          <a:p>
            <a:pPr lvl="1"/>
            <a:r>
              <a:rPr lang="en-US" dirty="0"/>
              <a:t>Human Performance</a:t>
            </a:r>
          </a:p>
          <a:p>
            <a:pPr lvl="1"/>
            <a:r>
              <a:rPr lang="en-US" dirty="0"/>
              <a:t>Kinesiology</a:t>
            </a:r>
          </a:p>
          <a:p>
            <a:endParaRPr lang="en-US" dirty="0"/>
          </a:p>
        </p:txBody>
      </p:sp>
      <p:sp>
        <p:nvSpPr>
          <p:cNvPr id="5" name="Content Placeholder 4">
            <a:extLst>
              <a:ext uri="{FF2B5EF4-FFF2-40B4-BE49-F238E27FC236}">
                <a16:creationId xmlns:a16="http://schemas.microsoft.com/office/drawing/2014/main" id="{7B4939F1-E7B2-4E1C-B095-B31E9F7870CA}"/>
              </a:ext>
            </a:extLst>
          </p:cNvPr>
          <p:cNvSpPr>
            <a:spLocks noGrp="1"/>
          </p:cNvSpPr>
          <p:nvPr>
            <p:ph sz="half" idx="10"/>
          </p:nvPr>
        </p:nvSpPr>
        <p:spPr/>
        <p:txBody>
          <a:bodyPr/>
          <a:lstStyle/>
          <a:p>
            <a:pPr lvl="1"/>
            <a:r>
              <a:rPr lang="en-US" dirty="0"/>
              <a:t>Physical Education</a:t>
            </a:r>
          </a:p>
          <a:p>
            <a:pPr lvl="1"/>
            <a:r>
              <a:rPr lang="en-US" dirty="0"/>
              <a:t>Recreation, Park and Tourism Science</a:t>
            </a:r>
          </a:p>
          <a:p>
            <a:pPr lvl="1"/>
            <a:r>
              <a:rPr lang="en-US" dirty="0"/>
              <a:t>Science, History, Archaeology (or other  museum specialty)</a:t>
            </a:r>
          </a:p>
          <a:p>
            <a:pPr lvl="1"/>
            <a:r>
              <a:rPr lang="en-US" dirty="0"/>
              <a:t>Sports and Exercise Science</a:t>
            </a:r>
          </a:p>
          <a:p>
            <a:pPr lvl="1"/>
            <a:r>
              <a:rPr lang="en-US" dirty="0"/>
              <a:t>Tourism Management</a:t>
            </a:r>
          </a:p>
          <a:p>
            <a:pPr lvl="1"/>
            <a:r>
              <a:rPr lang="en-US" dirty="0"/>
              <a:t>Tourism Resources Management</a:t>
            </a:r>
          </a:p>
          <a:p>
            <a:endParaRPr lang="en-US" dirty="0"/>
          </a:p>
        </p:txBody>
      </p:sp>
    </p:spTree>
    <p:extLst>
      <p:ext uri="{BB962C8B-B14F-4D97-AF65-F5344CB8AC3E}">
        <p14:creationId xmlns:p14="http://schemas.microsoft.com/office/powerpoint/2010/main" val="4099260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1CBD5-C11B-4D9D-A3C3-9E53CF17D35E}"/>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8694CF66-2E65-46CC-A781-31772964DA4C}"/>
              </a:ext>
            </a:extLst>
          </p:cNvPr>
          <p:cNvSpPr>
            <a:spLocks noGrp="1"/>
          </p:cNvSpPr>
          <p:nvPr>
            <p:ph sz="half" idx="1"/>
          </p:nvPr>
        </p:nvSpPr>
        <p:spPr/>
        <p:txBody>
          <a:bodyPr/>
          <a:lstStyle/>
          <a:p>
            <a:r>
              <a:rPr lang="en-US" b="1" dirty="0"/>
              <a:t>Career Options:</a:t>
            </a:r>
          </a:p>
          <a:p>
            <a:pPr lvl="1"/>
            <a:r>
              <a:rPr lang="en-US" dirty="0"/>
              <a:t>Athletic Trainer</a:t>
            </a:r>
          </a:p>
          <a:p>
            <a:pPr lvl="1"/>
            <a:r>
              <a:rPr lang="en-US" dirty="0"/>
              <a:t>Competitive Sports Athlete</a:t>
            </a:r>
          </a:p>
          <a:p>
            <a:pPr lvl="1"/>
            <a:r>
              <a:rPr lang="en-US" dirty="0"/>
              <a:t>Museum Guide</a:t>
            </a:r>
          </a:p>
          <a:p>
            <a:pPr lvl="1"/>
            <a:r>
              <a:rPr lang="en-US" dirty="0"/>
              <a:t>Museum Technician Manager</a:t>
            </a:r>
          </a:p>
          <a:p>
            <a:pPr lvl="1"/>
            <a:r>
              <a:rPr lang="en-US" dirty="0"/>
              <a:t>Recreation Supervisor</a:t>
            </a:r>
          </a:p>
          <a:p>
            <a:pPr lvl="1"/>
            <a:r>
              <a:rPr lang="en-US" dirty="0"/>
              <a:t>Recreation/Amusements Activity  Director</a:t>
            </a:r>
          </a:p>
          <a:p>
            <a:pPr lvl="1"/>
            <a:r>
              <a:rPr lang="en-US" dirty="0"/>
              <a:t>Sportscaster</a:t>
            </a:r>
          </a:p>
          <a:p>
            <a:endParaRPr lang="en-US" dirty="0"/>
          </a:p>
        </p:txBody>
      </p:sp>
    </p:spTree>
    <p:extLst>
      <p:ext uri="{BB962C8B-B14F-4D97-AF65-F5344CB8AC3E}">
        <p14:creationId xmlns:p14="http://schemas.microsoft.com/office/powerpoint/2010/main" val="3754946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7B09B-40D0-465C-8CCF-088D0627328B}"/>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A72BC73B-B05C-45AE-B374-C830F1F10DD0}"/>
              </a:ext>
            </a:extLst>
          </p:cNvPr>
          <p:cNvSpPr>
            <a:spLocks noGrp="1"/>
          </p:cNvSpPr>
          <p:nvPr>
            <p:ph sz="half" idx="1"/>
          </p:nvPr>
        </p:nvSpPr>
        <p:spPr/>
        <p:txBody>
          <a:bodyPr/>
          <a:lstStyle/>
          <a:p>
            <a:pPr lvl="1"/>
            <a:r>
              <a:rPr lang="en-US" dirty="0"/>
              <a:t>Archaeology, Art, History, Science (or  other museum specialty)</a:t>
            </a:r>
          </a:p>
          <a:p>
            <a:pPr lvl="1"/>
            <a:r>
              <a:rPr lang="en-US" dirty="0"/>
              <a:t>Business Administration/Management</a:t>
            </a:r>
          </a:p>
          <a:p>
            <a:pPr lvl="1"/>
            <a:r>
              <a:rPr lang="en-US" dirty="0"/>
              <a:t>Exercise and Sport Sciences</a:t>
            </a:r>
          </a:p>
          <a:p>
            <a:pPr lvl="1"/>
            <a:r>
              <a:rPr lang="en-US" dirty="0"/>
              <a:t>Fitness and Human Performance</a:t>
            </a:r>
          </a:p>
          <a:p>
            <a:pPr lvl="1"/>
            <a:r>
              <a:rPr lang="en-US" dirty="0"/>
              <a:t>Health and Kinesiology</a:t>
            </a:r>
          </a:p>
          <a:p>
            <a:endParaRPr lang="en-US" dirty="0"/>
          </a:p>
        </p:txBody>
      </p:sp>
      <p:sp>
        <p:nvSpPr>
          <p:cNvPr id="4" name="Content Placeholder 3">
            <a:extLst>
              <a:ext uri="{FF2B5EF4-FFF2-40B4-BE49-F238E27FC236}">
                <a16:creationId xmlns:a16="http://schemas.microsoft.com/office/drawing/2014/main" id="{59972C87-A0FD-44F3-A707-14C4B540CA23}"/>
              </a:ext>
            </a:extLst>
          </p:cNvPr>
          <p:cNvSpPr>
            <a:spLocks noGrp="1"/>
          </p:cNvSpPr>
          <p:nvPr>
            <p:ph sz="half" idx="10"/>
          </p:nvPr>
        </p:nvSpPr>
        <p:spPr/>
        <p:txBody>
          <a:bodyPr/>
          <a:lstStyle/>
          <a:p>
            <a:pPr lvl="1"/>
            <a:r>
              <a:rPr lang="en-US" dirty="0"/>
              <a:t>Health and Physical Education</a:t>
            </a:r>
          </a:p>
          <a:p>
            <a:pPr lvl="1"/>
            <a:r>
              <a:rPr lang="en-US" dirty="0"/>
              <a:t>Hospitality  Administration/Management</a:t>
            </a:r>
          </a:p>
          <a:p>
            <a:pPr lvl="1"/>
            <a:r>
              <a:rPr lang="en-US" dirty="0"/>
              <a:t>Management</a:t>
            </a:r>
          </a:p>
          <a:p>
            <a:pPr lvl="1"/>
            <a:r>
              <a:rPr lang="en-US" dirty="0"/>
              <a:t>Museum Studies</a:t>
            </a:r>
          </a:p>
          <a:p>
            <a:pPr lvl="1"/>
            <a:r>
              <a:rPr lang="en-US" dirty="0"/>
              <a:t>Physical Education Management</a:t>
            </a:r>
          </a:p>
          <a:p>
            <a:pPr lvl="1"/>
            <a:r>
              <a:rPr lang="en-US" dirty="0"/>
              <a:t>Tourism Management</a:t>
            </a:r>
          </a:p>
          <a:p>
            <a:endParaRPr lang="en-US" dirty="0"/>
          </a:p>
        </p:txBody>
      </p:sp>
    </p:spTree>
    <p:extLst>
      <p:ext uri="{BB962C8B-B14F-4D97-AF65-F5344CB8AC3E}">
        <p14:creationId xmlns:p14="http://schemas.microsoft.com/office/powerpoint/2010/main" val="456993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6C6B-6C24-46A2-8A1A-E2C0A9C0B8B4}"/>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D8C66F6B-D687-45A6-A29C-F58A1142358A}"/>
              </a:ext>
            </a:extLst>
          </p:cNvPr>
          <p:cNvSpPr>
            <a:spLocks noGrp="1"/>
          </p:cNvSpPr>
          <p:nvPr>
            <p:ph sz="half" idx="1"/>
          </p:nvPr>
        </p:nvSpPr>
        <p:spPr/>
        <p:txBody>
          <a:bodyPr/>
          <a:lstStyle/>
          <a:p>
            <a:pPr marL="0" lvl="1" indent="0">
              <a:buNone/>
            </a:pPr>
            <a:r>
              <a:rPr lang="en-US" b="1" dirty="0"/>
              <a:t>Career Options:</a:t>
            </a:r>
          </a:p>
          <a:p>
            <a:pPr lvl="1"/>
            <a:r>
              <a:rPr lang="en-US" dirty="0"/>
              <a:t>Chief Operating Officer</a:t>
            </a:r>
          </a:p>
          <a:p>
            <a:pPr lvl="1"/>
            <a:r>
              <a:rPr lang="en-US" dirty="0"/>
              <a:t>Competitive Sports Coach</a:t>
            </a:r>
          </a:p>
          <a:p>
            <a:pPr lvl="1"/>
            <a:r>
              <a:rPr lang="en-US" dirty="0"/>
              <a:t>Corporate Special Events Director</a:t>
            </a:r>
          </a:p>
          <a:p>
            <a:pPr lvl="1"/>
            <a:r>
              <a:rPr lang="en-US" dirty="0"/>
              <a:t>Curator-Museum/Cultural</a:t>
            </a:r>
          </a:p>
          <a:p>
            <a:pPr lvl="1"/>
            <a:r>
              <a:rPr lang="en-US" dirty="0"/>
              <a:t>Director of Athletics</a:t>
            </a:r>
          </a:p>
          <a:p>
            <a:pPr lvl="1"/>
            <a:r>
              <a:rPr lang="en-US" dirty="0"/>
              <a:t>General Manager</a:t>
            </a:r>
          </a:p>
          <a:p>
            <a:pPr lvl="1"/>
            <a:r>
              <a:rPr lang="en-US" dirty="0"/>
              <a:t>Parks and Gardens Director</a:t>
            </a:r>
          </a:p>
          <a:p>
            <a:pPr lvl="1"/>
            <a:r>
              <a:rPr lang="en-US" dirty="0"/>
              <a:t>Post-Secondary Fitness Teacher</a:t>
            </a:r>
          </a:p>
          <a:p>
            <a:pPr lvl="1"/>
            <a:r>
              <a:rPr lang="en-US" dirty="0"/>
              <a:t>Professional Sports Scout</a:t>
            </a:r>
          </a:p>
        </p:txBody>
      </p:sp>
    </p:spTree>
    <p:extLst>
      <p:ext uri="{BB962C8B-B14F-4D97-AF65-F5344CB8AC3E}">
        <p14:creationId xmlns:p14="http://schemas.microsoft.com/office/powerpoint/2010/main" val="230497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Abundance of jobs</a:t>
            </a:r>
          </a:p>
          <a:p>
            <a:pPr lvl="1"/>
            <a:r>
              <a:rPr lang="en-US" dirty="0"/>
              <a:t>Advancement opportunities</a:t>
            </a:r>
          </a:p>
          <a:p>
            <a:pPr lvl="1"/>
            <a:r>
              <a:rPr lang="en-US" dirty="0"/>
              <a:t>Fast pace and variety</a:t>
            </a:r>
          </a:p>
          <a:p>
            <a:pPr lvl="1"/>
            <a:r>
              <a:rPr lang="en-US" dirty="0"/>
              <a:t>Meeting people</a:t>
            </a:r>
          </a:p>
          <a:p>
            <a:pPr lvl="1"/>
            <a:r>
              <a:rPr lang="en-US" dirty="0"/>
              <a:t>Pleasant workplace</a:t>
            </a:r>
          </a:p>
          <a:p>
            <a:pPr lvl="1"/>
            <a:r>
              <a:rPr lang="en-US" dirty="0"/>
              <a:t>Travel</a:t>
            </a:r>
          </a:p>
          <a:p>
            <a:pPr lvl="1"/>
            <a:endParaRPr lang="en-US" dirty="0"/>
          </a:p>
          <a:p>
            <a:pPr lvl="1"/>
            <a:endParaRPr lang="en-US" dirty="0"/>
          </a:p>
          <a:p>
            <a:endParaRPr lang="en-US" dirty="0"/>
          </a:p>
        </p:txBody>
      </p:sp>
    </p:spTree>
    <p:extLst>
      <p:ext uri="{BB962C8B-B14F-4D97-AF65-F5344CB8AC3E}">
        <p14:creationId xmlns:p14="http://schemas.microsoft.com/office/powerpoint/2010/main" val="3286863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C505A-6D5F-434F-993A-49DB138939D2}"/>
              </a:ext>
            </a:extLst>
          </p:cNvPr>
          <p:cNvSpPr>
            <a:spLocks noGrp="1"/>
          </p:cNvSpPr>
          <p:nvPr>
            <p:ph type="title"/>
          </p:nvPr>
        </p:nvSpPr>
        <p:spPr/>
        <p:txBody>
          <a:bodyPr/>
          <a:lstStyle/>
          <a:p>
            <a:r>
              <a:rPr lang="en-US" dirty="0"/>
              <a:t>Interpersonal Skills Needed</a:t>
            </a:r>
          </a:p>
        </p:txBody>
      </p:sp>
      <p:sp>
        <p:nvSpPr>
          <p:cNvPr id="3" name="Content Placeholder 2">
            <a:extLst>
              <a:ext uri="{FF2B5EF4-FFF2-40B4-BE49-F238E27FC236}">
                <a16:creationId xmlns:a16="http://schemas.microsoft.com/office/drawing/2014/main" id="{37F7574B-D0C1-437A-A15F-FC869209E3B4}"/>
              </a:ext>
            </a:extLst>
          </p:cNvPr>
          <p:cNvSpPr>
            <a:spLocks noGrp="1"/>
          </p:cNvSpPr>
          <p:nvPr>
            <p:ph sz="half" idx="1"/>
          </p:nvPr>
        </p:nvSpPr>
        <p:spPr/>
        <p:txBody>
          <a:bodyPr/>
          <a:lstStyle/>
          <a:p>
            <a:pPr lvl="1"/>
            <a:r>
              <a:rPr lang="en-US" dirty="0"/>
              <a:t>Arithmetic and mathematics</a:t>
            </a:r>
          </a:p>
          <a:p>
            <a:pPr lvl="1"/>
            <a:r>
              <a:rPr lang="en-US" dirty="0"/>
              <a:t>Communication</a:t>
            </a:r>
          </a:p>
          <a:p>
            <a:pPr lvl="2"/>
            <a:r>
              <a:rPr lang="en-US" dirty="0"/>
              <a:t>Verbal</a:t>
            </a:r>
          </a:p>
          <a:p>
            <a:pPr lvl="2"/>
            <a:r>
              <a:rPr lang="en-US" dirty="0"/>
              <a:t>Nonverbal</a:t>
            </a:r>
          </a:p>
          <a:p>
            <a:pPr lvl="1"/>
            <a:r>
              <a:rPr lang="en-US" dirty="0"/>
              <a:t>Electronic communication</a:t>
            </a:r>
          </a:p>
          <a:p>
            <a:pPr lvl="1"/>
            <a:r>
              <a:rPr lang="en-US" dirty="0"/>
              <a:t>Listening and speaking</a:t>
            </a:r>
          </a:p>
          <a:p>
            <a:pPr lvl="1"/>
            <a:r>
              <a:rPr lang="en-US" dirty="0"/>
              <a:t>Reading and writing</a:t>
            </a:r>
          </a:p>
          <a:p>
            <a:endParaRPr lang="en-US" dirty="0"/>
          </a:p>
        </p:txBody>
      </p:sp>
    </p:spTree>
    <p:extLst>
      <p:ext uri="{BB962C8B-B14F-4D97-AF65-F5344CB8AC3E}">
        <p14:creationId xmlns:p14="http://schemas.microsoft.com/office/powerpoint/2010/main" val="2336540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3EB5-8986-431E-97E2-57282F114724}"/>
              </a:ext>
            </a:extLst>
          </p:cNvPr>
          <p:cNvSpPr>
            <a:spLocks noGrp="1"/>
          </p:cNvSpPr>
          <p:nvPr>
            <p:ph type="title"/>
          </p:nvPr>
        </p:nvSpPr>
        <p:spPr/>
        <p:txBody>
          <a:bodyPr/>
          <a:lstStyle/>
          <a:p>
            <a:r>
              <a:rPr lang="en-US" dirty="0"/>
              <a:t>Careers</a:t>
            </a:r>
          </a:p>
        </p:txBody>
      </p:sp>
      <p:sp>
        <p:nvSpPr>
          <p:cNvPr id="4" name="Content Placeholder 3">
            <a:extLst>
              <a:ext uri="{FF2B5EF4-FFF2-40B4-BE49-F238E27FC236}">
                <a16:creationId xmlns:a16="http://schemas.microsoft.com/office/drawing/2014/main" id="{77323DBC-5690-4E54-8B71-0996CCDBD271}"/>
              </a:ext>
            </a:extLst>
          </p:cNvPr>
          <p:cNvSpPr>
            <a:spLocks noGrp="1"/>
          </p:cNvSpPr>
          <p:nvPr>
            <p:ph sz="half" idx="1"/>
          </p:nvPr>
        </p:nvSpPr>
        <p:spPr/>
        <p:txBody>
          <a:bodyPr/>
          <a:lstStyle/>
          <a:p>
            <a:r>
              <a:rPr lang="en-US" b="1" dirty="0"/>
              <a:t>Lodging</a:t>
            </a:r>
          </a:p>
          <a:p>
            <a:pPr lvl="1"/>
            <a:r>
              <a:rPr lang="en-US" dirty="0"/>
              <a:t>Baggage Porters and Bellhops</a:t>
            </a:r>
          </a:p>
          <a:p>
            <a:pPr lvl="1"/>
            <a:r>
              <a:rPr lang="en-US" dirty="0"/>
              <a:t>Concierges</a:t>
            </a:r>
          </a:p>
          <a:p>
            <a:pPr lvl="1"/>
            <a:r>
              <a:rPr lang="en-US" dirty="0"/>
              <a:t>First-line Supervisors of  Housekeeping and Janitorial  Workers</a:t>
            </a:r>
          </a:p>
          <a:p>
            <a:pPr lvl="1"/>
            <a:r>
              <a:rPr lang="en-US" dirty="0"/>
              <a:t>Food Service Managers</a:t>
            </a:r>
          </a:p>
          <a:p>
            <a:pPr lvl="1"/>
            <a:r>
              <a:rPr lang="en-US" dirty="0"/>
              <a:t>Hotel, Motel, and Resort Desk  Clerks</a:t>
            </a:r>
          </a:p>
          <a:p>
            <a:pPr lvl="1"/>
            <a:r>
              <a:rPr lang="en-US" dirty="0"/>
              <a:t>Lodging Managers</a:t>
            </a:r>
          </a:p>
          <a:p>
            <a:pPr lvl="1"/>
            <a:r>
              <a:rPr lang="en-US" dirty="0"/>
              <a:t>Maids and Housekeeping Cleaners</a:t>
            </a:r>
          </a:p>
          <a:p>
            <a:pPr lvl="1"/>
            <a:r>
              <a:rPr lang="en-US" dirty="0"/>
              <a:t>Residential Advisors</a:t>
            </a:r>
          </a:p>
          <a:p>
            <a:endParaRPr lang="en-US" dirty="0"/>
          </a:p>
        </p:txBody>
      </p:sp>
    </p:spTree>
    <p:extLst>
      <p:ext uri="{BB962C8B-B14F-4D97-AF65-F5344CB8AC3E}">
        <p14:creationId xmlns:p14="http://schemas.microsoft.com/office/powerpoint/2010/main" val="41958808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3EB5-8986-431E-97E2-57282F114724}"/>
              </a:ext>
            </a:extLst>
          </p:cNvPr>
          <p:cNvSpPr>
            <a:spLocks noGrp="1"/>
          </p:cNvSpPr>
          <p:nvPr>
            <p:ph type="title"/>
          </p:nvPr>
        </p:nvSpPr>
        <p:spPr/>
        <p:txBody>
          <a:bodyPr/>
          <a:lstStyle/>
          <a:p>
            <a:r>
              <a:rPr lang="en-US" dirty="0"/>
              <a:t>Careers</a:t>
            </a:r>
          </a:p>
        </p:txBody>
      </p:sp>
      <p:sp>
        <p:nvSpPr>
          <p:cNvPr id="4" name="Content Placeholder 3">
            <a:extLst>
              <a:ext uri="{FF2B5EF4-FFF2-40B4-BE49-F238E27FC236}">
                <a16:creationId xmlns:a16="http://schemas.microsoft.com/office/drawing/2014/main" id="{77323DBC-5690-4E54-8B71-0996CCDBD271}"/>
              </a:ext>
            </a:extLst>
          </p:cNvPr>
          <p:cNvSpPr>
            <a:spLocks noGrp="1"/>
          </p:cNvSpPr>
          <p:nvPr>
            <p:ph sz="half" idx="1"/>
          </p:nvPr>
        </p:nvSpPr>
        <p:spPr/>
        <p:txBody>
          <a:bodyPr/>
          <a:lstStyle/>
          <a:p>
            <a:r>
              <a:rPr lang="en-US" b="1" dirty="0"/>
              <a:t>Recreation, Amusements, and  Attractions</a:t>
            </a:r>
          </a:p>
          <a:p>
            <a:pPr lvl="1"/>
            <a:r>
              <a:rPr lang="en-US" dirty="0"/>
              <a:t>Amusement and Recreation  Attendants</a:t>
            </a:r>
          </a:p>
          <a:p>
            <a:pPr lvl="1"/>
            <a:r>
              <a:rPr lang="en-US" dirty="0"/>
              <a:t>Animal Trainers</a:t>
            </a:r>
          </a:p>
          <a:p>
            <a:pPr lvl="1"/>
            <a:r>
              <a:rPr lang="en-US" dirty="0"/>
              <a:t>Athletes and Sports Competitors</a:t>
            </a:r>
          </a:p>
          <a:p>
            <a:pPr lvl="1"/>
            <a:r>
              <a:rPr lang="en-US" dirty="0"/>
              <a:t>Farm and Home Management  Advisors</a:t>
            </a:r>
          </a:p>
          <a:p>
            <a:pPr lvl="1"/>
            <a:r>
              <a:rPr lang="en-US" dirty="0"/>
              <a:t>Gaming Cage Workers</a:t>
            </a:r>
          </a:p>
          <a:p>
            <a:pPr lvl="1"/>
            <a:r>
              <a:rPr lang="en-US" dirty="0"/>
              <a:t>Gaming Dealers</a:t>
            </a:r>
          </a:p>
          <a:p>
            <a:pPr lvl="1"/>
            <a:r>
              <a:rPr lang="en-US" dirty="0"/>
              <a:t>Motion Picture Projectionists</a:t>
            </a:r>
          </a:p>
          <a:p>
            <a:pPr lvl="1"/>
            <a:r>
              <a:rPr lang="en-US" dirty="0"/>
              <a:t>Recreation Workers</a:t>
            </a:r>
          </a:p>
          <a:p>
            <a:pPr lvl="1"/>
            <a:r>
              <a:rPr lang="en-US" dirty="0"/>
              <a:t>Set and Exhibit Designers</a:t>
            </a:r>
          </a:p>
          <a:p>
            <a:endParaRPr lang="en-US" dirty="0"/>
          </a:p>
        </p:txBody>
      </p:sp>
    </p:spTree>
    <p:extLst>
      <p:ext uri="{BB962C8B-B14F-4D97-AF65-F5344CB8AC3E}">
        <p14:creationId xmlns:p14="http://schemas.microsoft.com/office/powerpoint/2010/main" val="1866394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3EB5-8986-431E-97E2-57282F114724}"/>
              </a:ext>
            </a:extLst>
          </p:cNvPr>
          <p:cNvSpPr>
            <a:spLocks noGrp="1"/>
          </p:cNvSpPr>
          <p:nvPr>
            <p:ph type="title"/>
          </p:nvPr>
        </p:nvSpPr>
        <p:spPr/>
        <p:txBody>
          <a:bodyPr/>
          <a:lstStyle/>
          <a:p>
            <a:r>
              <a:rPr lang="en-US" dirty="0"/>
              <a:t>Careers</a:t>
            </a:r>
          </a:p>
        </p:txBody>
      </p:sp>
      <p:sp>
        <p:nvSpPr>
          <p:cNvPr id="4" name="Content Placeholder 3">
            <a:extLst>
              <a:ext uri="{FF2B5EF4-FFF2-40B4-BE49-F238E27FC236}">
                <a16:creationId xmlns:a16="http://schemas.microsoft.com/office/drawing/2014/main" id="{77323DBC-5690-4E54-8B71-0996CCDBD271}"/>
              </a:ext>
            </a:extLst>
          </p:cNvPr>
          <p:cNvSpPr>
            <a:spLocks noGrp="1"/>
          </p:cNvSpPr>
          <p:nvPr>
            <p:ph sz="half" idx="1"/>
          </p:nvPr>
        </p:nvSpPr>
        <p:spPr/>
        <p:txBody>
          <a:bodyPr/>
          <a:lstStyle/>
          <a:p>
            <a:r>
              <a:rPr lang="en-US" b="1" dirty="0"/>
              <a:t>Restaurants and  Food/Beverage Services</a:t>
            </a:r>
          </a:p>
          <a:p>
            <a:pPr lvl="1"/>
            <a:r>
              <a:rPr lang="en-US" dirty="0"/>
              <a:t>Bakers</a:t>
            </a:r>
          </a:p>
          <a:p>
            <a:pPr lvl="1"/>
            <a:r>
              <a:rPr lang="en-US" dirty="0"/>
              <a:t>Baristas</a:t>
            </a:r>
          </a:p>
          <a:p>
            <a:pPr lvl="1"/>
            <a:r>
              <a:rPr lang="en-US" dirty="0"/>
              <a:t>Chefs and Head Cooks</a:t>
            </a:r>
          </a:p>
          <a:p>
            <a:pPr lvl="1"/>
            <a:r>
              <a:rPr lang="en-US" dirty="0"/>
              <a:t>Cooks, Restaurant / Short Order</a:t>
            </a:r>
          </a:p>
          <a:p>
            <a:pPr lvl="1"/>
            <a:r>
              <a:rPr lang="en-US" dirty="0"/>
              <a:t>Counter Attendants, Cafeteria, Food</a:t>
            </a:r>
          </a:p>
          <a:p>
            <a:pPr lvl="1"/>
            <a:r>
              <a:rPr lang="en-US" dirty="0"/>
              <a:t>Concession, and Coffee Shop</a:t>
            </a:r>
          </a:p>
          <a:p>
            <a:pPr lvl="1"/>
            <a:r>
              <a:rPr lang="en-US" dirty="0"/>
              <a:t>Food Preparation Workers</a:t>
            </a:r>
          </a:p>
          <a:p>
            <a:pPr lvl="1"/>
            <a:r>
              <a:rPr lang="en-US" dirty="0"/>
              <a:t>Hosts and Hostesses, Restaurant,  Lounge and Coffee Shop</a:t>
            </a:r>
          </a:p>
          <a:p>
            <a:pPr lvl="1"/>
            <a:r>
              <a:rPr lang="en-US" dirty="0"/>
              <a:t>Waiters and Waitresses</a:t>
            </a:r>
          </a:p>
          <a:p>
            <a:endParaRPr lang="en-US" dirty="0"/>
          </a:p>
        </p:txBody>
      </p:sp>
    </p:spTree>
    <p:extLst>
      <p:ext uri="{BB962C8B-B14F-4D97-AF65-F5344CB8AC3E}">
        <p14:creationId xmlns:p14="http://schemas.microsoft.com/office/powerpoint/2010/main" val="23649941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3EB5-8986-431E-97E2-57282F114724}"/>
              </a:ext>
            </a:extLst>
          </p:cNvPr>
          <p:cNvSpPr>
            <a:spLocks noGrp="1"/>
          </p:cNvSpPr>
          <p:nvPr>
            <p:ph type="title"/>
          </p:nvPr>
        </p:nvSpPr>
        <p:spPr/>
        <p:txBody>
          <a:bodyPr/>
          <a:lstStyle/>
          <a:p>
            <a:r>
              <a:rPr lang="en-US" dirty="0"/>
              <a:t>Careers</a:t>
            </a:r>
          </a:p>
        </p:txBody>
      </p:sp>
      <p:sp>
        <p:nvSpPr>
          <p:cNvPr id="4" name="Content Placeholder 3">
            <a:extLst>
              <a:ext uri="{FF2B5EF4-FFF2-40B4-BE49-F238E27FC236}">
                <a16:creationId xmlns:a16="http://schemas.microsoft.com/office/drawing/2014/main" id="{77323DBC-5690-4E54-8B71-0996CCDBD271}"/>
              </a:ext>
            </a:extLst>
          </p:cNvPr>
          <p:cNvSpPr>
            <a:spLocks noGrp="1"/>
          </p:cNvSpPr>
          <p:nvPr>
            <p:ph sz="half" idx="1"/>
          </p:nvPr>
        </p:nvSpPr>
        <p:spPr/>
        <p:txBody>
          <a:bodyPr/>
          <a:lstStyle/>
          <a:p>
            <a:r>
              <a:rPr lang="en-US" b="1" dirty="0"/>
              <a:t>Travel and Tourism</a:t>
            </a:r>
          </a:p>
          <a:p>
            <a:pPr lvl="1"/>
            <a:r>
              <a:rPr lang="en-US" dirty="0"/>
              <a:t>Interpreters and Travelers</a:t>
            </a:r>
          </a:p>
          <a:p>
            <a:pPr lvl="1"/>
            <a:r>
              <a:rPr lang="en-US" dirty="0"/>
              <a:t>Managers</a:t>
            </a:r>
          </a:p>
          <a:p>
            <a:pPr lvl="1"/>
            <a:r>
              <a:rPr lang="en-US" dirty="0"/>
              <a:t>Meeting, Convention, and Event</a:t>
            </a:r>
          </a:p>
          <a:p>
            <a:pPr lvl="1"/>
            <a:r>
              <a:rPr lang="en-US" dirty="0"/>
              <a:t>Planners</a:t>
            </a:r>
          </a:p>
          <a:p>
            <a:pPr lvl="1"/>
            <a:r>
              <a:rPr lang="en-US" dirty="0"/>
              <a:t>Reservation and Transportation  Ticket Agents and Travel Clerks</a:t>
            </a:r>
          </a:p>
          <a:p>
            <a:pPr lvl="1"/>
            <a:r>
              <a:rPr lang="en-US" dirty="0"/>
              <a:t>Tour Guides and Escorts</a:t>
            </a:r>
          </a:p>
          <a:p>
            <a:pPr lvl="1"/>
            <a:r>
              <a:rPr lang="en-US" dirty="0"/>
              <a:t>Transportation Attendants</a:t>
            </a:r>
          </a:p>
          <a:p>
            <a:pPr lvl="1"/>
            <a:r>
              <a:rPr lang="en-US" dirty="0"/>
              <a:t>Travel Agents</a:t>
            </a:r>
          </a:p>
          <a:p>
            <a:pPr lvl="1"/>
            <a:r>
              <a:rPr lang="en-US" dirty="0"/>
              <a:t>Travel Guides</a:t>
            </a:r>
          </a:p>
          <a:p>
            <a:endParaRPr lang="en-US" dirty="0"/>
          </a:p>
        </p:txBody>
      </p:sp>
    </p:spTree>
    <p:extLst>
      <p:ext uri="{BB962C8B-B14F-4D97-AF65-F5344CB8AC3E}">
        <p14:creationId xmlns:p14="http://schemas.microsoft.com/office/powerpoint/2010/main" val="33168795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7C9CE-A422-4CEC-B028-0200D88CEF34}"/>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4A16624B-F014-49D3-85FC-A1A71ED7F35C}"/>
              </a:ext>
            </a:extLst>
          </p:cNvPr>
          <p:cNvSpPr>
            <a:spLocks noGrp="1"/>
          </p:cNvSpPr>
          <p:nvPr>
            <p:ph sz="half" idx="1"/>
          </p:nvPr>
        </p:nvSpPr>
        <p:spPr/>
        <p:txBody>
          <a:bodyPr/>
          <a:lstStyle/>
          <a:p>
            <a:r>
              <a:rPr lang="en-US" dirty="0"/>
              <a:t>When seeking employment, have available:</a:t>
            </a:r>
          </a:p>
          <a:p>
            <a:pPr lvl="1"/>
            <a:r>
              <a:rPr lang="en-US" dirty="0"/>
              <a:t>Career portfolio</a:t>
            </a:r>
          </a:p>
          <a:p>
            <a:pPr lvl="2"/>
            <a:r>
              <a:rPr lang="en-US" dirty="0"/>
              <a:t>Resume</a:t>
            </a:r>
          </a:p>
          <a:p>
            <a:pPr lvl="2"/>
            <a:r>
              <a:rPr lang="en-US" dirty="0"/>
              <a:t>Certifications</a:t>
            </a:r>
          </a:p>
          <a:p>
            <a:pPr lvl="2"/>
            <a:r>
              <a:rPr lang="en-US" dirty="0"/>
              <a:t>Record of skills attained</a:t>
            </a:r>
          </a:p>
          <a:p>
            <a:pPr lvl="2"/>
            <a:r>
              <a:rPr lang="en-US" dirty="0"/>
              <a:t>Letters of reference</a:t>
            </a:r>
          </a:p>
          <a:p>
            <a:pPr lvl="1"/>
            <a:r>
              <a:rPr lang="en-US" dirty="0"/>
              <a:t>Completed job application</a:t>
            </a:r>
          </a:p>
          <a:p>
            <a:pPr lvl="1"/>
            <a:r>
              <a:rPr lang="en-US" dirty="0"/>
              <a:t>Interview skills</a:t>
            </a:r>
          </a:p>
          <a:p>
            <a:endParaRPr lang="en-US" dirty="0"/>
          </a:p>
        </p:txBody>
      </p:sp>
    </p:spTree>
    <p:extLst>
      <p:ext uri="{BB962C8B-B14F-4D97-AF65-F5344CB8AC3E}">
        <p14:creationId xmlns:p14="http://schemas.microsoft.com/office/powerpoint/2010/main" val="4214206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087E6-D190-4493-BA62-ED8683458839}"/>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05689CD6-A35A-4456-81BB-CE7A1A282255}"/>
              </a:ext>
            </a:extLst>
          </p:cNvPr>
          <p:cNvSpPr>
            <a:spLocks noGrp="1"/>
          </p:cNvSpPr>
          <p:nvPr>
            <p:ph sz="half" idx="1"/>
          </p:nvPr>
        </p:nvSpPr>
        <p:spPr/>
        <p:txBody>
          <a:bodyPr/>
          <a:lstStyle/>
          <a:p>
            <a:r>
              <a:rPr lang="en-US" dirty="0"/>
              <a:t>Once you have secured employment, be sure to:</a:t>
            </a:r>
          </a:p>
          <a:p>
            <a:pPr lvl="1"/>
            <a:r>
              <a:rPr lang="en-US" dirty="0"/>
              <a:t>Arrive to work on time</a:t>
            </a:r>
          </a:p>
          <a:p>
            <a:pPr lvl="1"/>
            <a:r>
              <a:rPr lang="en-US" dirty="0"/>
              <a:t>Work responsibly</a:t>
            </a:r>
          </a:p>
          <a:p>
            <a:pPr lvl="1"/>
            <a:r>
              <a:rPr lang="en-US" dirty="0"/>
              <a:t>Work safely</a:t>
            </a:r>
          </a:p>
          <a:p>
            <a:pPr lvl="1"/>
            <a:r>
              <a:rPr lang="en-US" dirty="0"/>
              <a:t>Respect the business</a:t>
            </a:r>
          </a:p>
          <a:p>
            <a:pPr lvl="1"/>
            <a:r>
              <a:rPr lang="en-US" dirty="0"/>
              <a:t>Maintain a positive attitude</a:t>
            </a:r>
          </a:p>
          <a:p>
            <a:pPr lvl="1"/>
            <a:r>
              <a:rPr lang="en-US" dirty="0"/>
              <a:t>Complete your assigned tasks</a:t>
            </a:r>
          </a:p>
        </p:txBody>
      </p:sp>
    </p:spTree>
    <p:extLst>
      <p:ext uri="{BB962C8B-B14F-4D97-AF65-F5344CB8AC3E}">
        <p14:creationId xmlns:p14="http://schemas.microsoft.com/office/powerpoint/2010/main" val="24775901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25860-A792-4E71-94DC-906740AB8C64}"/>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F382FA38-97A7-430E-A991-98855FB7F6FE}"/>
              </a:ext>
            </a:extLst>
          </p:cNvPr>
          <p:cNvSpPr>
            <a:spLocks noGrp="1"/>
          </p:cNvSpPr>
          <p:nvPr>
            <p:ph sz="half" idx="1"/>
          </p:nvPr>
        </p:nvSpPr>
        <p:spPr/>
        <p:txBody>
          <a:bodyPr/>
          <a:lstStyle/>
          <a:p>
            <a:r>
              <a:rPr lang="en-US" dirty="0"/>
              <a:t>If you have to quit your job, be sure to follow  these steps:</a:t>
            </a:r>
          </a:p>
          <a:p>
            <a:pPr lvl="1"/>
            <a:r>
              <a:rPr lang="en-US" dirty="0"/>
              <a:t>Give at least two weeks notice</a:t>
            </a:r>
          </a:p>
          <a:p>
            <a:pPr lvl="1"/>
            <a:r>
              <a:rPr lang="en-US" dirty="0"/>
              <a:t>Submit a letter of resignation which may include:</a:t>
            </a:r>
          </a:p>
          <a:p>
            <a:pPr lvl="2"/>
            <a:r>
              <a:rPr lang="en-US" dirty="0"/>
              <a:t>Reason for leaving</a:t>
            </a:r>
          </a:p>
          <a:p>
            <a:pPr lvl="2"/>
            <a:r>
              <a:rPr lang="en-US" dirty="0"/>
              <a:t>Thanking employer for experience</a:t>
            </a:r>
          </a:p>
          <a:p>
            <a:pPr lvl="2"/>
            <a:r>
              <a:rPr lang="en-US" dirty="0"/>
              <a:t>Offering to train new employee</a:t>
            </a:r>
          </a:p>
        </p:txBody>
      </p:sp>
    </p:spTree>
    <p:extLst>
      <p:ext uri="{BB962C8B-B14F-4D97-AF65-F5344CB8AC3E}">
        <p14:creationId xmlns:p14="http://schemas.microsoft.com/office/powerpoint/2010/main" val="20818224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D365A-8773-4D5F-8014-A1D5C0D3D21C}"/>
              </a:ext>
            </a:extLst>
          </p:cNvPr>
          <p:cNvSpPr>
            <a:spLocks noGrp="1"/>
          </p:cNvSpPr>
          <p:nvPr>
            <p:ph type="title"/>
          </p:nvPr>
        </p:nvSpPr>
        <p:spPr/>
        <p:txBody>
          <a:bodyPr/>
          <a:lstStyle/>
          <a:p>
            <a:r>
              <a:rPr lang="en-US" dirty="0"/>
              <a:t>Continued Education</a:t>
            </a:r>
          </a:p>
        </p:txBody>
      </p:sp>
      <p:sp>
        <p:nvSpPr>
          <p:cNvPr id="3" name="Content Placeholder 2">
            <a:extLst>
              <a:ext uri="{FF2B5EF4-FFF2-40B4-BE49-F238E27FC236}">
                <a16:creationId xmlns:a16="http://schemas.microsoft.com/office/drawing/2014/main" id="{93AC885E-66B2-4DA3-8CDD-89E861CBA456}"/>
              </a:ext>
            </a:extLst>
          </p:cNvPr>
          <p:cNvSpPr>
            <a:spLocks noGrp="1"/>
          </p:cNvSpPr>
          <p:nvPr>
            <p:ph sz="half" idx="1"/>
          </p:nvPr>
        </p:nvSpPr>
        <p:spPr/>
        <p:txBody>
          <a:bodyPr/>
          <a:lstStyle/>
          <a:p>
            <a:pPr lvl="1"/>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dirty="0"/>
              <a:t>Certificate programs</a:t>
            </a:r>
          </a:p>
          <a:p>
            <a:pPr lvl="2"/>
            <a:r>
              <a:rPr lang="en-US" dirty="0"/>
              <a:t>Conferences</a:t>
            </a:r>
          </a:p>
          <a:p>
            <a:pPr lvl="2"/>
            <a:r>
              <a:rPr lang="en-US" dirty="0"/>
              <a:t>Educational opportunities</a:t>
            </a:r>
          </a:p>
          <a:p>
            <a:pPr lvl="2"/>
            <a:r>
              <a:rPr lang="en-US" dirty="0"/>
              <a:t>Meetings</a:t>
            </a:r>
          </a:p>
          <a:p>
            <a:pPr lvl="2"/>
            <a:r>
              <a:rPr lang="en-US" dirty="0"/>
              <a:t>Seminars</a:t>
            </a:r>
          </a:p>
          <a:p>
            <a:pPr lvl="2"/>
            <a:r>
              <a:rPr lang="en-US" dirty="0"/>
              <a:t>Webinars</a:t>
            </a:r>
          </a:p>
          <a:p>
            <a:endParaRPr lang="en-US" dirty="0"/>
          </a:p>
        </p:txBody>
      </p:sp>
    </p:spTree>
    <p:extLst>
      <p:ext uri="{BB962C8B-B14F-4D97-AF65-F5344CB8AC3E}">
        <p14:creationId xmlns:p14="http://schemas.microsoft.com/office/powerpoint/2010/main" val="1299265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4CECA-71B5-4C37-B693-F4E95F79912C}"/>
              </a:ext>
            </a:extLst>
          </p:cNvPr>
          <p:cNvSpPr>
            <a:spLocks noGrp="1"/>
          </p:cNvSpPr>
          <p:nvPr>
            <p:ph type="title"/>
          </p:nvPr>
        </p:nvSpPr>
        <p:spPr/>
        <p:txBody>
          <a:bodyPr/>
          <a:lstStyle/>
          <a:p>
            <a:r>
              <a:rPr lang="en-US" dirty="0"/>
              <a:t>Employment Opportunities</a:t>
            </a:r>
          </a:p>
        </p:txBody>
      </p:sp>
      <p:sp>
        <p:nvSpPr>
          <p:cNvPr id="3" name="Content Placeholder 2">
            <a:extLst>
              <a:ext uri="{FF2B5EF4-FFF2-40B4-BE49-F238E27FC236}">
                <a16:creationId xmlns:a16="http://schemas.microsoft.com/office/drawing/2014/main" id="{06FA0F56-769C-4EC8-A41A-1EE4BF651990}"/>
              </a:ext>
            </a:extLst>
          </p:cNvPr>
          <p:cNvSpPr>
            <a:spLocks noGrp="1"/>
          </p:cNvSpPr>
          <p:nvPr>
            <p:ph sz="half" idx="1"/>
          </p:nvPr>
        </p:nvSpPr>
        <p:spPr/>
        <p:txBody>
          <a:bodyPr/>
          <a:lstStyle/>
          <a:p>
            <a:pPr lvl="1"/>
            <a:r>
              <a:rPr lang="en-US" dirty="0"/>
              <a:t>Networking</a:t>
            </a:r>
          </a:p>
          <a:p>
            <a:pPr lvl="1"/>
            <a:r>
              <a:rPr lang="en-US" dirty="0"/>
              <a:t>Newspaper ads</a:t>
            </a:r>
          </a:p>
          <a:p>
            <a:pPr lvl="1"/>
            <a:r>
              <a:rPr lang="en-US" dirty="0"/>
              <a:t>Hotel/Restaurant/Travel Website</a:t>
            </a:r>
          </a:p>
          <a:p>
            <a:pPr lvl="1"/>
            <a:r>
              <a:rPr lang="en-US" dirty="0"/>
              <a:t>Texas Workforce Commission</a:t>
            </a:r>
          </a:p>
          <a:p>
            <a:endParaRPr lang="en-US" dirty="0"/>
          </a:p>
        </p:txBody>
      </p:sp>
      <p:sp>
        <p:nvSpPr>
          <p:cNvPr id="4" name="Text Placeholder 6">
            <a:extLst>
              <a:ext uri="{FF2B5EF4-FFF2-40B4-BE49-F238E27FC236}">
                <a16:creationId xmlns:a16="http://schemas.microsoft.com/office/drawing/2014/main" id="{C05F8183-38CA-4243-850D-59E2C1CE2D49}"/>
              </a:ext>
            </a:extLst>
          </p:cNvPr>
          <p:cNvSpPr txBox="1">
            <a:spLocks/>
          </p:cNvSpPr>
          <p:nvPr/>
        </p:nvSpPr>
        <p:spPr>
          <a:xfrm>
            <a:off x="740664" y="5034118"/>
            <a:ext cx="9907671" cy="580103"/>
          </a:xfrm>
          <a:prstGeom prst="rect">
            <a:avLst/>
          </a:prstGeom>
        </p:spPr>
        <p:txBody>
          <a:bodyPr lIns="0" tIns="0" rIns="0" bIns="0" anchor="ctr">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sz="3600" dirty="0">
              <a:hlinkClick r:id="rId3"/>
            </a:endParaRPr>
          </a:p>
          <a:p>
            <a:pPr algn="ctr"/>
            <a:r>
              <a:rPr lang="en-US" sz="3600" dirty="0">
                <a:hlinkClick r:id="rId3"/>
              </a:rPr>
              <a:t>Careers in Hospitality: Service &amp; Adventure</a:t>
            </a:r>
            <a:endParaRPr lang="en-US" sz="3600" dirty="0"/>
          </a:p>
          <a:p>
            <a:pPr algn="ctr"/>
            <a:r>
              <a:rPr lang="en-US" sz="3600" dirty="0">
                <a:hlinkClick r:id="rId4"/>
              </a:rPr>
              <a:t> </a:t>
            </a:r>
            <a:endParaRPr lang="en-US" sz="3600" dirty="0"/>
          </a:p>
        </p:txBody>
      </p:sp>
      <p:sp>
        <p:nvSpPr>
          <p:cNvPr id="5" name="Content Placeholder 3">
            <a:extLst>
              <a:ext uri="{FF2B5EF4-FFF2-40B4-BE49-F238E27FC236}">
                <a16:creationId xmlns:a16="http://schemas.microsoft.com/office/drawing/2014/main" id="{8133C397-E8E3-4527-8348-EA829AEEA289}"/>
              </a:ext>
            </a:extLst>
          </p:cNvPr>
          <p:cNvSpPr txBox="1">
            <a:spLocks/>
          </p:cNvSpPr>
          <p:nvPr/>
        </p:nvSpPr>
        <p:spPr>
          <a:xfrm>
            <a:off x="737880" y="5692624"/>
            <a:ext cx="9907671" cy="580103"/>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1393584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p:txBody>
          <a:bodyPr/>
          <a:lstStyle/>
          <a:p>
            <a:pPr lvl="1"/>
            <a:r>
              <a:rPr lang="en-US" dirty="0"/>
              <a:t>Hours of work</a:t>
            </a:r>
          </a:p>
          <a:p>
            <a:pPr lvl="1"/>
            <a:r>
              <a:rPr lang="en-US" dirty="0"/>
              <a:t>Relocation</a:t>
            </a:r>
          </a:p>
          <a:p>
            <a:pPr lvl="1"/>
            <a:r>
              <a:rPr lang="en-US" dirty="0"/>
              <a:t>Stress</a:t>
            </a:r>
          </a:p>
          <a:p>
            <a:pPr lvl="1"/>
            <a:r>
              <a:rPr lang="en-US" dirty="0"/>
              <a:t>Working conditions</a:t>
            </a:r>
          </a:p>
        </p:txBody>
      </p:sp>
    </p:spTree>
    <p:extLst>
      <p:ext uri="{BB962C8B-B14F-4D97-AF65-F5344CB8AC3E}">
        <p14:creationId xmlns:p14="http://schemas.microsoft.com/office/powerpoint/2010/main" val="13061737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Questions</a:t>
            </a:r>
          </a:p>
        </p:txBody>
      </p:sp>
      <p:sp>
        <p:nvSpPr>
          <p:cNvPr id="6" name="object 3">
            <a:extLst>
              <a:ext uri="{FF2B5EF4-FFF2-40B4-BE49-F238E27FC236}">
                <a16:creationId xmlns:a16="http://schemas.microsoft.com/office/drawing/2014/main" id="{DBA28BCE-83B5-4D82-AE68-9CCC208D41BF}"/>
              </a:ext>
            </a:extLst>
          </p:cNvPr>
          <p:cNvSpPr/>
          <p:nvPr/>
        </p:nvSpPr>
        <p:spPr>
          <a:xfrm>
            <a:off x="3519947" y="1755418"/>
            <a:ext cx="5525729" cy="394168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014779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434"/>
              </a:spcBef>
            </a:pPr>
            <a:r>
              <a:rPr lang="en-US" sz="2000" dirty="0">
                <a:latin typeface="Arial"/>
                <a:cs typeface="Arial"/>
              </a:rPr>
              <a:t>Images:</a:t>
            </a:r>
          </a:p>
          <a:p>
            <a:pPr marL="355600" marR="2724785" lvl="1">
              <a:lnSpc>
                <a:spcPct val="120000"/>
              </a:lnSpc>
              <a:tabLst>
                <a:tab pos="354965" algn="l"/>
                <a:tab pos="355600" algn="l"/>
              </a:tabLst>
            </a:pPr>
            <a:r>
              <a:rPr lang="en-US" sz="2000" dirty="0">
                <a:latin typeface="Arial"/>
                <a:cs typeface="Arial"/>
              </a:rPr>
              <a:t>Microsoft Office </a:t>
            </a:r>
            <a:r>
              <a:rPr lang="en-US" sz="2000" spc="-5" dirty="0">
                <a:latin typeface="Arial"/>
                <a:cs typeface="Arial"/>
              </a:rPr>
              <a:t>Clip </a:t>
            </a:r>
            <a:r>
              <a:rPr lang="en-US" sz="2000" dirty="0">
                <a:latin typeface="Arial"/>
                <a:cs typeface="Arial"/>
              </a:rPr>
              <a:t>Art: </a:t>
            </a:r>
            <a:r>
              <a:rPr lang="en-US" sz="2000" spc="-5" dirty="0">
                <a:latin typeface="Arial"/>
                <a:cs typeface="Arial"/>
              </a:rPr>
              <a:t>Used with </a:t>
            </a:r>
            <a:r>
              <a:rPr lang="en-US" sz="2000" dirty="0">
                <a:latin typeface="Arial"/>
                <a:cs typeface="Arial"/>
              </a:rPr>
              <a:t>permission from</a:t>
            </a:r>
            <a:r>
              <a:rPr lang="en-US" sz="2000" spc="-210" dirty="0">
                <a:latin typeface="Arial"/>
                <a:cs typeface="Arial"/>
              </a:rPr>
              <a:t> </a:t>
            </a:r>
            <a:r>
              <a:rPr lang="en-US" sz="2000" dirty="0">
                <a:latin typeface="Arial"/>
                <a:cs typeface="Arial"/>
              </a:rPr>
              <a:t>Microsoft.  </a:t>
            </a:r>
          </a:p>
          <a:p>
            <a:pPr marL="12700" marR="2724785">
              <a:lnSpc>
                <a:spcPct val="120000"/>
              </a:lnSpc>
              <a:tabLst>
                <a:tab pos="354965" algn="l"/>
                <a:tab pos="355600" algn="l"/>
              </a:tabLst>
            </a:pPr>
            <a:r>
              <a:rPr lang="en-US" sz="2000" spc="-5" dirty="0">
                <a:latin typeface="Arial"/>
                <a:cs typeface="Arial"/>
              </a:rPr>
              <a:t>Textbook:</a:t>
            </a:r>
            <a:endParaRPr lang="en-US" sz="2000" dirty="0">
              <a:latin typeface="Arial"/>
              <a:cs typeface="Arial"/>
            </a:endParaRPr>
          </a:p>
          <a:p>
            <a:pPr marL="355600" marR="516890" lvl="1">
              <a:spcBef>
                <a:spcPts val="340"/>
              </a:spcBef>
              <a:tabLst>
                <a:tab pos="354965" algn="l"/>
                <a:tab pos="355600" algn="l"/>
              </a:tabLst>
            </a:pPr>
            <a:r>
              <a:rPr lang="en-US" sz="2000" spc="-5" dirty="0">
                <a:latin typeface="Arial"/>
                <a:cs typeface="Arial"/>
              </a:rPr>
              <a:t>Reynolds,</a:t>
            </a:r>
            <a:r>
              <a:rPr lang="en-US" sz="2000" spc="-30" dirty="0">
                <a:latin typeface="Arial"/>
                <a:cs typeface="Arial"/>
              </a:rPr>
              <a:t> </a:t>
            </a:r>
            <a:r>
              <a:rPr lang="en-US" sz="2000" dirty="0">
                <a:latin typeface="Arial"/>
                <a:cs typeface="Arial"/>
              </a:rPr>
              <a:t>J.</a:t>
            </a:r>
            <a:r>
              <a:rPr lang="en-US" sz="2000" spc="-15" dirty="0">
                <a:latin typeface="Arial"/>
                <a:cs typeface="Arial"/>
              </a:rPr>
              <a:t> </a:t>
            </a:r>
            <a:r>
              <a:rPr lang="en-US" sz="2000" dirty="0">
                <a:latin typeface="Arial"/>
                <a:cs typeface="Arial"/>
              </a:rPr>
              <a:t>(2010).</a:t>
            </a:r>
            <a:r>
              <a:rPr lang="en-US" sz="2000" spc="-30" dirty="0">
                <a:latin typeface="Arial"/>
                <a:cs typeface="Arial"/>
              </a:rPr>
              <a:t> </a:t>
            </a:r>
            <a:r>
              <a:rPr lang="en-US" sz="2000" i="1" dirty="0">
                <a:latin typeface="Arial"/>
                <a:cs typeface="Arial"/>
              </a:rPr>
              <a:t>Hospitality</a:t>
            </a:r>
            <a:r>
              <a:rPr lang="en-US" sz="2000" i="1" spc="-40" dirty="0">
                <a:latin typeface="Arial"/>
                <a:cs typeface="Arial"/>
              </a:rPr>
              <a:t> </a:t>
            </a:r>
            <a:r>
              <a:rPr lang="en-US" sz="2000" i="1" dirty="0">
                <a:latin typeface="Arial"/>
                <a:cs typeface="Arial"/>
              </a:rPr>
              <a:t>services</a:t>
            </a:r>
            <a:r>
              <a:rPr lang="en-US" sz="2000" i="1" spc="-50" dirty="0">
                <a:latin typeface="Arial"/>
                <a:cs typeface="Arial"/>
              </a:rPr>
              <a:t> </a:t>
            </a:r>
            <a:r>
              <a:rPr lang="en-US" sz="2000" i="1" dirty="0">
                <a:latin typeface="Arial"/>
                <a:cs typeface="Arial"/>
              </a:rPr>
              <a:t>food</a:t>
            </a:r>
            <a:r>
              <a:rPr lang="en-US" sz="2000" i="1" spc="-35" dirty="0">
                <a:latin typeface="Arial"/>
                <a:cs typeface="Arial"/>
              </a:rPr>
              <a:t> </a:t>
            </a:r>
            <a:r>
              <a:rPr lang="en-US" sz="2000" i="1" dirty="0">
                <a:latin typeface="Arial"/>
                <a:cs typeface="Arial"/>
              </a:rPr>
              <a:t>&amp; lodging</a:t>
            </a:r>
            <a:r>
              <a:rPr lang="en-US" sz="2000" dirty="0">
                <a:latin typeface="Arial"/>
                <a:cs typeface="Arial"/>
              </a:rPr>
              <a:t>.</a:t>
            </a:r>
            <a:r>
              <a:rPr lang="en-US" sz="2000" spc="-40" dirty="0">
                <a:latin typeface="Arial"/>
                <a:cs typeface="Arial"/>
              </a:rPr>
              <a:t> </a:t>
            </a:r>
            <a:r>
              <a:rPr lang="en-US" sz="2000" dirty="0">
                <a:latin typeface="Arial"/>
                <a:cs typeface="Arial"/>
              </a:rPr>
              <a:t>(Second</a:t>
            </a:r>
            <a:r>
              <a:rPr lang="en-US" sz="2000" spc="-35" dirty="0">
                <a:latin typeface="Arial"/>
                <a:cs typeface="Arial"/>
              </a:rPr>
              <a:t> </a:t>
            </a:r>
            <a:r>
              <a:rPr lang="en-US" sz="2000" dirty="0">
                <a:latin typeface="Arial"/>
                <a:cs typeface="Arial"/>
              </a:rPr>
              <a:t>ed.).</a:t>
            </a:r>
            <a:r>
              <a:rPr lang="en-US" sz="2000" spc="-30" dirty="0">
                <a:latin typeface="Arial"/>
                <a:cs typeface="Arial"/>
              </a:rPr>
              <a:t> </a:t>
            </a:r>
            <a:r>
              <a:rPr lang="en-US" sz="2000" dirty="0">
                <a:latin typeface="Arial"/>
                <a:cs typeface="Arial"/>
              </a:rPr>
              <a:t>Tinley</a:t>
            </a:r>
            <a:r>
              <a:rPr lang="en-US" sz="2000" spc="-25" dirty="0">
                <a:latin typeface="Arial"/>
                <a:cs typeface="Arial"/>
              </a:rPr>
              <a:t> </a:t>
            </a:r>
            <a:r>
              <a:rPr lang="en-US" sz="2000" dirty="0">
                <a:latin typeface="Arial"/>
                <a:cs typeface="Arial"/>
              </a:rPr>
              <a:t>Park,</a:t>
            </a:r>
            <a:r>
              <a:rPr lang="en-US" sz="2000" spc="-15" dirty="0">
                <a:latin typeface="Arial"/>
                <a:cs typeface="Arial"/>
              </a:rPr>
              <a:t> </a:t>
            </a:r>
            <a:r>
              <a:rPr lang="en-US" sz="2000" dirty="0">
                <a:latin typeface="Arial"/>
                <a:cs typeface="Arial"/>
              </a:rPr>
              <a:t>Illinois:  </a:t>
            </a:r>
            <a:r>
              <a:rPr lang="en-US" sz="2000" dirty="0" err="1">
                <a:latin typeface="Arial"/>
                <a:cs typeface="Arial"/>
              </a:rPr>
              <a:t>Glenco</a:t>
            </a:r>
            <a:r>
              <a:rPr lang="en-US" sz="2000" dirty="0">
                <a:latin typeface="Arial"/>
                <a:cs typeface="Arial"/>
              </a:rPr>
              <a:t>,</a:t>
            </a:r>
            <a:r>
              <a:rPr lang="en-US" sz="2000" spc="-55" dirty="0">
                <a:latin typeface="Arial"/>
                <a:cs typeface="Arial"/>
              </a:rPr>
              <a:t> </a:t>
            </a:r>
            <a:r>
              <a:rPr lang="en-US" sz="2000" spc="-5" dirty="0">
                <a:latin typeface="Arial"/>
                <a:cs typeface="Arial"/>
              </a:rPr>
              <a:t>McGraw-Hill.</a:t>
            </a:r>
          </a:p>
          <a:p>
            <a:pPr marL="12700" marR="516890">
              <a:spcBef>
                <a:spcPts val="340"/>
              </a:spcBef>
              <a:tabLst>
                <a:tab pos="354965" algn="l"/>
                <a:tab pos="355600" algn="l"/>
              </a:tabLst>
            </a:pPr>
            <a:endParaRPr lang="en-US" sz="2000" dirty="0">
              <a:latin typeface="Arial"/>
              <a:cs typeface="Arial"/>
            </a:endParaRPr>
          </a:p>
          <a:p>
            <a:pPr marL="12700">
              <a:spcBef>
                <a:spcPts val="335"/>
              </a:spcBef>
            </a:pPr>
            <a:r>
              <a:rPr lang="en-US" sz="2000" dirty="0">
                <a:latin typeface="Arial"/>
                <a:cs typeface="Arial"/>
              </a:rPr>
              <a:t>Websites:</a:t>
            </a:r>
          </a:p>
          <a:p>
            <a:pPr marL="355600" lvl="1">
              <a:tabLst>
                <a:tab pos="354965" algn="l"/>
                <a:tab pos="355600" algn="l"/>
              </a:tabLst>
            </a:pPr>
            <a:r>
              <a:rPr lang="en-US" sz="2000" spc="-5" dirty="0">
                <a:latin typeface="Arial"/>
                <a:cs typeface="Arial"/>
              </a:rPr>
              <a:t>Achieve</a:t>
            </a:r>
            <a:r>
              <a:rPr lang="en-US" sz="2000" spc="-25" dirty="0">
                <a:latin typeface="Arial"/>
                <a:cs typeface="Arial"/>
              </a:rPr>
              <a:t> </a:t>
            </a:r>
            <a:r>
              <a:rPr lang="en-US" sz="2000" spc="-5" dirty="0">
                <a:latin typeface="Arial"/>
                <a:cs typeface="Arial"/>
              </a:rPr>
              <a:t>Texas</a:t>
            </a:r>
          </a:p>
          <a:p>
            <a:pPr marL="355600" lvl="2" indent="0">
              <a:buNone/>
              <a:tabLst>
                <a:tab pos="354965" algn="l"/>
                <a:tab pos="355600" algn="l"/>
              </a:tabLst>
            </a:pPr>
            <a:r>
              <a:rPr lang="en-US" sz="2000" dirty="0">
                <a:latin typeface="Arial"/>
                <a:cs typeface="Arial"/>
              </a:rPr>
              <a:t>An education </a:t>
            </a:r>
            <a:r>
              <a:rPr lang="en-US" sz="2000" spc="-5" dirty="0">
                <a:latin typeface="Arial"/>
                <a:cs typeface="Arial"/>
              </a:rPr>
              <a:t>initiative </a:t>
            </a:r>
            <a:r>
              <a:rPr lang="en-US" sz="2000" dirty="0">
                <a:latin typeface="Arial"/>
                <a:cs typeface="Arial"/>
              </a:rPr>
              <a:t>designed to prepare students for a lifetime of</a:t>
            </a:r>
            <a:r>
              <a:rPr lang="en-US" sz="2000" spc="-270" dirty="0">
                <a:latin typeface="Arial"/>
                <a:cs typeface="Arial"/>
              </a:rPr>
              <a:t> </a:t>
            </a:r>
            <a:r>
              <a:rPr lang="en-US" sz="2000" dirty="0">
                <a:latin typeface="Arial"/>
                <a:cs typeface="Arial"/>
              </a:rPr>
              <a:t>success  </a:t>
            </a:r>
            <a:r>
              <a:rPr lang="en-US" sz="2000" u="heavy" spc="-5" dirty="0">
                <a:solidFill>
                  <a:srgbClr val="009999"/>
                </a:solidFill>
                <a:uFill>
                  <a:solidFill>
                    <a:srgbClr val="009999"/>
                  </a:solidFill>
                </a:uFill>
                <a:latin typeface="Arial"/>
                <a:cs typeface="Arial"/>
                <a:hlinkClick r:id="rId2"/>
              </a:rPr>
              <a:t>http://www.achievetexas.org/</a:t>
            </a:r>
            <a:endParaRPr lang="en-US" sz="2000" dirty="0">
              <a:latin typeface="Arial"/>
              <a:cs typeface="Arial"/>
            </a:endParaRPr>
          </a:p>
          <a:p>
            <a:pPr marL="355600" lvl="1">
              <a:tabLst>
                <a:tab pos="354965" algn="l"/>
                <a:tab pos="355600" algn="l"/>
              </a:tabLst>
            </a:pPr>
            <a:r>
              <a:rPr lang="en-US" sz="2000" spc="-5" dirty="0">
                <a:latin typeface="Arial"/>
                <a:cs typeface="Arial"/>
              </a:rPr>
              <a:t>CTE </a:t>
            </a:r>
            <a:r>
              <a:rPr lang="en-US" sz="2000" dirty="0">
                <a:latin typeface="Arial"/>
                <a:cs typeface="Arial"/>
              </a:rPr>
              <a:t>– Learning that </a:t>
            </a:r>
            <a:r>
              <a:rPr lang="en-US" sz="2000" spc="-5" dirty="0">
                <a:latin typeface="Arial"/>
                <a:cs typeface="Arial"/>
              </a:rPr>
              <a:t>works </a:t>
            </a:r>
            <a:r>
              <a:rPr lang="en-US" sz="2000" dirty="0">
                <a:latin typeface="Arial"/>
                <a:cs typeface="Arial"/>
              </a:rPr>
              <a:t>for</a:t>
            </a:r>
            <a:r>
              <a:rPr lang="en-US" sz="2000" spc="-120" dirty="0">
                <a:latin typeface="Arial"/>
                <a:cs typeface="Arial"/>
              </a:rPr>
              <a:t> </a:t>
            </a:r>
            <a:r>
              <a:rPr lang="en-US" sz="2000" dirty="0">
                <a:latin typeface="Arial"/>
                <a:cs typeface="Arial"/>
              </a:rPr>
              <a:t>America</a:t>
            </a:r>
          </a:p>
          <a:p>
            <a:pPr marL="355600" lvl="2" indent="0">
              <a:buNone/>
              <a:tabLst>
                <a:tab pos="354965" algn="l"/>
                <a:tab pos="355600" algn="l"/>
              </a:tabLst>
            </a:pPr>
            <a:r>
              <a:rPr lang="en-US" sz="2000" spc="-5" dirty="0">
                <a:latin typeface="Arial"/>
                <a:cs typeface="Arial"/>
              </a:rPr>
              <a:t>Nationwide, </a:t>
            </a:r>
            <a:r>
              <a:rPr lang="en-US" sz="2000" dirty="0">
                <a:latin typeface="Arial"/>
                <a:cs typeface="Arial"/>
              </a:rPr>
              <a:t>Career Technical Education </a:t>
            </a:r>
            <a:r>
              <a:rPr lang="en-US" sz="2000" spc="-5" dirty="0">
                <a:latin typeface="Arial"/>
                <a:cs typeface="Arial"/>
              </a:rPr>
              <a:t>(CTE) </a:t>
            </a:r>
            <a:r>
              <a:rPr lang="en-US" sz="2000" dirty="0">
                <a:latin typeface="Arial"/>
                <a:cs typeface="Arial"/>
              </a:rPr>
              <a:t>programs are changing, </a:t>
            </a:r>
            <a:r>
              <a:rPr lang="en-US" sz="2000" spc="-5" dirty="0">
                <a:latin typeface="Arial"/>
                <a:cs typeface="Arial"/>
              </a:rPr>
              <a:t>evolving </a:t>
            </a:r>
            <a:r>
              <a:rPr lang="en-US" sz="2000" dirty="0">
                <a:latin typeface="Arial"/>
                <a:cs typeface="Arial"/>
              </a:rPr>
              <a:t>and</a:t>
            </a:r>
            <a:r>
              <a:rPr lang="en-US" sz="2000" spc="-200" dirty="0">
                <a:latin typeface="Arial"/>
                <a:cs typeface="Arial"/>
              </a:rPr>
              <a:t> </a:t>
            </a:r>
            <a:r>
              <a:rPr lang="en-US" sz="2000" spc="-5" dirty="0">
                <a:latin typeface="Arial"/>
                <a:cs typeface="Arial"/>
              </a:rPr>
              <a:t>innovating </a:t>
            </a:r>
            <a:r>
              <a:rPr lang="en-US" sz="2000" dirty="0">
                <a:latin typeface="Arial"/>
                <a:cs typeface="Arial"/>
              </a:rPr>
              <a:t>to </a:t>
            </a:r>
            <a:r>
              <a:rPr lang="en-US" sz="2000" spc="-5" dirty="0">
                <a:latin typeface="Arial"/>
                <a:cs typeface="Arial"/>
              </a:rPr>
              <a:t>better serve </a:t>
            </a:r>
            <a:r>
              <a:rPr lang="en-US" sz="2000" dirty="0">
                <a:latin typeface="Arial"/>
                <a:cs typeface="Arial"/>
              </a:rPr>
              <a:t>the </a:t>
            </a:r>
            <a:r>
              <a:rPr lang="en-US" sz="2000" spc="-5" dirty="0">
                <a:latin typeface="Arial"/>
                <a:cs typeface="Arial"/>
              </a:rPr>
              <a:t>country’s</a:t>
            </a:r>
            <a:r>
              <a:rPr lang="en-US" sz="2000" spc="-160" dirty="0">
                <a:latin typeface="Arial"/>
                <a:cs typeface="Arial"/>
              </a:rPr>
              <a:t> </a:t>
            </a:r>
            <a:r>
              <a:rPr lang="en-US" sz="2000" spc="-5" dirty="0">
                <a:latin typeface="Arial"/>
                <a:cs typeface="Arial"/>
              </a:rPr>
              <a:t>needs.  </a:t>
            </a:r>
            <a:r>
              <a:rPr lang="en-US" sz="2000" u="heavy" spc="-5" dirty="0">
                <a:solidFill>
                  <a:srgbClr val="009999"/>
                </a:solidFill>
                <a:uFill>
                  <a:solidFill>
                    <a:srgbClr val="009999"/>
                  </a:solidFill>
                </a:uFill>
                <a:latin typeface="Arial"/>
                <a:cs typeface="Arial"/>
                <a:hlinkClick r:id="rId3"/>
              </a:rPr>
              <a:t>http://www.careertech.org/</a:t>
            </a:r>
            <a:endParaRPr lang="en-US" sz="2000" dirty="0">
              <a:latin typeface="Arial"/>
              <a:cs typeface="Arial"/>
            </a:endParaRPr>
          </a:p>
          <a:p>
            <a:endParaRPr lang="en-US" sz="2000" dirty="0"/>
          </a:p>
        </p:txBody>
      </p:sp>
    </p:spTree>
    <p:extLst>
      <p:ext uri="{BB962C8B-B14F-4D97-AF65-F5344CB8AC3E}">
        <p14:creationId xmlns:p14="http://schemas.microsoft.com/office/powerpoint/2010/main" val="27119885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335"/>
              </a:spcBef>
            </a:pPr>
            <a:r>
              <a:rPr lang="en-US" sz="2000" dirty="0">
                <a:latin typeface="Arial"/>
                <a:cs typeface="Arial"/>
              </a:rPr>
              <a:t>Websites:</a:t>
            </a:r>
          </a:p>
          <a:p>
            <a:pPr marL="355600" lvl="1">
              <a:tabLst>
                <a:tab pos="354965" algn="l"/>
                <a:tab pos="355600" algn="l"/>
              </a:tabLst>
            </a:pPr>
            <a:r>
              <a:rPr lang="en-US" sz="2000" spc="-5" dirty="0">
                <a:latin typeface="Arial"/>
                <a:cs typeface="Arial"/>
              </a:rPr>
              <a:t>Achieve</a:t>
            </a:r>
            <a:r>
              <a:rPr lang="en-US" sz="2000" spc="-25" dirty="0">
                <a:latin typeface="Arial"/>
                <a:cs typeface="Arial"/>
              </a:rPr>
              <a:t> </a:t>
            </a:r>
            <a:r>
              <a:rPr lang="en-US" sz="2000" spc="-5" dirty="0">
                <a:latin typeface="Arial"/>
                <a:cs typeface="Arial"/>
              </a:rPr>
              <a:t>Texas</a:t>
            </a:r>
          </a:p>
          <a:p>
            <a:pPr marL="355600" lvl="2" indent="0">
              <a:buNone/>
              <a:tabLst>
                <a:tab pos="354965" algn="l"/>
                <a:tab pos="355600" algn="l"/>
              </a:tabLst>
            </a:pPr>
            <a:r>
              <a:rPr lang="en-US" sz="2000" dirty="0">
                <a:latin typeface="Arial"/>
                <a:cs typeface="Arial"/>
              </a:rPr>
              <a:t>An education </a:t>
            </a:r>
            <a:r>
              <a:rPr lang="en-US" sz="2000" spc="-5" dirty="0">
                <a:latin typeface="Arial"/>
                <a:cs typeface="Arial"/>
              </a:rPr>
              <a:t>initiative </a:t>
            </a:r>
            <a:r>
              <a:rPr lang="en-US" sz="2000" dirty="0">
                <a:latin typeface="Arial"/>
                <a:cs typeface="Arial"/>
              </a:rPr>
              <a:t>designed to prepare students for a lifetime of</a:t>
            </a:r>
            <a:r>
              <a:rPr lang="en-US" sz="2000" spc="-270" dirty="0">
                <a:latin typeface="Arial"/>
                <a:cs typeface="Arial"/>
              </a:rPr>
              <a:t> </a:t>
            </a:r>
            <a:r>
              <a:rPr lang="en-US" sz="2000" dirty="0">
                <a:latin typeface="Arial"/>
                <a:cs typeface="Arial"/>
              </a:rPr>
              <a:t>success  </a:t>
            </a:r>
            <a:r>
              <a:rPr lang="en-US" sz="2000" u="heavy" spc="-5" dirty="0">
                <a:solidFill>
                  <a:srgbClr val="009999"/>
                </a:solidFill>
                <a:uFill>
                  <a:solidFill>
                    <a:srgbClr val="009999"/>
                  </a:solidFill>
                </a:uFill>
                <a:latin typeface="Arial"/>
                <a:cs typeface="Arial"/>
                <a:hlinkClick r:id="rId2"/>
              </a:rPr>
              <a:t>http://www.achievetexas.org/</a:t>
            </a:r>
            <a:endParaRPr lang="en-US" sz="2000" dirty="0">
              <a:latin typeface="Arial"/>
              <a:cs typeface="Arial"/>
            </a:endParaRPr>
          </a:p>
          <a:p>
            <a:pPr marL="355600" lvl="1">
              <a:tabLst>
                <a:tab pos="354965" algn="l"/>
                <a:tab pos="355600" algn="l"/>
              </a:tabLst>
            </a:pPr>
            <a:r>
              <a:rPr lang="en-US" sz="2000" spc="-5" dirty="0">
                <a:latin typeface="Arial"/>
                <a:cs typeface="Arial"/>
              </a:rPr>
              <a:t>CTE </a:t>
            </a:r>
            <a:r>
              <a:rPr lang="en-US" sz="2000" dirty="0">
                <a:latin typeface="Arial"/>
                <a:cs typeface="Arial"/>
              </a:rPr>
              <a:t>– Learning that </a:t>
            </a:r>
            <a:r>
              <a:rPr lang="en-US" sz="2000" spc="-5" dirty="0">
                <a:latin typeface="Arial"/>
                <a:cs typeface="Arial"/>
              </a:rPr>
              <a:t>works </a:t>
            </a:r>
            <a:r>
              <a:rPr lang="en-US" sz="2000" dirty="0">
                <a:latin typeface="Arial"/>
                <a:cs typeface="Arial"/>
              </a:rPr>
              <a:t>for</a:t>
            </a:r>
            <a:r>
              <a:rPr lang="en-US" sz="2000" spc="-120" dirty="0">
                <a:latin typeface="Arial"/>
                <a:cs typeface="Arial"/>
              </a:rPr>
              <a:t> </a:t>
            </a:r>
            <a:r>
              <a:rPr lang="en-US" sz="2000" dirty="0">
                <a:latin typeface="Arial"/>
                <a:cs typeface="Arial"/>
              </a:rPr>
              <a:t>America</a:t>
            </a:r>
          </a:p>
          <a:p>
            <a:pPr marL="355600" lvl="2" indent="0">
              <a:buNone/>
              <a:tabLst>
                <a:tab pos="354965" algn="l"/>
                <a:tab pos="355600" algn="l"/>
              </a:tabLst>
            </a:pPr>
            <a:r>
              <a:rPr lang="en-US" sz="2000" spc="-5" dirty="0">
                <a:latin typeface="Arial"/>
                <a:cs typeface="Arial"/>
              </a:rPr>
              <a:t>Nationwide, </a:t>
            </a:r>
            <a:r>
              <a:rPr lang="en-US" sz="2000" dirty="0">
                <a:latin typeface="Arial"/>
                <a:cs typeface="Arial"/>
              </a:rPr>
              <a:t>Career Technical Education </a:t>
            </a:r>
            <a:r>
              <a:rPr lang="en-US" sz="2000" spc="-5" dirty="0">
                <a:latin typeface="Arial"/>
                <a:cs typeface="Arial"/>
              </a:rPr>
              <a:t>(CTE) </a:t>
            </a:r>
            <a:r>
              <a:rPr lang="en-US" sz="2000" dirty="0">
                <a:latin typeface="Arial"/>
                <a:cs typeface="Arial"/>
              </a:rPr>
              <a:t>programs are changing, </a:t>
            </a:r>
            <a:r>
              <a:rPr lang="en-US" sz="2000" spc="-5" dirty="0">
                <a:latin typeface="Arial"/>
                <a:cs typeface="Arial"/>
              </a:rPr>
              <a:t>evolving </a:t>
            </a:r>
            <a:r>
              <a:rPr lang="en-US" sz="2000" dirty="0">
                <a:latin typeface="Arial"/>
                <a:cs typeface="Arial"/>
              </a:rPr>
              <a:t>and</a:t>
            </a:r>
            <a:r>
              <a:rPr lang="en-US" sz="2000" spc="-200" dirty="0">
                <a:latin typeface="Arial"/>
                <a:cs typeface="Arial"/>
              </a:rPr>
              <a:t> </a:t>
            </a:r>
            <a:r>
              <a:rPr lang="en-US" sz="2000" spc="-5" dirty="0">
                <a:latin typeface="Arial"/>
                <a:cs typeface="Arial"/>
              </a:rPr>
              <a:t>innovating </a:t>
            </a:r>
            <a:r>
              <a:rPr lang="en-US" sz="2000" dirty="0">
                <a:latin typeface="Arial"/>
                <a:cs typeface="Arial"/>
              </a:rPr>
              <a:t>to </a:t>
            </a:r>
            <a:r>
              <a:rPr lang="en-US" sz="2000" spc="-5" dirty="0">
                <a:latin typeface="Arial"/>
                <a:cs typeface="Arial"/>
              </a:rPr>
              <a:t>better serve </a:t>
            </a:r>
            <a:r>
              <a:rPr lang="en-US" sz="2000" dirty="0">
                <a:latin typeface="Arial"/>
                <a:cs typeface="Arial"/>
              </a:rPr>
              <a:t>the </a:t>
            </a:r>
            <a:r>
              <a:rPr lang="en-US" sz="2000" spc="-5" dirty="0">
                <a:latin typeface="Arial"/>
                <a:cs typeface="Arial"/>
              </a:rPr>
              <a:t>country’s</a:t>
            </a:r>
            <a:r>
              <a:rPr lang="en-US" sz="2000" spc="-160" dirty="0">
                <a:latin typeface="Arial"/>
                <a:cs typeface="Arial"/>
              </a:rPr>
              <a:t> </a:t>
            </a:r>
            <a:r>
              <a:rPr lang="en-US" sz="2000" spc="-5" dirty="0">
                <a:latin typeface="Arial"/>
                <a:cs typeface="Arial"/>
              </a:rPr>
              <a:t>needs.  </a:t>
            </a:r>
            <a:r>
              <a:rPr lang="en-US" sz="2000" u="heavy" spc="-5" dirty="0">
                <a:solidFill>
                  <a:srgbClr val="009999"/>
                </a:solidFill>
                <a:uFill>
                  <a:solidFill>
                    <a:srgbClr val="009999"/>
                  </a:solidFill>
                </a:uFill>
                <a:latin typeface="Arial"/>
                <a:cs typeface="Arial"/>
                <a:hlinkClick r:id="rId3"/>
              </a:rPr>
              <a:t>http://www.careertech.org/</a:t>
            </a:r>
            <a:endParaRPr lang="en-US" sz="2000" dirty="0">
              <a:latin typeface="Arial"/>
              <a:cs typeface="Arial"/>
            </a:endParaRPr>
          </a:p>
          <a:p>
            <a:pPr marL="355600" lvl="1">
              <a:spcBef>
                <a:spcPts val="335"/>
              </a:spcBef>
              <a:tabLst>
                <a:tab pos="354965" algn="l"/>
                <a:tab pos="355600" algn="l"/>
              </a:tabLst>
            </a:pPr>
            <a:r>
              <a:rPr lang="en-US" sz="2000" dirty="0">
                <a:latin typeface="Arial"/>
                <a:cs typeface="Arial"/>
              </a:rPr>
              <a:t>O*NET </a:t>
            </a:r>
            <a:r>
              <a:rPr lang="en-US" sz="2000" dirty="0" err="1">
                <a:latin typeface="Arial"/>
                <a:cs typeface="Arial"/>
              </a:rPr>
              <a:t>OnLine</a:t>
            </a:r>
            <a:endParaRPr lang="en-US" sz="2000" dirty="0">
              <a:latin typeface="Arial"/>
              <a:cs typeface="Arial"/>
            </a:endParaRPr>
          </a:p>
          <a:p>
            <a:pPr marL="355600" marR="247015" lvl="2" indent="0">
              <a:buNone/>
              <a:tabLst>
                <a:tab pos="354965" algn="l"/>
                <a:tab pos="355600" algn="l"/>
              </a:tabLst>
            </a:pPr>
            <a:r>
              <a:rPr lang="en-US" sz="2000" spc="-5" dirty="0">
                <a:latin typeface="Arial"/>
                <a:cs typeface="Arial"/>
              </a:rPr>
              <a:t>Detailed descriptions of the world of work for use by job seekers, workforce development and HR professionals, students,  researchers, and more! </a:t>
            </a:r>
            <a:r>
              <a:rPr lang="en-US" sz="2000" spc="-5" dirty="0">
                <a:latin typeface="Arial"/>
                <a:cs typeface="Arial"/>
                <a:hlinkClick r:id="rId4"/>
              </a:rPr>
              <a:t>http://www.onetonline.org/</a:t>
            </a:r>
            <a:endParaRPr lang="en-US" sz="2000" spc="-5" dirty="0">
              <a:latin typeface="Arial"/>
              <a:cs typeface="Arial"/>
            </a:endParaRPr>
          </a:p>
          <a:p>
            <a:pPr marL="355600" marR="4518660" lvl="1">
              <a:tabLst>
                <a:tab pos="354965" algn="l"/>
                <a:tab pos="355600" algn="l"/>
              </a:tabLst>
            </a:pPr>
            <a:r>
              <a:rPr lang="en-US" sz="2000" spc="-5" dirty="0">
                <a:latin typeface="Arial"/>
                <a:cs typeface="Arial"/>
              </a:rPr>
              <a:t>Texas Work Prep Learning Management System.  Texas Job Hunter’s Guide*Course. </a:t>
            </a:r>
            <a:r>
              <a:rPr lang="en-US" sz="2000" spc="-5" dirty="0">
                <a:latin typeface="Arial"/>
                <a:cs typeface="Arial"/>
                <a:hlinkClick r:id="rId5"/>
              </a:rPr>
              <a:t>https://www.texasworkprep.com/texasworkprep.htm</a:t>
            </a:r>
            <a:endParaRPr lang="en-US" sz="2000" spc="-5" dirty="0">
              <a:latin typeface="Arial"/>
              <a:cs typeface="Arial"/>
            </a:endParaRPr>
          </a:p>
          <a:p>
            <a:endParaRPr lang="en-US" sz="2000" dirty="0"/>
          </a:p>
        </p:txBody>
      </p:sp>
    </p:spTree>
    <p:extLst>
      <p:ext uri="{BB962C8B-B14F-4D97-AF65-F5344CB8AC3E}">
        <p14:creationId xmlns:p14="http://schemas.microsoft.com/office/powerpoint/2010/main" val="1883344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335"/>
              </a:spcBef>
            </a:pPr>
            <a:r>
              <a:rPr lang="en-US" sz="2000" dirty="0">
                <a:latin typeface="Arial"/>
                <a:cs typeface="Arial"/>
              </a:rPr>
              <a:t>YouTube™:</a:t>
            </a:r>
          </a:p>
          <a:p>
            <a:pPr marL="355600" lvl="1">
              <a:tabLst>
                <a:tab pos="354965" algn="l"/>
                <a:tab pos="355600" algn="l"/>
              </a:tabLst>
            </a:pPr>
            <a:r>
              <a:rPr lang="en-US" sz="2000" spc="-5" dirty="0">
                <a:latin typeface="Arial"/>
                <a:cs typeface="Arial"/>
              </a:rPr>
              <a:t>Careers in Hospitality: Service &amp; Adventure</a:t>
            </a:r>
          </a:p>
          <a:p>
            <a:pPr marL="355600" marR="5080" lvl="2" indent="0">
              <a:buNone/>
              <a:tabLst>
                <a:tab pos="354965" algn="l"/>
                <a:tab pos="355600" algn="l"/>
              </a:tabLst>
            </a:pPr>
            <a:r>
              <a:rPr lang="en-US" sz="2000" dirty="0">
                <a:latin typeface="Arial"/>
                <a:cs typeface="Arial"/>
              </a:rPr>
              <a:t>Discover the rewarding career opportunities of the hospitality industry! Get the inside scoop about jobs in hotel and restaurant  management in this clip from "Careers in Hospitality: Service &amp; Adventure" from Learning </a:t>
            </a:r>
            <a:r>
              <a:rPr lang="en-US" sz="2000" dirty="0" err="1">
                <a:latin typeface="Arial"/>
                <a:cs typeface="Arial"/>
              </a:rPr>
              <a:t>ZoneXpress</a:t>
            </a:r>
            <a:r>
              <a:rPr lang="en-US" sz="2000" dirty="0">
                <a:latin typeface="Arial"/>
                <a:cs typeface="Arial"/>
              </a:rPr>
              <a:t> </a:t>
            </a:r>
            <a:r>
              <a:rPr lang="en-US" sz="2000" u="heavy" spc="-5" dirty="0">
                <a:solidFill>
                  <a:srgbClr val="009999"/>
                </a:solidFill>
                <a:uFill>
                  <a:solidFill>
                    <a:srgbClr val="009999"/>
                  </a:solidFill>
                </a:uFill>
                <a:latin typeface="Arial"/>
                <a:cs typeface="Arial"/>
                <a:hlinkClick r:id="rId2"/>
              </a:rPr>
              <a:t>http://youtu.be/E6ud7E-ErRs</a:t>
            </a:r>
            <a:endParaRPr lang="en-US" sz="2000" u="heavy" spc="-5" dirty="0">
              <a:solidFill>
                <a:srgbClr val="009999"/>
              </a:solidFill>
              <a:uFill>
                <a:solidFill>
                  <a:srgbClr val="009999"/>
                </a:solidFill>
              </a:uFill>
              <a:latin typeface="Arial"/>
              <a:cs typeface="Arial"/>
            </a:endParaRPr>
          </a:p>
          <a:p>
            <a:endParaRPr lang="en-US" sz="2000" dirty="0"/>
          </a:p>
          <a:p>
            <a:endParaRPr lang="en-US" sz="2000" dirty="0"/>
          </a:p>
        </p:txBody>
      </p:sp>
    </p:spTree>
    <p:extLst>
      <p:ext uri="{BB962C8B-B14F-4D97-AF65-F5344CB8AC3E}">
        <p14:creationId xmlns:p14="http://schemas.microsoft.com/office/powerpoint/2010/main" val="161552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p:txBody>
          <a:bodyPr/>
          <a:lstStyle/>
          <a:p>
            <a:r>
              <a:rPr lang="en-US" dirty="0"/>
              <a:t>College and Career Initiative</a:t>
            </a:r>
          </a:p>
        </p:txBody>
      </p:sp>
      <p:sp>
        <p:nvSpPr>
          <p:cNvPr id="3" name="Content Placeholder 2">
            <a:extLst>
              <a:ext uri="{FF2B5EF4-FFF2-40B4-BE49-F238E27FC236}">
                <a16:creationId xmlns:a16="http://schemas.microsoft.com/office/drawing/2014/main" id="{88C0C38D-2B6E-4363-A424-B135ADC048EB}"/>
              </a:ext>
            </a:extLst>
          </p:cNvPr>
          <p:cNvSpPr>
            <a:spLocks noGrp="1"/>
          </p:cNvSpPr>
          <p:nvPr>
            <p:ph sz="half" idx="1"/>
          </p:nvPr>
        </p:nvSpPr>
        <p:spPr/>
        <p:txBody>
          <a:bodyPr/>
          <a:lstStyle/>
          <a:p>
            <a:pPr lvl="1"/>
            <a:r>
              <a:rPr lang="en-US" dirty="0"/>
              <a:t>Education initiative designed to prepare students for a:</a:t>
            </a:r>
          </a:p>
          <a:p>
            <a:pPr lvl="2"/>
            <a:r>
              <a:rPr lang="en-US" dirty="0"/>
              <a:t>Lifetime of success</a:t>
            </a:r>
          </a:p>
          <a:p>
            <a:pPr lvl="2"/>
            <a:r>
              <a:rPr lang="en-US" dirty="0"/>
              <a:t>Secondary and postsecondary opportunities</a:t>
            </a:r>
          </a:p>
          <a:p>
            <a:pPr lvl="2"/>
            <a:r>
              <a:rPr lang="en-US" dirty="0"/>
              <a:t>Career preparation and advancement</a:t>
            </a:r>
          </a:p>
          <a:p>
            <a:pPr lvl="2"/>
            <a:r>
              <a:rPr lang="en-US" dirty="0"/>
              <a:t>Meaningful work</a:t>
            </a:r>
          </a:p>
          <a:p>
            <a:pPr lvl="2"/>
            <a:r>
              <a:rPr lang="en-US" dirty="0"/>
              <a:t>Active citizenship</a:t>
            </a:r>
          </a:p>
          <a:p>
            <a:pPr lvl="1"/>
            <a:r>
              <a:rPr lang="en-US" dirty="0"/>
              <a:t>Designed to help students (and parents) make:</a:t>
            </a:r>
          </a:p>
          <a:p>
            <a:pPr lvl="2"/>
            <a:r>
              <a:rPr lang="en-US" dirty="0"/>
              <a:t>Wise education choices</a:t>
            </a:r>
          </a:p>
          <a:p>
            <a:pPr lvl="2"/>
            <a:r>
              <a:rPr lang="en-US" dirty="0"/>
              <a:t>21st  Century curricula combining</a:t>
            </a:r>
          </a:p>
          <a:p>
            <a:pPr lvl="3"/>
            <a:r>
              <a:rPr lang="en-US" dirty="0"/>
              <a:t>rigorous academics and</a:t>
            </a:r>
          </a:p>
          <a:p>
            <a:pPr lvl="3"/>
            <a:r>
              <a:rPr lang="en-US" dirty="0"/>
              <a:t>relevant career education</a:t>
            </a:r>
          </a:p>
        </p:txBody>
      </p:sp>
      <p:sp>
        <p:nvSpPr>
          <p:cNvPr id="5" name="object 2">
            <a:extLst>
              <a:ext uri="{FF2B5EF4-FFF2-40B4-BE49-F238E27FC236}">
                <a16:creationId xmlns:a16="http://schemas.microsoft.com/office/drawing/2014/main" id="{6F703A97-6B52-4C78-9AB7-34A4DC94B9DF}"/>
              </a:ext>
            </a:extLst>
          </p:cNvPr>
          <p:cNvSpPr/>
          <p:nvPr/>
        </p:nvSpPr>
        <p:spPr>
          <a:xfrm>
            <a:off x="8085163" y="5594554"/>
            <a:ext cx="3517376" cy="95186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06176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a:xfrm>
            <a:off x="740664" y="1420420"/>
            <a:ext cx="11055750" cy="4773903"/>
          </a:xfrm>
        </p:spPr>
        <p:txBody>
          <a:bodyPr/>
          <a:lstStyle/>
          <a:p>
            <a:pPr lvl="1"/>
            <a:r>
              <a:rPr lang="en-US" dirty="0"/>
              <a:t>Restaurants and Food/ Beverage Services</a:t>
            </a:r>
          </a:p>
          <a:p>
            <a:pPr lvl="2"/>
            <a:r>
              <a:rPr lang="en-US" dirty="0"/>
              <a:t>Chef-Head Cook</a:t>
            </a:r>
          </a:p>
          <a:p>
            <a:pPr lvl="2"/>
            <a:r>
              <a:rPr lang="en-US" dirty="0"/>
              <a:t>Food and Beverage Manager</a:t>
            </a:r>
          </a:p>
          <a:p>
            <a:pPr lvl="1"/>
            <a:r>
              <a:rPr lang="en-US" dirty="0"/>
              <a:t>Lodging</a:t>
            </a:r>
          </a:p>
          <a:p>
            <a:pPr lvl="2"/>
            <a:r>
              <a:rPr lang="en-US" dirty="0"/>
              <a:t>Lodging Manager</a:t>
            </a:r>
          </a:p>
          <a:p>
            <a:pPr lvl="1"/>
            <a:r>
              <a:rPr lang="en-US" dirty="0"/>
              <a:t>Travel and Tourism</a:t>
            </a:r>
          </a:p>
          <a:p>
            <a:pPr lvl="2"/>
            <a:r>
              <a:rPr lang="en-US" dirty="0"/>
              <a:t>Travel and Tourism Directors</a:t>
            </a:r>
          </a:p>
          <a:p>
            <a:pPr lvl="1"/>
            <a:r>
              <a:rPr lang="en-US" dirty="0"/>
              <a:t>Recreation, Amusements and Attractions</a:t>
            </a:r>
          </a:p>
          <a:p>
            <a:pPr lvl="2"/>
            <a:r>
              <a:rPr lang="en-US" dirty="0"/>
              <a:t>Competitive Sports Athlete</a:t>
            </a:r>
          </a:p>
          <a:p>
            <a:pPr lvl="2"/>
            <a:r>
              <a:rPr lang="en-US" dirty="0"/>
              <a:t>Recreation Workers</a:t>
            </a:r>
          </a:p>
          <a:p>
            <a:endParaRPr lang="en-US" dirty="0"/>
          </a:p>
        </p:txBody>
      </p:sp>
      <p:sp>
        <p:nvSpPr>
          <p:cNvPr id="6" name="Content Placeholder 2">
            <a:extLst>
              <a:ext uri="{FF2B5EF4-FFF2-40B4-BE49-F238E27FC236}">
                <a16:creationId xmlns:a16="http://schemas.microsoft.com/office/drawing/2014/main" id="{D1D8ED15-7BE2-4F0B-83F6-2593C24015A8}"/>
              </a:ext>
            </a:extLst>
          </p:cNvPr>
          <p:cNvSpPr txBox="1">
            <a:spLocks/>
          </p:cNvSpPr>
          <p:nvPr/>
        </p:nvSpPr>
        <p:spPr>
          <a:xfrm>
            <a:off x="740664" y="6272979"/>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Programs of Study in your school may be different from the recommended sequence of coursework</a:t>
            </a:r>
          </a:p>
        </p:txBody>
      </p:sp>
    </p:spTree>
    <p:extLst>
      <p:ext uri="{BB962C8B-B14F-4D97-AF65-F5344CB8AC3E}">
        <p14:creationId xmlns:p14="http://schemas.microsoft.com/office/powerpoint/2010/main" val="164434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3BEEE-F008-40D4-88EC-57E87AC2E43A}"/>
              </a:ext>
            </a:extLst>
          </p:cNvPr>
          <p:cNvSpPr>
            <a:spLocks noGrp="1"/>
          </p:cNvSpPr>
          <p:nvPr>
            <p:ph type="title"/>
          </p:nvPr>
        </p:nvSpPr>
        <p:spPr/>
        <p:txBody>
          <a:bodyPr/>
          <a:lstStyle/>
          <a:p>
            <a:r>
              <a:rPr lang="en-US" dirty="0"/>
              <a:t>Restaurants and Food/Beverage Services</a:t>
            </a:r>
          </a:p>
        </p:txBody>
      </p:sp>
      <p:sp>
        <p:nvSpPr>
          <p:cNvPr id="3" name="Content Placeholder 2">
            <a:extLst>
              <a:ext uri="{FF2B5EF4-FFF2-40B4-BE49-F238E27FC236}">
                <a16:creationId xmlns:a16="http://schemas.microsoft.com/office/drawing/2014/main" id="{A5B2957B-A050-4CD0-827D-C9BEF2F684DC}"/>
              </a:ext>
            </a:extLst>
          </p:cNvPr>
          <p:cNvSpPr>
            <a:spLocks noGrp="1"/>
          </p:cNvSpPr>
          <p:nvPr>
            <p:ph sz="half" idx="1"/>
          </p:nvPr>
        </p:nvSpPr>
        <p:spPr/>
        <p:txBody>
          <a:bodyPr/>
          <a:lstStyle/>
          <a:p>
            <a:pPr lvl="1"/>
            <a:r>
              <a:rPr lang="en-US" dirty="0"/>
              <a:t>Chef-Head Cook</a:t>
            </a:r>
          </a:p>
          <a:p>
            <a:pPr lvl="1"/>
            <a:r>
              <a:rPr lang="en-US" dirty="0"/>
              <a:t>Food and Beverage Manager</a:t>
            </a:r>
          </a:p>
          <a:p>
            <a:endParaRPr lang="en-US" dirty="0"/>
          </a:p>
        </p:txBody>
      </p:sp>
      <p:sp>
        <p:nvSpPr>
          <p:cNvPr id="4" name="object 3">
            <a:extLst>
              <a:ext uri="{FF2B5EF4-FFF2-40B4-BE49-F238E27FC236}">
                <a16:creationId xmlns:a16="http://schemas.microsoft.com/office/drawing/2014/main" id="{A1F3C2D9-BE11-409B-A6AB-AB96B1E46EA2}"/>
              </a:ext>
            </a:extLst>
          </p:cNvPr>
          <p:cNvSpPr/>
          <p:nvPr/>
        </p:nvSpPr>
        <p:spPr>
          <a:xfrm>
            <a:off x="6646606" y="1587909"/>
            <a:ext cx="4807513" cy="480751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5109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9D93-BABF-41F3-B1E6-2A329CA0E5E8}"/>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9C59AE3A-E029-4557-A1C8-CAB513D57884}"/>
              </a:ext>
            </a:extLst>
          </p:cNvPr>
          <p:cNvSpPr>
            <a:spLocks noGrp="1"/>
          </p:cNvSpPr>
          <p:nvPr>
            <p:ph sz="half" idx="1"/>
          </p:nvPr>
        </p:nvSpPr>
        <p:spPr/>
        <p:txBody>
          <a:bodyPr/>
          <a:lstStyle/>
          <a:p>
            <a:r>
              <a:rPr lang="en-US" dirty="0"/>
              <a:t>Career Related Electives</a:t>
            </a:r>
          </a:p>
          <a:p>
            <a:pPr lvl="1"/>
            <a:r>
              <a:rPr lang="en-US" dirty="0"/>
              <a:t>9th – Principles of Hospitality and Tourism</a:t>
            </a:r>
          </a:p>
          <a:p>
            <a:pPr lvl="1"/>
            <a:r>
              <a:rPr lang="en-US" dirty="0"/>
              <a:t>10th – Lifetime Nutrition and Wellness or Restaurant  Management</a:t>
            </a:r>
          </a:p>
          <a:p>
            <a:pPr lvl="1"/>
            <a:r>
              <a:rPr lang="en-US" dirty="0"/>
              <a:t>11th – Culinary Arts, Entrepreneurship, or Hospitality  Services</a:t>
            </a:r>
          </a:p>
          <a:p>
            <a:pPr lvl="1"/>
            <a:r>
              <a:rPr lang="en-US" dirty="0"/>
              <a:t>12th – Practicum in Culinary Arts or Food Science or  Problems and Solutions or Practicum in Hospitality and  Tourism</a:t>
            </a:r>
          </a:p>
          <a:p>
            <a:endParaRPr lang="en-US" dirty="0"/>
          </a:p>
        </p:txBody>
      </p:sp>
      <p:sp>
        <p:nvSpPr>
          <p:cNvPr id="4" name="Content Placeholder 2">
            <a:extLst>
              <a:ext uri="{FF2B5EF4-FFF2-40B4-BE49-F238E27FC236}">
                <a16:creationId xmlns:a16="http://schemas.microsoft.com/office/drawing/2014/main" id="{F52C59FE-7D86-493F-BD45-20B98C2A6E7B}"/>
              </a:ext>
            </a:extLst>
          </p:cNvPr>
          <p:cNvSpPr txBox="1">
            <a:spLocks/>
          </p:cNvSpPr>
          <p:nvPr/>
        </p:nvSpPr>
        <p:spPr>
          <a:xfrm>
            <a:off x="740664" y="6272979"/>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Sequence of courses in your school may be different from the recommended sequence of coursework</a:t>
            </a:r>
          </a:p>
        </p:txBody>
      </p:sp>
    </p:spTree>
    <p:extLst>
      <p:ext uri="{BB962C8B-B14F-4D97-AF65-F5344CB8AC3E}">
        <p14:creationId xmlns:p14="http://schemas.microsoft.com/office/powerpoint/2010/main" val="135991216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dcmitype/"/>
    <ds:schemaRef ds:uri="http://purl.org/dc/elements/1.1/"/>
    <ds:schemaRef ds:uri="05d88611-e516-4d1a-b12e-39107e78b3d0"/>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56ea17bb-c96d-4826-b465-01eec0dd23dd"/>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150</TotalTime>
  <Words>3568</Words>
  <Application>Microsoft Office PowerPoint</Application>
  <PresentationFormat>Widescreen</PresentationFormat>
  <Paragraphs>602</Paragraphs>
  <Slides>53</Slides>
  <Notes>47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53</vt:i4>
      </vt:variant>
    </vt:vector>
  </HeadingPairs>
  <TitlesOfParts>
    <vt:vector size="60" baseType="lpstr">
      <vt:lpstr>.AppleSystemUIFont</vt:lpstr>
      <vt:lpstr>Arial</vt:lpstr>
      <vt:lpstr>Calibri</vt:lpstr>
      <vt:lpstr>Open Sans</vt:lpstr>
      <vt:lpstr>Open Sans SemiBold</vt:lpstr>
      <vt:lpstr>2_Office Theme</vt:lpstr>
      <vt:lpstr>3_Office Theme</vt:lpstr>
      <vt:lpstr>Careers in the Hospitality Industry  Connecting Education and Employment </vt:lpstr>
      <vt:lpstr>PowerPoint Presentation</vt:lpstr>
      <vt:lpstr>Practicum in Hospitality Services</vt:lpstr>
      <vt:lpstr>Advantages</vt:lpstr>
      <vt:lpstr>Challenges</vt:lpstr>
      <vt:lpstr>College and Career Initiative</vt:lpstr>
      <vt:lpstr>Programs of Study</vt:lpstr>
      <vt:lpstr>Restaurants and Food/Beverage Services</vt:lpstr>
      <vt:lpstr>High School</vt:lpstr>
      <vt:lpstr>On the Job Training</vt:lpstr>
      <vt:lpstr>Certificates</vt:lpstr>
      <vt:lpstr>Certificates</vt:lpstr>
      <vt:lpstr>Associate Degrees</vt:lpstr>
      <vt:lpstr>Bachelor Degrees</vt:lpstr>
      <vt:lpstr>Bachelor Degrees</vt:lpstr>
      <vt:lpstr>Graduate Degrees</vt:lpstr>
      <vt:lpstr>Lodging</vt:lpstr>
      <vt:lpstr>High School</vt:lpstr>
      <vt:lpstr>On the Job Training</vt:lpstr>
      <vt:lpstr>Certificates</vt:lpstr>
      <vt:lpstr>Associate Degrees</vt:lpstr>
      <vt:lpstr>Bachelor Degrees</vt:lpstr>
      <vt:lpstr>Graduate Degrees</vt:lpstr>
      <vt:lpstr>Travel and Tourism</vt:lpstr>
      <vt:lpstr>High School</vt:lpstr>
      <vt:lpstr>On the Job Training</vt:lpstr>
      <vt:lpstr>Certificates</vt:lpstr>
      <vt:lpstr>Associate Degrees</vt:lpstr>
      <vt:lpstr>Bachelor Degrees</vt:lpstr>
      <vt:lpstr>Graduate Degrees</vt:lpstr>
      <vt:lpstr>Recreation, Amusements, and Attractions</vt:lpstr>
      <vt:lpstr>High School</vt:lpstr>
      <vt:lpstr>On the Job Training</vt:lpstr>
      <vt:lpstr>Certificates</vt:lpstr>
      <vt:lpstr>Associate Degrees</vt:lpstr>
      <vt:lpstr>Bachelor Degrees</vt:lpstr>
      <vt:lpstr>Bachelor Degrees</vt:lpstr>
      <vt:lpstr>Graduate Degrees</vt:lpstr>
      <vt:lpstr>Graduate Degrees</vt:lpstr>
      <vt:lpstr>Interpersonal Skills Needed</vt:lpstr>
      <vt:lpstr>Careers</vt:lpstr>
      <vt:lpstr>Careers</vt:lpstr>
      <vt:lpstr>Careers</vt:lpstr>
      <vt:lpstr>Careers</vt:lpstr>
      <vt:lpstr>Obtaining Employment</vt:lpstr>
      <vt:lpstr>Maintaining Employment</vt:lpstr>
      <vt:lpstr>Terminating Employment</vt:lpstr>
      <vt:lpstr>Continued Education</vt:lpstr>
      <vt:lpstr>Employment Opportunities</vt:lpstr>
      <vt:lpstr>Questions</vt:lpstr>
      <vt:lpstr>References and Resources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104</cp:revision>
  <cp:lastPrinted>2017-07-07T16:17:37Z</cp:lastPrinted>
  <dcterms:created xsi:type="dcterms:W3CDTF">2017-07-11T23:58:30Z</dcterms:created>
  <dcterms:modified xsi:type="dcterms:W3CDTF">2018-01-25T22:26:05Z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