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36" r:id="rId9"/>
    <p:sldId id="381" r:id="rId10"/>
    <p:sldId id="382" r:id="rId11"/>
    <p:sldId id="383" r:id="rId12"/>
    <p:sldId id="360" r:id="rId13"/>
    <p:sldId id="384" r:id="rId14"/>
    <p:sldId id="385" r:id="rId15"/>
    <p:sldId id="386" r:id="rId16"/>
    <p:sldId id="362" r:id="rId17"/>
    <p:sldId id="387" r:id="rId18"/>
    <p:sldId id="388" r:id="rId19"/>
    <p:sldId id="389" r:id="rId20"/>
    <p:sldId id="390" r:id="rId21"/>
    <p:sldId id="391" r:id="rId22"/>
    <p:sldId id="392" r:id="rId23"/>
    <p:sldId id="393" r:id="rId24"/>
    <p:sldId id="394" r:id="rId25"/>
    <p:sldId id="395" r:id="rId26"/>
    <p:sldId id="396" r:id="rId27"/>
    <p:sldId id="38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1" autoAdjust="0"/>
    <p:restoredTop sz="94821" autoAdjust="0"/>
  </p:normalViewPr>
  <p:slideViewPr>
    <p:cSldViewPr snapToGrid="0">
      <p:cViewPr>
        <p:scale>
          <a:sx n="90" d="100"/>
          <a:sy n="90" d="100"/>
        </p:scale>
        <p:origin x="592" y="20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1/19/18</a:t>
            </a:fld>
            <a:endParaRPr lang="en-US"/>
          </a:p>
        </p:txBody>
      </p:sp>
      <p:sp>
        <p:nvSpPr>
          <p:cNvPr id="4" name="Footer Placeholder 3">
            <a:extLst>
              <a:ext uri="{FF2B5EF4-FFF2-40B4-BE49-F238E27FC236}">
                <a16:creationId xmlns=""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Excessively withdrawn, fearful, or anxious about doing something wrong o Shows extremes in behavior (extremely compliant or extremely demanding; extremely passive or extremely aggressive) o Doesn’t seem to be attached to the parent or caregiver o Acts inappropriately adult (taking care of other children) or inappropriately infantile (rocking, thumb-sucking, tantrums)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53095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myth about child abuse is that the dangers to children come from strangers.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71710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child abuse and neglect occurs in all types of families—even in those that look happy from the outside—children are at a much greater risk in certain situations. Domestic violence- Witnessing domestic violence is terrifying to children and emotionally abusive. Even if the mother does her best to protect her children and keeps them from being physically abused, the situation is still extremely damaging. If you or a loved one is in an abusive relationships, getting out is the best thing for protecting the children. Alcohol and drug abuse- Living with an alcoholic or addict is very difficult for children and can easily lead to abuse and neglect. Parents who are drunk or high are unable to care for their children, to make good parenting decisions, or control often-dangerous impulses. Substance abuse also commonly leads to physical abuse. Untreated mental illness- Parents who are suffering from depression, an anxiety disorder, bipolar disorder, or another mental illness have trouble taking care of themselves, much less their children. A mentally ill or traumatized parent may be distant and withdrawn from his or her children, or quick to anger without understanding why. Treatment for the caregiver means better care for the children. Lack of parenting skills- Some caregivers never learned the skills necessary for good parenting. Teen parents, for example, might have unrealistic expectations about how much care babies and small children need. Or parents who were themselves victims of child abuse may only know how to raise their children the way they were raised. In such cases, parenting classes, therapy, and caregiver support groups are great resources for learning better parenting skills. Stress and lack of support-Parenting can be a very time-intensive, difficult job, especially if you’re raising children without support from family, friends, or the community or you’re dealing with relationship problems or financial difficulties. Caring for a child with a disability, special needs, or difficult behaviors is also a challenge. It’s important to get the support you need, so you are emotionally and physically able to support your child.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57579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history of child abuse, having your own children can trigger strong memories and feelings that you may have repressed. This may happen when a child is born, or at later ages when you remember specific abuse to you. You may be shocked and overwhelmed by your anger, and feel like you can’t control it. But you can learn new ways to manage your emotions and break your old patterns. Remember, you are the most important person in your child’s world. It’s worth the effort to make a change, and you don’t have to go it alone. Help and support are available. Tips for changing your reactions Learn what age appropriate is and what is not. Having realistic expectations of what children can handle at certain ages will help you avoid frustration and anger at normal child behavior. For example, newborns are not going to sleep through the night without a peep, and toddlers are not going to be able to sit quietly for extended periods of time. Develop new parenting skills. While learning to control your emotions is critical, you also need a game plan of what you are going to do instead. Start by learning appropriate discipline techniques and how to set clear boundaries for your children. Parenting classes, books, and seminars are a way to get this information. You can also turn to other parents for tips and advice. Take care of yourself. If you are not getting enough rest and support or you’re feeling overwhelmed, you are much more likely to succumb to anger. Sleep deprivation, common in parents of young children, adds to moodiness and irritability—exactly what you are trying to avoid. Get professional help. Breaking the cycle of abuse can be very difficult if the patterns are strongly entrenched. If you can’t seem to stop yourself no matter how hard you try, it’s time to get help, be it therapy, parenting classes, or other interventions. Your children will thank you for it. Learn how you can get your emotions under control. The first step to getting your emotions under control is realizing that they are there. If you were abused as a child, you may have an especially difficult time getting in touch with your range of emotions. You may have had to deny or repress them as a child, and now they spill out without your control. For a step by step process on how you can develop your emotional intelligence, visit EQ Central.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68233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Neglect is a pattern of failing to provide for a child’s basic needs, whether it is adequate food, clothing, hygiene or supervision.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96791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Clothes are ill-fitting, dirty, or inappropriate for the weather. Hygiene is consistently poor (no bathed, matted and unwashed hair, noticeable body odor). Untreated illnesses and physical injuries. Is frequently unsupervised or left alone or allowed to play in unsafe situations and environments. Is frequently late or missing from school.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54735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abuse involves physical harm or injury to the child resulting from punching, kicking, beating, biting, burning, or otherwise harming a child. It may be the result of a deliberate attempt to hurt the child, but not always. It can also result from severe discipline, such as using a belt on a child, or physical punishment that is inappropriate to the child’s age or physical condition. Many physically abusive parents and caregivers insist that their actions are simply forms of discipline—ways to make children learn to behave. But there is a big difference between using physical punishment to discipline and physical abuse. The point of disciplining children is to teach them right from wrong, not to make them live in fear.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64260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 injuries or unexplained bruises, welts, or cuts. o The child is always watchful and “on alert,” as if waiting for something bad to happen. o Injuries appear to have a pattern such as marks from a hand or belt. o Child shies away from touch, flinches at sudden movements, or seems afraid to go home. o Wears inappropriate clothing to cover up injuries, such as long-sleeved shirts on hot days.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3312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physical abuse, unlike physical forms of discipline, the following elements are present: Unpredictability - The child never knows what is going to set the parent off. There are no clear boundaries or rules. The child is constantly walking on eggshells, never sure what behavior will trigger a physical assault. Lashing out in anger - Physically abusive parents act out of anger and the desire to assert control, not the motivation to lovingly teach the child. The angrier the parent, the more intense the abuse. Using fear to control behavior- Parents who are physically abusive may believe that their children need to fear them in order to behave, so they use physical abuse to “keep their child in line.” However, what children are really learning is how to avoid being hit, not how to behave or grow as individuals.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19957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abuse can include shaming, terrorizing, humiliating, or rejecting a child.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68306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Constant belittling, shaming, and humiliating a child o Calling names and making negative comparisons to others o Telling a child he or she is “no good," "worthless," "bad," or "a mistake." o Frequent yelling, threatening, or bullying. o Ignoring or rejecting a child as punishment, giving him or her the silent treatment. o Limited physical contact with the child—no hugs, kisses, or other signs of affection. o Exposing the child to violence or the abuse of others, whether it be the abuse of a parent or a sibling.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02401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www.preventchildabuse.org/" TargetMode="External"/><Relationship Id="rId4" Type="http://schemas.openxmlformats.org/officeDocument/2006/relationships/hyperlink" Target="http://www.childhelp.org/" TargetMode="External"/><Relationship Id="rId1" Type="http://schemas.openxmlformats.org/officeDocument/2006/relationships/slideLayout" Target="../slideLayouts/slideLayout3.xml"/><Relationship Id="rId2" Type="http://schemas.openxmlformats.org/officeDocument/2006/relationships/hyperlink" Target="http://www.helpgui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DD23808-E336-4296-8521-6F80DB5018F3}"/>
              </a:ext>
            </a:extLst>
          </p:cNvPr>
          <p:cNvSpPr>
            <a:spLocks noGrp="1"/>
          </p:cNvSpPr>
          <p:nvPr>
            <p:ph type="title"/>
          </p:nvPr>
        </p:nvSpPr>
        <p:spPr/>
        <p:txBody>
          <a:bodyPr>
            <a:normAutofit/>
          </a:bodyPr>
          <a:lstStyle/>
          <a:p>
            <a:r>
              <a:rPr lang="en-US" sz="6000" dirty="0" smtClean="0"/>
              <a:t>Child Abuse: The Hidden Epidemic</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Frequent </a:t>
            </a:r>
            <a:r>
              <a:rPr lang="en-US" dirty="0"/>
              <a:t>injuries</a:t>
            </a:r>
          </a:p>
          <a:p>
            <a:pPr lvl="1"/>
            <a:r>
              <a:rPr lang="en-US" dirty="0" smtClean="0"/>
              <a:t>Always </a:t>
            </a:r>
            <a:r>
              <a:rPr lang="en-US" dirty="0"/>
              <a:t>watchful and “on alert,”</a:t>
            </a:r>
          </a:p>
          <a:p>
            <a:pPr lvl="1"/>
            <a:r>
              <a:rPr lang="en-US" dirty="0" smtClean="0"/>
              <a:t>Injuries </a:t>
            </a:r>
            <a:r>
              <a:rPr lang="en-US" dirty="0"/>
              <a:t>appear to have a pattern</a:t>
            </a:r>
          </a:p>
          <a:p>
            <a:pPr lvl="1"/>
            <a:r>
              <a:rPr lang="en-US" dirty="0" smtClean="0"/>
              <a:t>Shies </a:t>
            </a:r>
            <a:r>
              <a:rPr lang="en-US" dirty="0"/>
              <a:t>away from touch</a:t>
            </a:r>
          </a:p>
          <a:p>
            <a:pPr lvl="1"/>
            <a:r>
              <a:rPr lang="en-US" dirty="0" smtClean="0"/>
              <a:t>Wears </a:t>
            </a:r>
            <a:r>
              <a:rPr lang="en-US" dirty="0"/>
              <a:t>inappropriate clothes</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Warning Signs of Physical Abuse in Children</a:t>
            </a:r>
            <a:endParaRPr lang="en-US" dirty="0"/>
          </a:p>
        </p:txBody>
      </p:sp>
    </p:spTree>
    <p:extLst>
      <p:ext uri="{BB962C8B-B14F-4D97-AF65-F5344CB8AC3E}">
        <p14:creationId xmlns:p14="http://schemas.microsoft.com/office/powerpoint/2010/main" val="76518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Abuse vs. Discipline</a:t>
            </a:r>
            <a:endParaRPr lang="en-US" dirty="0"/>
          </a:p>
        </p:txBody>
      </p:sp>
      <p:sp>
        <p:nvSpPr>
          <p:cNvPr id="6" name="Content Placeholder 5"/>
          <p:cNvSpPr>
            <a:spLocks noGrp="1"/>
          </p:cNvSpPr>
          <p:nvPr>
            <p:ph sz="half" idx="1"/>
          </p:nvPr>
        </p:nvSpPr>
        <p:spPr/>
        <p:txBody>
          <a:bodyPr>
            <a:noAutofit/>
          </a:bodyPr>
          <a:lstStyle/>
          <a:p>
            <a:pPr lvl="1"/>
            <a:r>
              <a:rPr lang="en-US" dirty="0"/>
              <a:t>In physical abuse, unlike physical forms </a:t>
            </a:r>
            <a:r>
              <a:rPr lang="en-US" dirty="0" smtClean="0"/>
              <a:t>of </a:t>
            </a:r>
            <a:r>
              <a:rPr lang="en-US" dirty="0"/>
              <a:t>discipline, the following elements </a:t>
            </a:r>
            <a:r>
              <a:rPr lang="en-US" dirty="0" smtClean="0"/>
              <a:t>are </a:t>
            </a:r>
            <a:r>
              <a:rPr lang="en-US" dirty="0"/>
              <a:t>present:</a:t>
            </a:r>
          </a:p>
          <a:p>
            <a:pPr lvl="2"/>
            <a:r>
              <a:rPr lang="en-US" dirty="0" smtClean="0"/>
              <a:t>Unpredictability</a:t>
            </a:r>
            <a:endParaRPr lang="en-US" dirty="0"/>
          </a:p>
          <a:p>
            <a:pPr lvl="2"/>
            <a:r>
              <a:rPr lang="en-US" dirty="0" smtClean="0"/>
              <a:t>Lashing </a:t>
            </a:r>
            <a:r>
              <a:rPr lang="en-US" dirty="0"/>
              <a:t>out in anger</a:t>
            </a:r>
          </a:p>
          <a:p>
            <a:pPr lvl="2"/>
            <a:r>
              <a:rPr lang="en-US" dirty="0" smtClean="0"/>
              <a:t>Using </a:t>
            </a:r>
            <a:r>
              <a:rPr lang="en-US" dirty="0"/>
              <a:t>fear to control</a:t>
            </a:r>
          </a:p>
        </p:txBody>
      </p:sp>
      <p:sp>
        <p:nvSpPr>
          <p:cNvPr id="9" name="object 4"/>
          <p:cNvSpPr/>
          <p:nvPr/>
        </p:nvSpPr>
        <p:spPr>
          <a:xfrm>
            <a:off x="5645812" y="1582489"/>
            <a:ext cx="5154168" cy="47091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438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3"/>
            <a:ext cx="10059452" cy="139980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They may </a:t>
            </a:r>
            <a:r>
              <a:rPr lang="en-US" dirty="0" smtClean="0"/>
              <a:t>forget </a:t>
            </a:r>
            <a:r>
              <a:rPr lang="en-US" dirty="0"/>
              <a:t>what  you said, but </a:t>
            </a:r>
            <a:r>
              <a:rPr lang="en-US" dirty="0" smtClean="0"/>
              <a:t>they </a:t>
            </a:r>
            <a:r>
              <a:rPr lang="en-US" dirty="0"/>
              <a:t>will </a:t>
            </a:r>
            <a:r>
              <a:rPr lang="en-US" dirty="0" smtClean="0"/>
              <a:t>never </a:t>
            </a:r>
            <a:r>
              <a:rPr lang="en-US" dirty="0"/>
              <a:t>forget how </a:t>
            </a:r>
            <a:r>
              <a:rPr lang="en-US" dirty="0" smtClean="0"/>
              <a:t>you made </a:t>
            </a:r>
            <a:r>
              <a:rPr lang="en-US" dirty="0"/>
              <a:t>them feel.</a:t>
            </a:r>
          </a:p>
        </p:txBody>
      </p:sp>
      <p:sp>
        <p:nvSpPr>
          <p:cNvPr id="5" name="object 3"/>
          <p:cNvSpPr/>
          <p:nvPr/>
        </p:nvSpPr>
        <p:spPr>
          <a:xfrm>
            <a:off x="4277346" y="2039143"/>
            <a:ext cx="2986088" cy="3911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9314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Emotional Abuse</a:t>
            </a:r>
            <a:endParaRPr lang="en-US" dirty="0"/>
          </a:p>
        </p:txBody>
      </p:sp>
      <p:sp>
        <p:nvSpPr>
          <p:cNvPr id="6" name="Content Placeholder 5"/>
          <p:cNvSpPr>
            <a:spLocks noGrp="1"/>
          </p:cNvSpPr>
          <p:nvPr>
            <p:ph sz="half" idx="1"/>
          </p:nvPr>
        </p:nvSpPr>
        <p:spPr/>
        <p:txBody>
          <a:bodyPr>
            <a:noAutofit/>
          </a:bodyPr>
          <a:lstStyle/>
          <a:p>
            <a:pPr lvl="1"/>
            <a:r>
              <a:rPr lang="en-US" dirty="0"/>
              <a:t>Emotional abuse can </a:t>
            </a:r>
            <a:r>
              <a:rPr lang="en-US" dirty="0" smtClean="0"/>
              <a:t>severely </a:t>
            </a:r>
            <a:r>
              <a:rPr lang="en-US" dirty="0"/>
              <a:t>damage a </a:t>
            </a:r>
            <a:r>
              <a:rPr lang="en-US" dirty="0" smtClean="0"/>
              <a:t>child’s </a:t>
            </a:r>
            <a:r>
              <a:rPr lang="en-US" dirty="0"/>
              <a:t>mental health </a:t>
            </a:r>
            <a:r>
              <a:rPr lang="en-US" dirty="0" smtClean="0"/>
              <a:t>or </a:t>
            </a:r>
            <a:r>
              <a:rPr lang="en-US" dirty="0"/>
              <a:t>social development, </a:t>
            </a:r>
            <a:r>
              <a:rPr lang="en-US" dirty="0" smtClean="0"/>
              <a:t>leaving </a:t>
            </a:r>
            <a:r>
              <a:rPr lang="en-US" dirty="0"/>
              <a:t>lifelong  psychological scars.</a:t>
            </a:r>
          </a:p>
        </p:txBody>
      </p:sp>
      <p:sp>
        <p:nvSpPr>
          <p:cNvPr id="5" name="object 8"/>
          <p:cNvSpPr/>
          <p:nvPr/>
        </p:nvSpPr>
        <p:spPr>
          <a:xfrm>
            <a:off x="7174740" y="1326560"/>
            <a:ext cx="3625240" cy="492203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1524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Constant </a:t>
            </a:r>
            <a:r>
              <a:rPr lang="en-US" dirty="0"/>
              <a:t>belittling</a:t>
            </a:r>
          </a:p>
          <a:p>
            <a:pPr lvl="1"/>
            <a:r>
              <a:rPr lang="en-US" dirty="0" smtClean="0"/>
              <a:t>Calling </a:t>
            </a:r>
            <a:r>
              <a:rPr lang="en-US" dirty="0"/>
              <a:t>child inappropriate names</a:t>
            </a:r>
          </a:p>
          <a:p>
            <a:pPr lvl="1"/>
            <a:r>
              <a:rPr lang="en-US" dirty="0" smtClean="0"/>
              <a:t>Telling </a:t>
            </a:r>
            <a:r>
              <a:rPr lang="en-US" dirty="0"/>
              <a:t>a child he or she is “no good"</a:t>
            </a:r>
          </a:p>
          <a:p>
            <a:pPr lvl="1"/>
            <a:r>
              <a:rPr lang="en-US" dirty="0" smtClean="0"/>
              <a:t>Frequent </a:t>
            </a:r>
            <a:r>
              <a:rPr lang="en-US" dirty="0"/>
              <a:t>yelling</a:t>
            </a:r>
          </a:p>
          <a:p>
            <a:pPr lvl="1"/>
            <a:r>
              <a:rPr lang="en-US" dirty="0" smtClean="0"/>
              <a:t>Ignoring </a:t>
            </a:r>
            <a:r>
              <a:rPr lang="en-US" dirty="0"/>
              <a:t>or rejecting a child as punishment</a:t>
            </a:r>
          </a:p>
          <a:p>
            <a:pPr lvl="1"/>
            <a:r>
              <a:rPr lang="en-US" dirty="0" smtClean="0"/>
              <a:t>Limited </a:t>
            </a:r>
            <a:r>
              <a:rPr lang="en-US" dirty="0"/>
              <a:t>physical contact with the</a:t>
            </a:r>
          </a:p>
          <a:p>
            <a:pPr lvl="1"/>
            <a:r>
              <a:rPr lang="en-US" dirty="0" smtClean="0"/>
              <a:t>Exposing </a:t>
            </a:r>
            <a:r>
              <a:rPr lang="en-US" dirty="0"/>
              <a:t>the child to violence or the abuse </a:t>
            </a:r>
            <a:r>
              <a:rPr lang="en-US" dirty="0" smtClean="0"/>
              <a:t>of </a:t>
            </a:r>
            <a:r>
              <a:rPr lang="en-US" dirty="0"/>
              <a:t>others</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Examples of Emotional Child Abuse include:</a:t>
            </a:r>
            <a:endParaRPr lang="en-US" dirty="0"/>
          </a:p>
        </p:txBody>
      </p:sp>
    </p:spTree>
    <p:extLst>
      <p:ext uri="{BB962C8B-B14F-4D97-AF65-F5344CB8AC3E}">
        <p14:creationId xmlns:p14="http://schemas.microsoft.com/office/powerpoint/2010/main" val="37839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Excessively </a:t>
            </a:r>
            <a:r>
              <a:rPr lang="en-US" dirty="0"/>
              <a:t>withdrawn</a:t>
            </a:r>
          </a:p>
          <a:p>
            <a:pPr lvl="1"/>
            <a:r>
              <a:rPr lang="en-US" dirty="0" smtClean="0"/>
              <a:t>Shows </a:t>
            </a:r>
            <a:r>
              <a:rPr lang="en-US" dirty="0"/>
              <a:t>extremes in behavior</a:t>
            </a:r>
          </a:p>
          <a:p>
            <a:pPr lvl="1"/>
            <a:r>
              <a:rPr lang="en-US" dirty="0" smtClean="0"/>
              <a:t>Appears </a:t>
            </a:r>
            <a:r>
              <a:rPr lang="en-US" dirty="0"/>
              <a:t>detached from parent /caregiver</a:t>
            </a:r>
          </a:p>
          <a:p>
            <a:pPr lvl="1"/>
            <a:r>
              <a:rPr lang="en-US" dirty="0" smtClean="0"/>
              <a:t>Acts </a:t>
            </a:r>
            <a:r>
              <a:rPr lang="en-US" dirty="0"/>
              <a:t>inappropriately adult </a:t>
            </a:r>
            <a:r>
              <a:rPr lang="en-US" dirty="0" smtClean="0"/>
              <a:t>or </a:t>
            </a:r>
            <a:r>
              <a:rPr lang="en-US" dirty="0"/>
              <a:t>inappropriately infantile</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Warning Signs of </a:t>
            </a:r>
            <a:r>
              <a:rPr lang="en-US" dirty="0"/>
              <a:t>Emotional Abuse </a:t>
            </a:r>
            <a:r>
              <a:rPr lang="en-US" dirty="0" smtClean="0"/>
              <a:t>in Children</a:t>
            </a:r>
            <a:endParaRPr lang="en-US" dirty="0"/>
          </a:p>
        </p:txBody>
      </p:sp>
    </p:spTree>
    <p:extLst>
      <p:ext uri="{BB962C8B-B14F-4D97-AF65-F5344CB8AC3E}">
        <p14:creationId xmlns:p14="http://schemas.microsoft.com/office/powerpoint/2010/main" val="179442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16038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In most cases, the abuser </a:t>
            </a:r>
            <a:r>
              <a:rPr lang="en-US" dirty="0" smtClean="0"/>
              <a:t>is </a:t>
            </a:r>
            <a:r>
              <a:rPr lang="en-US" dirty="0"/>
              <a:t>someone the parent or </a:t>
            </a:r>
            <a:r>
              <a:rPr lang="en-US" dirty="0" smtClean="0"/>
              <a:t>child </a:t>
            </a:r>
            <a:r>
              <a:rPr lang="en-US" dirty="0"/>
              <a:t>knows, and is often trusted by  the child and family.</a:t>
            </a:r>
          </a:p>
        </p:txBody>
      </p:sp>
      <p:sp>
        <p:nvSpPr>
          <p:cNvPr id="7" name="object 5"/>
          <p:cNvSpPr/>
          <p:nvPr/>
        </p:nvSpPr>
        <p:spPr>
          <a:xfrm>
            <a:off x="2114549" y="2280047"/>
            <a:ext cx="2657475" cy="3633787"/>
          </a:xfrm>
          <a:prstGeom prst="rect">
            <a:avLst/>
          </a:prstGeom>
          <a:blipFill>
            <a:blip r:embed="rId3" cstate="print"/>
            <a:stretch>
              <a:fillRect/>
            </a:stretch>
          </a:blipFill>
        </p:spPr>
        <p:txBody>
          <a:bodyPr wrap="square" lIns="0" tIns="0" rIns="0" bIns="0" rtlCol="0"/>
          <a:lstStyle/>
          <a:p>
            <a:endParaRPr/>
          </a:p>
        </p:txBody>
      </p:sp>
      <p:sp>
        <p:nvSpPr>
          <p:cNvPr id="8" name="object 4"/>
          <p:cNvSpPr/>
          <p:nvPr/>
        </p:nvSpPr>
        <p:spPr>
          <a:xfrm>
            <a:off x="6420351" y="2557644"/>
            <a:ext cx="3432467" cy="335619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4210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Sexual Abuse</a:t>
            </a:r>
            <a:endParaRPr lang="en-US" dirty="0"/>
          </a:p>
        </p:txBody>
      </p:sp>
      <p:sp>
        <p:nvSpPr>
          <p:cNvPr id="6" name="Content Placeholder 5"/>
          <p:cNvSpPr>
            <a:spLocks noGrp="1"/>
          </p:cNvSpPr>
          <p:nvPr>
            <p:ph sz="half" idx="1"/>
          </p:nvPr>
        </p:nvSpPr>
        <p:spPr/>
        <p:txBody>
          <a:bodyPr>
            <a:noAutofit/>
          </a:bodyPr>
          <a:lstStyle/>
          <a:p>
            <a:pPr lvl="1"/>
            <a:r>
              <a:rPr lang="en-US" dirty="0"/>
              <a:t>An act which forces, coerces, or  threatens a child to engage in </a:t>
            </a:r>
            <a:r>
              <a:rPr lang="en-US" dirty="0" smtClean="0"/>
              <a:t>sexual </a:t>
            </a:r>
            <a:r>
              <a:rPr lang="en-US" dirty="0"/>
              <a:t>activity.</a:t>
            </a:r>
          </a:p>
        </p:txBody>
      </p:sp>
      <p:sp>
        <p:nvSpPr>
          <p:cNvPr id="9" name="object 9"/>
          <p:cNvSpPr/>
          <p:nvPr/>
        </p:nvSpPr>
        <p:spPr>
          <a:xfrm>
            <a:off x="5770254" y="2331841"/>
            <a:ext cx="5013542" cy="29114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4303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Trouble </a:t>
            </a:r>
            <a:r>
              <a:rPr lang="en-US" dirty="0"/>
              <a:t>walking or sitting</a:t>
            </a:r>
          </a:p>
          <a:p>
            <a:pPr lvl="1"/>
            <a:r>
              <a:rPr lang="en-US" dirty="0" smtClean="0"/>
              <a:t>Displays </a:t>
            </a:r>
            <a:r>
              <a:rPr lang="en-US" dirty="0"/>
              <a:t>knowledge or interest in </a:t>
            </a:r>
            <a:r>
              <a:rPr lang="en-US" dirty="0" smtClean="0"/>
              <a:t>sexual </a:t>
            </a:r>
            <a:r>
              <a:rPr lang="en-US" dirty="0"/>
              <a:t>acts inappropriate to his or her age, or </a:t>
            </a:r>
            <a:r>
              <a:rPr lang="en-US" dirty="0" smtClean="0"/>
              <a:t>even </a:t>
            </a:r>
            <a:r>
              <a:rPr lang="en-US" dirty="0"/>
              <a:t>seductive behavior</a:t>
            </a:r>
          </a:p>
          <a:p>
            <a:pPr lvl="1"/>
            <a:r>
              <a:rPr lang="en-US" dirty="0" smtClean="0"/>
              <a:t>Makes </a:t>
            </a:r>
            <a:r>
              <a:rPr lang="en-US" dirty="0"/>
              <a:t>strong efforts to avoid a </a:t>
            </a:r>
            <a:r>
              <a:rPr lang="en-US" dirty="0" smtClean="0"/>
              <a:t>specific </a:t>
            </a:r>
            <a:r>
              <a:rPr lang="en-US" dirty="0"/>
              <a:t>person, without an obvious reason</a:t>
            </a:r>
          </a:p>
          <a:p>
            <a:pPr lvl="1"/>
            <a:r>
              <a:rPr lang="en-US" dirty="0" smtClean="0"/>
              <a:t>Doesn’t </a:t>
            </a:r>
            <a:r>
              <a:rPr lang="en-US" dirty="0"/>
              <a:t>want to change clothes in front </a:t>
            </a:r>
            <a:r>
              <a:rPr lang="en-US" dirty="0" smtClean="0"/>
              <a:t>of others </a:t>
            </a:r>
            <a:r>
              <a:rPr lang="en-US" dirty="0"/>
              <a:t>or participate in physical activities</a:t>
            </a:r>
          </a:p>
          <a:p>
            <a:pPr lvl="1"/>
            <a:r>
              <a:rPr lang="en-US" dirty="0" smtClean="0"/>
              <a:t>An </a:t>
            </a:r>
            <a:r>
              <a:rPr lang="en-US" dirty="0"/>
              <a:t>STD or pregnancy, especially under the </a:t>
            </a:r>
            <a:r>
              <a:rPr lang="en-US" dirty="0" smtClean="0"/>
              <a:t>age </a:t>
            </a:r>
            <a:r>
              <a:rPr lang="en-US" dirty="0"/>
              <a:t>of 14</a:t>
            </a:r>
          </a:p>
          <a:p>
            <a:pPr lvl="1"/>
            <a:r>
              <a:rPr lang="en-US" dirty="0" smtClean="0"/>
              <a:t>Runs </a:t>
            </a:r>
            <a:r>
              <a:rPr lang="en-US" dirty="0"/>
              <a:t>away from home</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Warning Signs of Sexual </a:t>
            </a:r>
            <a:r>
              <a:rPr lang="en-US" dirty="0"/>
              <a:t>Abuse </a:t>
            </a:r>
            <a:r>
              <a:rPr lang="en-US" dirty="0" smtClean="0"/>
              <a:t>in Children</a:t>
            </a:r>
            <a:endParaRPr lang="en-US" dirty="0"/>
          </a:p>
        </p:txBody>
      </p:sp>
    </p:spTree>
    <p:extLst>
      <p:ext uri="{BB962C8B-B14F-4D97-AF65-F5344CB8AC3E}">
        <p14:creationId xmlns:p14="http://schemas.microsoft.com/office/powerpoint/2010/main" val="99286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Domestic </a:t>
            </a:r>
            <a:r>
              <a:rPr lang="en-US" dirty="0"/>
              <a:t>violence</a:t>
            </a:r>
          </a:p>
          <a:p>
            <a:pPr lvl="1"/>
            <a:r>
              <a:rPr lang="en-US" dirty="0" smtClean="0"/>
              <a:t>Alcohol </a:t>
            </a:r>
            <a:r>
              <a:rPr lang="en-US" dirty="0"/>
              <a:t>and drug abuse</a:t>
            </a:r>
          </a:p>
          <a:p>
            <a:pPr lvl="1"/>
            <a:r>
              <a:rPr lang="en-US" dirty="0" smtClean="0"/>
              <a:t>Untreated </a:t>
            </a:r>
            <a:r>
              <a:rPr lang="en-US" dirty="0"/>
              <a:t>mental illness</a:t>
            </a:r>
          </a:p>
          <a:p>
            <a:pPr lvl="1"/>
            <a:r>
              <a:rPr lang="en-US" dirty="0" smtClean="0"/>
              <a:t>Lack </a:t>
            </a:r>
            <a:r>
              <a:rPr lang="en-US" dirty="0"/>
              <a:t>of parenting skills</a:t>
            </a:r>
          </a:p>
          <a:p>
            <a:pPr lvl="1"/>
            <a:r>
              <a:rPr lang="en-US" dirty="0"/>
              <a:t>S</a:t>
            </a:r>
            <a:r>
              <a:rPr lang="en-US" dirty="0" smtClean="0"/>
              <a:t>tress </a:t>
            </a:r>
            <a:r>
              <a:rPr lang="en-US" dirty="0"/>
              <a:t>and lack of support</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Risk Factors for Child Abuse and Neglect</a:t>
            </a:r>
            <a:endParaRPr lang="en-US" dirty="0"/>
          </a:p>
        </p:txBody>
      </p:sp>
    </p:spTree>
    <p:extLst>
      <p:ext uri="{BB962C8B-B14F-4D97-AF65-F5344CB8AC3E}">
        <p14:creationId xmlns:p14="http://schemas.microsoft.com/office/powerpoint/2010/main" val="169207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Unable </a:t>
            </a:r>
            <a:r>
              <a:rPr lang="en-US" dirty="0"/>
              <a:t>to control your anger</a:t>
            </a:r>
          </a:p>
          <a:p>
            <a:pPr lvl="1"/>
            <a:r>
              <a:rPr lang="en-US" dirty="0" smtClean="0"/>
              <a:t>Feeling emotionally </a:t>
            </a:r>
            <a:r>
              <a:rPr lang="en-US" dirty="0"/>
              <a:t>disconnected from your child</a:t>
            </a:r>
          </a:p>
          <a:p>
            <a:pPr lvl="1"/>
            <a:r>
              <a:rPr lang="en-US" dirty="0" smtClean="0"/>
              <a:t>Meeting </a:t>
            </a:r>
            <a:r>
              <a:rPr lang="en-US" dirty="0"/>
              <a:t>the daily needs of your child </a:t>
            </a:r>
            <a:r>
              <a:rPr lang="en-US" dirty="0" smtClean="0"/>
              <a:t>seems </a:t>
            </a:r>
            <a:r>
              <a:rPr lang="en-US" dirty="0"/>
              <a:t>impossible</a:t>
            </a:r>
          </a:p>
          <a:p>
            <a:pPr lvl="1"/>
            <a:r>
              <a:rPr lang="en-US" dirty="0" smtClean="0"/>
              <a:t>Others </a:t>
            </a:r>
            <a:r>
              <a:rPr lang="en-US" dirty="0"/>
              <a:t>have expressed concern</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How do you know when you’ve crossed the line?</a:t>
            </a:r>
            <a:endParaRPr lang="en-US" dirty="0"/>
          </a:p>
        </p:txBody>
      </p:sp>
      <p:sp>
        <p:nvSpPr>
          <p:cNvPr id="5" name="object 5"/>
          <p:cNvSpPr/>
          <p:nvPr/>
        </p:nvSpPr>
        <p:spPr>
          <a:xfrm>
            <a:off x="7447316" y="2672614"/>
            <a:ext cx="3352800" cy="222992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2126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Tips for changing your reactions:</a:t>
            </a:r>
          </a:p>
          <a:p>
            <a:pPr lvl="2"/>
            <a:r>
              <a:rPr lang="en-US" dirty="0"/>
              <a:t>L</a:t>
            </a:r>
            <a:r>
              <a:rPr lang="en-US" dirty="0" smtClean="0"/>
              <a:t>earn </a:t>
            </a:r>
            <a:r>
              <a:rPr lang="en-US" dirty="0"/>
              <a:t>what is and is not </a:t>
            </a:r>
            <a:r>
              <a:rPr lang="en-US" dirty="0" smtClean="0"/>
              <a:t>age </a:t>
            </a:r>
            <a:r>
              <a:rPr lang="en-US" dirty="0"/>
              <a:t>appropriate</a:t>
            </a:r>
          </a:p>
          <a:p>
            <a:pPr lvl="2"/>
            <a:r>
              <a:rPr lang="en-US" dirty="0" smtClean="0"/>
              <a:t>Develop </a:t>
            </a:r>
            <a:r>
              <a:rPr lang="en-US" dirty="0"/>
              <a:t>new parenting skills</a:t>
            </a:r>
          </a:p>
          <a:p>
            <a:pPr lvl="2"/>
            <a:r>
              <a:rPr lang="en-US" dirty="0" smtClean="0"/>
              <a:t>Take </a:t>
            </a:r>
            <a:r>
              <a:rPr lang="en-US" dirty="0"/>
              <a:t>care of yourself</a:t>
            </a:r>
          </a:p>
          <a:p>
            <a:pPr lvl="2"/>
            <a:r>
              <a:rPr lang="en-US" dirty="0" smtClean="0"/>
              <a:t>Get </a:t>
            </a:r>
            <a:r>
              <a:rPr lang="en-US" dirty="0"/>
              <a:t>professional help</a:t>
            </a:r>
          </a:p>
          <a:p>
            <a:pPr lvl="2"/>
            <a:r>
              <a:rPr lang="en-US" dirty="0" smtClean="0"/>
              <a:t>Learn </a:t>
            </a:r>
            <a:r>
              <a:rPr lang="en-US" dirty="0"/>
              <a:t>strategies to get your </a:t>
            </a:r>
            <a:r>
              <a:rPr lang="en-US" dirty="0" smtClean="0"/>
              <a:t>emotions </a:t>
            </a:r>
            <a:r>
              <a:rPr lang="en-US" dirty="0"/>
              <a:t>under control</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Breaking the cycle of Child Abuse</a:t>
            </a:r>
            <a:endParaRPr lang="en-US" dirty="0"/>
          </a:p>
        </p:txBody>
      </p:sp>
    </p:spTree>
    <p:extLst>
      <p:ext uri="{BB962C8B-B14F-4D97-AF65-F5344CB8AC3E}">
        <p14:creationId xmlns:p14="http://schemas.microsoft.com/office/powerpoint/2010/main" val="206431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79338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a:t>The cycle can be broken.</a:t>
            </a:r>
            <a:endParaRPr lang="en-US" dirty="0"/>
          </a:p>
        </p:txBody>
      </p:sp>
      <p:sp>
        <p:nvSpPr>
          <p:cNvPr id="9" name="object 3"/>
          <p:cNvSpPr/>
          <p:nvPr/>
        </p:nvSpPr>
        <p:spPr>
          <a:xfrm>
            <a:off x="2509703" y="1420420"/>
            <a:ext cx="6521373" cy="660048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78995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a:bodyPr>
          <a:lstStyle/>
          <a:p>
            <a:pPr lvl="2"/>
            <a:endParaRPr lang="en-US" sz="1500" dirty="0" smtClean="0"/>
          </a:p>
          <a:p>
            <a:pPr lvl="1"/>
            <a:r>
              <a:rPr lang="en-US" sz="1900" dirty="0" smtClean="0"/>
              <a:t>Websites</a:t>
            </a:r>
          </a:p>
          <a:p>
            <a:pPr marL="723900" lvl="2"/>
            <a:r>
              <a:rPr lang="en-US" sz="1800" spc="-40" dirty="0" smtClean="0">
                <a:solidFill>
                  <a:srgbClr val="3D3C2C"/>
                </a:solidFill>
                <a:latin typeface="Open Sans" charset="0"/>
                <a:ea typeface="Open Sans" charset="0"/>
                <a:cs typeface="Open Sans" charset="0"/>
                <a:hlinkClick r:id="rId2"/>
              </a:rPr>
              <a:t>www.helpguide.org</a:t>
            </a:r>
            <a:endParaRPr lang="en-US" sz="1800" spc="-40" dirty="0">
              <a:solidFill>
                <a:srgbClr val="3D3C2C"/>
              </a:solidFill>
              <a:latin typeface="Open Sans" charset="0"/>
              <a:ea typeface="Open Sans" charset="0"/>
              <a:cs typeface="Open Sans" charset="0"/>
            </a:endParaRPr>
          </a:p>
          <a:p>
            <a:pPr marL="723900" lvl="2"/>
            <a:r>
              <a:rPr lang="en-US" sz="1800" spc="-40" dirty="0" smtClean="0">
                <a:solidFill>
                  <a:srgbClr val="3D3C2C"/>
                </a:solidFill>
                <a:latin typeface="Open Sans" charset="0"/>
                <a:ea typeface="Open Sans" charset="0"/>
                <a:cs typeface="Open Sans" charset="0"/>
                <a:hlinkClick r:id="rId3"/>
              </a:rPr>
              <a:t>www.preventchildabuse.org</a:t>
            </a:r>
            <a:endParaRPr lang="en-US" sz="1800" spc="-40" dirty="0" smtClean="0">
              <a:solidFill>
                <a:srgbClr val="3D3C2C"/>
              </a:solidFill>
              <a:latin typeface="Open Sans" charset="0"/>
              <a:ea typeface="Open Sans" charset="0"/>
              <a:cs typeface="Open Sans" charset="0"/>
            </a:endParaRPr>
          </a:p>
          <a:p>
            <a:pPr marL="723900" lvl="2"/>
            <a:r>
              <a:rPr lang="en-US" sz="1800" spc="-40" dirty="0" smtClean="0">
                <a:solidFill>
                  <a:srgbClr val="3D3C2C"/>
                </a:solidFill>
                <a:latin typeface="Open Sans" charset="0"/>
                <a:ea typeface="Open Sans" charset="0"/>
                <a:cs typeface="Open Sans" charset="0"/>
                <a:hlinkClick r:id="rId4"/>
              </a:rPr>
              <a:t>www.childhelp.org</a:t>
            </a:r>
            <a:endParaRPr lang="en-US" sz="1800" spc="-40" dirty="0" smtClean="0">
              <a:solidFill>
                <a:srgbClr val="3D3C2C"/>
              </a:solidFill>
              <a:latin typeface="Open Sans" charset="0"/>
              <a:ea typeface="Open Sans" charset="0"/>
              <a:cs typeface="Open Sans" charset="0"/>
            </a:endParaRPr>
          </a:p>
          <a:p>
            <a:pPr marL="723900" lvl="2"/>
            <a:endParaRPr lang="en-US" sz="1500" spc="-40" dirty="0">
              <a:solidFill>
                <a:srgbClr val="3D3C2C"/>
              </a:solidFill>
              <a:latin typeface="Open Sans" charset="0"/>
              <a:ea typeface="Open Sans" charset="0"/>
              <a:cs typeface="Open Sans" charset="0"/>
            </a:endParaRPr>
          </a:p>
          <a:p>
            <a:pPr marL="723900" lvl="2"/>
            <a:endParaRPr lang="en-US" sz="1500" spc="-40" dirty="0">
              <a:solidFill>
                <a:srgbClr val="3D3C2C"/>
              </a:solidFill>
              <a:latin typeface="Open Sans" charset="0"/>
              <a:ea typeface="Open Sans" charset="0"/>
              <a:cs typeface="Open Sans" charset="0"/>
            </a:endParaRPr>
          </a:p>
          <a:p>
            <a:pPr lvl="2"/>
            <a:endParaRPr lang="en-US" sz="2400" dirty="0" smtClean="0"/>
          </a:p>
          <a:p>
            <a:pPr lvl="1"/>
            <a:endParaRPr lang="en-US" sz="2400" dirty="0"/>
          </a:p>
        </p:txBody>
      </p:sp>
    </p:spTree>
    <p:extLst>
      <p:ext uri="{BB962C8B-B14F-4D97-AF65-F5344CB8AC3E}">
        <p14:creationId xmlns:p14="http://schemas.microsoft.com/office/powerpoint/2010/main" val="123347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40664" y="407208"/>
            <a:ext cx="10059452" cy="3550430"/>
          </a:xfrm>
        </p:spPr>
        <p:txBody>
          <a:bodyPr/>
          <a:lstStyle/>
          <a:p>
            <a:r>
              <a:rPr lang="en-US" sz="4400" dirty="0"/>
              <a:t>5 children die </a:t>
            </a:r>
            <a:r>
              <a:rPr lang="en-US" sz="4400" dirty="0" smtClean="0"/>
              <a:t>every </a:t>
            </a:r>
            <a:r>
              <a:rPr lang="en-US" sz="4400" dirty="0"/>
              <a:t>day</a:t>
            </a:r>
            <a:br>
              <a:rPr lang="en-US" sz="4400" dirty="0"/>
            </a:br>
            <a:r>
              <a:rPr lang="en-US" sz="4400" dirty="0"/>
              <a:t>as a result of </a:t>
            </a:r>
            <a:r>
              <a:rPr lang="en-US" sz="4400" dirty="0" smtClean="0"/>
              <a:t>child abuse</a:t>
            </a:r>
            <a:r>
              <a:rPr lang="en-US" sz="4400" dirty="0"/>
              <a:t>.</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Instructional Objectives</a:t>
            </a:r>
            <a:endParaRPr lang="en-US" dirty="0"/>
          </a:p>
        </p:txBody>
      </p:sp>
      <p:sp>
        <p:nvSpPr>
          <p:cNvPr id="6" name="Content Placeholder 5"/>
          <p:cNvSpPr>
            <a:spLocks noGrp="1"/>
          </p:cNvSpPr>
          <p:nvPr>
            <p:ph sz="half" idx="1"/>
          </p:nvPr>
        </p:nvSpPr>
        <p:spPr/>
        <p:txBody>
          <a:bodyPr>
            <a:noAutofit/>
          </a:bodyPr>
          <a:lstStyle/>
          <a:p>
            <a:pPr lvl="1"/>
            <a:r>
              <a:rPr lang="en-US" dirty="0"/>
              <a:t>Analyze reasons for the high rate of child abuse.</a:t>
            </a:r>
          </a:p>
          <a:p>
            <a:pPr lvl="1"/>
            <a:r>
              <a:rPr lang="en-US" dirty="0"/>
              <a:t>Describe the types of abuse and neglect</a:t>
            </a:r>
          </a:p>
          <a:p>
            <a:pPr lvl="1"/>
            <a:r>
              <a:rPr lang="en-US" dirty="0"/>
              <a:t>Determine warning signs for each type of abuse and </a:t>
            </a:r>
            <a:r>
              <a:rPr lang="en-US" dirty="0" smtClean="0"/>
              <a:t>neglect</a:t>
            </a:r>
            <a:r>
              <a:rPr lang="en-US" dirty="0"/>
              <a:t>.</a:t>
            </a:r>
          </a:p>
          <a:p>
            <a:pPr lvl="1"/>
            <a:r>
              <a:rPr lang="en-US" dirty="0"/>
              <a:t>Become aware of the risk factors for child abuse and  neglect.</a:t>
            </a:r>
          </a:p>
          <a:p>
            <a:pPr lvl="1"/>
            <a:r>
              <a:rPr lang="en-US" dirty="0"/>
              <a:t>Analyze ways of breaking </a:t>
            </a:r>
            <a:r>
              <a:rPr lang="en-US" dirty="0" smtClean="0"/>
              <a:t>the </a:t>
            </a:r>
            <a:r>
              <a:rPr lang="en-US" dirty="0"/>
              <a:t>cycle of abuse</a:t>
            </a:r>
            <a:r>
              <a:rPr lang="en-US" dirty="0" smtClean="0"/>
              <a:t>.</a:t>
            </a:r>
            <a:endParaRPr lang="en-US" dirty="0"/>
          </a:p>
        </p:txBody>
      </p:sp>
      <p:sp>
        <p:nvSpPr>
          <p:cNvPr id="7" name="object 4"/>
          <p:cNvSpPr/>
          <p:nvPr/>
        </p:nvSpPr>
        <p:spPr>
          <a:xfrm>
            <a:off x="6611034" y="2720846"/>
            <a:ext cx="4188946" cy="21334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699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 of Abuse and Neglect</a:t>
            </a:r>
            <a:endParaRPr lang="en-US" dirty="0"/>
          </a:p>
        </p:txBody>
      </p:sp>
      <p:sp>
        <p:nvSpPr>
          <p:cNvPr id="6" name="Content Placeholder 5"/>
          <p:cNvSpPr>
            <a:spLocks noGrp="1"/>
          </p:cNvSpPr>
          <p:nvPr>
            <p:ph sz="half" idx="1"/>
          </p:nvPr>
        </p:nvSpPr>
        <p:spPr/>
        <p:txBody>
          <a:bodyPr>
            <a:noAutofit/>
          </a:bodyPr>
          <a:lstStyle/>
          <a:p>
            <a:pPr lvl="1"/>
            <a:r>
              <a:rPr lang="en-US" dirty="0"/>
              <a:t>Child abuse and neglect is defined as being </a:t>
            </a:r>
            <a:r>
              <a:rPr lang="en-US" dirty="0" smtClean="0"/>
              <a:t>any </a:t>
            </a:r>
            <a:r>
              <a:rPr lang="en-US" dirty="0"/>
              <a:t>physical or mental injury, act of sexual  abuse or exploitation, negligent treatment,  or maltreatment of any child under the </a:t>
            </a:r>
            <a:r>
              <a:rPr lang="en-US" dirty="0" smtClean="0"/>
              <a:t>age </a:t>
            </a:r>
            <a:r>
              <a:rPr lang="en-US" dirty="0"/>
              <a:t>of 18.</a:t>
            </a:r>
          </a:p>
        </p:txBody>
      </p:sp>
      <p:sp>
        <p:nvSpPr>
          <p:cNvPr id="5" name="object 8"/>
          <p:cNvSpPr/>
          <p:nvPr/>
        </p:nvSpPr>
        <p:spPr>
          <a:xfrm>
            <a:off x="6590705" y="2259007"/>
            <a:ext cx="4209275" cy="30571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494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Child Abuse and Occurrence</a:t>
            </a:r>
            <a:endParaRPr lang="en-US" dirty="0"/>
          </a:p>
        </p:txBody>
      </p:sp>
      <p:sp>
        <p:nvSpPr>
          <p:cNvPr id="6" name="Content Placeholder 5"/>
          <p:cNvSpPr>
            <a:spLocks noGrp="1"/>
          </p:cNvSpPr>
          <p:nvPr>
            <p:ph sz="half" idx="1"/>
          </p:nvPr>
        </p:nvSpPr>
        <p:spPr/>
        <p:txBody>
          <a:bodyPr>
            <a:noAutofit/>
          </a:bodyPr>
          <a:lstStyle/>
          <a:p>
            <a:pPr lvl="1"/>
            <a:r>
              <a:rPr lang="en-US" dirty="0"/>
              <a:t>Neglect – 59%</a:t>
            </a:r>
          </a:p>
          <a:p>
            <a:pPr lvl="1"/>
            <a:r>
              <a:rPr lang="en-US" dirty="0"/>
              <a:t>Physical Abuse – 10.8%</a:t>
            </a:r>
          </a:p>
          <a:p>
            <a:pPr lvl="1"/>
            <a:r>
              <a:rPr lang="en-US" dirty="0"/>
              <a:t>Sexual Abuse – 7.6%</a:t>
            </a:r>
          </a:p>
          <a:p>
            <a:pPr lvl="1"/>
            <a:r>
              <a:rPr lang="en-US" dirty="0"/>
              <a:t>Emotional Abuse – 4.2%</a:t>
            </a:r>
          </a:p>
          <a:p>
            <a:pPr lvl="1"/>
            <a:r>
              <a:rPr lang="en-US" dirty="0"/>
              <a:t>Medical Neglect – 0.9%</a:t>
            </a:r>
          </a:p>
          <a:p>
            <a:pPr lvl="1"/>
            <a:r>
              <a:rPr lang="en-US" dirty="0" smtClean="0"/>
              <a:t>Other </a:t>
            </a:r>
            <a:r>
              <a:rPr lang="en-US" dirty="0"/>
              <a:t>– 17.4%</a:t>
            </a:r>
          </a:p>
        </p:txBody>
      </p:sp>
      <p:sp>
        <p:nvSpPr>
          <p:cNvPr id="7" name="object 3"/>
          <p:cNvSpPr/>
          <p:nvPr/>
        </p:nvSpPr>
        <p:spPr>
          <a:xfrm>
            <a:off x="7332880" y="1709719"/>
            <a:ext cx="3467100" cy="41557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8240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 Neglect Most Common Type of Abuse</a:t>
            </a:r>
            <a:endParaRPr lang="en-US" dirty="0"/>
          </a:p>
        </p:txBody>
      </p:sp>
      <p:sp>
        <p:nvSpPr>
          <p:cNvPr id="6" name="Content Placeholder 5"/>
          <p:cNvSpPr>
            <a:spLocks noGrp="1"/>
          </p:cNvSpPr>
          <p:nvPr>
            <p:ph sz="half" idx="1"/>
          </p:nvPr>
        </p:nvSpPr>
        <p:spPr/>
        <p:txBody>
          <a:bodyPr>
            <a:noAutofit/>
          </a:bodyPr>
          <a:lstStyle/>
          <a:p>
            <a:pPr lvl="1"/>
            <a:r>
              <a:rPr lang="en-US" dirty="0"/>
              <a:t>Neglect is a </a:t>
            </a:r>
            <a:r>
              <a:rPr lang="en-US" dirty="0" smtClean="0"/>
              <a:t>pattern </a:t>
            </a:r>
            <a:r>
              <a:rPr lang="en-US" dirty="0"/>
              <a:t>of failing to </a:t>
            </a:r>
            <a:r>
              <a:rPr lang="en-US" dirty="0" smtClean="0"/>
              <a:t>provide </a:t>
            </a:r>
            <a:r>
              <a:rPr lang="en-US" dirty="0"/>
              <a:t>for a child’s basic  needs, whether it </a:t>
            </a:r>
            <a:r>
              <a:rPr lang="en-US" dirty="0" smtClean="0"/>
              <a:t>be </a:t>
            </a:r>
            <a:r>
              <a:rPr lang="en-US" dirty="0"/>
              <a:t>adequate food</a:t>
            </a:r>
            <a:r>
              <a:rPr lang="en-US" dirty="0" smtClean="0"/>
              <a:t>, </a:t>
            </a:r>
            <a:r>
              <a:rPr lang="en-US" dirty="0"/>
              <a:t>clothing, hygiene or  supervision.</a:t>
            </a:r>
          </a:p>
        </p:txBody>
      </p:sp>
      <p:sp>
        <p:nvSpPr>
          <p:cNvPr id="5" name="object 3"/>
          <p:cNvSpPr/>
          <p:nvPr/>
        </p:nvSpPr>
        <p:spPr>
          <a:xfrm>
            <a:off x="6224932" y="1500055"/>
            <a:ext cx="4575048" cy="45750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6476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C</a:t>
            </a:r>
            <a:r>
              <a:rPr lang="en-US" dirty="0" smtClean="0"/>
              <a:t>lothes </a:t>
            </a:r>
            <a:r>
              <a:rPr lang="en-US" dirty="0"/>
              <a:t>are ill-fitting or dirty</a:t>
            </a:r>
          </a:p>
          <a:p>
            <a:pPr lvl="1"/>
            <a:r>
              <a:rPr lang="en-US" dirty="0" smtClean="0"/>
              <a:t>Hygiene </a:t>
            </a:r>
            <a:r>
              <a:rPr lang="en-US" dirty="0"/>
              <a:t>is consistently poor</a:t>
            </a:r>
          </a:p>
          <a:p>
            <a:pPr lvl="1"/>
            <a:r>
              <a:rPr lang="en-US" dirty="0" smtClean="0"/>
              <a:t>Untreated </a:t>
            </a:r>
            <a:r>
              <a:rPr lang="en-US" dirty="0"/>
              <a:t>illnesses and physical injuries</a:t>
            </a:r>
          </a:p>
          <a:p>
            <a:pPr lvl="1"/>
            <a:r>
              <a:rPr lang="en-US" dirty="0" smtClean="0"/>
              <a:t>Frequently </a:t>
            </a:r>
            <a:r>
              <a:rPr lang="en-US" dirty="0"/>
              <a:t>unsupervised</a:t>
            </a:r>
          </a:p>
          <a:p>
            <a:pPr lvl="1"/>
            <a:r>
              <a:rPr lang="en-US" dirty="0" smtClean="0"/>
              <a:t>Frequently </a:t>
            </a:r>
            <a:r>
              <a:rPr lang="en-US" dirty="0"/>
              <a:t>late or missing from school</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smtClean="0"/>
              <a:t>Warning Signs of Neglect in Children</a:t>
            </a:r>
            <a:endParaRPr lang="en-US" dirty="0"/>
          </a:p>
        </p:txBody>
      </p:sp>
    </p:spTree>
    <p:extLst>
      <p:ext uri="{BB962C8B-B14F-4D97-AF65-F5344CB8AC3E}">
        <p14:creationId xmlns:p14="http://schemas.microsoft.com/office/powerpoint/2010/main" val="55518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Abuse</a:t>
            </a:r>
            <a:endParaRPr lang="en-US" dirty="0"/>
          </a:p>
        </p:txBody>
      </p:sp>
      <p:sp>
        <p:nvSpPr>
          <p:cNvPr id="6" name="Content Placeholder 5"/>
          <p:cNvSpPr>
            <a:spLocks noGrp="1"/>
          </p:cNvSpPr>
          <p:nvPr>
            <p:ph sz="half" idx="1"/>
          </p:nvPr>
        </p:nvSpPr>
        <p:spPr/>
        <p:txBody>
          <a:bodyPr>
            <a:noAutofit/>
          </a:bodyPr>
          <a:lstStyle/>
          <a:p>
            <a:pPr lvl="1"/>
            <a:r>
              <a:rPr lang="en-US" dirty="0" smtClean="0"/>
              <a:t>Physical </a:t>
            </a:r>
            <a:r>
              <a:rPr lang="en-US" dirty="0"/>
              <a:t>abuse involves physical </a:t>
            </a:r>
            <a:r>
              <a:rPr lang="en-US" dirty="0" smtClean="0"/>
              <a:t>harm</a:t>
            </a:r>
            <a:endParaRPr lang="en-US" dirty="0"/>
          </a:p>
          <a:p>
            <a:pPr lvl="1"/>
            <a:r>
              <a:rPr lang="en-US" dirty="0" smtClean="0"/>
              <a:t>Many </a:t>
            </a:r>
            <a:r>
              <a:rPr lang="en-US" dirty="0"/>
              <a:t>physically abusive parents and </a:t>
            </a:r>
            <a:r>
              <a:rPr lang="en-US" dirty="0" smtClean="0"/>
              <a:t>caregivers </a:t>
            </a:r>
            <a:r>
              <a:rPr lang="en-US" dirty="0"/>
              <a:t>insist that their actions </a:t>
            </a:r>
            <a:r>
              <a:rPr lang="en-US" dirty="0" smtClean="0"/>
              <a:t>are </a:t>
            </a:r>
            <a:r>
              <a:rPr lang="en-US" dirty="0"/>
              <a:t>simply forms of discipline—ways to make  children learn to behave</a:t>
            </a:r>
          </a:p>
        </p:txBody>
      </p:sp>
      <p:sp>
        <p:nvSpPr>
          <p:cNvPr id="7" name="object 8"/>
          <p:cNvSpPr/>
          <p:nvPr/>
        </p:nvSpPr>
        <p:spPr>
          <a:xfrm>
            <a:off x="7070752" y="3391603"/>
            <a:ext cx="3729228" cy="2763135"/>
          </a:xfrm>
          <a:prstGeom prst="rect">
            <a:avLst/>
          </a:prstGeom>
          <a:blipFill>
            <a:blip r:embed="rId3" cstate="print"/>
            <a:stretch>
              <a:fillRect/>
            </a:stretch>
          </a:blipFill>
        </p:spPr>
        <p:txBody>
          <a:bodyPr wrap="square" lIns="0" tIns="0" rIns="0" bIns="0" rtlCol="0"/>
          <a:lstStyle/>
          <a:p>
            <a:endParaRPr/>
          </a:p>
        </p:txBody>
      </p:sp>
      <p:sp>
        <p:nvSpPr>
          <p:cNvPr id="8" name="object 7"/>
          <p:cNvSpPr/>
          <p:nvPr/>
        </p:nvSpPr>
        <p:spPr>
          <a:xfrm>
            <a:off x="7070752" y="986439"/>
            <a:ext cx="3729228" cy="21710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6936361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420</TotalTime>
  <Words>2129</Words>
  <Application>Microsoft Macintosh PowerPoint</Application>
  <PresentationFormat>Widescreen</PresentationFormat>
  <Paragraphs>116</Paragraphs>
  <Slides>23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Calibri</vt:lpstr>
      <vt:lpstr>Open Sans</vt:lpstr>
      <vt:lpstr>Open Sans SemiBold</vt:lpstr>
      <vt:lpstr>Arial</vt:lpstr>
      <vt:lpstr>2_Office Theme</vt:lpstr>
      <vt:lpstr>3_Office Theme</vt:lpstr>
      <vt:lpstr>Child Abuse: The Hidden Epidemic</vt:lpstr>
      <vt:lpstr>PowerPoint Presentation</vt:lpstr>
      <vt:lpstr>5 children die every day as a result of child abuse.</vt:lpstr>
      <vt:lpstr>Instructional Objectives</vt:lpstr>
      <vt:lpstr>Definition of Abuse and Neglect</vt:lpstr>
      <vt:lpstr>Types of Child Abuse and Occurrence</vt:lpstr>
      <vt:lpstr>Child Neglect Most Common Type of Abuse</vt:lpstr>
      <vt:lpstr>PowerPoint Presentation</vt:lpstr>
      <vt:lpstr>Physical Abuse</vt:lpstr>
      <vt:lpstr>PowerPoint Presentation</vt:lpstr>
      <vt:lpstr>Physical Abuse vs. Discipline</vt:lpstr>
      <vt:lpstr>PowerPoint Presentation</vt:lpstr>
      <vt:lpstr>Emotional Abuse</vt:lpstr>
      <vt:lpstr>PowerPoint Presentation</vt:lpstr>
      <vt:lpstr>PowerPoint Presentation</vt:lpstr>
      <vt:lpstr>PowerPoint Presentation</vt:lpstr>
      <vt:lpstr>Sexual Abuse</vt:lpstr>
      <vt:lpstr>PowerPoint Presentation</vt:lpstr>
      <vt:lpstr>PowerPoint Presentation</vt:lpstr>
      <vt:lpstr>PowerPoint Presentation</vt:lpstr>
      <vt:lpstr>PowerPoint Presentation</vt:lpstr>
      <vt:lpstr>PowerPoint Presentation</vt:lpstr>
      <vt:lpstr>References/Resources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42</cp:revision>
  <cp:lastPrinted>2017-07-07T16:17:37Z</cp:lastPrinted>
  <dcterms:created xsi:type="dcterms:W3CDTF">2017-07-11T23:58:30Z</dcterms:created>
  <dcterms:modified xsi:type="dcterms:W3CDTF">2018-01-20T03:14:13Z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