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8"/>
  </p:notesMasterIdLst>
  <p:handoutMasterIdLst>
    <p:handoutMasterId r:id="rId39"/>
  </p:handoutMasterIdLst>
  <p:sldIdLst>
    <p:sldId id="322" r:id="rId6"/>
    <p:sldId id="319" r:id="rId7"/>
    <p:sldId id="324" r:id="rId8"/>
    <p:sldId id="325" r:id="rId9"/>
    <p:sldId id="326" r:id="rId10"/>
    <p:sldId id="327" r:id="rId11"/>
    <p:sldId id="328" r:id="rId12"/>
    <p:sldId id="329" r:id="rId13"/>
    <p:sldId id="330" r:id="rId14"/>
    <p:sldId id="331" r:id="rId15"/>
    <p:sldId id="333" r:id="rId16"/>
    <p:sldId id="323" r:id="rId17"/>
    <p:sldId id="334" r:id="rId18"/>
    <p:sldId id="332" r:id="rId19"/>
    <p:sldId id="335" r:id="rId20"/>
    <p:sldId id="336" r:id="rId21"/>
    <p:sldId id="337" r:id="rId22"/>
    <p:sldId id="338" r:id="rId23"/>
    <p:sldId id="339" r:id="rId24"/>
    <p:sldId id="340" r:id="rId25"/>
    <p:sldId id="341" r:id="rId26"/>
    <p:sldId id="346" r:id="rId27"/>
    <p:sldId id="342" r:id="rId28"/>
    <p:sldId id="343" r:id="rId29"/>
    <p:sldId id="344" r:id="rId30"/>
    <p:sldId id="347" r:id="rId31"/>
    <p:sldId id="348" r:id="rId32"/>
    <p:sldId id="349" r:id="rId33"/>
    <p:sldId id="351" r:id="rId34"/>
    <p:sldId id="350" r:id="rId35"/>
    <p:sldId id="353" r:id="rId36"/>
    <p:sldId id="352"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5137" autoAdjust="0"/>
  </p:normalViewPr>
  <p:slideViewPr>
    <p:cSldViewPr snapToGrid="0">
      <p:cViewPr varScale="1">
        <p:scale>
          <a:sx n="78" d="100"/>
          <a:sy n="78" d="100"/>
        </p:scale>
        <p:origin x="826"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1/19/2018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018578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057398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830775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youtu.be/3MujupBNLB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dc.gov/vaccines/parents/downloads/parent-ver-sch-0-6yrs.pdf"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youtu.be/HmqlhnPt1qk" TargetMode="External"/><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youtu.be/g6oHH9GTzs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youtu.be/3xvdPpKJoMc"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ncbddd/childdevelopment/positiveparenting/toddlers.html" TargetMode="External"/><Relationship Id="rId2" Type="http://schemas.openxmlformats.org/officeDocument/2006/relationships/hyperlink" Target="https://www.cdc.gov/vaccines/parents/downloads/parent-ver-sch-0-6yrs.pdf"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cpsc.gov/Safety-Education/Safety-Guides/Topics/Child-Safety-Publications/" TargetMode="External"/><Relationship Id="rId2" Type="http://schemas.openxmlformats.org/officeDocument/2006/relationships/hyperlink" Target="http://www.consumerfed.org/news/627" TargetMode="External"/><Relationship Id="rId1" Type="http://schemas.openxmlformats.org/officeDocument/2006/relationships/slideLayout" Target="../slideLayouts/slideLayout3.xml"/><Relationship Id="rId4" Type="http://schemas.openxmlformats.org/officeDocument/2006/relationships/hyperlink" Target="http://cte.sfasu.edu/wp-content/uploads/2012/07/Crib-Sheet-Tips.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safekids.org/" TargetMode="External"/><Relationship Id="rId2" Type="http://schemas.openxmlformats.org/officeDocument/2006/relationships/hyperlink" Target="http://www.naeyc.org/" TargetMode="External"/><Relationship Id="rId1" Type="http://schemas.openxmlformats.org/officeDocument/2006/relationships/slideLayout" Target="../slideLayouts/slideLayout3.xml"/><Relationship Id="rId4" Type="http://schemas.openxmlformats.org/officeDocument/2006/relationships/hyperlink" Target="https://www.childwelfare.gov/pubs/factsheets/whatiscan.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477092"/>
            <a:ext cx="7462935" cy="4773333"/>
          </a:xfrm>
        </p:spPr>
        <p:txBody>
          <a:bodyPr>
            <a:normAutofit/>
          </a:bodyPr>
          <a:lstStyle/>
          <a:p>
            <a:r>
              <a:rPr lang="en-US" sz="6000" dirty="0"/>
              <a:t>Children	and</a:t>
            </a:r>
            <a:br>
              <a:rPr lang="en-US" sz="6000" dirty="0"/>
            </a:br>
            <a:r>
              <a:rPr lang="en-US" sz="6000" dirty="0"/>
              <a:t>Safety: Infancy to  Toddler</a:t>
            </a:r>
            <a:br>
              <a:rPr lang="en-US" sz="6000" dirty="0"/>
            </a:br>
            <a:br>
              <a:rPr lang="en-US" sz="6000" dirty="0"/>
            </a:br>
            <a:endParaRPr lang="en-US" sz="6000"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4748A-F401-495E-9C74-F9E4A2267D4A}"/>
              </a:ext>
            </a:extLst>
          </p:cNvPr>
          <p:cNvSpPr>
            <a:spLocks noGrp="1"/>
          </p:cNvSpPr>
          <p:nvPr>
            <p:ph type="title"/>
          </p:nvPr>
        </p:nvSpPr>
        <p:spPr/>
        <p:txBody>
          <a:bodyPr/>
          <a:lstStyle/>
          <a:p>
            <a:r>
              <a:rPr lang="en-US" dirty="0"/>
              <a:t>Safety Crib Guidelines</a:t>
            </a:r>
          </a:p>
        </p:txBody>
      </p:sp>
      <p:sp>
        <p:nvSpPr>
          <p:cNvPr id="3" name="Content Placeholder 2">
            <a:extLst>
              <a:ext uri="{FF2B5EF4-FFF2-40B4-BE49-F238E27FC236}">
                <a16:creationId xmlns:a16="http://schemas.microsoft.com/office/drawing/2014/main" id="{E32482BF-3A67-4910-80CC-6DECB97BEBDE}"/>
              </a:ext>
            </a:extLst>
          </p:cNvPr>
          <p:cNvSpPr>
            <a:spLocks noGrp="1"/>
          </p:cNvSpPr>
          <p:nvPr>
            <p:ph sz="half" idx="1"/>
          </p:nvPr>
        </p:nvSpPr>
        <p:spPr/>
        <p:txBody>
          <a:bodyPr/>
          <a:lstStyle/>
          <a:p>
            <a:r>
              <a:rPr lang="en-US" dirty="0"/>
              <a:t>With some careful  planning, naptime and  nighttime can be a  pleasant experience  for both you and your  baby.</a:t>
            </a:r>
          </a:p>
          <a:p>
            <a:endParaRPr lang="en-US" dirty="0"/>
          </a:p>
        </p:txBody>
      </p:sp>
      <p:pic>
        <p:nvPicPr>
          <p:cNvPr id="4" name="Picture 3">
            <a:extLst>
              <a:ext uri="{FF2B5EF4-FFF2-40B4-BE49-F238E27FC236}">
                <a16:creationId xmlns:a16="http://schemas.microsoft.com/office/drawing/2014/main" id="{93B7A0BD-0144-457F-B69D-CCC702AA2FB0}"/>
              </a:ext>
            </a:extLst>
          </p:cNvPr>
          <p:cNvPicPr>
            <a:picLocks noChangeAspect="1"/>
          </p:cNvPicPr>
          <p:nvPr/>
        </p:nvPicPr>
        <p:blipFill>
          <a:blip r:embed="rId2"/>
          <a:stretch>
            <a:fillRect/>
          </a:stretch>
        </p:blipFill>
        <p:spPr>
          <a:xfrm>
            <a:off x="7377407" y="1283509"/>
            <a:ext cx="2962913" cy="2743438"/>
          </a:xfrm>
          <a:prstGeom prst="rect">
            <a:avLst/>
          </a:prstGeom>
        </p:spPr>
      </p:pic>
    </p:spTree>
    <p:extLst>
      <p:ext uri="{BB962C8B-B14F-4D97-AF65-F5344CB8AC3E}">
        <p14:creationId xmlns:p14="http://schemas.microsoft.com/office/powerpoint/2010/main" val="4121140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9F783-AE8A-48CC-9D0B-AA7F6B44040D}"/>
              </a:ext>
            </a:extLst>
          </p:cNvPr>
          <p:cNvSpPr>
            <a:spLocks noGrp="1"/>
          </p:cNvSpPr>
          <p:nvPr>
            <p:ph type="title"/>
          </p:nvPr>
        </p:nvSpPr>
        <p:spPr/>
        <p:txBody>
          <a:bodyPr/>
          <a:lstStyle/>
          <a:p>
            <a:r>
              <a:rPr lang="en-US" dirty="0"/>
              <a:t>Play Yards: New Safety Rule to Take Effect</a:t>
            </a:r>
          </a:p>
        </p:txBody>
      </p:sp>
      <p:sp>
        <p:nvSpPr>
          <p:cNvPr id="5" name="Content Placeholder 4">
            <a:extLst>
              <a:ext uri="{FF2B5EF4-FFF2-40B4-BE49-F238E27FC236}">
                <a16:creationId xmlns:a16="http://schemas.microsoft.com/office/drawing/2014/main" id="{D414546E-963E-467C-B74C-65BA1D631BE2}"/>
              </a:ext>
            </a:extLst>
          </p:cNvPr>
          <p:cNvSpPr>
            <a:spLocks noGrp="1"/>
          </p:cNvSpPr>
          <p:nvPr>
            <p:ph sz="half" idx="1"/>
          </p:nvPr>
        </p:nvSpPr>
        <p:spPr>
          <a:xfrm>
            <a:off x="740664" y="1420420"/>
            <a:ext cx="5328050" cy="4734318"/>
          </a:xfrm>
        </p:spPr>
        <p:txBody>
          <a:bodyPr/>
          <a:lstStyle/>
          <a:p>
            <a:r>
              <a:rPr lang="en-US" dirty="0"/>
              <a:t>Play yards that meet the new safety standard must have:</a:t>
            </a:r>
          </a:p>
          <a:p>
            <a:pPr lvl="1"/>
            <a:r>
              <a:rPr lang="en-US" dirty="0"/>
              <a:t>Side rails that do not form a sharp V when the product  is folded. This prevents a child from strangling in the  side rail.</a:t>
            </a:r>
          </a:p>
          <a:p>
            <a:pPr lvl="1"/>
            <a:r>
              <a:rPr lang="en-US" dirty="0"/>
              <a:t>Sturdier mattress attachments to the play yard  floor to prevent children from getting trapped  or hurt.</a:t>
            </a:r>
          </a:p>
          <a:p>
            <a:endParaRPr lang="en-US" dirty="0"/>
          </a:p>
          <a:p>
            <a:pPr lvl="1"/>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A005B97C-911A-4720-9213-6F136D5B7DA7}"/>
              </a:ext>
            </a:extLst>
          </p:cNvPr>
          <p:cNvSpPr>
            <a:spLocks noGrp="1"/>
          </p:cNvSpPr>
          <p:nvPr>
            <p:ph sz="half" idx="10"/>
          </p:nvPr>
        </p:nvSpPr>
        <p:spPr>
          <a:xfrm>
            <a:off x="6477000" y="1420420"/>
            <a:ext cx="5328050" cy="1775064"/>
          </a:xfrm>
        </p:spPr>
        <p:txBody>
          <a:bodyPr/>
          <a:lstStyle/>
          <a:p>
            <a:pPr lvl="1"/>
            <a:r>
              <a:rPr lang="en-US" dirty="0"/>
              <a:t>Stronger corner brackets to prevent sharp-  edged cracks and to prevent a side-rail  collapse.</a:t>
            </a:r>
          </a:p>
          <a:p>
            <a:endParaRPr lang="en-US" dirty="0"/>
          </a:p>
        </p:txBody>
      </p:sp>
      <p:sp>
        <p:nvSpPr>
          <p:cNvPr id="8" name="object 4">
            <a:extLst>
              <a:ext uri="{FF2B5EF4-FFF2-40B4-BE49-F238E27FC236}">
                <a16:creationId xmlns:a16="http://schemas.microsoft.com/office/drawing/2014/main" id="{CF18D0A2-AA33-4024-B8AC-0C99C8816A60}"/>
              </a:ext>
            </a:extLst>
          </p:cNvPr>
          <p:cNvSpPr/>
          <p:nvPr/>
        </p:nvSpPr>
        <p:spPr>
          <a:xfrm>
            <a:off x="7013749" y="2723103"/>
            <a:ext cx="4294848" cy="3727688"/>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969882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AEC6-D941-4A2B-A6E0-3B6DB6BA9A1E}"/>
              </a:ext>
            </a:extLst>
          </p:cNvPr>
          <p:cNvSpPr>
            <a:spLocks noGrp="1"/>
          </p:cNvSpPr>
          <p:nvPr>
            <p:ph type="title"/>
          </p:nvPr>
        </p:nvSpPr>
        <p:spPr/>
        <p:txBody>
          <a:bodyPr/>
          <a:lstStyle/>
          <a:p>
            <a:r>
              <a:rPr lang="en-US" dirty="0"/>
              <a:t>Baby Monitor Cords</a:t>
            </a:r>
          </a:p>
        </p:txBody>
      </p:sp>
      <p:sp>
        <p:nvSpPr>
          <p:cNvPr id="7" name="Text Placeholder 6">
            <a:extLst>
              <a:ext uri="{FF2B5EF4-FFF2-40B4-BE49-F238E27FC236}">
                <a16:creationId xmlns:a16="http://schemas.microsoft.com/office/drawing/2014/main" id="{0FA8657C-126C-4AEC-8B3E-48D32077C378}"/>
              </a:ext>
            </a:extLst>
          </p:cNvPr>
          <p:cNvSpPr>
            <a:spLocks noGrp="1"/>
          </p:cNvSpPr>
          <p:nvPr>
            <p:ph sz="half" idx="1"/>
          </p:nvPr>
        </p:nvSpPr>
        <p:spPr>
          <a:xfrm>
            <a:off x="740664" y="1622323"/>
            <a:ext cx="10831904" cy="2733366"/>
          </a:xfrm>
        </p:spPr>
        <p:txBody>
          <a:bodyPr anchor="ctr"/>
          <a:lstStyle/>
          <a:p>
            <a:pPr algn="ctr">
              <a:spcBef>
                <a:spcPts val="105"/>
              </a:spcBef>
            </a:pPr>
            <a:r>
              <a:rPr lang="en-US" sz="3600" u="heavy" spc="-5" dirty="0">
                <a:solidFill>
                  <a:srgbClr val="006FC0"/>
                </a:solidFill>
                <a:uFill>
                  <a:solidFill>
                    <a:srgbClr val="006FC0"/>
                  </a:solidFill>
                </a:uFill>
                <a:cs typeface="Arial"/>
                <a:hlinkClick r:id="rId3"/>
              </a:rPr>
              <a:t>Baby Monitor </a:t>
            </a:r>
            <a:r>
              <a:rPr lang="en-US" sz="3600" u="heavy" dirty="0">
                <a:solidFill>
                  <a:srgbClr val="006FC0"/>
                </a:solidFill>
                <a:uFill>
                  <a:solidFill>
                    <a:srgbClr val="006FC0"/>
                  </a:solidFill>
                </a:uFill>
                <a:cs typeface="Arial"/>
                <a:hlinkClick r:id="rId3"/>
              </a:rPr>
              <a:t>Safety </a:t>
            </a:r>
            <a:r>
              <a:rPr lang="en-US" sz="3600" u="heavy" spc="-5" dirty="0">
                <a:solidFill>
                  <a:srgbClr val="006FC0"/>
                </a:solidFill>
                <a:uFill>
                  <a:solidFill>
                    <a:srgbClr val="006FC0"/>
                  </a:solidFill>
                </a:uFill>
                <a:cs typeface="Arial"/>
                <a:hlinkClick r:id="rId3"/>
              </a:rPr>
              <a:t>Tips</a:t>
            </a:r>
            <a:r>
              <a:rPr lang="en-US" sz="3600" u="heavy" spc="-60" dirty="0">
                <a:solidFill>
                  <a:srgbClr val="006FC0"/>
                </a:solidFill>
                <a:uFill>
                  <a:solidFill>
                    <a:srgbClr val="006FC0"/>
                  </a:solidFill>
                </a:uFill>
                <a:cs typeface="Arial"/>
                <a:hlinkClick r:id="rId3"/>
              </a:rPr>
              <a:t> </a:t>
            </a:r>
            <a:r>
              <a:rPr lang="en-US" sz="3600" u="heavy" spc="-5" dirty="0">
                <a:solidFill>
                  <a:srgbClr val="006FC0"/>
                </a:solidFill>
                <a:uFill>
                  <a:solidFill>
                    <a:srgbClr val="006FC0"/>
                  </a:solidFill>
                </a:uFill>
                <a:cs typeface="Arial"/>
                <a:hlinkClick r:id="rId3"/>
              </a:rPr>
              <a:t>and</a:t>
            </a:r>
            <a:r>
              <a:rPr lang="en-US" sz="3600" dirty="0">
                <a:cs typeface="Arial"/>
                <a:hlinkClick r:id="rId3"/>
              </a:rPr>
              <a:t> </a:t>
            </a:r>
            <a:r>
              <a:rPr lang="en-US" sz="3600" u="heavy" spc="-5" dirty="0">
                <a:solidFill>
                  <a:srgbClr val="006FC0"/>
                </a:solidFill>
                <a:uFill>
                  <a:solidFill>
                    <a:srgbClr val="006FC0"/>
                  </a:solidFill>
                </a:uFill>
                <a:cs typeface="Arial"/>
                <a:hlinkClick r:id="rId3"/>
              </a:rPr>
              <a:t>Strangulation</a:t>
            </a:r>
            <a:endParaRPr lang="en-US" sz="3600" dirty="0">
              <a:cs typeface="Arial"/>
            </a:endParaRPr>
          </a:p>
        </p:txBody>
      </p:sp>
      <p:sp>
        <p:nvSpPr>
          <p:cNvPr id="8" name="Content Placeholder 3">
            <a:extLst>
              <a:ext uri="{FF2B5EF4-FFF2-40B4-BE49-F238E27FC236}">
                <a16:creationId xmlns:a16="http://schemas.microsoft.com/office/drawing/2014/main" id="{6BBFAB7E-DA4E-4962-B4EB-21D3A08B9B59}"/>
              </a:ext>
            </a:extLst>
          </p:cNvPr>
          <p:cNvSpPr txBox="1">
            <a:spLocks/>
          </p:cNvSpPr>
          <p:nvPr/>
        </p:nvSpPr>
        <p:spPr>
          <a:xfrm>
            <a:off x="737880" y="3421369"/>
            <a:ext cx="10831904" cy="2733367"/>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Click on text above</a:t>
            </a:r>
          </a:p>
        </p:txBody>
      </p:sp>
    </p:spTree>
    <p:extLst>
      <p:ext uri="{BB962C8B-B14F-4D97-AF65-F5344CB8AC3E}">
        <p14:creationId xmlns:p14="http://schemas.microsoft.com/office/powerpoint/2010/main" val="4001477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7E26-B23D-4FBD-A9ED-3468721D700F}"/>
              </a:ext>
            </a:extLst>
          </p:cNvPr>
          <p:cNvSpPr>
            <a:spLocks noGrp="1"/>
          </p:cNvSpPr>
          <p:nvPr>
            <p:ph type="title"/>
          </p:nvPr>
        </p:nvSpPr>
        <p:spPr/>
        <p:txBody>
          <a:bodyPr/>
          <a:lstStyle/>
          <a:p>
            <a:r>
              <a:rPr lang="en-US" dirty="0"/>
              <a:t>Toy Safety Guidelines</a:t>
            </a:r>
          </a:p>
        </p:txBody>
      </p:sp>
      <p:sp>
        <p:nvSpPr>
          <p:cNvPr id="3" name="Content Placeholder 2">
            <a:extLst>
              <a:ext uri="{FF2B5EF4-FFF2-40B4-BE49-F238E27FC236}">
                <a16:creationId xmlns:a16="http://schemas.microsoft.com/office/drawing/2014/main" id="{C4CBF264-81F3-4127-B651-571E41508A75}"/>
              </a:ext>
            </a:extLst>
          </p:cNvPr>
          <p:cNvSpPr>
            <a:spLocks noGrp="1"/>
          </p:cNvSpPr>
          <p:nvPr>
            <p:ph sz="half" idx="1"/>
          </p:nvPr>
        </p:nvSpPr>
        <p:spPr/>
        <p:txBody>
          <a:bodyPr/>
          <a:lstStyle/>
          <a:p>
            <a:r>
              <a:rPr lang="en-US" dirty="0"/>
              <a:t>In 2009, an estimated  185,900 children ages  14 and under were  treated in an  emergency department  for a toy-related injury.</a:t>
            </a:r>
          </a:p>
          <a:p>
            <a:endParaRPr lang="en-US" dirty="0"/>
          </a:p>
        </p:txBody>
      </p:sp>
      <p:pic>
        <p:nvPicPr>
          <p:cNvPr id="4" name="Picture 3">
            <a:extLst>
              <a:ext uri="{FF2B5EF4-FFF2-40B4-BE49-F238E27FC236}">
                <a16:creationId xmlns:a16="http://schemas.microsoft.com/office/drawing/2014/main" id="{8736C9C2-A1F5-4B44-894E-38DED6931E0D}"/>
              </a:ext>
            </a:extLst>
          </p:cNvPr>
          <p:cNvPicPr>
            <a:picLocks noChangeAspect="1"/>
          </p:cNvPicPr>
          <p:nvPr/>
        </p:nvPicPr>
        <p:blipFill>
          <a:blip r:embed="rId2"/>
          <a:stretch>
            <a:fillRect/>
          </a:stretch>
        </p:blipFill>
        <p:spPr>
          <a:xfrm>
            <a:off x="7100885" y="845359"/>
            <a:ext cx="3889585" cy="3048264"/>
          </a:xfrm>
          <a:prstGeom prst="rect">
            <a:avLst/>
          </a:prstGeom>
        </p:spPr>
      </p:pic>
    </p:spTree>
    <p:extLst>
      <p:ext uri="{BB962C8B-B14F-4D97-AF65-F5344CB8AC3E}">
        <p14:creationId xmlns:p14="http://schemas.microsoft.com/office/powerpoint/2010/main" val="871153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86669-F8B8-405D-B8ED-02B515F88090}"/>
              </a:ext>
            </a:extLst>
          </p:cNvPr>
          <p:cNvSpPr>
            <a:spLocks noGrp="1"/>
          </p:cNvSpPr>
          <p:nvPr>
            <p:ph type="title"/>
          </p:nvPr>
        </p:nvSpPr>
        <p:spPr/>
        <p:txBody>
          <a:bodyPr/>
          <a:lstStyle/>
          <a:p>
            <a:r>
              <a:rPr lang="en-US" dirty="0"/>
              <a:t>Toy Safety Guidelines</a:t>
            </a:r>
          </a:p>
        </p:txBody>
      </p:sp>
      <p:sp>
        <p:nvSpPr>
          <p:cNvPr id="4" name="object 4">
            <a:extLst>
              <a:ext uri="{FF2B5EF4-FFF2-40B4-BE49-F238E27FC236}">
                <a16:creationId xmlns:a16="http://schemas.microsoft.com/office/drawing/2014/main" id="{EC87D052-C142-469E-8E9C-D66480FF5F88}"/>
              </a:ext>
            </a:extLst>
          </p:cNvPr>
          <p:cNvSpPr/>
          <p:nvPr/>
        </p:nvSpPr>
        <p:spPr>
          <a:xfrm>
            <a:off x="2933700" y="1619566"/>
            <a:ext cx="6324600" cy="4572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81939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2564-8EDE-435A-99E4-04FAAEA2DB0B}"/>
              </a:ext>
            </a:extLst>
          </p:cNvPr>
          <p:cNvSpPr>
            <a:spLocks noGrp="1"/>
          </p:cNvSpPr>
          <p:nvPr>
            <p:ph type="title"/>
          </p:nvPr>
        </p:nvSpPr>
        <p:spPr/>
        <p:txBody>
          <a:bodyPr/>
          <a:lstStyle/>
          <a:p>
            <a:r>
              <a:rPr lang="en-US" dirty="0"/>
              <a:t>Food Safety Guidelines</a:t>
            </a:r>
          </a:p>
        </p:txBody>
      </p:sp>
      <p:sp>
        <p:nvSpPr>
          <p:cNvPr id="3" name="Content Placeholder 2">
            <a:extLst>
              <a:ext uri="{FF2B5EF4-FFF2-40B4-BE49-F238E27FC236}">
                <a16:creationId xmlns:a16="http://schemas.microsoft.com/office/drawing/2014/main" id="{BA8C8026-7DBD-4B60-B155-F8C647143440}"/>
              </a:ext>
            </a:extLst>
          </p:cNvPr>
          <p:cNvSpPr>
            <a:spLocks noGrp="1"/>
          </p:cNvSpPr>
          <p:nvPr>
            <p:ph sz="half" idx="1"/>
          </p:nvPr>
        </p:nvSpPr>
        <p:spPr/>
        <p:txBody>
          <a:bodyPr/>
          <a:lstStyle/>
          <a:p>
            <a:r>
              <a:rPr lang="en-US" dirty="0"/>
              <a:t>The food you serve  your family can  cause food  poisoning if it is not  safely handled,  cooked, or stored.</a:t>
            </a:r>
          </a:p>
          <a:p>
            <a:endParaRPr lang="en-US" dirty="0"/>
          </a:p>
        </p:txBody>
      </p:sp>
      <p:sp>
        <p:nvSpPr>
          <p:cNvPr id="4" name="object 5">
            <a:extLst>
              <a:ext uri="{FF2B5EF4-FFF2-40B4-BE49-F238E27FC236}">
                <a16:creationId xmlns:a16="http://schemas.microsoft.com/office/drawing/2014/main" id="{D54D1D0B-2234-4CB6-8AF5-B3F2985F9E5B}"/>
              </a:ext>
            </a:extLst>
          </p:cNvPr>
          <p:cNvSpPr/>
          <p:nvPr/>
        </p:nvSpPr>
        <p:spPr>
          <a:xfrm>
            <a:off x="7118556" y="1283509"/>
            <a:ext cx="3768212" cy="491496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75284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06AFD-520C-4131-BB50-4C1BF41A2726}"/>
              </a:ext>
            </a:extLst>
          </p:cNvPr>
          <p:cNvSpPr>
            <a:spLocks noGrp="1"/>
          </p:cNvSpPr>
          <p:nvPr>
            <p:ph type="title"/>
          </p:nvPr>
        </p:nvSpPr>
        <p:spPr/>
        <p:txBody>
          <a:bodyPr/>
          <a:lstStyle/>
          <a:p>
            <a:r>
              <a:rPr lang="en-US" dirty="0"/>
              <a:t>Immunizations</a:t>
            </a:r>
          </a:p>
        </p:txBody>
      </p:sp>
      <p:sp>
        <p:nvSpPr>
          <p:cNvPr id="5" name="Content Placeholder 4">
            <a:extLst>
              <a:ext uri="{FF2B5EF4-FFF2-40B4-BE49-F238E27FC236}">
                <a16:creationId xmlns:a16="http://schemas.microsoft.com/office/drawing/2014/main" id="{39B7083E-4B0A-4B75-8527-ACBB816C13BB}"/>
              </a:ext>
            </a:extLst>
          </p:cNvPr>
          <p:cNvSpPr>
            <a:spLocks noGrp="1"/>
          </p:cNvSpPr>
          <p:nvPr>
            <p:ph sz="half" idx="10"/>
          </p:nvPr>
        </p:nvSpPr>
        <p:spPr/>
        <p:txBody>
          <a:bodyPr/>
          <a:lstStyle/>
          <a:p>
            <a:r>
              <a:rPr lang="en-US" dirty="0"/>
              <a:t>Get the best protection  for your child—make  sure your child is  immunized on  schedule.</a:t>
            </a:r>
          </a:p>
          <a:p>
            <a:endParaRPr lang="en-US" dirty="0"/>
          </a:p>
          <a:p>
            <a:pPr algn="ctr">
              <a:spcBef>
                <a:spcPts val="105"/>
              </a:spcBef>
            </a:pPr>
            <a:r>
              <a:rPr lang="en-US" dirty="0">
                <a:hlinkClick r:id="rId2"/>
              </a:rPr>
              <a:t>2013 Recommended Immunizations for Children from Birth Through 6 Years Old</a:t>
            </a:r>
            <a:endParaRPr lang="en-US" dirty="0"/>
          </a:p>
          <a:p>
            <a:pPr algn="ctr">
              <a:spcBef>
                <a:spcPts val="105"/>
              </a:spcBef>
            </a:pPr>
            <a:r>
              <a:rPr lang="en-US" dirty="0"/>
              <a:t>Click on text above</a:t>
            </a:r>
          </a:p>
          <a:p>
            <a:endParaRPr lang="en-US" dirty="0"/>
          </a:p>
          <a:p>
            <a:endParaRPr lang="en-US" dirty="0"/>
          </a:p>
        </p:txBody>
      </p:sp>
      <p:sp>
        <p:nvSpPr>
          <p:cNvPr id="6" name="object 4">
            <a:extLst>
              <a:ext uri="{FF2B5EF4-FFF2-40B4-BE49-F238E27FC236}">
                <a16:creationId xmlns:a16="http://schemas.microsoft.com/office/drawing/2014/main" id="{F281F867-1982-4EF1-9801-663690276076}"/>
              </a:ext>
            </a:extLst>
          </p:cNvPr>
          <p:cNvSpPr/>
          <p:nvPr/>
        </p:nvSpPr>
        <p:spPr>
          <a:xfrm>
            <a:off x="1750143" y="1702648"/>
            <a:ext cx="3964858" cy="414107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53222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D8236-3ECB-487E-983F-1DC53C040DB5}"/>
              </a:ext>
            </a:extLst>
          </p:cNvPr>
          <p:cNvSpPr>
            <a:spLocks noGrp="1"/>
          </p:cNvSpPr>
          <p:nvPr>
            <p:ph type="title"/>
          </p:nvPr>
        </p:nvSpPr>
        <p:spPr/>
        <p:txBody>
          <a:bodyPr/>
          <a:lstStyle/>
          <a:p>
            <a:r>
              <a:rPr lang="en-US" dirty="0"/>
              <a:t>Clothing Safety Guidelines</a:t>
            </a:r>
          </a:p>
        </p:txBody>
      </p:sp>
      <p:sp>
        <p:nvSpPr>
          <p:cNvPr id="3" name="Content Placeholder 2">
            <a:extLst>
              <a:ext uri="{FF2B5EF4-FFF2-40B4-BE49-F238E27FC236}">
                <a16:creationId xmlns:a16="http://schemas.microsoft.com/office/drawing/2014/main" id="{8E826696-0EBD-409D-99BE-4D81D1B9FA49}"/>
              </a:ext>
            </a:extLst>
          </p:cNvPr>
          <p:cNvSpPr>
            <a:spLocks noGrp="1"/>
          </p:cNvSpPr>
          <p:nvPr>
            <p:ph sz="half" idx="1"/>
          </p:nvPr>
        </p:nvSpPr>
        <p:spPr/>
        <p:txBody>
          <a:bodyPr/>
          <a:lstStyle/>
          <a:p>
            <a:r>
              <a:rPr lang="en-US" dirty="0"/>
              <a:t>Young children can be  seriously injured or  killed if the upper  outerwear they are  wearing catches and  snags on other objects.</a:t>
            </a:r>
          </a:p>
          <a:p>
            <a:endParaRPr lang="en-US" dirty="0"/>
          </a:p>
        </p:txBody>
      </p:sp>
      <p:sp>
        <p:nvSpPr>
          <p:cNvPr id="5" name="Content Placeholder 4">
            <a:extLst>
              <a:ext uri="{FF2B5EF4-FFF2-40B4-BE49-F238E27FC236}">
                <a16:creationId xmlns:a16="http://schemas.microsoft.com/office/drawing/2014/main" id="{08D0AA86-36CC-4191-94C7-B17135ED7161}"/>
              </a:ext>
            </a:extLst>
          </p:cNvPr>
          <p:cNvSpPr>
            <a:spLocks noGrp="1"/>
          </p:cNvSpPr>
          <p:nvPr>
            <p:ph sz="half" idx="10"/>
          </p:nvPr>
        </p:nvSpPr>
        <p:spPr>
          <a:xfrm>
            <a:off x="6477000" y="1420420"/>
            <a:ext cx="5328050" cy="3210574"/>
          </a:xfrm>
        </p:spPr>
        <p:txBody>
          <a:bodyPr/>
          <a:lstStyle/>
          <a:p>
            <a:r>
              <a:rPr lang="en-US" dirty="0"/>
              <a:t>The U.S. Consumer Product Safety Commission  sets national flammability safety standards for  children's sleepwear to protect children from  burn injuries if they come in contact with ignition  sources, such as a match or space heater.</a:t>
            </a:r>
          </a:p>
          <a:p>
            <a:endParaRPr lang="en-US" dirty="0"/>
          </a:p>
        </p:txBody>
      </p:sp>
      <p:sp>
        <p:nvSpPr>
          <p:cNvPr id="4" name="object 4">
            <a:extLst>
              <a:ext uri="{FF2B5EF4-FFF2-40B4-BE49-F238E27FC236}">
                <a16:creationId xmlns:a16="http://schemas.microsoft.com/office/drawing/2014/main" id="{738E0739-892C-4AEF-A8A0-34A626C50C75}"/>
              </a:ext>
            </a:extLst>
          </p:cNvPr>
          <p:cNvSpPr/>
          <p:nvPr/>
        </p:nvSpPr>
        <p:spPr>
          <a:xfrm>
            <a:off x="1822293" y="3129605"/>
            <a:ext cx="2095119" cy="3276600"/>
          </a:xfrm>
          <a:prstGeom prst="rect">
            <a:avLst/>
          </a:prstGeom>
          <a:blipFill>
            <a:blip r:embed="rId2" cstate="print"/>
            <a:stretch>
              <a:fillRect/>
            </a:stretch>
          </a:blipFill>
        </p:spPr>
        <p:txBody>
          <a:bodyPr wrap="square" lIns="0" tIns="0" rIns="0" bIns="0" rtlCol="0"/>
          <a:lstStyle/>
          <a:p>
            <a:endParaRPr/>
          </a:p>
        </p:txBody>
      </p:sp>
      <p:sp>
        <p:nvSpPr>
          <p:cNvPr id="6" name="object 5">
            <a:extLst>
              <a:ext uri="{FF2B5EF4-FFF2-40B4-BE49-F238E27FC236}">
                <a16:creationId xmlns:a16="http://schemas.microsoft.com/office/drawing/2014/main" id="{428B4DD5-173F-40FF-92C7-151B8ACEEB96}"/>
              </a:ext>
            </a:extLst>
          </p:cNvPr>
          <p:cNvSpPr/>
          <p:nvPr/>
        </p:nvSpPr>
        <p:spPr>
          <a:xfrm>
            <a:off x="7218716" y="4767905"/>
            <a:ext cx="3581400" cy="14097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84340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58245-445E-4C6D-94F3-6D9BB660A5D8}"/>
              </a:ext>
            </a:extLst>
          </p:cNvPr>
          <p:cNvSpPr>
            <a:spLocks noGrp="1"/>
          </p:cNvSpPr>
          <p:nvPr>
            <p:ph type="title"/>
          </p:nvPr>
        </p:nvSpPr>
        <p:spPr/>
        <p:txBody>
          <a:bodyPr/>
          <a:lstStyle/>
          <a:p>
            <a:r>
              <a:rPr lang="en-US" dirty="0"/>
              <a:t>Magnets</a:t>
            </a:r>
          </a:p>
        </p:txBody>
      </p:sp>
      <p:sp>
        <p:nvSpPr>
          <p:cNvPr id="3" name="Content Placeholder 2">
            <a:extLst>
              <a:ext uri="{FF2B5EF4-FFF2-40B4-BE49-F238E27FC236}">
                <a16:creationId xmlns:a16="http://schemas.microsoft.com/office/drawing/2014/main" id="{A44593A1-738B-4DCB-B9E0-5D59657B8E74}"/>
              </a:ext>
            </a:extLst>
          </p:cNvPr>
          <p:cNvSpPr>
            <a:spLocks noGrp="1"/>
          </p:cNvSpPr>
          <p:nvPr>
            <p:ph sz="half" idx="1"/>
          </p:nvPr>
        </p:nvSpPr>
        <p:spPr/>
        <p:txBody>
          <a:bodyPr/>
          <a:lstStyle/>
          <a:p>
            <a:r>
              <a:rPr lang="en-US" dirty="0"/>
              <a:t>Small high-powered magnets swallowed by children are  like a bullet hole in the body with no entry or exit wound,  say doctors who have surgically removed magnets from  children’s bodies.</a:t>
            </a:r>
          </a:p>
          <a:p>
            <a:endParaRPr lang="en-US" dirty="0"/>
          </a:p>
        </p:txBody>
      </p:sp>
      <p:sp>
        <p:nvSpPr>
          <p:cNvPr id="4" name="object 5">
            <a:extLst>
              <a:ext uri="{FF2B5EF4-FFF2-40B4-BE49-F238E27FC236}">
                <a16:creationId xmlns:a16="http://schemas.microsoft.com/office/drawing/2014/main" id="{128CB764-5E03-4CFB-80A1-0EA82F7CA542}"/>
              </a:ext>
            </a:extLst>
          </p:cNvPr>
          <p:cNvSpPr/>
          <p:nvPr/>
        </p:nvSpPr>
        <p:spPr>
          <a:xfrm>
            <a:off x="8175522" y="1341813"/>
            <a:ext cx="1956180" cy="2445766"/>
          </a:xfrm>
          <a:prstGeom prst="rect">
            <a:avLst/>
          </a:prstGeom>
          <a:blipFill>
            <a:blip r:embed="rId2" cstate="print"/>
            <a:stretch>
              <a:fillRect/>
            </a:stretch>
          </a:blipFill>
        </p:spPr>
        <p:txBody>
          <a:bodyPr wrap="square" lIns="0" tIns="0" rIns="0" bIns="0" rtlCol="0"/>
          <a:lstStyle/>
          <a:p>
            <a:endParaRPr/>
          </a:p>
        </p:txBody>
      </p:sp>
      <p:sp>
        <p:nvSpPr>
          <p:cNvPr id="5" name="Text Placeholder 6">
            <a:extLst>
              <a:ext uri="{FF2B5EF4-FFF2-40B4-BE49-F238E27FC236}">
                <a16:creationId xmlns:a16="http://schemas.microsoft.com/office/drawing/2014/main" id="{9937F411-CDAB-4B4C-BA09-431B3107299B}"/>
              </a:ext>
            </a:extLst>
          </p:cNvPr>
          <p:cNvSpPr txBox="1">
            <a:spLocks/>
          </p:cNvSpPr>
          <p:nvPr/>
        </p:nvSpPr>
        <p:spPr>
          <a:xfrm>
            <a:off x="737880" y="4739637"/>
            <a:ext cx="10831904" cy="639094"/>
          </a:xfrm>
          <a:prstGeom prst="rect">
            <a:avLst/>
          </a:prstGeom>
        </p:spPr>
        <p:txBody>
          <a:bodyPr lIns="0" tIns="0" rIns="0" bIns="0" anchor="ctr">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865"/>
              </a:spcBef>
            </a:pPr>
            <a:r>
              <a:rPr lang="en-US" sz="3600" u="heavy" dirty="0">
                <a:solidFill>
                  <a:srgbClr val="006FC0"/>
                </a:solidFill>
                <a:uFill>
                  <a:solidFill>
                    <a:srgbClr val="006FC0"/>
                  </a:solidFill>
                </a:uFill>
                <a:cs typeface="Arial"/>
                <a:hlinkClick r:id="rId3"/>
              </a:rPr>
              <a:t>Teen to </a:t>
            </a:r>
            <a:r>
              <a:rPr lang="en-US" sz="3600" u="heavy" spc="-5" dirty="0">
                <a:solidFill>
                  <a:srgbClr val="006FC0"/>
                </a:solidFill>
                <a:uFill>
                  <a:solidFill>
                    <a:srgbClr val="006FC0"/>
                  </a:solidFill>
                </a:uFill>
                <a:cs typeface="Arial"/>
                <a:hlinkClick r:id="rId3"/>
              </a:rPr>
              <a:t>Teen: Magnet</a:t>
            </a:r>
            <a:r>
              <a:rPr lang="en-US" sz="3600" u="heavy" spc="-65" dirty="0">
                <a:solidFill>
                  <a:srgbClr val="006FC0"/>
                </a:solidFill>
                <a:uFill>
                  <a:solidFill>
                    <a:srgbClr val="006FC0"/>
                  </a:solidFill>
                </a:uFill>
                <a:cs typeface="Arial"/>
                <a:hlinkClick r:id="rId3"/>
              </a:rPr>
              <a:t> </a:t>
            </a:r>
            <a:r>
              <a:rPr lang="en-US" sz="3600" u="heavy" spc="-5" dirty="0">
                <a:solidFill>
                  <a:srgbClr val="006FC0"/>
                </a:solidFill>
                <a:uFill>
                  <a:solidFill>
                    <a:srgbClr val="006FC0"/>
                  </a:solidFill>
                </a:uFill>
                <a:cs typeface="Arial"/>
                <a:hlinkClick r:id="rId3"/>
              </a:rPr>
              <a:t>Talk</a:t>
            </a:r>
            <a:endParaRPr lang="en-US" sz="3600" dirty="0">
              <a:cs typeface="Arial"/>
            </a:endParaRPr>
          </a:p>
        </p:txBody>
      </p:sp>
      <p:sp>
        <p:nvSpPr>
          <p:cNvPr id="6" name="Content Placeholder 3">
            <a:extLst>
              <a:ext uri="{FF2B5EF4-FFF2-40B4-BE49-F238E27FC236}">
                <a16:creationId xmlns:a16="http://schemas.microsoft.com/office/drawing/2014/main" id="{650910EB-0175-46B6-AA6A-F01A539A1FA4}"/>
              </a:ext>
            </a:extLst>
          </p:cNvPr>
          <p:cNvSpPr txBox="1">
            <a:spLocks/>
          </p:cNvSpPr>
          <p:nvPr/>
        </p:nvSpPr>
        <p:spPr>
          <a:xfrm>
            <a:off x="737880" y="5515642"/>
            <a:ext cx="10831904" cy="639094"/>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Click on text above</a:t>
            </a:r>
          </a:p>
        </p:txBody>
      </p:sp>
    </p:spTree>
    <p:extLst>
      <p:ext uri="{BB962C8B-B14F-4D97-AF65-F5344CB8AC3E}">
        <p14:creationId xmlns:p14="http://schemas.microsoft.com/office/powerpoint/2010/main" val="3668722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99501-7CFB-4B77-BA65-EE209D7578FC}"/>
              </a:ext>
            </a:extLst>
          </p:cNvPr>
          <p:cNvSpPr>
            <a:spLocks noGrp="1"/>
          </p:cNvSpPr>
          <p:nvPr>
            <p:ph type="title"/>
          </p:nvPr>
        </p:nvSpPr>
        <p:spPr/>
        <p:txBody>
          <a:bodyPr/>
          <a:lstStyle/>
          <a:p>
            <a:r>
              <a:rPr lang="en-US" dirty="0"/>
              <a:t>Appropriate Health Care</a:t>
            </a:r>
          </a:p>
        </p:txBody>
      </p:sp>
      <p:sp>
        <p:nvSpPr>
          <p:cNvPr id="3" name="Content Placeholder 2">
            <a:extLst>
              <a:ext uri="{FF2B5EF4-FFF2-40B4-BE49-F238E27FC236}">
                <a16:creationId xmlns:a16="http://schemas.microsoft.com/office/drawing/2014/main" id="{009AB90B-3F8A-42F2-9551-1FB387345D07}"/>
              </a:ext>
            </a:extLst>
          </p:cNvPr>
          <p:cNvSpPr>
            <a:spLocks noGrp="1"/>
          </p:cNvSpPr>
          <p:nvPr>
            <p:ph sz="half" idx="1"/>
          </p:nvPr>
        </p:nvSpPr>
        <p:spPr/>
        <p:txBody>
          <a:bodyPr/>
          <a:lstStyle/>
          <a:p>
            <a:r>
              <a:rPr lang="en-US" dirty="0"/>
              <a:t>Effective health care  is an important  aspect of achieving  good health  outcomes.</a:t>
            </a:r>
          </a:p>
          <a:p>
            <a:endParaRPr lang="en-US" dirty="0"/>
          </a:p>
        </p:txBody>
      </p:sp>
      <p:sp>
        <p:nvSpPr>
          <p:cNvPr id="4" name="object 4">
            <a:extLst>
              <a:ext uri="{FF2B5EF4-FFF2-40B4-BE49-F238E27FC236}">
                <a16:creationId xmlns:a16="http://schemas.microsoft.com/office/drawing/2014/main" id="{8AE2CDC5-19EE-4335-AB61-21D0D1FD6795}"/>
              </a:ext>
            </a:extLst>
          </p:cNvPr>
          <p:cNvSpPr/>
          <p:nvPr/>
        </p:nvSpPr>
        <p:spPr>
          <a:xfrm>
            <a:off x="7295535" y="2533332"/>
            <a:ext cx="3701846" cy="331428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68724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189C-F043-48D9-8E82-69B5499D923A}"/>
              </a:ext>
            </a:extLst>
          </p:cNvPr>
          <p:cNvSpPr>
            <a:spLocks noGrp="1"/>
          </p:cNvSpPr>
          <p:nvPr>
            <p:ph type="title"/>
          </p:nvPr>
        </p:nvSpPr>
        <p:spPr/>
        <p:txBody>
          <a:bodyPr/>
          <a:lstStyle/>
          <a:p>
            <a:r>
              <a:rPr lang="en-US" dirty="0"/>
              <a:t>Falls</a:t>
            </a:r>
          </a:p>
        </p:txBody>
      </p:sp>
      <p:sp>
        <p:nvSpPr>
          <p:cNvPr id="3" name="Content Placeholder 2">
            <a:extLst>
              <a:ext uri="{FF2B5EF4-FFF2-40B4-BE49-F238E27FC236}">
                <a16:creationId xmlns:a16="http://schemas.microsoft.com/office/drawing/2014/main" id="{19E5BB63-560B-46E7-8318-1243F130B2CC}"/>
              </a:ext>
            </a:extLst>
          </p:cNvPr>
          <p:cNvSpPr>
            <a:spLocks noGrp="1"/>
          </p:cNvSpPr>
          <p:nvPr>
            <p:ph sz="half" idx="1"/>
          </p:nvPr>
        </p:nvSpPr>
        <p:spPr/>
        <p:txBody>
          <a:bodyPr/>
          <a:lstStyle/>
          <a:p>
            <a:pPr lvl="1"/>
            <a:r>
              <a:rPr lang="en-US" dirty="0"/>
              <a:t>Use a soft landing surface on  playgrounds (such as sand or wood  chips, not dirt or grass).</a:t>
            </a:r>
          </a:p>
          <a:p>
            <a:pPr lvl="1"/>
            <a:r>
              <a:rPr lang="en-US" dirty="0"/>
              <a:t>Use protective gear, like a helmet, during  sports and recreation.</a:t>
            </a:r>
          </a:p>
          <a:p>
            <a:pPr lvl="1"/>
            <a:r>
              <a:rPr lang="en-US" dirty="0"/>
              <a:t>Install protective rails on bunk beds and loft beds.</a:t>
            </a:r>
          </a:p>
          <a:p>
            <a:endParaRPr lang="en-US" dirty="0"/>
          </a:p>
        </p:txBody>
      </p:sp>
    </p:spTree>
    <p:extLst>
      <p:ext uri="{BB962C8B-B14F-4D97-AF65-F5344CB8AC3E}">
        <p14:creationId xmlns:p14="http://schemas.microsoft.com/office/powerpoint/2010/main" val="2512594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BE8E9-9268-4D89-BD29-48F6DA1C0F56}"/>
              </a:ext>
            </a:extLst>
          </p:cNvPr>
          <p:cNvSpPr>
            <a:spLocks noGrp="1"/>
          </p:cNvSpPr>
          <p:nvPr>
            <p:ph type="title"/>
          </p:nvPr>
        </p:nvSpPr>
        <p:spPr/>
        <p:txBody>
          <a:bodyPr/>
          <a:lstStyle/>
          <a:p>
            <a:r>
              <a:rPr lang="en-US" dirty="0"/>
              <a:t>Shaken Baby Syndrome (SBS)</a:t>
            </a:r>
          </a:p>
        </p:txBody>
      </p:sp>
      <p:sp>
        <p:nvSpPr>
          <p:cNvPr id="4" name="Content Placeholder 3">
            <a:extLst>
              <a:ext uri="{FF2B5EF4-FFF2-40B4-BE49-F238E27FC236}">
                <a16:creationId xmlns:a16="http://schemas.microsoft.com/office/drawing/2014/main" id="{EEE54FC8-CB3D-463E-A7B3-2F0D70B537D9}"/>
              </a:ext>
            </a:extLst>
          </p:cNvPr>
          <p:cNvSpPr>
            <a:spLocks noGrp="1"/>
          </p:cNvSpPr>
          <p:nvPr>
            <p:ph sz="half" idx="1"/>
          </p:nvPr>
        </p:nvSpPr>
        <p:spPr/>
        <p:txBody>
          <a:bodyPr/>
          <a:lstStyle/>
          <a:p>
            <a:r>
              <a:rPr lang="en-US" dirty="0"/>
              <a:t>Know the Facts about SBS:</a:t>
            </a:r>
          </a:p>
          <a:p>
            <a:pPr lvl="1"/>
            <a:r>
              <a:rPr lang="en-US" dirty="0"/>
              <a:t>SBS is a leading cause of child abuse deaths in the  United States.</a:t>
            </a:r>
          </a:p>
          <a:p>
            <a:pPr lvl="1"/>
            <a:r>
              <a:rPr lang="en-US" dirty="0"/>
              <a:t>Babies (newborn to 4 months) are at greatest risk of  injury from shaking.</a:t>
            </a:r>
          </a:p>
          <a:p>
            <a:pPr lvl="1"/>
            <a:r>
              <a:rPr lang="en-US" dirty="0"/>
              <a:t>Inconsolable crying is a primary trigger for shaking a baby.</a:t>
            </a:r>
          </a:p>
          <a:p>
            <a:endParaRPr lang="en-US" dirty="0"/>
          </a:p>
        </p:txBody>
      </p:sp>
      <p:sp>
        <p:nvSpPr>
          <p:cNvPr id="5" name="Text Placeholder 4">
            <a:extLst>
              <a:ext uri="{FF2B5EF4-FFF2-40B4-BE49-F238E27FC236}">
                <a16:creationId xmlns:a16="http://schemas.microsoft.com/office/drawing/2014/main" id="{0BCE569C-ED41-4D06-B379-7293ED00C0ED}"/>
              </a:ext>
            </a:extLst>
          </p:cNvPr>
          <p:cNvSpPr>
            <a:spLocks noGrp="1"/>
          </p:cNvSpPr>
          <p:nvPr>
            <p:ph type="body" sz="quarter" idx="10"/>
          </p:nvPr>
        </p:nvSpPr>
        <p:spPr>
          <a:xfrm>
            <a:off x="1046165" y="1768644"/>
            <a:ext cx="2823209" cy="2761004"/>
          </a:xfrm>
        </p:spPr>
        <p:txBody>
          <a:bodyPr/>
          <a:lstStyle/>
          <a:p>
            <a:r>
              <a:rPr lang="en-US" b="1" dirty="0"/>
              <a:t>SBS</a:t>
            </a:r>
          </a:p>
        </p:txBody>
      </p:sp>
    </p:spTree>
    <p:extLst>
      <p:ext uri="{BB962C8B-B14F-4D97-AF65-F5344CB8AC3E}">
        <p14:creationId xmlns:p14="http://schemas.microsoft.com/office/powerpoint/2010/main" val="222338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AEC6-D941-4A2B-A6E0-3B6DB6BA9A1E}"/>
              </a:ext>
            </a:extLst>
          </p:cNvPr>
          <p:cNvSpPr>
            <a:spLocks noGrp="1"/>
          </p:cNvSpPr>
          <p:nvPr>
            <p:ph type="title"/>
          </p:nvPr>
        </p:nvSpPr>
        <p:spPr/>
        <p:txBody>
          <a:bodyPr/>
          <a:lstStyle/>
          <a:p>
            <a:r>
              <a:rPr lang="en-US" spc="-5" dirty="0"/>
              <a:t>Furniture </a:t>
            </a:r>
            <a:r>
              <a:rPr lang="en-US" spc="-10" dirty="0"/>
              <a:t>Tip-over</a:t>
            </a:r>
            <a:r>
              <a:rPr lang="en-US" dirty="0"/>
              <a:t> </a:t>
            </a:r>
            <a:r>
              <a:rPr lang="en-US" spc="-10" dirty="0"/>
              <a:t>Injuries</a:t>
            </a:r>
            <a:endParaRPr lang="en-US" dirty="0"/>
          </a:p>
        </p:txBody>
      </p:sp>
      <p:sp>
        <p:nvSpPr>
          <p:cNvPr id="7" name="Text Placeholder 6">
            <a:extLst>
              <a:ext uri="{FF2B5EF4-FFF2-40B4-BE49-F238E27FC236}">
                <a16:creationId xmlns:a16="http://schemas.microsoft.com/office/drawing/2014/main" id="{0FA8657C-126C-4AEC-8B3E-48D32077C378}"/>
              </a:ext>
            </a:extLst>
          </p:cNvPr>
          <p:cNvSpPr>
            <a:spLocks noGrp="1"/>
          </p:cNvSpPr>
          <p:nvPr>
            <p:ph sz="half" idx="1"/>
          </p:nvPr>
        </p:nvSpPr>
        <p:spPr>
          <a:xfrm>
            <a:off x="740664" y="1622323"/>
            <a:ext cx="10831904" cy="2733366"/>
          </a:xfrm>
        </p:spPr>
        <p:txBody>
          <a:bodyPr anchor="ctr"/>
          <a:lstStyle/>
          <a:p>
            <a:pPr algn="ctr">
              <a:spcBef>
                <a:spcPts val="865"/>
              </a:spcBef>
            </a:pPr>
            <a:r>
              <a:rPr lang="en-US" sz="3600" u="heavy" dirty="0">
                <a:solidFill>
                  <a:srgbClr val="006FC0"/>
                </a:solidFill>
                <a:uFill>
                  <a:solidFill>
                    <a:srgbClr val="006FC0"/>
                  </a:solidFill>
                </a:uFill>
                <a:cs typeface="Arial"/>
                <a:hlinkClick r:id="rId3"/>
              </a:rPr>
              <a:t>Secure </a:t>
            </a:r>
            <a:r>
              <a:rPr lang="en-US" sz="3600" u="heavy" spc="-5" dirty="0">
                <a:solidFill>
                  <a:srgbClr val="006FC0"/>
                </a:solidFill>
                <a:uFill>
                  <a:solidFill>
                    <a:srgbClr val="006FC0"/>
                  </a:solidFill>
                </a:uFill>
                <a:cs typeface="Arial"/>
                <a:hlinkClick r:id="rId3"/>
              </a:rPr>
              <a:t>Your</a:t>
            </a:r>
            <a:r>
              <a:rPr lang="en-US" sz="3600" u="heavy" spc="-70" dirty="0">
                <a:solidFill>
                  <a:srgbClr val="006FC0"/>
                </a:solidFill>
                <a:uFill>
                  <a:solidFill>
                    <a:srgbClr val="006FC0"/>
                  </a:solidFill>
                </a:uFill>
                <a:cs typeface="Arial"/>
                <a:hlinkClick r:id="rId3"/>
              </a:rPr>
              <a:t> </a:t>
            </a:r>
            <a:r>
              <a:rPr lang="en-US" sz="3600" u="heavy" dirty="0">
                <a:solidFill>
                  <a:srgbClr val="006FC0"/>
                </a:solidFill>
                <a:uFill>
                  <a:solidFill>
                    <a:srgbClr val="006FC0"/>
                  </a:solidFill>
                </a:uFill>
                <a:cs typeface="Arial"/>
                <a:hlinkClick r:id="rId3"/>
              </a:rPr>
              <a:t>Furniture</a:t>
            </a:r>
            <a:endParaRPr lang="en-US" sz="3600" dirty="0">
              <a:cs typeface="Arial"/>
            </a:endParaRPr>
          </a:p>
        </p:txBody>
      </p:sp>
      <p:sp>
        <p:nvSpPr>
          <p:cNvPr id="8" name="Content Placeholder 3">
            <a:extLst>
              <a:ext uri="{FF2B5EF4-FFF2-40B4-BE49-F238E27FC236}">
                <a16:creationId xmlns:a16="http://schemas.microsoft.com/office/drawing/2014/main" id="{6BBFAB7E-DA4E-4962-B4EB-21D3A08B9B59}"/>
              </a:ext>
            </a:extLst>
          </p:cNvPr>
          <p:cNvSpPr txBox="1">
            <a:spLocks/>
          </p:cNvSpPr>
          <p:nvPr/>
        </p:nvSpPr>
        <p:spPr>
          <a:xfrm>
            <a:off x="737880" y="3421369"/>
            <a:ext cx="10831904" cy="2733367"/>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Click on text above</a:t>
            </a:r>
          </a:p>
        </p:txBody>
      </p:sp>
    </p:spTree>
    <p:extLst>
      <p:ext uri="{BB962C8B-B14F-4D97-AF65-F5344CB8AC3E}">
        <p14:creationId xmlns:p14="http://schemas.microsoft.com/office/powerpoint/2010/main" val="3253971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4B81F-62E6-499D-BBC5-B56A2D652DC7}"/>
              </a:ext>
            </a:extLst>
          </p:cNvPr>
          <p:cNvSpPr>
            <a:spLocks noGrp="1"/>
          </p:cNvSpPr>
          <p:nvPr>
            <p:ph type="title"/>
          </p:nvPr>
        </p:nvSpPr>
        <p:spPr/>
        <p:txBody>
          <a:bodyPr/>
          <a:lstStyle/>
          <a:p>
            <a:r>
              <a:rPr lang="en-US" dirty="0"/>
              <a:t>Furniture Tip-over Injuries</a:t>
            </a:r>
          </a:p>
        </p:txBody>
      </p:sp>
      <p:sp>
        <p:nvSpPr>
          <p:cNvPr id="4" name="object 4">
            <a:extLst>
              <a:ext uri="{FF2B5EF4-FFF2-40B4-BE49-F238E27FC236}">
                <a16:creationId xmlns:a16="http://schemas.microsoft.com/office/drawing/2014/main" id="{B2281602-0C49-43B6-969B-9A6633088A1D}"/>
              </a:ext>
            </a:extLst>
          </p:cNvPr>
          <p:cNvSpPr/>
          <p:nvPr/>
        </p:nvSpPr>
        <p:spPr>
          <a:xfrm>
            <a:off x="3148780" y="1283509"/>
            <a:ext cx="5670755" cy="521069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89972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4A66-3AEC-4A48-B7E4-06193590959C}"/>
              </a:ext>
            </a:extLst>
          </p:cNvPr>
          <p:cNvSpPr>
            <a:spLocks noGrp="1"/>
          </p:cNvSpPr>
          <p:nvPr>
            <p:ph type="title"/>
          </p:nvPr>
        </p:nvSpPr>
        <p:spPr/>
        <p:txBody>
          <a:bodyPr/>
          <a:lstStyle/>
          <a:p>
            <a:r>
              <a:rPr lang="en-US" dirty="0"/>
              <a:t>Fire/Burns</a:t>
            </a:r>
          </a:p>
        </p:txBody>
      </p:sp>
      <p:sp>
        <p:nvSpPr>
          <p:cNvPr id="3" name="Content Placeholder 2">
            <a:extLst>
              <a:ext uri="{FF2B5EF4-FFF2-40B4-BE49-F238E27FC236}">
                <a16:creationId xmlns:a16="http://schemas.microsoft.com/office/drawing/2014/main" id="{72F34068-B26E-4A11-A7BD-20E456BF4509}"/>
              </a:ext>
            </a:extLst>
          </p:cNvPr>
          <p:cNvSpPr>
            <a:spLocks noGrp="1"/>
          </p:cNvSpPr>
          <p:nvPr>
            <p:ph sz="half" idx="1"/>
          </p:nvPr>
        </p:nvSpPr>
        <p:spPr/>
        <p:txBody>
          <a:bodyPr/>
          <a:lstStyle/>
          <a:p>
            <a:pPr lvl="1"/>
            <a:r>
              <a:rPr lang="en-US" dirty="0"/>
              <a:t>Use smoke alarms – where people sleep  and on every level of the home – and  test monthly.</a:t>
            </a:r>
          </a:p>
          <a:p>
            <a:pPr lvl="1"/>
            <a:r>
              <a:rPr lang="en-US" dirty="0"/>
              <a:t>Create and practice a family fire escape  plan.</a:t>
            </a:r>
          </a:p>
          <a:p>
            <a:endParaRPr lang="en-US" dirty="0"/>
          </a:p>
        </p:txBody>
      </p:sp>
    </p:spTree>
    <p:extLst>
      <p:ext uri="{BB962C8B-B14F-4D97-AF65-F5344CB8AC3E}">
        <p14:creationId xmlns:p14="http://schemas.microsoft.com/office/powerpoint/2010/main" val="3014372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1F64-6E34-4468-85EA-0A840581D2F2}"/>
              </a:ext>
            </a:extLst>
          </p:cNvPr>
          <p:cNvSpPr>
            <a:spLocks noGrp="1"/>
          </p:cNvSpPr>
          <p:nvPr>
            <p:ph type="title"/>
          </p:nvPr>
        </p:nvSpPr>
        <p:spPr/>
        <p:txBody>
          <a:bodyPr/>
          <a:lstStyle/>
          <a:p>
            <a:r>
              <a:rPr lang="en-US" dirty="0"/>
              <a:t>Suffocation</a:t>
            </a:r>
          </a:p>
        </p:txBody>
      </p:sp>
      <p:sp>
        <p:nvSpPr>
          <p:cNvPr id="3" name="Content Placeholder 2">
            <a:extLst>
              <a:ext uri="{FF2B5EF4-FFF2-40B4-BE49-F238E27FC236}">
                <a16:creationId xmlns:a16="http://schemas.microsoft.com/office/drawing/2014/main" id="{5AA26D0E-F269-4728-AFC8-EC7FB2CCCF38}"/>
              </a:ext>
            </a:extLst>
          </p:cNvPr>
          <p:cNvSpPr>
            <a:spLocks noGrp="1"/>
          </p:cNvSpPr>
          <p:nvPr>
            <p:ph sz="half" idx="1"/>
          </p:nvPr>
        </p:nvSpPr>
        <p:spPr>
          <a:xfrm>
            <a:off x="740664" y="1420420"/>
            <a:ext cx="11055750" cy="2247011"/>
          </a:xfrm>
        </p:spPr>
        <p:txBody>
          <a:bodyPr/>
          <a:lstStyle/>
          <a:p>
            <a:pPr lvl="1"/>
            <a:r>
              <a:rPr lang="en-US" dirty="0"/>
              <a:t>Make sure infants sleep alone; placed  on their backs on a firm surface.</a:t>
            </a:r>
          </a:p>
          <a:p>
            <a:pPr lvl="1"/>
            <a:r>
              <a:rPr lang="en-US" dirty="0"/>
              <a:t>Be sure crib meets safety standards.</a:t>
            </a:r>
          </a:p>
          <a:p>
            <a:pPr lvl="1"/>
            <a:r>
              <a:rPr lang="en-US" dirty="0"/>
              <a:t>Avoid loose bedding or soft toys in crib.</a:t>
            </a:r>
          </a:p>
          <a:p>
            <a:pPr lvl="1"/>
            <a:r>
              <a:rPr lang="en-US" dirty="0"/>
              <a:t>Click for </a:t>
            </a:r>
            <a:r>
              <a:rPr lang="en-US" dirty="0">
                <a:hlinkClick r:id="rId2"/>
              </a:rPr>
              <a:t>Sleep Positioners</a:t>
            </a:r>
            <a:endParaRPr lang="en-US" dirty="0"/>
          </a:p>
          <a:p>
            <a:pPr marL="0" lvl="1" indent="0">
              <a:buNone/>
            </a:pPr>
            <a:endParaRPr lang="en-US" dirty="0"/>
          </a:p>
          <a:p>
            <a:endParaRPr lang="en-US" dirty="0"/>
          </a:p>
        </p:txBody>
      </p:sp>
      <p:sp>
        <p:nvSpPr>
          <p:cNvPr id="5" name="object 5">
            <a:extLst>
              <a:ext uri="{FF2B5EF4-FFF2-40B4-BE49-F238E27FC236}">
                <a16:creationId xmlns:a16="http://schemas.microsoft.com/office/drawing/2014/main" id="{9B677585-835A-432F-B04F-C794B1E96D48}"/>
              </a:ext>
            </a:extLst>
          </p:cNvPr>
          <p:cNvSpPr/>
          <p:nvPr/>
        </p:nvSpPr>
        <p:spPr>
          <a:xfrm>
            <a:off x="3457267" y="3667431"/>
            <a:ext cx="4221727" cy="264452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50214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0F0B-D40A-440B-AC68-B5C1E0B21ED3}"/>
              </a:ext>
            </a:extLst>
          </p:cNvPr>
          <p:cNvSpPr>
            <a:spLocks noGrp="1"/>
          </p:cNvSpPr>
          <p:nvPr>
            <p:ph type="title"/>
          </p:nvPr>
        </p:nvSpPr>
        <p:spPr/>
        <p:txBody>
          <a:bodyPr/>
          <a:lstStyle/>
          <a:p>
            <a:r>
              <a:rPr lang="en-US" dirty="0"/>
              <a:t>Motor Vehicles</a:t>
            </a:r>
          </a:p>
        </p:txBody>
      </p:sp>
      <p:sp>
        <p:nvSpPr>
          <p:cNvPr id="3" name="Content Placeholder 2">
            <a:extLst>
              <a:ext uri="{FF2B5EF4-FFF2-40B4-BE49-F238E27FC236}">
                <a16:creationId xmlns:a16="http://schemas.microsoft.com/office/drawing/2014/main" id="{32AA9A47-BEDE-47D0-B991-40F5E094A1F2}"/>
              </a:ext>
            </a:extLst>
          </p:cNvPr>
          <p:cNvSpPr>
            <a:spLocks noGrp="1"/>
          </p:cNvSpPr>
          <p:nvPr>
            <p:ph sz="half" idx="1"/>
          </p:nvPr>
        </p:nvSpPr>
        <p:spPr/>
        <p:txBody>
          <a:bodyPr/>
          <a:lstStyle/>
          <a:p>
            <a:r>
              <a:rPr lang="en-US" dirty="0"/>
              <a:t>Always use seat belts,  child safety seats and  booster seats that are correct for a child’s  age and weight.</a:t>
            </a:r>
          </a:p>
          <a:p>
            <a:endParaRPr lang="en-US" dirty="0"/>
          </a:p>
        </p:txBody>
      </p:sp>
      <p:sp>
        <p:nvSpPr>
          <p:cNvPr id="4" name="object 5">
            <a:extLst>
              <a:ext uri="{FF2B5EF4-FFF2-40B4-BE49-F238E27FC236}">
                <a16:creationId xmlns:a16="http://schemas.microsoft.com/office/drawing/2014/main" id="{3A892D33-D2AA-4E1A-A710-8FCB7154B43E}"/>
              </a:ext>
            </a:extLst>
          </p:cNvPr>
          <p:cNvSpPr/>
          <p:nvPr/>
        </p:nvSpPr>
        <p:spPr>
          <a:xfrm>
            <a:off x="7256680" y="1420420"/>
            <a:ext cx="3543300" cy="35433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41409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C6F9B-C677-4EFB-AE1B-58A739D00DCA}"/>
              </a:ext>
            </a:extLst>
          </p:cNvPr>
          <p:cNvSpPr>
            <a:spLocks noGrp="1"/>
          </p:cNvSpPr>
          <p:nvPr>
            <p:ph type="title"/>
          </p:nvPr>
        </p:nvSpPr>
        <p:spPr/>
        <p:txBody>
          <a:bodyPr/>
          <a:lstStyle/>
          <a:p>
            <a:r>
              <a:rPr lang="en-US" dirty="0"/>
              <a:t>Single-Load Laundry Packets</a:t>
            </a:r>
          </a:p>
        </p:txBody>
      </p:sp>
      <p:sp>
        <p:nvSpPr>
          <p:cNvPr id="3" name="Content Placeholder 2">
            <a:extLst>
              <a:ext uri="{FF2B5EF4-FFF2-40B4-BE49-F238E27FC236}">
                <a16:creationId xmlns:a16="http://schemas.microsoft.com/office/drawing/2014/main" id="{A4CF2E09-751A-46CC-AF04-8976E569D29B}"/>
              </a:ext>
            </a:extLst>
          </p:cNvPr>
          <p:cNvSpPr>
            <a:spLocks noGrp="1"/>
          </p:cNvSpPr>
          <p:nvPr>
            <p:ph sz="half" idx="1"/>
          </p:nvPr>
        </p:nvSpPr>
        <p:spPr/>
        <p:txBody>
          <a:bodyPr/>
          <a:lstStyle/>
          <a:p>
            <a:pPr lvl="1"/>
            <a:r>
              <a:rPr lang="en-US" dirty="0"/>
              <a:t>Do NOT let children  handle laundry  packets.</a:t>
            </a:r>
          </a:p>
          <a:p>
            <a:pPr lvl="1"/>
            <a:r>
              <a:rPr lang="en-US" dirty="0"/>
              <a:t>Keep them locked up  and out of a child’s  sight and reach.</a:t>
            </a:r>
          </a:p>
          <a:p>
            <a:endParaRPr lang="en-US" dirty="0"/>
          </a:p>
        </p:txBody>
      </p:sp>
      <p:sp>
        <p:nvSpPr>
          <p:cNvPr id="4" name="object 5">
            <a:extLst>
              <a:ext uri="{FF2B5EF4-FFF2-40B4-BE49-F238E27FC236}">
                <a16:creationId xmlns:a16="http://schemas.microsoft.com/office/drawing/2014/main" id="{F665174E-554E-4037-8B8D-2B2EE69ADAB5}"/>
              </a:ext>
            </a:extLst>
          </p:cNvPr>
          <p:cNvSpPr/>
          <p:nvPr/>
        </p:nvSpPr>
        <p:spPr>
          <a:xfrm>
            <a:off x="7374194" y="1283509"/>
            <a:ext cx="3543300" cy="3048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88910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9550-781F-4779-9C83-ED9EA08E921A}"/>
              </a:ext>
            </a:extLst>
          </p:cNvPr>
          <p:cNvSpPr>
            <a:spLocks noGrp="1"/>
          </p:cNvSpPr>
          <p:nvPr>
            <p:ph type="title"/>
          </p:nvPr>
        </p:nvSpPr>
        <p:spPr/>
        <p:txBody>
          <a:bodyPr/>
          <a:lstStyle/>
          <a:p>
            <a:r>
              <a:rPr lang="en-US" dirty="0"/>
              <a:t>What Can Be Done</a:t>
            </a:r>
          </a:p>
        </p:txBody>
      </p:sp>
      <p:sp>
        <p:nvSpPr>
          <p:cNvPr id="3" name="Content Placeholder 2">
            <a:extLst>
              <a:ext uri="{FF2B5EF4-FFF2-40B4-BE49-F238E27FC236}">
                <a16:creationId xmlns:a16="http://schemas.microsoft.com/office/drawing/2014/main" id="{8744CAAE-03E4-49F7-9E13-360880545B34}"/>
              </a:ext>
            </a:extLst>
          </p:cNvPr>
          <p:cNvSpPr>
            <a:spLocks noGrp="1"/>
          </p:cNvSpPr>
          <p:nvPr>
            <p:ph sz="half" idx="1"/>
          </p:nvPr>
        </p:nvSpPr>
        <p:spPr/>
        <p:txBody>
          <a:bodyPr/>
          <a:lstStyle/>
          <a:p>
            <a:r>
              <a:rPr lang="en-US" dirty="0"/>
              <a:t>States and  communities can:</a:t>
            </a:r>
          </a:p>
          <a:p>
            <a:pPr lvl="1"/>
            <a:r>
              <a:rPr lang="en-US" dirty="0"/>
              <a:t>Align efforts with the  National Action Plan for  Child Injury Prevention.</a:t>
            </a:r>
          </a:p>
          <a:p>
            <a:pPr lvl="1"/>
            <a:r>
              <a:rPr lang="en-US" dirty="0"/>
              <a:t>Strengthen data collection on child injury.</a:t>
            </a:r>
          </a:p>
          <a:p>
            <a:pPr lvl="1"/>
            <a:r>
              <a:rPr lang="en-US" dirty="0"/>
              <a:t>Use strategies shown to  reduce injuries.</a:t>
            </a:r>
          </a:p>
          <a:p>
            <a:pPr lvl="1"/>
            <a:r>
              <a:rPr lang="en-US" dirty="0"/>
              <a:t>Improve access to  poison control centers,  trauma center care, and  preventive services</a:t>
            </a:r>
          </a:p>
        </p:txBody>
      </p:sp>
      <p:sp>
        <p:nvSpPr>
          <p:cNvPr id="4" name="object 7">
            <a:extLst>
              <a:ext uri="{FF2B5EF4-FFF2-40B4-BE49-F238E27FC236}">
                <a16:creationId xmlns:a16="http://schemas.microsoft.com/office/drawing/2014/main" id="{22283A72-8290-467E-A537-16F62311EB38}"/>
              </a:ext>
            </a:extLst>
          </p:cNvPr>
          <p:cNvSpPr/>
          <p:nvPr/>
        </p:nvSpPr>
        <p:spPr>
          <a:xfrm>
            <a:off x="7314822" y="1283509"/>
            <a:ext cx="3609194" cy="2274501"/>
          </a:xfrm>
          <a:prstGeom prst="rect">
            <a:avLst/>
          </a:prstGeom>
          <a:blipFill>
            <a:blip r:embed="rId2" cstate="print"/>
            <a:stretch>
              <a:fillRect/>
            </a:stretch>
          </a:blipFill>
        </p:spPr>
        <p:txBody>
          <a:bodyPr wrap="square" lIns="0" tIns="0" rIns="0" bIns="0" rtlCol="0"/>
          <a:lstStyle/>
          <a:p>
            <a:endParaRPr dirty="0"/>
          </a:p>
        </p:txBody>
      </p:sp>
      <p:sp>
        <p:nvSpPr>
          <p:cNvPr id="5" name="object 5">
            <a:extLst>
              <a:ext uri="{FF2B5EF4-FFF2-40B4-BE49-F238E27FC236}">
                <a16:creationId xmlns:a16="http://schemas.microsoft.com/office/drawing/2014/main" id="{BDC21542-0C43-4C01-9279-251CEBA4F0CA}"/>
              </a:ext>
            </a:extLst>
          </p:cNvPr>
          <p:cNvSpPr/>
          <p:nvPr/>
        </p:nvSpPr>
        <p:spPr>
          <a:xfrm>
            <a:off x="8013290" y="3787579"/>
            <a:ext cx="2526891" cy="245994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91513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9550-781F-4779-9C83-ED9EA08E921A}"/>
              </a:ext>
            </a:extLst>
          </p:cNvPr>
          <p:cNvSpPr>
            <a:spLocks noGrp="1"/>
          </p:cNvSpPr>
          <p:nvPr>
            <p:ph type="title"/>
          </p:nvPr>
        </p:nvSpPr>
        <p:spPr/>
        <p:txBody>
          <a:bodyPr/>
          <a:lstStyle/>
          <a:p>
            <a:r>
              <a:rPr lang="en-US" dirty="0"/>
              <a:t>What Can Be Done</a:t>
            </a:r>
          </a:p>
        </p:txBody>
      </p:sp>
      <p:sp>
        <p:nvSpPr>
          <p:cNvPr id="3" name="Content Placeholder 2">
            <a:extLst>
              <a:ext uri="{FF2B5EF4-FFF2-40B4-BE49-F238E27FC236}">
                <a16:creationId xmlns:a16="http://schemas.microsoft.com/office/drawing/2014/main" id="{8744CAAE-03E4-49F7-9E13-360880545B34}"/>
              </a:ext>
            </a:extLst>
          </p:cNvPr>
          <p:cNvSpPr>
            <a:spLocks noGrp="1"/>
          </p:cNvSpPr>
          <p:nvPr>
            <p:ph sz="half" idx="1"/>
          </p:nvPr>
        </p:nvSpPr>
        <p:spPr/>
        <p:txBody>
          <a:bodyPr/>
          <a:lstStyle/>
          <a:p>
            <a:r>
              <a:rPr lang="en-US" dirty="0"/>
              <a:t>Health care systems  can:</a:t>
            </a:r>
          </a:p>
          <a:p>
            <a:pPr lvl="1"/>
            <a:r>
              <a:rPr lang="en-US" dirty="0"/>
              <a:t>Use technology to  improve the speed and  quality of care.</a:t>
            </a:r>
          </a:p>
          <a:p>
            <a:pPr lvl="1"/>
            <a:r>
              <a:rPr lang="en-US" dirty="0"/>
              <a:t>Provide safety education for new parents.</a:t>
            </a:r>
          </a:p>
          <a:p>
            <a:pPr lvl="1"/>
            <a:endParaRPr lang="en-US" dirty="0"/>
          </a:p>
          <a:p>
            <a:pPr marL="0" lvl="1" indent="0">
              <a:buNone/>
            </a:pPr>
            <a:r>
              <a:rPr lang="en-US" dirty="0"/>
              <a:t>Everyone can:</a:t>
            </a:r>
          </a:p>
          <a:p>
            <a:pPr lvl="1"/>
            <a:r>
              <a:rPr lang="en-US" dirty="0"/>
              <a:t>Take steps to prevent child  injury where you live,  work, and play.</a:t>
            </a:r>
          </a:p>
          <a:p>
            <a:pPr lvl="1"/>
            <a:endParaRPr lang="en-US" dirty="0"/>
          </a:p>
        </p:txBody>
      </p:sp>
      <p:sp>
        <p:nvSpPr>
          <p:cNvPr id="7" name="object 7">
            <a:extLst>
              <a:ext uri="{FF2B5EF4-FFF2-40B4-BE49-F238E27FC236}">
                <a16:creationId xmlns:a16="http://schemas.microsoft.com/office/drawing/2014/main" id="{C63E99C6-FAA1-4C80-9C81-9C2144818A0F}"/>
              </a:ext>
            </a:extLst>
          </p:cNvPr>
          <p:cNvSpPr/>
          <p:nvPr/>
        </p:nvSpPr>
        <p:spPr>
          <a:xfrm>
            <a:off x="7590503" y="1283509"/>
            <a:ext cx="3521587" cy="485116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42602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522A2-CB38-41DA-862E-A163B0B3845A}"/>
              </a:ext>
            </a:extLst>
          </p:cNvPr>
          <p:cNvSpPr>
            <a:spLocks noGrp="1"/>
          </p:cNvSpPr>
          <p:nvPr>
            <p:ph type="title"/>
          </p:nvPr>
        </p:nvSpPr>
        <p:spPr/>
        <p:txBody>
          <a:bodyPr/>
          <a:lstStyle/>
          <a:p>
            <a:r>
              <a:rPr lang="en-US" dirty="0"/>
              <a:t>Child Injury</a:t>
            </a:r>
          </a:p>
        </p:txBody>
      </p:sp>
      <p:sp>
        <p:nvSpPr>
          <p:cNvPr id="4" name="Content Placeholder 3">
            <a:extLst>
              <a:ext uri="{FF2B5EF4-FFF2-40B4-BE49-F238E27FC236}">
                <a16:creationId xmlns:a16="http://schemas.microsoft.com/office/drawing/2014/main" id="{97CEEA48-6D54-409C-8C86-E7DF7BFB44A0}"/>
              </a:ext>
            </a:extLst>
          </p:cNvPr>
          <p:cNvSpPr>
            <a:spLocks noGrp="1"/>
          </p:cNvSpPr>
          <p:nvPr>
            <p:ph sz="half" idx="1"/>
          </p:nvPr>
        </p:nvSpPr>
        <p:spPr/>
        <p:txBody>
          <a:bodyPr/>
          <a:lstStyle/>
          <a:p>
            <a:pPr lvl="1"/>
            <a:r>
              <a:rPr lang="en-US" dirty="0"/>
              <a:t>Every hour, one child  dies from an injury.</a:t>
            </a:r>
          </a:p>
          <a:p>
            <a:pPr lvl="1"/>
            <a:r>
              <a:rPr lang="en-US" dirty="0"/>
              <a:t>Every 4 seconds, a child  is treated for an injury in  an emergency  department.</a:t>
            </a:r>
          </a:p>
          <a:p>
            <a:pPr lvl="1"/>
            <a:r>
              <a:rPr lang="en-US" dirty="0"/>
              <a:t>About 1 in 5 child deaths is due to injury.</a:t>
            </a:r>
          </a:p>
          <a:p>
            <a:pPr lvl="1"/>
            <a:endParaRPr lang="en-US" dirty="0"/>
          </a:p>
          <a:p>
            <a:endParaRPr lang="en-US" dirty="0"/>
          </a:p>
        </p:txBody>
      </p:sp>
      <p:sp>
        <p:nvSpPr>
          <p:cNvPr id="5" name="object 7">
            <a:extLst>
              <a:ext uri="{FF2B5EF4-FFF2-40B4-BE49-F238E27FC236}">
                <a16:creationId xmlns:a16="http://schemas.microsoft.com/office/drawing/2014/main" id="{FC7E6999-1584-4D95-A09B-EA0EE59423E0}"/>
              </a:ext>
            </a:extLst>
          </p:cNvPr>
          <p:cNvSpPr/>
          <p:nvPr/>
        </p:nvSpPr>
        <p:spPr>
          <a:xfrm>
            <a:off x="7482319" y="1523999"/>
            <a:ext cx="3317797" cy="436552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54782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2269-9A95-4D3B-AE3C-62B54B1920C6}"/>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5603F952-1762-4D94-9FE0-7FD8AE42E58C}"/>
              </a:ext>
            </a:extLst>
          </p:cNvPr>
          <p:cNvSpPr>
            <a:spLocks noGrp="1"/>
          </p:cNvSpPr>
          <p:nvPr>
            <p:ph sz="half" idx="1"/>
          </p:nvPr>
        </p:nvSpPr>
        <p:spPr/>
        <p:txBody>
          <a:bodyPr/>
          <a:lstStyle/>
          <a:p>
            <a:pPr lvl="1"/>
            <a:r>
              <a:rPr lang="en-US" sz="2000" dirty="0"/>
              <a:t>Microsoft Clip Art: Used with permission from Microsoft. </a:t>
            </a:r>
          </a:p>
          <a:p>
            <a:pPr marL="0" lvl="1" indent="0">
              <a:buNone/>
            </a:pPr>
            <a:r>
              <a:rPr lang="en-US" sz="2000" dirty="0"/>
              <a:t>Textbook:</a:t>
            </a:r>
          </a:p>
          <a:p>
            <a:pPr lvl="1"/>
            <a:r>
              <a:rPr lang="en-US" sz="2000" dirty="0"/>
              <a:t>Decker, C. (2011). Child development: Early stages through age 12. (5th ed.). Tinley Park:  </a:t>
            </a:r>
            <a:r>
              <a:rPr lang="en-US" sz="2000" dirty="0" err="1"/>
              <a:t>Goodheart</a:t>
            </a:r>
            <a:r>
              <a:rPr lang="en-US" sz="2000" dirty="0"/>
              <a:t>-Willcox Company.</a:t>
            </a:r>
          </a:p>
          <a:p>
            <a:r>
              <a:rPr lang="en-US" sz="2000" dirty="0"/>
              <a:t>Websites:</a:t>
            </a:r>
          </a:p>
          <a:p>
            <a:pPr lvl="1"/>
            <a:r>
              <a:rPr lang="en-US" sz="2000" dirty="0"/>
              <a:t>2013 Recommended Immunizations for Children from Birth Through 6 Years Old</a:t>
            </a:r>
          </a:p>
          <a:p>
            <a:pPr marL="342900" lvl="2" indent="0">
              <a:buNone/>
            </a:pPr>
            <a:r>
              <a:rPr lang="en-US" sz="2000" dirty="0"/>
              <a:t>The recommended immunization schedule is designed to protect infants and children early in life,  when they are most vulnerable and before they are exposed to potentially life-threatening  diseases. </a:t>
            </a:r>
            <a:r>
              <a:rPr lang="en-US" sz="2000" dirty="0">
                <a:hlinkClick r:id="rId2"/>
              </a:rPr>
              <a:t>http://www.cdc.gov/vaccines/parents/downloads/parent-ver-sch-0-6yrs.pdf</a:t>
            </a:r>
            <a:endParaRPr lang="en-US" sz="2000" dirty="0"/>
          </a:p>
          <a:p>
            <a:pPr lvl="1"/>
            <a:r>
              <a:rPr lang="en-US" sz="2000" dirty="0"/>
              <a:t>Center for Disease Control</a:t>
            </a:r>
          </a:p>
          <a:p>
            <a:pPr marL="342900" lvl="2" indent="0">
              <a:buNone/>
            </a:pPr>
            <a:r>
              <a:rPr lang="en-US" sz="2000" dirty="0"/>
              <a:t>Child Safety First is important because your child is moving around more; he will come across  more dangers as well. Dangerous situations can happen quickly, so keep a close eye on your  child. </a:t>
            </a:r>
            <a:r>
              <a:rPr lang="en-US" sz="2000" dirty="0">
                <a:hlinkClick r:id="rId3"/>
              </a:rPr>
              <a:t>http://www.cdc.gov/ncbddd/childdevelopment/positiveparenting/toddlers.html</a:t>
            </a:r>
            <a:endParaRPr lang="en-US" sz="2000" dirty="0"/>
          </a:p>
          <a:p>
            <a:endParaRPr lang="en-US" sz="2000" dirty="0"/>
          </a:p>
        </p:txBody>
      </p:sp>
    </p:spTree>
    <p:extLst>
      <p:ext uri="{BB962C8B-B14F-4D97-AF65-F5344CB8AC3E}">
        <p14:creationId xmlns:p14="http://schemas.microsoft.com/office/powerpoint/2010/main" val="748372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2269-9A95-4D3B-AE3C-62B54B1920C6}"/>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5603F952-1762-4D94-9FE0-7FD8AE42E58C}"/>
              </a:ext>
            </a:extLst>
          </p:cNvPr>
          <p:cNvSpPr>
            <a:spLocks noGrp="1"/>
          </p:cNvSpPr>
          <p:nvPr>
            <p:ph sz="half" idx="1"/>
          </p:nvPr>
        </p:nvSpPr>
        <p:spPr/>
        <p:txBody>
          <a:bodyPr/>
          <a:lstStyle/>
          <a:p>
            <a:pPr lvl="1"/>
            <a:r>
              <a:rPr lang="en-US" sz="2000" dirty="0"/>
              <a:t>Consumer Federation of America</a:t>
            </a:r>
          </a:p>
          <a:p>
            <a:pPr marL="342900" lvl="2" indent="0">
              <a:buNone/>
            </a:pPr>
            <a:r>
              <a:rPr lang="en-US" sz="2000" dirty="0"/>
              <a:t>When It Comes to Protecting Our Nation’s Children, Regulations are Effective. The CPSIA empowers the CPSC to  respond swiftly to emerging toy and product hazards, implement strong safety standards for these products, and  immediately inform the American public through an online product database about safety hazards. </a:t>
            </a:r>
            <a:r>
              <a:rPr lang="en-US" sz="2000" dirty="0">
                <a:hlinkClick r:id="rId2"/>
              </a:rPr>
              <a:t>http://www.consumerfed.org/news/627</a:t>
            </a:r>
            <a:endParaRPr lang="en-US" sz="2000" dirty="0"/>
          </a:p>
          <a:p>
            <a:pPr lvl="1"/>
            <a:r>
              <a:rPr lang="en-US" sz="2000" dirty="0"/>
              <a:t>Consumer Product Safety Commission</a:t>
            </a:r>
          </a:p>
          <a:p>
            <a:pPr marL="342900" lvl="2" indent="0">
              <a:buNone/>
            </a:pPr>
            <a:r>
              <a:rPr lang="en-US" sz="2000" dirty="0"/>
              <a:t>Publications and guidelines for baby sitters, soft bedding, baby monitors, infant cushions, strings, cords, and  magnets.</a:t>
            </a:r>
          </a:p>
          <a:p>
            <a:pPr marL="342900" lvl="2" indent="0">
              <a:buNone/>
            </a:pPr>
            <a:r>
              <a:rPr lang="en-US" sz="2000" dirty="0">
                <a:hlinkClick r:id="rId3"/>
              </a:rPr>
              <a:t>http://www.cpsc.gov/Safety-Education/Safety-Guides/Topics/Child-Safety-Publications/</a:t>
            </a:r>
            <a:endParaRPr lang="en-US" sz="2000" dirty="0"/>
          </a:p>
          <a:p>
            <a:pPr lvl="1"/>
            <a:r>
              <a:rPr lang="en-US" sz="2000" dirty="0"/>
              <a:t>Crib Safety</a:t>
            </a:r>
          </a:p>
          <a:p>
            <a:pPr marL="342900" lvl="2" indent="0">
              <a:buNone/>
            </a:pPr>
            <a:r>
              <a:rPr lang="en-US" sz="2000" dirty="0">
                <a:hlinkClick r:id="rId4"/>
              </a:rPr>
              <a:t>http://cte.sfasu.edu/wp-content/uploads/2012/07/Crib-Sheet-Tips.pdf</a:t>
            </a:r>
            <a:endParaRPr lang="en-US" sz="2000" dirty="0"/>
          </a:p>
          <a:p>
            <a:endParaRPr lang="en-US" sz="2000" dirty="0"/>
          </a:p>
        </p:txBody>
      </p:sp>
    </p:spTree>
    <p:extLst>
      <p:ext uri="{BB962C8B-B14F-4D97-AF65-F5344CB8AC3E}">
        <p14:creationId xmlns:p14="http://schemas.microsoft.com/office/powerpoint/2010/main" val="2089237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2269-9A95-4D3B-AE3C-62B54B1920C6}"/>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5603F952-1762-4D94-9FE0-7FD8AE42E58C}"/>
              </a:ext>
            </a:extLst>
          </p:cNvPr>
          <p:cNvSpPr>
            <a:spLocks noGrp="1"/>
          </p:cNvSpPr>
          <p:nvPr>
            <p:ph sz="half" idx="1"/>
          </p:nvPr>
        </p:nvSpPr>
        <p:spPr/>
        <p:txBody>
          <a:bodyPr/>
          <a:lstStyle/>
          <a:p>
            <a:pPr lvl="1"/>
            <a:r>
              <a:rPr lang="en-US" sz="2000" dirty="0"/>
              <a:t>National Association for the Education of Young Children</a:t>
            </a:r>
          </a:p>
          <a:p>
            <a:pPr marL="342900" lvl="2" indent="0">
              <a:buNone/>
            </a:pPr>
            <a:r>
              <a:rPr lang="en-US" sz="2000" dirty="0"/>
              <a:t>Founded in 1926, The National Association for the Education of Young Children (NAEYC) is the world’s largest  organization working on behalf of young children with nearly 80,000 members, a national network of more than 300  state and local Affiliates, and a growing global alliance of like-minded organizations. </a:t>
            </a:r>
            <a:r>
              <a:rPr lang="en-US" sz="2000" dirty="0">
                <a:hlinkClick r:id="rId2"/>
              </a:rPr>
              <a:t>http://www.naeyc.org/</a:t>
            </a:r>
            <a:endParaRPr lang="en-US" sz="2000" dirty="0"/>
          </a:p>
          <a:p>
            <a:pPr lvl="1"/>
            <a:r>
              <a:rPr lang="en-US" sz="2000" dirty="0"/>
              <a:t>Safe Kids</a:t>
            </a:r>
          </a:p>
          <a:p>
            <a:pPr marL="342900" lvl="2" indent="0">
              <a:buNone/>
            </a:pPr>
            <a:r>
              <a:rPr lang="en-US" sz="2000" dirty="0"/>
              <a:t>Here you will find a wealth of information from across Safe Kids Worldwide, covering everything  from safety basics and fact sheets to activities you can adapt for your lesson plans.  </a:t>
            </a:r>
            <a:r>
              <a:rPr lang="en-US" sz="2000" dirty="0">
                <a:hlinkClick r:id="rId3"/>
              </a:rPr>
              <a:t>http://www.safekids.org/</a:t>
            </a:r>
            <a:endParaRPr lang="en-US" sz="2000" dirty="0"/>
          </a:p>
          <a:p>
            <a:pPr lvl="1"/>
            <a:r>
              <a:rPr lang="en-US" sz="2000" dirty="0"/>
              <a:t>What Is Child Abuse and Neglect?</a:t>
            </a:r>
          </a:p>
          <a:p>
            <a:pPr marL="342900" lvl="2" indent="0">
              <a:buNone/>
            </a:pPr>
            <a:r>
              <a:rPr lang="en-US" sz="2000" dirty="0"/>
              <a:t>Federal legislation lays the groundwork for States by identifying a minimum set of acts or  behaviors that define child abuse and neglect.  </a:t>
            </a:r>
            <a:r>
              <a:rPr lang="en-US" sz="2000" dirty="0">
                <a:hlinkClick r:id="rId4"/>
              </a:rPr>
              <a:t>https://www.childwelfare.gov/pubs/factsheets/whatiscan.pdf</a:t>
            </a:r>
            <a:endParaRPr lang="en-US" sz="2000" dirty="0"/>
          </a:p>
          <a:p>
            <a:endParaRPr lang="en-US" sz="2000" dirty="0"/>
          </a:p>
        </p:txBody>
      </p:sp>
    </p:spTree>
    <p:extLst>
      <p:ext uri="{BB962C8B-B14F-4D97-AF65-F5344CB8AC3E}">
        <p14:creationId xmlns:p14="http://schemas.microsoft.com/office/powerpoint/2010/main" val="264691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B5047-608B-4729-9A40-1F371D103277}"/>
              </a:ext>
            </a:extLst>
          </p:cNvPr>
          <p:cNvSpPr>
            <a:spLocks noGrp="1"/>
          </p:cNvSpPr>
          <p:nvPr>
            <p:ph type="title"/>
          </p:nvPr>
        </p:nvSpPr>
        <p:spPr/>
        <p:txBody>
          <a:bodyPr/>
          <a:lstStyle/>
          <a:p>
            <a:r>
              <a:rPr lang="en-US" dirty="0"/>
              <a:t>Services and Agencies</a:t>
            </a:r>
          </a:p>
        </p:txBody>
      </p:sp>
      <p:sp>
        <p:nvSpPr>
          <p:cNvPr id="3" name="Content Placeholder 2">
            <a:extLst>
              <a:ext uri="{FF2B5EF4-FFF2-40B4-BE49-F238E27FC236}">
                <a16:creationId xmlns:a16="http://schemas.microsoft.com/office/drawing/2014/main" id="{A72AC733-924E-4AB4-B518-EE19D2209F04}"/>
              </a:ext>
            </a:extLst>
          </p:cNvPr>
          <p:cNvSpPr>
            <a:spLocks noGrp="1"/>
          </p:cNvSpPr>
          <p:nvPr>
            <p:ph sz="half" idx="1"/>
          </p:nvPr>
        </p:nvSpPr>
        <p:spPr/>
        <p:txBody>
          <a:bodyPr/>
          <a:lstStyle/>
          <a:p>
            <a:pPr lvl="1"/>
            <a:r>
              <a:rPr lang="en-US" dirty="0"/>
              <a:t>U.S. Consumer Product Safety  Commission (CPSC)</a:t>
            </a:r>
          </a:p>
          <a:p>
            <a:pPr lvl="1"/>
            <a:r>
              <a:rPr lang="en-US" dirty="0"/>
              <a:t>Juvenile Products Manufacturers Association (JPMA)</a:t>
            </a:r>
          </a:p>
          <a:p>
            <a:pPr lvl="1"/>
            <a:endParaRPr lang="en-US" dirty="0"/>
          </a:p>
          <a:p>
            <a:pPr lvl="1"/>
            <a:endParaRPr lang="en-US" dirty="0"/>
          </a:p>
          <a:p>
            <a:endParaRPr lang="en-US" dirty="0"/>
          </a:p>
        </p:txBody>
      </p:sp>
    </p:spTree>
    <p:extLst>
      <p:ext uri="{BB962C8B-B14F-4D97-AF65-F5344CB8AC3E}">
        <p14:creationId xmlns:p14="http://schemas.microsoft.com/office/powerpoint/2010/main" val="328686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85F5C-DA40-4890-9AC5-CBAC3E8674BA}"/>
              </a:ext>
            </a:extLst>
          </p:cNvPr>
          <p:cNvSpPr>
            <a:spLocks noGrp="1"/>
          </p:cNvSpPr>
          <p:nvPr>
            <p:ph type="title"/>
          </p:nvPr>
        </p:nvSpPr>
        <p:spPr/>
        <p:txBody>
          <a:bodyPr/>
          <a:lstStyle/>
          <a:p>
            <a:r>
              <a:rPr lang="en-US" dirty="0"/>
              <a:t>NAEYC</a:t>
            </a:r>
          </a:p>
        </p:txBody>
      </p:sp>
      <p:sp>
        <p:nvSpPr>
          <p:cNvPr id="3" name="Content Placeholder 2">
            <a:extLst>
              <a:ext uri="{FF2B5EF4-FFF2-40B4-BE49-F238E27FC236}">
                <a16:creationId xmlns:a16="http://schemas.microsoft.com/office/drawing/2014/main" id="{452305FE-2C17-4A0D-8C42-C5E2CFA2B2A4}"/>
              </a:ext>
            </a:extLst>
          </p:cNvPr>
          <p:cNvSpPr>
            <a:spLocks noGrp="1"/>
          </p:cNvSpPr>
          <p:nvPr>
            <p:ph sz="half" idx="1"/>
          </p:nvPr>
        </p:nvSpPr>
        <p:spPr>
          <a:xfrm>
            <a:off x="4565649" y="2153265"/>
            <a:ext cx="7254875" cy="2192594"/>
          </a:xfrm>
        </p:spPr>
        <p:txBody>
          <a:bodyPr/>
          <a:lstStyle/>
          <a:p>
            <a:r>
              <a:rPr lang="en-US" dirty="0"/>
              <a:t>NAEYC's mission is to serve and act on  behalf of the needs, rights and well-being  of all young children with primary focus on  the provision of educational and  developmental services and resources.</a:t>
            </a:r>
          </a:p>
        </p:txBody>
      </p:sp>
      <p:sp>
        <p:nvSpPr>
          <p:cNvPr id="4" name="Content Placeholder 3">
            <a:extLst>
              <a:ext uri="{FF2B5EF4-FFF2-40B4-BE49-F238E27FC236}">
                <a16:creationId xmlns:a16="http://schemas.microsoft.com/office/drawing/2014/main" id="{8510E3D4-775B-46A7-887F-211AC09B52E4}"/>
              </a:ext>
            </a:extLst>
          </p:cNvPr>
          <p:cNvSpPr>
            <a:spLocks noGrp="1"/>
          </p:cNvSpPr>
          <p:nvPr>
            <p:ph type="body" sz="quarter" idx="10"/>
          </p:nvPr>
        </p:nvSpPr>
        <p:spPr>
          <a:xfrm>
            <a:off x="1046165" y="1768644"/>
            <a:ext cx="2823209" cy="2761004"/>
          </a:xfrm>
        </p:spPr>
        <p:txBody>
          <a:bodyPr/>
          <a:lstStyle/>
          <a:p>
            <a:pPr algn="l"/>
            <a:r>
              <a:rPr lang="en-US" sz="3600" b="1" dirty="0"/>
              <a:t>N</a:t>
            </a:r>
            <a:r>
              <a:rPr lang="en-US" sz="3600" dirty="0"/>
              <a:t>ational </a:t>
            </a:r>
            <a:r>
              <a:rPr lang="en-US" sz="3600" b="1" dirty="0"/>
              <a:t>A</a:t>
            </a:r>
            <a:r>
              <a:rPr lang="en-US" sz="3600" dirty="0"/>
              <a:t>ssociation for the </a:t>
            </a:r>
            <a:r>
              <a:rPr lang="en-US" sz="3600" b="1" dirty="0"/>
              <a:t>E</a:t>
            </a:r>
            <a:r>
              <a:rPr lang="en-US" sz="3600" dirty="0"/>
              <a:t>ducation  of </a:t>
            </a:r>
            <a:r>
              <a:rPr lang="en-US" sz="3600" b="1" dirty="0"/>
              <a:t>Y</a:t>
            </a:r>
            <a:r>
              <a:rPr lang="en-US" sz="3600" dirty="0"/>
              <a:t>oung </a:t>
            </a:r>
            <a:r>
              <a:rPr lang="en-US" sz="3600" b="1" dirty="0"/>
              <a:t>C</a:t>
            </a:r>
            <a:r>
              <a:rPr lang="en-US" sz="3600" dirty="0"/>
              <a:t>hildren</a:t>
            </a:r>
          </a:p>
        </p:txBody>
      </p:sp>
    </p:spTree>
    <p:extLst>
      <p:ext uri="{BB962C8B-B14F-4D97-AF65-F5344CB8AC3E}">
        <p14:creationId xmlns:p14="http://schemas.microsoft.com/office/powerpoint/2010/main" val="130617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D9E0-4DC0-45D1-ADF2-F71AA9712497}"/>
              </a:ext>
            </a:extLst>
          </p:cNvPr>
          <p:cNvSpPr>
            <a:spLocks noGrp="1"/>
          </p:cNvSpPr>
          <p:nvPr>
            <p:ph type="title"/>
          </p:nvPr>
        </p:nvSpPr>
        <p:spPr/>
        <p:txBody>
          <a:bodyPr/>
          <a:lstStyle/>
          <a:p>
            <a:r>
              <a:rPr lang="en-US" dirty="0"/>
              <a:t>Child Safety First</a:t>
            </a:r>
          </a:p>
        </p:txBody>
      </p:sp>
      <p:sp>
        <p:nvSpPr>
          <p:cNvPr id="3" name="Content Placeholder 2">
            <a:extLst>
              <a:ext uri="{FF2B5EF4-FFF2-40B4-BE49-F238E27FC236}">
                <a16:creationId xmlns:a16="http://schemas.microsoft.com/office/drawing/2014/main" id="{88C0C38D-2B6E-4363-A424-B135ADC048EB}"/>
              </a:ext>
            </a:extLst>
          </p:cNvPr>
          <p:cNvSpPr>
            <a:spLocks noGrp="1"/>
          </p:cNvSpPr>
          <p:nvPr>
            <p:ph sz="half" idx="1"/>
          </p:nvPr>
        </p:nvSpPr>
        <p:spPr/>
        <p:txBody>
          <a:bodyPr/>
          <a:lstStyle/>
          <a:p>
            <a:r>
              <a:rPr lang="en-US" dirty="0"/>
              <a:t>Because a child is  moving around more,  he or she will come  across more dangers  as well. Dangerous  situations can happen  quickly, so keep a  close eye on children.</a:t>
            </a:r>
          </a:p>
          <a:p>
            <a:endParaRPr lang="en-US" dirty="0"/>
          </a:p>
        </p:txBody>
      </p:sp>
      <p:sp>
        <p:nvSpPr>
          <p:cNvPr id="5" name="object 4">
            <a:extLst>
              <a:ext uri="{FF2B5EF4-FFF2-40B4-BE49-F238E27FC236}">
                <a16:creationId xmlns:a16="http://schemas.microsoft.com/office/drawing/2014/main" id="{62FE1698-D9E7-4517-86AF-22816DC0B45C}"/>
              </a:ext>
            </a:extLst>
          </p:cNvPr>
          <p:cNvSpPr/>
          <p:nvPr/>
        </p:nvSpPr>
        <p:spPr>
          <a:xfrm>
            <a:off x="7150510" y="1420420"/>
            <a:ext cx="3886200" cy="3505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06176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ADB37-C37F-436B-8704-3A7601A2011C}"/>
              </a:ext>
            </a:extLst>
          </p:cNvPr>
          <p:cNvSpPr>
            <a:spLocks noGrp="1"/>
          </p:cNvSpPr>
          <p:nvPr>
            <p:ph type="title"/>
          </p:nvPr>
        </p:nvSpPr>
        <p:spPr/>
        <p:txBody>
          <a:bodyPr/>
          <a:lstStyle/>
          <a:p>
            <a:r>
              <a:rPr lang="en-US" dirty="0"/>
              <a:t>Child Care Options</a:t>
            </a:r>
          </a:p>
        </p:txBody>
      </p:sp>
      <p:sp>
        <p:nvSpPr>
          <p:cNvPr id="3" name="Content Placeholder 2">
            <a:extLst>
              <a:ext uri="{FF2B5EF4-FFF2-40B4-BE49-F238E27FC236}">
                <a16:creationId xmlns:a16="http://schemas.microsoft.com/office/drawing/2014/main" id="{0B94F847-2263-4CEA-A4CD-00023870E89C}"/>
              </a:ext>
            </a:extLst>
          </p:cNvPr>
          <p:cNvSpPr>
            <a:spLocks noGrp="1"/>
          </p:cNvSpPr>
          <p:nvPr>
            <p:ph sz="half" idx="1"/>
          </p:nvPr>
        </p:nvSpPr>
        <p:spPr/>
        <p:txBody>
          <a:bodyPr/>
          <a:lstStyle/>
          <a:p>
            <a:r>
              <a:rPr lang="en-US" dirty="0"/>
              <a:t>Child Care Licensing Responsibilities</a:t>
            </a:r>
          </a:p>
          <a:p>
            <a:r>
              <a:rPr lang="en-US" dirty="0"/>
              <a:t>Regulates all child-care operations and child-placing  agencies to protect the health, safety, and well-being of  children in care, largely by reducing the risk of injury, abuse,  and communicable disease.</a:t>
            </a:r>
          </a:p>
          <a:p>
            <a:endParaRPr lang="en-US" dirty="0"/>
          </a:p>
        </p:txBody>
      </p:sp>
      <p:pic>
        <p:nvPicPr>
          <p:cNvPr id="5" name="Picture 4">
            <a:extLst>
              <a:ext uri="{FF2B5EF4-FFF2-40B4-BE49-F238E27FC236}">
                <a16:creationId xmlns:a16="http://schemas.microsoft.com/office/drawing/2014/main" id="{8A7C92F5-895C-4726-AD7E-8B2A9D0ABB44}"/>
              </a:ext>
            </a:extLst>
          </p:cNvPr>
          <p:cNvPicPr>
            <a:picLocks noChangeAspect="1"/>
          </p:cNvPicPr>
          <p:nvPr/>
        </p:nvPicPr>
        <p:blipFill>
          <a:blip r:embed="rId2"/>
          <a:stretch>
            <a:fillRect/>
          </a:stretch>
        </p:blipFill>
        <p:spPr>
          <a:xfrm>
            <a:off x="3941443" y="3297949"/>
            <a:ext cx="4309114" cy="2993700"/>
          </a:xfrm>
          <a:prstGeom prst="rect">
            <a:avLst/>
          </a:prstGeom>
        </p:spPr>
      </p:pic>
    </p:spTree>
    <p:extLst>
      <p:ext uri="{BB962C8B-B14F-4D97-AF65-F5344CB8AC3E}">
        <p14:creationId xmlns:p14="http://schemas.microsoft.com/office/powerpoint/2010/main" val="307137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206609F-735E-4957-8AA2-5F0C13015D41}"/>
              </a:ext>
            </a:extLst>
          </p:cNvPr>
          <p:cNvSpPr>
            <a:spLocks noGrp="1"/>
          </p:cNvSpPr>
          <p:nvPr>
            <p:ph type="title"/>
          </p:nvPr>
        </p:nvSpPr>
        <p:spPr/>
        <p:txBody>
          <a:bodyPr/>
          <a:lstStyle/>
          <a:p>
            <a:r>
              <a:rPr lang="en-US" dirty="0"/>
              <a:t>Child Abuse</a:t>
            </a:r>
          </a:p>
        </p:txBody>
      </p:sp>
      <p:sp>
        <p:nvSpPr>
          <p:cNvPr id="8" name="Content Placeholder 7">
            <a:extLst>
              <a:ext uri="{FF2B5EF4-FFF2-40B4-BE49-F238E27FC236}">
                <a16:creationId xmlns:a16="http://schemas.microsoft.com/office/drawing/2014/main" id="{61B7E2FB-94C3-4435-9AD0-77A84133F0BF}"/>
              </a:ext>
            </a:extLst>
          </p:cNvPr>
          <p:cNvSpPr>
            <a:spLocks noGrp="1"/>
          </p:cNvSpPr>
          <p:nvPr>
            <p:ph sz="half" idx="1"/>
          </p:nvPr>
        </p:nvSpPr>
        <p:spPr/>
        <p:txBody>
          <a:bodyPr/>
          <a:lstStyle/>
          <a:p>
            <a:r>
              <a:rPr lang="en-US" dirty="0"/>
              <a:t>Texas Department  of Family and  Protective Services  investigates reports  of abuse and  neglect of children.</a:t>
            </a:r>
          </a:p>
          <a:p>
            <a:endParaRPr lang="en-US" dirty="0"/>
          </a:p>
        </p:txBody>
      </p:sp>
      <p:pic>
        <p:nvPicPr>
          <p:cNvPr id="10" name="Picture 9">
            <a:extLst>
              <a:ext uri="{FF2B5EF4-FFF2-40B4-BE49-F238E27FC236}">
                <a16:creationId xmlns:a16="http://schemas.microsoft.com/office/drawing/2014/main" id="{484BBEFC-579E-463D-8E7A-35A158FC331E}"/>
              </a:ext>
            </a:extLst>
          </p:cNvPr>
          <p:cNvPicPr>
            <a:picLocks noChangeAspect="1"/>
          </p:cNvPicPr>
          <p:nvPr/>
        </p:nvPicPr>
        <p:blipFill>
          <a:blip r:embed="rId3"/>
          <a:stretch>
            <a:fillRect/>
          </a:stretch>
        </p:blipFill>
        <p:spPr>
          <a:xfrm>
            <a:off x="7376512" y="1420420"/>
            <a:ext cx="3200677" cy="3200677"/>
          </a:xfrm>
          <a:prstGeom prst="rect">
            <a:avLst/>
          </a:prstGeom>
        </p:spPr>
      </p:pic>
    </p:spTree>
    <p:extLst>
      <p:ext uri="{BB962C8B-B14F-4D97-AF65-F5344CB8AC3E}">
        <p14:creationId xmlns:p14="http://schemas.microsoft.com/office/powerpoint/2010/main" val="215116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5E77C-105C-4D9F-B726-AE75CBDD51B2}"/>
              </a:ext>
            </a:extLst>
          </p:cNvPr>
          <p:cNvSpPr>
            <a:spLocks noGrp="1"/>
          </p:cNvSpPr>
          <p:nvPr>
            <p:ph type="title"/>
          </p:nvPr>
        </p:nvSpPr>
        <p:spPr/>
        <p:txBody>
          <a:bodyPr/>
          <a:lstStyle/>
          <a:p>
            <a:r>
              <a:rPr lang="en-US" dirty="0"/>
              <a:t>Tips for Soothing Your  Baby</a:t>
            </a:r>
          </a:p>
        </p:txBody>
      </p:sp>
      <p:sp>
        <p:nvSpPr>
          <p:cNvPr id="3" name="Content Placeholder 2">
            <a:extLst>
              <a:ext uri="{FF2B5EF4-FFF2-40B4-BE49-F238E27FC236}">
                <a16:creationId xmlns:a16="http://schemas.microsoft.com/office/drawing/2014/main" id="{B4E07F0F-151E-419B-BF0D-7DFA76E44E08}"/>
              </a:ext>
            </a:extLst>
          </p:cNvPr>
          <p:cNvSpPr>
            <a:spLocks noGrp="1"/>
          </p:cNvSpPr>
          <p:nvPr>
            <p:ph sz="half" idx="1"/>
          </p:nvPr>
        </p:nvSpPr>
        <p:spPr/>
        <p:txBody>
          <a:bodyPr/>
          <a:lstStyle/>
          <a:p>
            <a:r>
              <a:rPr lang="en-US" dirty="0"/>
              <a:t>It’s normal to feel  frustrated or even  angry at your baby’s  crying.</a:t>
            </a:r>
          </a:p>
          <a:p>
            <a:endParaRPr lang="en-US" dirty="0"/>
          </a:p>
        </p:txBody>
      </p:sp>
      <p:sp>
        <p:nvSpPr>
          <p:cNvPr id="4" name="object 4">
            <a:extLst>
              <a:ext uri="{FF2B5EF4-FFF2-40B4-BE49-F238E27FC236}">
                <a16:creationId xmlns:a16="http://schemas.microsoft.com/office/drawing/2014/main" id="{6BBBCA18-ED9D-45C2-9BC9-888A7000E58F}"/>
              </a:ext>
            </a:extLst>
          </p:cNvPr>
          <p:cNvSpPr/>
          <p:nvPr/>
        </p:nvSpPr>
        <p:spPr>
          <a:xfrm>
            <a:off x="7568661" y="1524000"/>
            <a:ext cx="2980816" cy="3810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02783822"/>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http://purl.org/dc/elements/1.1/"/>
    <ds:schemaRef ds:uri="http://schemas.microsoft.com/office/2006/metadata/properties"/>
    <ds:schemaRef ds:uri="http://schemas.microsoft.com/office/infopath/2007/PartnerControls"/>
    <ds:schemaRef ds:uri="http://schemas.microsoft.com/office/2006/documentManagement/types"/>
    <ds:schemaRef ds:uri="56ea17bb-c96d-4826-b465-01eec0dd23dd"/>
    <ds:schemaRef ds:uri="http://www.w3.org/XML/1998/namespace"/>
    <ds:schemaRef ds:uri="05d88611-e516-4d1a-b12e-39107e78b3d0"/>
    <ds:schemaRef ds:uri="http://purl.org/dc/dcmitype/"/>
    <ds:schemaRef ds:uri="http://purl.org/dc/term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185</TotalTime>
  <Words>1313</Words>
  <Application>Microsoft Office PowerPoint</Application>
  <PresentationFormat>Widescreen</PresentationFormat>
  <Paragraphs>119</Paragraphs>
  <Slides>32</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.AppleSystemUIFont</vt:lpstr>
      <vt:lpstr>Arial</vt:lpstr>
      <vt:lpstr>Calibri</vt:lpstr>
      <vt:lpstr>Open Sans</vt:lpstr>
      <vt:lpstr>Open Sans SemiBold</vt:lpstr>
      <vt:lpstr>2_Office Theme</vt:lpstr>
      <vt:lpstr>3_Office Theme</vt:lpstr>
      <vt:lpstr>Children and Safety: Infancy to  Toddler  </vt:lpstr>
      <vt:lpstr>PowerPoint Presentation</vt:lpstr>
      <vt:lpstr>Child Injury</vt:lpstr>
      <vt:lpstr>Services and Agencies</vt:lpstr>
      <vt:lpstr>NAEYC</vt:lpstr>
      <vt:lpstr>Child Safety First</vt:lpstr>
      <vt:lpstr>Child Care Options</vt:lpstr>
      <vt:lpstr>Child Abuse</vt:lpstr>
      <vt:lpstr>Tips for Soothing Your  Baby</vt:lpstr>
      <vt:lpstr>Safety Crib Guidelines</vt:lpstr>
      <vt:lpstr>Play Yards: New Safety Rule to Take Effect</vt:lpstr>
      <vt:lpstr>Baby Monitor Cords</vt:lpstr>
      <vt:lpstr>Toy Safety Guidelines</vt:lpstr>
      <vt:lpstr>Toy Safety Guidelines</vt:lpstr>
      <vt:lpstr>Food Safety Guidelines</vt:lpstr>
      <vt:lpstr>Immunizations</vt:lpstr>
      <vt:lpstr>Clothing Safety Guidelines</vt:lpstr>
      <vt:lpstr>Magnets</vt:lpstr>
      <vt:lpstr>Appropriate Health Care</vt:lpstr>
      <vt:lpstr>Falls</vt:lpstr>
      <vt:lpstr>Shaken Baby Syndrome (SBS)</vt:lpstr>
      <vt:lpstr>Furniture Tip-over Injuries</vt:lpstr>
      <vt:lpstr>Furniture Tip-over Injuries</vt:lpstr>
      <vt:lpstr>Fire/Burns</vt:lpstr>
      <vt:lpstr>Suffocation</vt:lpstr>
      <vt:lpstr>Motor Vehicles</vt:lpstr>
      <vt:lpstr>Single-Load Laundry Packets</vt:lpstr>
      <vt:lpstr>What Can Be Done</vt:lpstr>
      <vt:lpstr>What Can Be Done</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28</cp:revision>
  <cp:lastPrinted>2017-07-07T16:17:37Z</cp:lastPrinted>
  <dcterms:created xsi:type="dcterms:W3CDTF">2017-07-11T23:58:30Z</dcterms:created>
  <dcterms:modified xsi:type="dcterms:W3CDTF">2018-01-19T18:39:12Z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