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9"/>
  </p:notesMasterIdLst>
  <p:handoutMasterIdLst>
    <p:handoutMasterId r:id="rId4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11/28/2017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Aspects of Development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The stages of development describe behaviors that are common for children at a certain age. All children progress through patterns of development at their own rate, yet they share many similarities. Details of the intellectual, physical and social-emotional skills of a child from toddler to school-age are listed on the tables in the next few slides. The information in the table should not be viewed as an exact time-table but only as a general indicator of what might be expected of a child at a particular 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Physical skills of a toddler can include: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Attempts to stand on balance beam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Builds tower of six cubes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Builds tower of two blocks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Hurls a ball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Kicks a large ball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Kicks backward and forward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May be able to take off clothes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May show preference for one hand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Pedals a tricycle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Intellectual skills can include: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At eighteen months, has an expressive vocabulary of ten to twenty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By 24 months, has an expressive vocabulary of 20 to 50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Demonstrates knowledge of absence of familiar person (points to door, says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Enjoys cause-effect relationships (banging on drum, splashing water or turning on the television 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Has an expressive vocabulary of four to ten words; most nouns in vocabulary refer to animals, food and toys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Plays identification games using body parts (points to ears, nose, eyes or teeth upon request)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Points to and names objects in a book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Social-emotional skills can include: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Is easily hurt by criticism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Likes to control others and give them orders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Likes to exhibit affection to human and to objects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May reveal negativism and stubbornness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Reveals a trust in adults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Shows pride in personal accomplishment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Wants own way in everything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Will perform for an audience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As a parent of a specials needs child, it is important to understand how a child develops. Research shows clearly that children are more likely to succeed in learning when their families actively support them.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How would the information provided in the chart be beneficial to parents?</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24420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Two-Year-Old Child Development Stages and Milestones/Help Me Grow MN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Do you know the typical development stages and milestones of a two-year-old? By two years of age, your child has new language and cognitive skills. Ensure they are developing properly by recognizing the signs and how to help if they are behind children their age.</a:t>
            </a:r>
            <a:endParaRPr lang="en-US" dirty="0"/>
          </a:p>
          <a:p>
            <a:r>
              <a:rPr lang="en-US" dirty="0"/>
              <a:t>http://youtu.be/y9Mm85UAWvM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126727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Intellectual skills of a preschool child can include: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Comprehends pronouns: I, my, mine, 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Comprehends spatial concepts around, in front of, in back of, high and next to in object manipulation tasks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Distinguishes between one and many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Gives “just one” upon request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sz="1200" kern="1200" dirty="0">
                <a:solidFill>
                  <a:schemeClr val="tx1"/>
                </a:solidFill>
                <a:effectLst/>
                <a:latin typeface="+mn-lt"/>
                <a:ea typeface="+mn-ea"/>
                <a:cs typeface="+mn-cs"/>
              </a:rPr>
              <a:t>What</a:t>
            </a:r>
            <a:r>
              <a:rPr lang="en-US" sz="1200" kern="1200" baseline="0" dirty="0">
                <a:solidFill>
                  <a:schemeClr val="tx1"/>
                </a:solidFill>
                <a:effectLst/>
                <a:latin typeface="+mn-lt"/>
                <a:ea typeface="+mn-ea"/>
                <a:cs typeface="+mn-cs"/>
              </a:rPr>
              <a:t> are some additional intellectual skills of a preschooler?</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Physical skills of a preschool child can include: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Builds a tower consisting of eight cubes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Completes simple puzzles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Pedals a tricycle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Unbuttons large buttons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Walks on tip toes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Washes and dries face and hands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What</a:t>
            </a:r>
            <a:r>
              <a:rPr lang="en-US" sz="1200" kern="1200" baseline="0" dirty="0">
                <a:solidFill>
                  <a:schemeClr val="tx1"/>
                </a:solidFill>
                <a:effectLst/>
                <a:latin typeface="+mn-lt"/>
                <a:ea typeface="+mn-ea"/>
                <a:cs typeface="+mn-cs"/>
              </a:rPr>
              <a:t> are some additional physical skills of a preschooler?</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Social-emotional skills of a preschool child can include: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Begins to be choosy about companions, preferring one over another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Displays jealousy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learning to share and take turns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Likes to give affection to parents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sz="1200" kern="1200" dirty="0">
                <a:solidFill>
                  <a:schemeClr val="tx1"/>
                </a:solidFill>
                <a:effectLst/>
                <a:latin typeface="+mn-lt"/>
                <a:ea typeface="+mn-ea"/>
                <a:cs typeface="+mn-cs"/>
              </a:rPr>
              <a:t>What</a:t>
            </a:r>
            <a:r>
              <a:rPr lang="en-US" sz="1200" kern="1200" baseline="0" dirty="0">
                <a:solidFill>
                  <a:schemeClr val="tx1"/>
                </a:solidFill>
                <a:effectLst/>
                <a:latin typeface="+mn-lt"/>
                <a:ea typeface="+mn-ea"/>
                <a:cs typeface="+mn-cs"/>
              </a:rPr>
              <a:t> are some additional social-emotional skills of a preschooler?</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are the major developmental milestones for</a:t>
            </a:r>
            <a:r>
              <a:rPr lang="en-US" baseline="0" dirty="0"/>
              <a:t> this</a:t>
            </a:r>
            <a:r>
              <a:rPr lang="en-US" dirty="0"/>
              <a:t> age?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would happen if a child did not reach each milestone at a particular age?</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25747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Four-Year-Old Child Development Stages and Milestones | Help Me Grow MN</a:t>
            </a:r>
          </a:p>
          <a:p>
            <a:r>
              <a:rPr lang="en-US" dirty="0"/>
              <a:t>Do you know the typical development stages and milestones for a four-year-old child? By age four, your child should be beyond several cognitive, communication and social stages. Help your child develop and grow on schedule. Recognize the signs of a child who is not developing like they should.</a:t>
            </a:r>
          </a:p>
          <a:p>
            <a:r>
              <a:rPr lang="en-US" dirty="0"/>
              <a:t>http://youtu.be/o0TGczdbiV4</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056249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Intellectual skills of a school-age child can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An ability to pay attention is important for success both at school and at home. A six-year-old should be able to focus on a task for at least 15 minutes. By age nine, a child should be able to focus attention for about an hour.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It is important for the child to learn how to deal with failure or frustration without losing self-esteem. There are many causes of school failure including: learning disabilities such a reading disability, stressors such as bulling and mental health issues such as anxiety or depression. If you suspect any of these causes, talk to your child’s teacher or health care provider.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What are some additional intellectual skills of a school-age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Physical skills of a school-age child can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A sense of body image begins developing around age six. Sedentary habits in school-aged children are linked to a risk of obesity and heart disease in adults. Children in this age group should get one hour of physical activity per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Fine motor skills can affect a child's ability to write neatly, dress appropriately, and perform certain chores, such as making beds or doing dishes.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School-age children usually have smooth and strong motor skills. However, their coordination (especially eye-hand), endurance, balance and physical abilities vary.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There will be big differences in height, weight, and build among children of this age range. It is important to remember that genetic background, as well as nutrition and exercise, may affect a child's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What are some additional physical skills of a school-age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Social-emotional skills of a school-age child can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Younger school-age children often talk about members of the opposite sex as being "strange" or "awful." Children become less negative about the opposite sex as they get closer to adolescence.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Lying, cheating, and stealing are all examples of behaviors that school-age children may "try on" as they learn how to negotiate the expectations and rules placed on them by family, friends, school, and society. Parents should deal with these behaviors privately (so that the child's friends don't tease them). Parents should show forgiveness, and punish in a way that is related to the behavior.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What are some additional social-emotional skills of a school-age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What generalizations can be drawn about the stages of growth and development?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98381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describe or show a favorite</a:t>
            </a:r>
            <a:r>
              <a:rPr lang="en-US" baseline="0" dirty="0"/>
              <a:t> childhood toy (on an electronic mobile device) or tell about their memories of playing with the toy. Ask students if they felt their toy was developmental appropriate for them at the age when they received it. What kind of play activities are appropriate for children based upon their developmental characteristics? Lead students to identify safety concerns for play activities, toys and equipment associated with toddlers, preschoolers and school-age children.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805421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play so important?</a:t>
            </a:r>
            <a:r>
              <a:rPr lang="en-US" baseline="0" dirty="0"/>
              <a:t> What are some suggested strategies parents and caregivers can use to encourage constructive play?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65625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a:t>
            </a:r>
            <a:r>
              <a:rPr lang="en-US" baseline="0" dirty="0"/>
              <a:t> activities, toys and equipment can develop children in many different areas. The next few slides will show the developmental factors during play time.</a:t>
            </a:r>
          </a:p>
          <a:p>
            <a:endParaRPr lang="en-US" dirty="0"/>
          </a:p>
          <a:p>
            <a:r>
              <a:rPr lang="en-US" dirty="0"/>
              <a:t>In the areas of development, what activities, toys and equipment can help toddlers?</a:t>
            </a:r>
          </a:p>
          <a:p>
            <a:endParaRPr lang="en-US" dirty="0"/>
          </a:p>
          <a:p>
            <a:r>
              <a:rPr lang="en-US" dirty="0"/>
              <a:t>Activities, toys</a:t>
            </a:r>
            <a:r>
              <a:rPr lang="en-US" baseline="0" dirty="0"/>
              <a:t> and equipment can include:</a:t>
            </a:r>
          </a:p>
          <a:p>
            <a:endParaRPr lang="en-US" baseline="0" dirty="0"/>
          </a:p>
          <a:p>
            <a:r>
              <a:rPr lang="en-US" baseline="0" dirty="0"/>
              <a:t>Creativity: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Finger paints</a:t>
            </a:r>
            <a:endParaRPr lang="en-US" baseline="0" dirty="0"/>
          </a:p>
          <a:p>
            <a:pPr marL="171450" indent="-171450">
              <a:buFont typeface="Arial" panose="020B0604020202020204" pitchFamily="34" charset="0"/>
              <a:buChar char="•"/>
            </a:pPr>
            <a:r>
              <a:rPr lang="en-US" baseline="0" dirty="0"/>
              <a:t>Large crayons</a:t>
            </a:r>
          </a:p>
          <a:p>
            <a:pPr marL="171450" indent="-171450">
              <a:buFont typeface="Arial" panose="020B0604020202020204" pitchFamily="34" charset="0"/>
              <a:buChar char="•"/>
            </a:pPr>
            <a:r>
              <a:rPr lang="en-US" baseline="0" dirty="0"/>
              <a:t>Paper and pencils</a:t>
            </a:r>
          </a:p>
          <a:p>
            <a:pPr marL="171450" indent="-171450">
              <a:buFont typeface="Arial" panose="020B0604020202020204" pitchFamily="34" charset="0"/>
              <a:buChar char="•"/>
            </a:pPr>
            <a:r>
              <a:rPr lang="en-US" baseline="0" dirty="0"/>
              <a:t>Safety scissors</a:t>
            </a:r>
          </a:p>
          <a:p>
            <a:pPr marL="171450" indent="-171450">
              <a:buFont typeface="Arial" panose="020B0604020202020204" pitchFamily="34" charset="0"/>
              <a:buChar char="•"/>
            </a:pPr>
            <a:r>
              <a:rPr lang="en-US" baseline="0" dirty="0"/>
              <a:t>Simple musical instruments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Dramatic play: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Stuffed animals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Exploration: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Handmade materials</a:t>
            </a:r>
            <a:endParaRPr lang="en-US" baseline="0" dirty="0"/>
          </a:p>
          <a:p>
            <a:pPr marL="171450" indent="-171450">
              <a:buFont typeface="Arial" panose="020B0604020202020204" pitchFamily="34" charset="0"/>
              <a:buChar char="•"/>
            </a:pPr>
            <a:r>
              <a:rPr lang="en-US" baseline="0" dirty="0"/>
              <a:t>Large boxes for climbing in and out</a:t>
            </a:r>
          </a:p>
          <a:p>
            <a:pPr marL="171450" indent="-171450">
              <a:buFont typeface="Arial" panose="020B0604020202020204" pitchFamily="34" charset="0"/>
              <a:buChar char="•"/>
            </a:pPr>
            <a:r>
              <a:rPr lang="en-US" baseline="0" dirty="0"/>
              <a:t>Play appliances and utensils</a:t>
            </a:r>
          </a:p>
          <a:p>
            <a:pPr marL="171450" indent="-171450">
              <a:buFont typeface="Arial" panose="020B0604020202020204" pitchFamily="34" charset="0"/>
              <a:buChar char="•"/>
            </a:pPr>
            <a:r>
              <a:rPr lang="en-US" baseline="0" dirty="0"/>
              <a:t>Sandbox</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Fine motor:</a:t>
            </a:r>
          </a:p>
          <a:p>
            <a:pPr marL="171450" indent="-171450">
              <a:buFont typeface="Arial" panose="020B0604020202020204" pitchFamily="34" charset="0"/>
              <a:buChar char="•"/>
            </a:pPr>
            <a:r>
              <a:rPr lang="en-US" baseline="0" dirty="0"/>
              <a:t>Large balls</a:t>
            </a:r>
          </a:p>
          <a:p>
            <a:pPr marL="171450" indent="-171450">
              <a:buFont typeface="Arial" panose="020B0604020202020204" pitchFamily="34" charset="0"/>
              <a:buChar char="•"/>
            </a:pPr>
            <a:r>
              <a:rPr lang="en-US" baseline="0" dirty="0"/>
              <a:t>Peg boards</a:t>
            </a:r>
          </a:p>
          <a:p>
            <a:pPr marL="171450" indent="-171450">
              <a:buFont typeface="Arial" panose="020B0604020202020204" pitchFamily="34" charset="0"/>
              <a:buChar char="•"/>
            </a:pPr>
            <a:r>
              <a:rPr lang="en-US" baseline="0" dirty="0"/>
              <a:t>Sandbox toys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Gross motor:</a:t>
            </a:r>
          </a:p>
          <a:p>
            <a:pPr marL="171450" indent="-171450">
              <a:buFont typeface="Arial" panose="020B0604020202020204" pitchFamily="34" charset="0"/>
              <a:buChar char="•"/>
            </a:pPr>
            <a:r>
              <a:rPr lang="en-US" baseline="0" dirty="0"/>
              <a:t>Outdoor play equipment</a:t>
            </a:r>
          </a:p>
          <a:p>
            <a:pPr marL="171450" indent="-171450">
              <a:buFont typeface="Arial" panose="020B0604020202020204" pitchFamily="34" charset="0"/>
              <a:buChar char="•"/>
            </a:pPr>
            <a:r>
              <a:rPr lang="en-US" baseline="0" dirty="0"/>
              <a:t>Push-pull toys</a:t>
            </a:r>
          </a:p>
          <a:p>
            <a:pPr marL="171450" indent="-171450">
              <a:buFont typeface="Arial" panose="020B0604020202020204" pitchFamily="34" charset="0"/>
              <a:buChar char="•"/>
            </a:pPr>
            <a:r>
              <a:rPr lang="en-US" baseline="0" dirty="0"/>
              <a:t>Rocking horse</a:t>
            </a:r>
          </a:p>
          <a:p>
            <a:pPr marL="171450" indent="-171450">
              <a:buFont typeface="Arial" panose="020B0604020202020204" pitchFamily="34" charset="0"/>
              <a:buChar char="•"/>
            </a:pPr>
            <a:r>
              <a:rPr lang="en-US" baseline="0" dirty="0"/>
              <a:t>Wagon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Language:</a:t>
            </a:r>
          </a:p>
          <a:p>
            <a:pPr marL="171450" indent="-171450">
              <a:buFont typeface="Arial" panose="020B0604020202020204" pitchFamily="34" charset="0"/>
              <a:buChar char="•"/>
            </a:pPr>
            <a:r>
              <a:rPr lang="en-US" baseline="0" dirty="0"/>
              <a:t>Tapes of stories</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278113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toys</a:t>
            </a:r>
            <a:r>
              <a:rPr lang="en-US" baseline="0" dirty="0"/>
              <a:t> and equipment can include:</a:t>
            </a:r>
          </a:p>
          <a:p>
            <a:endParaRPr lang="en-US" baseline="0" dirty="0"/>
          </a:p>
          <a:p>
            <a:r>
              <a:rPr lang="en-US" baseline="0" dirty="0"/>
              <a:t>Creativity: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Finger paints</a:t>
            </a:r>
            <a:endParaRPr lang="en-US" baseline="0" dirty="0"/>
          </a:p>
          <a:p>
            <a:pPr marL="171450" indent="-171450">
              <a:buFont typeface="Arial" panose="020B0604020202020204" pitchFamily="34" charset="0"/>
              <a:buChar char="•"/>
            </a:pPr>
            <a:r>
              <a:rPr lang="en-US" baseline="0" dirty="0"/>
              <a:t>Paste</a:t>
            </a:r>
          </a:p>
          <a:p>
            <a:pPr marL="171450" indent="-171450">
              <a:buFont typeface="Arial" panose="020B0604020202020204" pitchFamily="34" charset="0"/>
              <a:buChar char="•"/>
            </a:pPr>
            <a:r>
              <a:rPr lang="en-US" baseline="0" dirty="0"/>
              <a:t>Rhythm instruments</a:t>
            </a:r>
          </a:p>
          <a:p>
            <a:pPr marL="171450" indent="-171450">
              <a:buFont typeface="Arial" panose="020B0604020202020204" pitchFamily="34" charset="0"/>
              <a:buChar char="•"/>
            </a:pPr>
            <a:r>
              <a:rPr lang="en-US" baseline="0" dirty="0"/>
              <a:t>Safety scissors</a:t>
            </a:r>
          </a:p>
          <a:p>
            <a:pPr marL="171450" indent="-171450">
              <a:buFont typeface="Arial" panose="020B0604020202020204" pitchFamily="34" charset="0"/>
              <a:buChar char="•"/>
            </a:pPr>
            <a:r>
              <a:rPr lang="en-US" baseline="0" dirty="0"/>
              <a:t>Sketch pads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Form and </a:t>
            </a:r>
            <a:r>
              <a:rPr lang="en-US" baseline="0" dirty="0" err="1"/>
              <a:t>Spacial</a:t>
            </a:r>
            <a:r>
              <a:rPr lang="en-US" baseline="0" dirty="0"/>
              <a:t> Relationships (moving confidently through space)</a:t>
            </a:r>
          </a:p>
          <a:p>
            <a:pPr marL="171450" indent="-171450">
              <a:buFont typeface="Arial" panose="020B0604020202020204" pitchFamily="34" charset="0"/>
              <a:buChar char="•"/>
            </a:pPr>
            <a:r>
              <a:rPr lang="en-US" baseline="0" dirty="0"/>
              <a:t>Large tricycles</a:t>
            </a:r>
          </a:p>
          <a:p>
            <a:pPr marL="171450" indent="-171450">
              <a:buFont typeface="Arial" panose="020B0604020202020204" pitchFamily="34" charset="0"/>
              <a:buChar char="•"/>
            </a:pPr>
            <a:r>
              <a:rPr lang="en-US" baseline="0" dirty="0"/>
              <a:t>Monkey bars</a:t>
            </a:r>
          </a:p>
          <a:p>
            <a:pPr marL="171450" indent="-171450">
              <a:buFont typeface="Arial" panose="020B0604020202020204" pitchFamily="34" charset="0"/>
              <a:buChar char="•"/>
            </a:pPr>
            <a:r>
              <a:rPr lang="en-US" baseline="0" dirty="0"/>
              <a:t>Seesaws</a:t>
            </a:r>
          </a:p>
          <a:p>
            <a:pPr marL="171450" indent="-171450">
              <a:buFont typeface="Arial" panose="020B0604020202020204" pitchFamily="34" charset="0"/>
              <a:buChar char="•"/>
            </a:pPr>
            <a:r>
              <a:rPr lang="en-US" baseline="0" dirty="0"/>
              <a:t>Sets of measuring cups</a:t>
            </a:r>
          </a:p>
          <a:p>
            <a:pPr marL="171450" indent="-171450">
              <a:buFont typeface="Arial" panose="020B0604020202020204" pitchFamily="34" charset="0"/>
              <a:buChar char="•"/>
            </a:pPr>
            <a:r>
              <a:rPr lang="en-US" baseline="0" dirty="0"/>
              <a:t>Simple puzzles</a:t>
            </a:r>
          </a:p>
          <a:p>
            <a:pPr marL="171450" indent="-171450">
              <a:buFont typeface="Arial" panose="020B0604020202020204" pitchFamily="34" charset="0"/>
              <a:buChar char="•"/>
            </a:pPr>
            <a:r>
              <a:rPr lang="en-US" baseline="0" dirty="0"/>
              <a:t>Swings</a:t>
            </a:r>
          </a:p>
          <a:p>
            <a:pPr marL="171450" indent="-171450">
              <a:buFont typeface="Arial" panose="020B0604020202020204" pitchFamily="34" charset="0"/>
              <a:buChar char="•"/>
            </a:pPr>
            <a:r>
              <a:rPr lang="en-US" baseline="0" dirty="0"/>
              <a:t>Wagon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Language:</a:t>
            </a:r>
          </a:p>
          <a:p>
            <a:pPr marL="171450" indent="-171450">
              <a:buFont typeface="Arial" panose="020B0604020202020204" pitchFamily="34" charset="0"/>
              <a:buChar char="•"/>
            </a:pPr>
            <a:r>
              <a:rPr lang="en-US" baseline="0" dirty="0"/>
              <a:t>Radio</a:t>
            </a:r>
          </a:p>
          <a:p>
            <a:pPr marL="171450" indent="-171450">
              <a:buFont typeface="Arial" panose="020B0604020202020204" pitchFamily="34" charset="0"/>
              <a:buChar char="•"/>
            </a:pPr>
            <a:r>
              <a:rPr lang="en-US" baseline="0" dirty="0"/>
              <a:t>Story books</a:t>
            </a:r>
          </a:p>
          <a:p>
            <a:pPr marL="171450" indent="-171450">
              <a:buFont typeface="Arial" panose="020B0604020202020204" pitchFamily="34" charset="0"/>
              <a:buChar char="•"/>
            </a:pPr>
            <a:r>
              <a:rPr lang="en-US" baseline="0" dirty="0"/>
              <a:t>Television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Problem-solving</a:t>
            </a:r>
          </a:p>
          <a:p>
            <a:pPr marL="171450" indent="-171450">
              <a:buFont typeface="Arial" panose="020B0604020202020204" pitchFamily="34" charset="0"/>
              <a:buChar char="•"/>
            </a:pPr>
            <a:r>
              <a:rPr lang="en-US" baseline="0" dirty="0"/>
              <a:t>Blocks</a:t>
            </a:r>
          </a:p>
          <a:p>
            <a:pPr marL="171450" indent="-171450">
              <a:buFont typeface="Arial" panose="020B0604020202020204" pitchFamily="34" charset="0"/>
              <a:buChar char="•"/>
            </a:pPr>
            <a:r>
              <a:rPr lang="en-US" baseline="0" dirty="0"/>
              <a:t>Farm, village and other play sets</a:t>
            </a:r>
          </a:p>
          <a:p>
            <a:pPr marL="171450" indent="-171450">
              <a:buFont typeface="Arial" panose="020B0604020202020204" pitchFamily="34" charset="0"/>
              <a:buChar char="•"/>
            </a:pPr>
            <a:r>
              <a:rPr lang="en-US" baseline="0" dirty="0"/>
              <a:t>Housekeeping toys</a:t>
            </a:r>
          </a:p>
          <a:p>
            <a:pPr marL="171450" indent="-171450">
              <a:buFont typeface="Arial" panose="020B0604020202020204" pitchFamily="34" charset="0"/>
              <a:buChar char="•"/>
            </a:pPr>
            <a:r>
              <a:rPr lang="en-US" baseline="0" dirty="0"/>
              <a:t>Peg board</a:t>
            </a:r>
          </a:p>
          <a:p>
            <a:pPr marL="171450" indent="-171450">
              <a:buFont typeface="Arial" panose="020B0604020202020204" pitchFamily="34" charset="0"/>
              <a:buChar char="•"/>
            </a:pPr>
            <a:r>
              <a:rPr lang="en-US" baseline="0" dirty="0"/>
              <a:t>Small trucks, cars, planes and boats</a:t>
            </a:r>
          </a:p>
          <a:p>
            <a:pPr marL="171450" indent="-171450">
              <a:buFont typeface="Arial" panose="020B0604020202020204" pitchFamily="34" charset="0"/>
              <a:buChar char="•"/>
            </a:pPr>
            <a:r>
              <a:rPr lang="en-US" baseline="0" dirty="0"/>
              <a:t>Simple construction sets</a:t>
            </a:r>
          </a:p>
          <a:p>
            <a:pPr marL="171450" indent="-171450">
              <a:buFont typeface="Arial" panose="020B0604020202020204" pitchFamily="34" charset="0"/>
              <a:buChar char="•"/>
            </a:pPr>
            <a:r>
              <a:rPr lang="en-US" baseline="0" dirty="0"/>
              <a:t>Trains and car sets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Social and intellectual</a:t>
            </a:r>
          </a:p>
          <a:p>
            <a:pPr marL="171450" indent="-171450">
              <a:buFont typeface="Arial" panose="020B0604020202020204" pitchFamily="34" charset="0"/>
              <a:buChar char="•"/>
            </a:pPr>
            <a:r>
              <a:rPr lang="en-US" baseline="0" dirty="0"/>
              <a:t>Dolls for dressing and undressing</a:t>
            </a:r>
          </a:p>
          <a:p>
            <a:pPr marL="171450" indent="-171450">
              <a:buFont typeface="Arial" panose="020B0604020202020204" pitchFamily="34" charset="0"/>
              <a:buChar char="•"/>
            </a:pPr>
            <a:r>
              <a:rPr lang="en-US" baseline="0" dirty="0"/>
              <a:t>Dress-up outfits</a:t>
            </a:r>
          </a:p>
          <a:p>
            <a:pPr marL="171450" indent="-171450">
              <a:buFont typeface="Arial" panose="020B0604020202020204" pitchFamily="34" charset="0"/>
              <a:buChar char="•"/>
            </a:pPr>
            <a:r>
              <a:rPr lang="en-US" baseline="0" dirty="0"/>
              <a:t>Housekeeping toys</a:t>
            </a:r>
          </a:p>
          <a:p>
            <a:pPr marL="171450" indent="-171450">
              <a:buFont typeface="Arial" panose="020B0604020202020204" pitchFamily="34" charset="0"/>
              <a:buChar char="•"/>
            </a:pPr>
            <a:r>
              <a:rPr lang="en-US" baseline="0" dirty="0"/>
              <a:t>Large puzzles</a:t>
            </a:r>
          </a:p>
          <a:p>
            <a:pPr marL="171450" indent="-171450">
              <a:buFont typeface="Arial" panose="020B0604020202020204" pitchFamily="34" charset="0"/>
              <a:buChar char="•"/>
            </a:pPr>
            <a:r>
              <a:rPr lang="en-US" baseline="0" dirty="0"/>
              <a:t>Outdoor play equipment</a:t>
            </a:r>
          </a:p>
          <a:p>
            <a:pPr marL="171450" indent="-171450">
              <a:buFont typeface="Arial" panose="020B0604020202020204" pitchFamily="34" charset="0"/>
              <a:buChar char="•"/>
            </a:pPr>
            <a:r>
              <a:rPr lang="en-US" baseline="0" dirty="0"/>
              <a:t>Play houses</a:t>
            </a:r>
          </a:p>
          <a:p>
            <a:pPr marL="171450" indent="-171450">
              <a:buFont typeface="Arial" panose="020B0604020202020204" pitchFamily="34" charset="0"/>
              <a:buChar char="•"/>
            </a:pPr>
            <a:r>
              <a:rPr lang="en-US" baseline="0" dirty="0"/>
              <a:t>Puppets and theaters</a:t>
            </a:r>
          </a:p>
          <a:p>
            <a:pPr marL="171450" indent="-171450">
              <a:buFont typeface="Arial" panose="020B0604020202020204" pitchFamily="34" charset="0"/>
              <a:buChar char="•"/>
            </a:pPr>
            <a:r>
              <a:rPr lang="en-US" baseline="0" dirty="0"/>
              <a:t>Store-keeping toy</a:t>
            </a:r>
          </a:p>
          <a:p>
            <a:pPr marL="171450" indent="-171450">
              <a:buFont typeface="Arial" panose="020B0604020202020204" pitchFamily="34" charset="0"/>
              <a:buChar char="•"/>
            </a:pPr>
            <a:r>
              <a:rPr lang="en-US" baseline="0" dirty="0"/>
              <a:t>Toy telephone and toy clock</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596343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Additional activities, toys and equipment can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Creativity and problem-solving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Costumes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Doll houses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Miniature people and vehicles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Play villages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Intellectual: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Computer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Craft kits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Electronic mobile devices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Handicrafts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Musical instruments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Puzzles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Science kits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Sports and hobbies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Tapes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srgbClr val="404040"/>
                </a:solidFill>
                <a:effectLst/>
                <a:uLnTx/>
                <a:uFillTx/>
                <a:latin typeface="Euphemia"/>
                <a:ea typeface="+mn-ea"/>
                <a:cs typeface="+mn-cs"/>
              </a:rPr>
              <a:t>Spacial</a:t>
            </a:r>
            <a:r>
              <a:rPr kumimoji="0" lang="en-US" sz="1200" b="0" i="0" u="none" strike="noStrike" kern="1200" cap="none" spc="0" normalizeH="0" baseline="0" noProof="0" dirty="0">
                <a:ln>
                  <a:noFill/>
                </a:ln>
                <a:solidFill>
                  <a:srgbClr val="404040"/>
                </a:solidFill>
                <a:effectLst/>
                <a:uLnTx/>
                <a:uFillTx/>
                <a:latin typeface="Euphemia"/>
                <a:ea typeface="+mn-ea"/>
                <a:cs typeface="+mn-cs"/>
              </a:rPr>
              <a:t> Relationships (moving confidently through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Scooters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Skateboards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Skates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Sports activities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Social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Board games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Hobby kits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Kites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Organized sports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Skates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04040"/>
                </a:solidFill>
                <a:effectLst/>
                <a:uLnTx/>
                <a:uFillTx/>
                <a:latin typeface="Euphemia"/>
                <a:ea typeface="+mn-ea"/>
                <a:cs typeface="+mn-cs"/>
              </a:rPr>
              <a:t>Tabletop sports games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93823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Toddlers are busy developing their large-motor skills and need space to walk and run. At this age, children love large dolls and stuffed animals, wooden or soft plastic vehicles, books, play telephones and housekeeping toys such as shopping baskets and brooms. Toddlers strive for independence as they learn skills they can do themselves.</a:t>
            </a:r>
          </a:p>
          <a:p>
            <a:endParaRPr lang="en-US" dirty="0"/>
          </a:p>
          <a:p>
            <a:r>
              <a:rPr lang="en-US" dirty="0"/>
              <a:t>The following are basic hints for playing with toddlers:</a:t>
            </a:r>
          </a:p>
          <a:p>
            <a:endParaRPr lang="en-US" dirty="0"/>
          </a:p>
          <a:p>
            <a:r>
              <a:rPr lang="en-US" dirty="0"/>
              <a:t>Being prepared to change games or activities when toddlers become restless or bored.</a:t>
            </a:r>
          </a:p>
          <a:p>
            <a:r>
              <a:rPr lang="en-US" dirty="0"/>
              <a:t>Helping toddlers develop language skills by talking and reading to them. Using simple terms, describe what you are doing or what you might see on a drive or walk.</a:t>
            </a:r>
          </a:p>
          <a:p>
            <a:r>
              <a:rPr lang="en-US" dirty="0"/>
              <a:t>Setting aside time for active play so toddlers can exercise their muscles and use up their store of energy.</a:t>
            </a:r>
          </a:p>
          <a:p>
            <a:r>
              <a:rPr lang="en-US" dirty="0"/>
              <a:t>Toddlers have not learned to share or take turns, so do not be disturbed if they try to take toys away from other children or try to hit other children. Be patient and correct their behavior in a gentle way.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04271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Preschoolers</a:t>
            </a:r>
            <a:r>
              <a:rPr lang="en-US" baseline="0" dirty="0"/>
              <a:t> really enjoy play. Considerable growth and change occur in preschool children in all areas of development. They are excellent builders and makers and spend much time creating. They are also inquisitive and may ask a lot of questions.</a:t>
            </a:r>
          </a:p>
          <a:p>
            <a:endParaRPr lang="en-US" baseline="0" dirty="0"/>
          </a:p>
          <a:p>
            <a:r>
              <a:rPr lang="en-US" baseline="0" dirty="0"/>
              <a:t>The following are some suggestions for playing with preschool children:</a:t>
            </a:r>
          </a:p>
          <a:p>
            <a:endParaRPr lang="en-US" baseline="0" dirty="0"/>
          </a:p>
          <a:p>
            <a:pPr marL="171450" indent="-171450">
              <a:buFont typeface="Arial" panose="020B0604020202020204" pitchFamily="34" charset="0"/>
              <a:buChar char="•"/>
            </a:pPr>
            <a:r>
              <a:rPr lang="en-US" baseline="0" dirty="0"/>
              <a:t>Children at this age need materials for practicing mental skills such as matching, sorting, naming and rearranging things such as books, puzzles and cards.</a:t>
            </a:r>
          </a:p>
          <a:p>
            <a:pPr marL="171450" indent="-171450">
              <a:buFont typeface="Arial" panose="020B0604020202020204" pitchFamily="34" charset="0"/>
              <a:buChar char="•"/>
            </a:pPr>
            <a:r>
              <a:rPr lang="en-US" baseline="0" dirty="0"/>
              <a:t>Preschool children also enjoy music and playing games</a:t>
            </a:r>
          </a:p>
          <a:p>
            <a:pPr marL="171450" indent="-171450">
              <a:buFont typeface="Arial" panose="020B0604020202020204" pitchFamily="34" charset="0"/>
              <a:buChar char="•"/>
            </a:pPr>
            <a:r>
              <a:rPr lang="en-US" baseline="0" dirty="0"/>
              <a:t>Preschoolers usually pretend or dramatize events with other children. They need a variety of props and experiences for simulating dramatic play, such as “dress up” clothes, housekeeping tools and objects that symbolize actions in various roles (such as mothers, fathers, babies, doctors or firefighters).</a:t>
            </a:r>
          </a:p>
          <a:p>
            <a:pPr marL="171450" indent="-171450">
              <a:buFont typeface="Arial" panose="020B0604020202020204" pitchFamily="34" charset="0"/>
              <a:buChar char="•"/>
            </a:pPr>
            <a:r>
              <a:rPr lang="en-US" baseline="0" dirty="0"/>
              <a:t>Providing space and equipment to challenge their gross motor skills</a:t>
            </a:r>
          </a:p>
          <a:p>
            <a:pPr marL="171450" indent="-171450">
              <a:buFont typeface="Arial" panose="020B0604020202020204" pitchFamily="34" charset="0"/>
              <a:buChar char="•"/>
            </a:pPr>
            <a:r>
              <a:rPr lang="en-US" baseline="0" dirty="0"/>
              <a:t>Providing a variety of play activities, toys and equipment to challenge gross motor skills. Preschool children need vehicles for riding and pedaling, balls for catching and throwing, as well as space for running, hopping, dancing, tumbling and rolling. They also need equipment for activities such as climbing, swinging, sliding, digging and building.</a:t>
            </a:r>
          </a:p>
          <a:p>
            <a:pPr marL="171450" indent="-171450">
              <a:buFont typeface="Arial" panose="020B0604020202020204" pitchFamily="34" charset="0"/>
              <a:buChar char="•"/>
            </a:pPr>
            <a:r>
              <a:rPr lang="en-US" baseline="0" dirty="0"/>
              <a:t>Providing opportunities for preschool children to develop fine motor skills. Children at this age like objects to stack, push, pull, build, fit together and activate. They also like to practice cutting, drawing and painting with different materials and tools.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801077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between</a:t>
            </a:r>
            <a:r>
              <a:rPr lang="en-US" baseline="0" dirty="0"/>
              <a:t> the ages of six and eight are growing and developing physical skills rapidly although the rate of growth has slowed down compared to the preschool years. School-age children like to stay busy. They like to make things, compete with each other (and against themselves) and they like to work using real tools. Children this age are usually very energetic and enjoy strenuous physical activity. They may try to test their abilities and take risks. Although they may seem very capable, school-age children need to be closely supervised. Peer groups are very important to school-age children. At this age, they usually choose to play with children of their own sex.</a:t>
            </a:r>
          </a:p>
          <a:p>
            <a:endParaRPr lang="en-US" baseline="0" dirty="0"/>
          </a:p>
          <a:p>
            <a:r>
              <a:rPr lang="en-US" baseline="0" dirty="0"/>
              <a:t>The following are some suggestions for playing with school-age children:</a:t>
            </a:r>
          </a:p>
          <a:p>
            <a:endParaRPr lang="en-US" baseline="0" dirty="0"/>
          </a:p>
          <a:p>
            <a:pPr marL="171450" indent="-171450">
              <a:buFont typeface="Arial" panose="020B0604020202020204" pitchFamily="34" charset="0"/>
              <a:buChar char="•"/>
            </a:pPr>
            <a:r>
              <a:rPr lang="en-US" dirty="0"/>
              <a:t>Allowing choices whenever possible. Children need to be able to choose</a:t>
            </a:r>
            <a:r>
              <a:rPr lang="en-US" baseline="0" dirty="0"/>
              <a:t> from a variety of enjoyable activities.</a:t>
            </a:r>
          </a:p>
          <a:p>
            <a:pPr marL="171450" indent="-171450">
              <a:buFont typeface="Arial" panose="020B0604020202020204" pitchFamily="34" charset="0"/>
              <a:buChar char="•"/>
            </a:pPr>
            <a:r>
              <a:rPr lang="en-US" baseline="0" dirty="0"/>
              <a:t>Arranging activities which help refine fine motor skills, such as stringing beads, working smaller puzzle pieces, drawing and constructing crafts.</a:t>
            </a:r>
          </a:p>
          <a:p>
            <a:pPr marL="171450" indent="-171450">
              <a:buFont typeface="Arial" panose="020B0604020202020204" pitchFamily="34" charset="0"/>
              <a:buChar char="•"/>
            </a:pPr>
            <a:r>
              <a:rPr lang="en-US" baseline="0" dirty="0"/>
              <a:t>Encouraging children to dramatize stories, books and events.</a:t>
            </a:r>
          </a:p>
          <a:p>
            <a:pPr marL="171450" indent="-171450">
              <a:buFont typeface="Arial" panose="020B0604020202020204" pitchFamily="34" charset="0"/>
              <a:buChar char="•"/>
            </a:pPr>
            <a:r>
              <a:rPr lang="en-US" baseline="0" dirty="0"/>
              <a:t>Making the environment physically safe. It means setting and enforcing safety rules, both indoors and outdoors.</a:t>
            </a:r>
          </a:p>
          <a:p>
            <a:pPr marL="171450" indent="-171450">
              <a:buFont typeface="Arial" panose="020B0604020202020204" pitchFamily="34" charset="0"/>
              <a:buChar char="•"/>
            </a:pPr>
            <a:r>
              <a:rPr lang="en-US" baseline="0" dirty="0"/>
              <a:t>Providing opportunities for children to integrate their “school” skills (such as reading, math and science) into their play activities.</a:t>
            </a:r>
          </a:p>
          <a:p>
            <a:pPr marL="171450" indent="-171450">
              <a:buFont typeface="Arial" panose="020B0604020202020204" pitchFamily="34" charset="0"/>
              <a:buChar char="•"/>
            </a:pPr>
            <a:r>
              <a:rPr lang="en-US" baseline="0" dirty="0"/>
              <a:t>Providing opportunities for children to visit places such as the zoo, a museum or a park.</a:t>
            </a:r>
          </a:p>
          <a:p>
            <a:pPr marL="171450" indent="-171450">
              <a:buFont typeface="Arial" panose="020B0604020202020204" pitchFamily="34" charset="0"/>
              <a:buChar char="•"/>
            </a:pPr>
            <a:r>
              <a:rPr lang="en-US" baseline="0" dirty="0"/>
              <a:t>Providing space and equipment for challenging large motor skills.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837645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Heredity and environment</a:t>
            </a:r>
            <a:r>
              <a:rPr lang="en-US" baseline="0" dirty="0"/>
              <a:t> influence the special needs in individuals. Hereditary factors include the genetic history and make-up of a person. Environmental factors affect the fetus after conception or the child after birth.</a:t>
            </a:r>
          </a:p>
          <a:p>
            <a:endParaRPr lang="en-US" baseline="0" dirty="0"/>
          </a:p>
          <a:p>
            <a:r>
              <a:rPr lang="en-US" baseline="0" dirty="0"/>
              <a:t>Many environmental factors can create special needs in children. These factors may include:</a:t>
            </a:r>
          </a:p>
          <a:p>
            <a:endParaRPr lang="en-US" baseline="0" dirty="0"/>
          </a:p>
          <a:p>
            <a:pPr marL="171450" indent="-171450">
              <a:buFont typeface="Arial" panose="020B0604020202020204" pitchFamily="34" charset="0"/>
              <a:buChar char="•"/>
            </a:pPr>
            <a:r>
              <a:rPr lang="en-US" baseline="0" dirty="0"/>
              <a:t>Accidents</a:t>
            </a:r>
          </a:p>
          <a:p>
            <a:pPr marL="171450" indent="-171450">
              <a:buFont typeface="Arial" panose="020B0604020202020204" pitchFamily="34" charset="0"/>
              <a:buChar char="•"/>
            </a:pPr>
            <a:r>
              <a:rPr lang="en-US" baseline="0" dirty="0"/>
              <a:t>Alcohol</a:t>
            </a:r>
          </a:p>
          <a:p>
            <a:pPr marL="171450" indent="-171450">
              <a:buFont typeface="Arial" panose="020B0604020202020204" pitchFamily="34" charset="0"/>
              <a:buChar char="•"/>
            </a:pPr>
            <a:r>
              <a:rPr lang="en-US" baseline="0" dirty="0"/>
              <a:t>Child abuse</a:t>
            </a:r>
          </a:p>
          <a:p>
            <a:pPr marL="171450" indent="-171450">
              <a:buFont typeface="Arial" panose="020B0604020202020204" pitchFamily="34" charset="0"/>
              <a:buChar char="•"/>
            </a:pPr>
            <a:r>
              <a:rPr lang="en-US" baseline="0" dirty="0"/>
              <a:t>Drugs</a:t>
            </a:r>
          </a:p>
          <a:p>
            <a:pPr marL="171450" indent="-171450">
              <a:buFont typeface="Arial" panose="020B0604020202020204" pitchFamily="34" charset="0"/>
              <a:buChar char="•"/>
            </a:pPr>
            <a:r>
              <a:rPr lang="en-US" baseline="0" dirty="0"/>
              <a:t>Illness</a:t>
            </a:r>
          </a:p>
          <a:p>
            <a:pPr marL="171450" indent="-171450">
              <a:buFont typeface="Arial" panose="020B0604020202020204" pitchFamily="34" charset="0"/>
              <a:buChar char="•"/>
            </a:pPr>
            <a:r>
              <a:rPr lang="en-US" baseline="0" dirty="0"/>
              <a:t>Poor nutrition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How can an illness create a special need? For example, repeated middle ear infections, if untreated, can cause hearing loss. Such hearing loss can result in slow language development. Poor nutrition, especially a lack of protein, can cause permanent brain damage. Accidents with cars, poisonous substances and unsafe surroundings often cause disabilities in children. Child abuse can lead to physical and emotional disabilities.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Often the exact cause of a child’s disability is unknown. Experts are learning more about the development of children with special needs. Some disabilities can provide  helpful information with parents and others about the prevention of disabling conditions in children.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946226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disability is any condition that prevents, delays or interferes</a:t>
            </a:r>
            <a:r>
              <a:rPr lang="en-US" baseline="0" dirty="0"/>
              <a:t> with a child’s normal achievement and development. Developmental disabilities impair a child’s cognitive functioning. Learning disabilities result in reasoning and perceptual problems.  Physical disabilities include deformities and diseases of the spine, bone, muscles and joints, as well as other health problems. Sensory disabilities include hearing and vision problems. </a:t>
            </a:r>
          </a:p>
          <a:p>
            <a:endParaRPr lang="en-US" baseline="0" dirty="0"/>
          </a:p>
          <a:p>
            <a:r>
              <a:rPr lang="en-US" baseline="0" dirty="0"/>
              <a:t>Other disabilities may be related to speech and language disorders. Behavioral problems include social and emotional adjustments. Giftedness refers to children with a greater than average ability to learn, reason and create. Often this category is called “gifted and talented.” Children with special needs are classified on the basis of the area of greater need. Each child has unique needs and cannot be described by these categories except in general terms.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699604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professional of special</a:t>
            </a:r>
            <a:r>
              <a:rPr lang="en-US" baseline="0" dirty="0"/>
              <a:t> needs children, you have many important roles to fulfill such as:</a:t>
            </a:r>
          </a:p>
          <a:p>
            <a:endParaRPr lang="en-US" baseline="0" dirty="0"/>
          </a:p>
          <a:p>
            <a:r>
              <a:rPr lang="en-US" b="1" baseline="0" dirty="0"/>
              <a:t>Appreciation of individual differences </a:t>
            </a:r>
            <a:r>
              <a:rPr lang="en-US" baseline="0" dirty="0"/>
              <a:t>– Each child has special qualities which make him or her different from every other child. Caregivers should develop positive attitudes about individual differences in children. Such attitudes help caregivers serve as role models for children in their care. Caregivers should be aware of their own biases and feelings about children with disabilities or gifted children.</a:t>
            </a:r>
          </a:p>
          <a:p>
            <a:endParaRPr lang="en-US" baseline="0" dirty="0"/>
          </a:p>
          <a:p>
            <a:r>
              <a:rPr lang="en-US" b="1" baseline="0" dirty="0"/>
              <a:t>Arranging the environment </a:t>
            </a:r>
            <a:r>
              <a:rPr lang="en-US" baseline="0" dirty="0"/>
              <a:t>– Rooms should be arranged so that children can move around freely and have easy access to all areas used. There should be a large open area for group activities and large muscle play. Several small areas should be planned for learning centers, small group activities or private, quiet activities. Avoid rearranging rooms, especially when children have physical or visual disabilities.</a:t>
            </a:r>
          </a:p>
          <a:p>
            <a:endParaRPr lang="en-US" baseline="0" dirty="0"/>
          </a:p>
          <a:p>
            <a:r>
              <a:rPr lang="en-US" b="1" baseline="0" dirty="0"/>
              <a:t>Assessment</a:t>
            </a:r>
            <a:r>
              <a:rPr lang="en-US" baseline="0" dirty="0"/>
              <a:t> – Assessment involves a detailed evaluation of a child’s growth and development. Professionals determine the child’s areas of strengths and weaknesses and may be able to diagnose certain disabilities. Several professionals may participate in the assessment depending on the child’s needs. Caregivers can assist children with special needs by giving them individualized care. Such care should be based on a professional assessment and recommendation.</a:t>
            </a:r>
          </a:p>
          <a:p>
            <a:endParaRPr lang="en-US" baseline="0" dirty="0"/>
          </a:p>
          <a:p>
            <a:r>
              <a:rPr lang="en-US" b="1" baseline="0" dirty="0"/>
              <a:t>Encouraging cooperation </a:t>
            </a:r>
            <a:r>
              <a:rPr lang="en-US" baseline="0" dirty="0"/>
              <a:t>– Promote positive interactions by providing materials and learning experiences which encourage cooperation. Such materials as blocks, dramatic play props and table games encourage children to play together. Plan learning experiences that give children a chance to interact positively.</a:t>
            </a:r>
          </a:p>
          <a:p>
            <a:endParaRPr lang="en-US" baseline="0" dirty="0"/>
          </a:p>
          <a:p>
            <a:r>
              <a:rPr lang="en-US" b="1" baseline="0" dirty="0"/>
              <a:t>Encouraging independence </a:t>
            </a:r>
            <a:r>
              <a:rPr lang="en-US" baseline="0" dirty="0"/>
              <a:t>– Independent living is a major lifetime goal of children with disabilities. Caregivers may be tempted to perform tasks for children with disabilities but should avoid these temptations. Children with disabilities should be allowed to perform everyday tasks that they can do for themselves. This accomplishment builds self-confidence and gives a sense of independence to these children. Children can learn to care for their own needs through new and repeated experiences.</a:t>
            </a:r>
          </a:p>
          <a:p>
            <a:endParaRPr lang="en-US" baseline="0" dirty="0"/>
          </a:p>
          <a:p>
            <a:r>
              <a:rPr lang="en-US" b="1" baseline="0" dirty="0"/>
              <a:t>Encouraging positive interactions </a:t>
            </a:r>
            <a:r>
              <a:rPr lang="en-US" baseline="0" dirty="0"/>
              <a:t>– There are many benefits when all children, with and without special needs, are educated and cared for together. Positive group interactions do not happen automatically. Caregivers must work to encourage positive group interactions.  Plan and follow a well-balanced daily schedule to allow time to for positive interactions.</a:t>
            </a:r>
          </a:p>
          <a:p>
            <a:endParaRPr lang="en-US" baseline="0" dirty="0"/>
          </a:p>
          <a:p>
            <a:r>
              <a:rPr lang="en-US" b="1" baseline="0" dirty="0"/>
              <a:t>Mainstreaming/Inclusion </a:t>
            </a:r>
            <a:r>
              <a:rPr lang="en-US" baseline="0" dirty="0"/>
              <a:t>– </a:t>
            </a:r>
            <a:r>
              <a:rPr lang="en-US" sz="1200" b="0" i="0" kern="1200" dirty="0">
                <a:solidFill>
                  <a:schemeClr val="tx1"/>
                </a:solidFill>
                <a:effectLst/>
                <a:latin typeface="+mn-lt"/>
                <a:ea typeface="+mn-ea"/>
                <a:cs typeface="+mn-cs"/>
              </a:rPr>
              <a:t>Mainstreaming is the process of placing individuals with disabilities into the general education or community environment.  The term is now not recommended because of its association with the perceived “dumping” of students into general educational classes without the support they need (</a:t>
            </a:r>
            <a:r>
              <a:rPr lang="en-US" sz="1200" b="0" i="0" kern="1200" dirty="0" err="1">
                <a:solidFill>
                  <a:schemeClr val="tx1"/>
                </a:solidFill>
                <a:effectLst/>
                <a:latin typeface="+mn-lt"/>
                <a:ea typeface="+mn-ea"/>
                <a:cs typeface="+mn-cs"/>
              </a:rPr>
              <a:t>Kasser</a:t>
            </a:r>
            <a:r>
              <a:rPr lang="en-US" sz="1200" b="0" i="0" kern="1200" dirty="0">
                <a:solidFill>
                  <a:schemeClr val="tx1"/>
                </a:solidFill>
                <a:effectLst/>
                <a:latin typeface="+mn-lt"/>
                <a:ea typeface="+mn-ea"/>
                <a:cs typeface="+mn-cs"/>
              </a:rPr>
              <a:t> &amp; Lytle, 2004).</a:t>
            </a:r>
          </a:p>
          <a:p>
            <a:r>
              <a:rPr lang="en-US" sz="1200" b="0" i="0" kern="1200" dirty="0">
                <a:solidFill>
                  <a:schemeClr val="tx1"/>
                </a:solidFill>
                <a:effectLst/>
                <a:latin typeface="+mn-lt"/>
                <a:ea typeface="+mn-ea"/>
                <a:cs typeface="+mn-cs"/>
              </a:rPr>
              <a:t>Mainstreaming and Inclusion,</a:t>
            </a:r>
            <a:r>
              <a:rPr lang="en-US" sz="1200" b="0" i="0" kern="1200" baseline="0" dirty="0">
                <a:solidFill>
                  <a:schemeClr val="tx1"/>
                </a:solidFill>
                <a:effectLst/>
                <a:latin typeface="+mn-lt"/>
                <a:ea typeface="+mn-ea"/>
                <a:cs typeface="+mn-cs"/>
              </a:rPr>
              <a:t> t</a:t>
            </a:r>
            <a:r>
              <a:rPr lang="en-US" sz="1200" b="0" i="0" kern="1200" dirty="0">
                <a:solidFill>
                  <a:schemeClr val="tx1"/>
                </a:solidFill>
                <a:effectLst/>
                <a:latin typeface="+mn-lt"/>
                <a:ea typeface="+mn-ea"/>
                <a:cs typeface="+mn-cs"/>
              </a:rPr>
              <a:t>he two terms are related, but are quite different.  In mainstreaming, as in partial inclusion, an individual with a disability’s home classroom is a special education classroom.  However, students who are mainstreamed will spend most of their day learning side by side with their general education peers. In mainstreaming the students are usually expected to keep up with the rest of their peers without significant supplementary aids and support services.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This supports and values having individuals with disabilities interact with student without any disabilities. Inclusion is a philosophy that states all individuals, regardless of ability, should participate within the same environment with necessary support and individualized attention.  Inclusion is more than simply placing individuals together, it’s a belief that all individuals belong and are valued (</a:t>
            </a:r>
            <a:r>
              <a:rPr lang="en-US" sz="1200" b="0" i="0" kern="1200" dirty="0" err="1">
                <a:solidFill>
                  <a:schemeClr val="tx1"/>
                </a:solidFill>
                <a:effectLst/>
                <a:latin typeface="+mn-lt"/>
                <a:ea typeface="+mn-ea"/>
                <a:cs typeface="+mn-cs"/>
              </a:rPr>
              <a:t>Kasser</a:t>
            </a:r>
            <a:r>
              <a:rPr lang="en-US" sz="1200" b="0" i="0" kern="1200" dirty="0">
                <a:solidFill>
                  <a:schemeClr val="tx1"/>
                </a:solidFill>
                <a:effectLst/>
                <a:latin typeface="+mn-lt"/>
                <a:ea typeface="+mn-ea"/>
                <a:cs typeface="+mn-cs"/>
              </a:rPr>
              <a:t> &amp; Lytle, 2005). Children need caring adults to provide love security, safety and a positive</a:t>
            </a:r>
            <a:r>
              <a:rPr lang="en-US" sz="1200" b="0" i="0" kern="1200" baseline="0" dirty="0">
                <a:solidFill>
                  <a:schemeClr val="tx1"/>
                </a:solidFill>
                <a:effectLst/>
                <a:latin typeface="+mn-lt"/>
                <a:ea typeface="+mn-ea"/>
                <a:cs typeface="+mn-cs"/>
              </a:rPr>
              <a:t> environment. They need good surroundings to stimulate and support their development.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Schedule planning </a:t>
            </a:r>
            <a:r>
              <a:rPr lang="en-US" sz="1200" b="0" i="0" kern="1200" dirty="0">
                <a:solidFill>
                  <a:schemeClr val="tx1"/>
                </a:solidFill>
                <a:effectLst/>
                <a:latin typeface="+mn-lt"/>
                <a:ea typeface="+mn-ea"/>
                <a:cs typeface="+mn-cs"/>
              </a:rPr>
              <a:t>– The daily schedule may need to be more structured than usual for children</a:t>
            </a:r>
            <a:r>
              <a:rPr lang="en-US" sz="1200" b="0" i="0" kern="1200" baseline="0" dirty="0">
                <a:solidFill>
                  <a:schemeClr val="tx1"/>
                </a:solidFill>
                <a:effectLst/>
                <a:latin typeface="+mn-lt"/>
                <a:ea typeface="+mn-ea"/>
                <a:cs typeface="+mn-cs"/>
              </a:rPr>
              <a:t> with special needs. Much unstructured playtime may be difficult for such children. During a scheduled free choice time, limit the number of choices given. Spend a few minutes directing the child in a specific activity.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 well-balanced schedule should include carefully planned transition activities. Check on the child’s status in terms of task completion. If needed, delay the transition or remind the child in advance that an activity period is ending.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What is mainstreaming? Why is the term inclusion often used?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What strategies may a caregiver use for creating a positive mainstreamed environment?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What are four guidelines for caregivers working with children with disabilities?</a:t>
            </a:r>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094199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following strategies are suggestions for working with learning-disabled children:</a:t>
            </a:r>
          </a:p>
          <a:p>
            <a:pPr marL="171450" indent="-171450">
              <a:buFont typeface="Arial" panose="020B0604020202020204" pitchFamily="34" charset="0"/>
              <a:buChar char="•"/>
            </a:pPr>
            <a:r>
              <a:rPr lang="en-US" baseline="0" dirty="0"/>
              <a:t>behavior modification</a:t>
            </a:r>
          </a:p>
          <a:p>
            <a:pPr marL="171450" indent="-171450">
              <a:buFont typeface="Arial" panose="020B0604020202020204" pitchFamily="34" charset="0"/>
              <a:buChar char="•"/>
            </a:pPr>
            <a:r>
              <a:rPr lang="en-US" baseline="0" dirty="0"/>
              <a:t>multi-sensory training</a:t>
            </a:r>
          </a:p>
          <a:p>
            <a:pPr marL="171450" indent="-171450">
              <a:buFont typeface="Arial" panose="020B0604020202020204" pitchFamily="34" charset="0"/>
              <a:buChar char="•"/>
            </a:pPr>
            <a:r>
              <a:rPr lang="en-US" baseline="0" dirty="0"/>
              <a:t>task analysis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Task analysis involves breaking down a job into small steps. For example, teaching how to brush teeth may be broken down into holding a tube of toothpaste, unscrewing the cap, putting toothpaste on the brush, and other small steps involved.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Multi-sensory training helps children learn through use of several senses at one time. An example might be guiding children outdoors to watch, listen, look and hunt for various items which are described by the caregiver.</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Behavior modification is a method of changing a person’s behavior through carefully planned consequences for specific behaviors. For example, behavior modification is often used to teach self-help skills such as learning to use the restroom or cleaning up after oneself. For each appropriate behavior of the child, the caregiver responds with praise, a reward or some type of positive reinforcement.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4234867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Parents</a:t>
            </a:r>
            <a:r>
              <a:rPr lang="en-US" sz="1200" b="0" i="0" kern="1200" baseline="0" dirty="0">
                <a:solidFill>
                  <a:schemeClr val="tx1"/>
                </a:solidFill>
                <a:effectLst/>
                <a:latin typeface="+mn-lt"/>
                <a:ea typeface="+mn-ea"/>
                <a:cs typeface="+mn-cs"/>
              </a:rPr>
              <a:t> and c</a:t>
            </a:r>
            <a:r>
              <a:rPr lang="en-US" sz="1200" b="0" i="0" kern="1200" dirty="0">
                <a:solidFill>
                  <a:schemeClr val="tx1"/>
                </a:solidFill>
                <a:effectLst/>
                <a:latin typeface="+mn-lt"/>
                <a:ea typeface="+mn-ea"/>
                <a:cs typeface="+mn-cs"/>
              </a:rPr>
              <a:t>aregivers</a:t>
            </a:r>
            <a:r>
              <a:rPr lang="en-US" sz="1200" b="0" i="0" kern="1200" baseline="0" dirty="0">
                <a:solidFill>
                  <a:schemeClr val="tx1"/>
                </a:solidFill>
                <a:effectLst/>
                <a:latin typeface="+mn-lt"/>
                <a:ea typeface="+mn-ea"/>
                <a:cs typeface="+mn-cs"/>
              </a:rPr>
              <a:t> play an important role in identifying and caring for children with special needs. Through training and experience, parents and caregivers understand normal patterns of child growth and development. They understand the sequence and age level for developing skills. When a parent or caregiver sees a major delay or problem in a child’s development, the child is referred to a specialist, teacher or other professional for assessment.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Remember that children develop at different rates and that the range of “normal” development is broad. However, early detection of developmental problems is important. The sooner problems are detected, the sooner a child can begin receiving help.</a:t>
            </a:r>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1726767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activate</a:t>
            </a:r>
            <a:r>
              <a:rPr lang="en-US" baseline="0" dirty="0"/>
              <a:t> prior learning, as a class, brainstorm ten things they think a child needs everyday. Compare their findings with the information on the video.</a:t>
            </a:r>
            <a:endParaRPr lang="en-US" dirty="0"/>
          </a:p>
          <a:p>
            <a:endParaRPr lang="en-US" dirty="0"/>
          </a:p>
          <a:p>
            <a:r>
              <a:rPr lang="en-US" dirty="0"/>
              <a:t>Ten Things Your Child</a:t>
            </a:r>
            <a:r>
              <a:rPr lang="en-US" baseline="0" dirty="0"/>
              <a:t> Needs Every Day</a:t>
            </a:r>
          </a:p>
          <a:p>
            <a:r>
              <a:rPr lang="en-US" sz="1200" b="0" i="0" kern="1200" dirty="0">
                <a:solidFill>
                  <a:schemeClr val="tx1"/>
                </a:solidFill>
                <a:effectLst/>
                <a:latin typeface="+mn-lt"/>
                <a:ea typeface="+mn-ea"/>
                <a:cs typeface="+mn-cs"/>
              </a:rPr>
              <a:t>Children are experts at telling their parents what they want. They demand new toys, new video games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new cell phones. Sadly, children can rarely tell their parents what they need...really need, in order to feel safe, valued and deeply connected.</a:t>
            </a:r>
            <a:endParaRPr lang="en-US" dirty="0"/>
          </a:p>
          <a:p>
            <a:r>
              <a:rPr lang="en-US" dirty="0"/>
              <a:t>http://youtu.be/PzcmfXsYUXc</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662386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107010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Principles of development include: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Development</a:t>
            </a:r>
            <a:r>
              <a:rPr lang="en-US" sz="1200" b="0" i="0" kern="1200" baseline="0" dirty="0">
                <a:solidFill>
                  <a:schemeClr val="tx1"/>
                </a:solidFill>
                <a:effectLst/>
                <a:latin typeface="+mn-lt"/>
                <a:ea typeface="+mn-ea"/>
                <a:cs typeface="+mn-cs"/>
              </a:rPr>
              <a:t> occurs in a sequence of stages that can be predicted.</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Development proceeds at different rates for different children.</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Developmental skills build on earlier learning.</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Different areas of development are interrelated.</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Development continues throughout life.</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Lead students to discuss the principles, one at a time, and to share reasons why it is important for parents to be aware of principles of development. Important reasons may include the following:</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Knowing what to expect helps parents know how best to provide a safe environment for children at specific ages.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Knowing what to expect helps parents provide appropriate opportunities for children to grow and develop (such as toys that are appropriate to a child’s interests and abilities).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Understanding how children develop helps parents know what is realistic to expect of children at certain ages.</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12956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Development occurs in a sequence of stages that can be predicted. </a:t>
            </a:r>
            <a:r>
              <a:rPr lang="en-US" sz="1200" b="0" i="0" kern="1200" dirty="0">
                <a:solidFill>
                  <a:schemeClr val="tx1"/>
                </a:solidFill>
                <a:effectLst/>
                <a:latin typeface="+mn-lt"/>
                <a:ea typeface="+mn-ea"/>
                <a:cs typeface="+mn-cs"/>
              </a:rPr>
              <a:t>Most of the developmental milestones occur in a sequential order and transpire within a specific time frames allowing assistance to be provided to children with special needs as considered necessary. How your child plays, learns, speaks and acts offers important clues about your child’s development. </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68941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a:t>
            </a:r>
            <a:r>
              <a:rPr lang="en-US" sz="1200" dirty="0"/>
              <a:t>evelopment proceeds at different rates for different children. </a:t>
            </a:r>
            <a:r>
              <a:rPr lang="en-US" sz="1200" b="0" i="0" kern="1200" dirty="0">
                <a:solidFill>
                  <a:schemeClr val="tx1"/>
                </a:solidFill>
                <a:effectLst/>
                <a:latin typeface="+mn-lt"/>
                <a:ea typeface="+mn-ea"/>
                <a:cs typeface="+mn-cs"/>
              </a:rPr>
              <a:t>Developmental milestones are things most children can do by a certain age. Check the milestones a child has reached by his or her 1st birthday. A parent can talk with their child’s doctor at every visit about the milestones their child has reached and what to expect next.</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9030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Developmental skills build on previous learning. Children learn certain tasks best and most easily at particular</a:t>
            </a:r>
            <a:r>
              <a:rPr lang="en-US" sz="1200" baseline="0" dirty="0"/>
              <a:t> points in their development. These tasks are called developmental tasks. Children do not move on to the next level until they master the tasks for the present level.</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74179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Different areas of development are interrelated. The physical,</a:t>
            </a:r>
            <a:r>
              <a:rPr lang="en-US" sz="1200" baseline="0" dirty="0"/>
              <a:t> mental, social and emotional aspects of growth and development interact with each other in complex ways. For example, as children’s motor skills improve, their physical skills improve, as children play with others and join physical activities, their social skills improve. With improved social skills, children can interact with others and exchange ideas and information. This improves their mental skills.</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43142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 continues throughout life. The principle of growth and development is based on the fact that growth and development take place gradually and continuously. Are you fully developed in the areas of emotional, social, intellectual or physical growth?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84856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Children’s Individual Needs</a:t>
            </a:r>
          </a:p>
          <a:p>
            <a:r>
              <a:rPr lang="en-US" dirty="0"/>
              <a:t>Early childhood professionals face the continual challenge of planning for the entire classroom while meeting each child’s individual needs. In e-clip #6, Dr. Ann Gruenberg stresses the importance of observing children and assessing their strengths and needs to determine how best to support them, and teacher </a:t>
            </a:r>
            <a:r>
              <a:rPr lang="en-US" dirty="0" err="1"/>
              <a:t>Niloufar</a:t>
            </a:r>
            <a:r>
              <a:rPr lang="en-US" dirty="0"/>
              <a:t> </a:t>
            </a:r>
            <a:r>
              <a:rPr lang="en-US" dirty="0" err="1"/>
              <a:t>Rezai</a:t>
            </a:r>
            <a:r>
              <a:rPr lang="en-US" dirty="0"/>
              <a:t> reflects on strategies she used to identify and support a child’s learning needs, including working closely with the child’s family and giving them ideas for activities to do at home.</a:t>
            </a:r>
          </a:p>
          <a:p>
            <a:r>
              <a:rPr lang="en-US" dirty="0"/>
              <a:t>http://youtu.be/e62L1DeKVJA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413035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e62L1DeKVJ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y9Mm85UAWv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youtu.be/o0TGczdbiV4"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youtu.be/PzcmfXsYUXc"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idea.ed.gov/"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www.ada.gov/childqanda.htm" TargetMode="External"/><Relationship Id="rId5" Type="http://schemas.openxmlformats.org/officeDocument/2006/relationships/hyperlink" Target="http://www.ada.gov/cguide.pdf" TargetMode="External"/><Relationship Id="rId4" Type="http://schemas.openxmlformats.org/officeDocument/2006/relationships/hyperlink" Target="http://www.nlm.nih.gov/medlineplus/ency/article/002017.ht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youtu.be/y9Mm85UAWvM" TargetMode="External"/><Relationship Id="rId2" Type="http://schemas.openxmlformats.org/officeDocument/2006/relationships/hyperlink" Target="http://youtu.be/o0TGczdbiV4" TargetMode="External"/><Relationship Id="rId1" Type="http://schemas.openxmlformats.org/officeDocument/2006/relationships/slideLayout" Target="../slideLayouts/slideLayout5.xml"/><Relationship Id="rId5" Type="http://schemas.openxmlformats.org/officeDocument/2006/relationships/hyperlink" Target="http://youtu.be/PzcmfXsYUXc" TargetMode="External"/><Relationship Id="rId4" Type="http://schemas.openxmlformats.org/officeDocument/2006/relationships/hyperlink" Target="http://youtu.be/e62L1DeKVJ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1184627"/>
            <a:ext cx="7462935" cy="3413772"/>
          </a:xfrm>
        </p:spPr>
        <p:txBody>
          <a:bodyPr>
            <a:normAutofit/>
          </a:bodyPr>
          <a:lstStyle/>
          <a:p>
            <a:r>
              <a:rPr lang="en-US" sz="6000" dirty="0"/>
              <a:t>Children’s Needs: The Foundation of Growth and Development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3A22-9A43-469B-9BA5-7D1791D26DF7}"/>
              </a:ext>
            </a:extLst>
          </p:cNvPr>
          <p:cNvSpPr>
            <a:spLocks noGrp="1"/>
          </p:cNvSpPr>
          <p:nvPr>
            <p:ph type="title"/>
          </p:nvPr>
        </p:nvSpPr>
        <p:spPr/>
        <p:txBody>
          <a:bodyPr/>
          <a:lstStyle/>
          <a:p>
            <a:r>
              <a:rPr lang="en-US" dirty="0"/>
              <a:t>Supporting Children’s Individual Needs</a:t>
            </a:r>
          </a:p>
        </p:txBody>
      </p:sp>
      <p:pic>
        <p:nvPicPr>
          <p:cNvPr id="4" name="Content Placeholder 5">
            <a:hlinkClick r:id="rId3"/>
            <a:extLst>
              <a:ext uri="{FF2B5EF4-FFF2-40B4-BE49-F238E27FC236}">
                <a16:creationId xmlns:a16="http://schemas.microsoft.com/office/drawing/2014/main" id="{67F9B7B2-EEAE-4E5C-BAB8-A3CD6EEB5B2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08015" y="1582232"/>
            <a:ext cx="3175969" cy="4495183"/>
          </a:xfrm>
        </p:spPr>
      </p:pic>
      <p:sp>
        <p:nvSpPr>
          <p:cNvPr id="5" name="Rectangle 4">
            <a:extLst>
              <a:ext uri="{FF2B5EF4-FFF2-40B4-BE49-F238E27FC236}">
                <a16:creationId xmlns:a16="http://schemas.microsoft.com/office/drawing/2014/main" id="{56EB6EC2-0267-4758-860F-273C85C1F2B3}"/>
              </a:ext>
            </a:extLst>
          </p:cNvPr>
          <p:cNvSpPr/>
          <p:nvPr/>
        </p:nvSpPr>
        <p:spPr>
          <a:xfrm>
            <a:off x="5402129" y="6191472"/>
            <a:ext cx="1744580" cy="369332"/>
          </a:xfrm>
          <a:prstGeom prst="rect">
            <a:avLst/>
          </a:prstGeom>
        </p:spPr>
        <p:txBody>
          <a:bodyPr wrap="none">
            <a:spAutoFit/>
          </a:bodyPr>
          <a:lstStyle/>
          <a:p>
            <a:pPr algn="ctr"/>
            <a:r>
              <a:rPr lang="en-US" dirty="0"/>
              <a:t>(click on picture)</a:t>
            </a:r>
          </a:p>
        </p:txBody>
      </p:sp>
    </p:spTree>
    <p:extLst>
      <p:ext uri="{BB962C8B-B14F-4D97-AF65-F5344CB8AC3E}">
        <p14:creationId xmlns:p14="http://schemas.microsoft.com/office/powerpoint/2010/main" val="333977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0BD0-4CE0-4CB7-ADD2-59A89179E851}"/>
              </a:ext>
            </a:extLst>
          </p:cNvPr>
          <p:cNvSpPr>
            <a:spLocks noGrp="1"/>
          </p:cNvSpPr>
          <p:nvPr>
            <p:ph type="title"/>
          </p:nvPr>
        </p:nvSpPr>
        <p:spPr/>
        <p:txBody>
          <a:bodyPr/>
          <a:lstStyle/>
          <a:p>
            <a:r>
              <a:rPr lang="en-US" dirty="0"/>
              <a:t> Developmental Traits of Toddlers</a:t>
            </a:r>
          </a:p>
        </p:txBody>
      </p:sp>
      <p:graphicFrame>
        <p:nvGraphicFramePr>
          <p:cNvPr id="4" name="Table 3">
            <a:extLst>
              <a:ext uri="{FF2B5EF4-FFF2-40B4-BE49-F238E27FC236}">
                <a16:creationId xmlns:a16="http://schemas.microsoft.com/office/drawing/2014/main" id="{AE14F7AE-318F-4E33-BDC3-A24AFF541C3B}"/>
              </a:ext>
            </a:extLst>
          </p:cNvPr>
          <p:cNvGraphicFramePr>
            <a:graphicFrameLocks noGrp="1"/>
          </p:cNvGraphicFramePr>
          <p:nvPr>
            <p:extLst>
              <p:ext uri="{D42A27DB-BD31-4B8C-83A1-F6EECF244321}">
                <p14:modId xmlns:p14="http://schemas.microsoft.com/office/powerpoint/2010/main" val="2569681280"/>
              </p:ext>
            </p:extLst>
          </p:nvPr>
        </p:nvGraphicFramePr>
        <p:xfrm>
          <a:off x="1338417" y="1672797"/>
          <a:ext cx="10046517" cy="4554969"/>
        </p:xfrm>
        <a:graphic>
          <a:graphicData uri="http://schemas.openxmlformats.org/drawingml/2006/table">
            <a:tbl>
              <a:tblPr firstRow="1" bandRow="1">
                <a:tableStyleId>{93296810-A885-4BE3-A3E7-6D5BEEA58F35}</a:tableStyleId>
              </a:tblPr>
              <a:tblGrid>
                <a:gridCol w="2912034">
                  <a:extLst>
                    <a:ext uri="{9D8B030D-6E8A-4147-A177-3AD203B41FA5}">
                      <a16:colId xmlns:a16="http://schemas.microsoft.com/office/drawing/2014/main" val="20000"/>
                    </a:ext>
                  </a:extLst>
                </a:gridCol>
                <a:gridCol w="3640043">
                  <a:extLst>
                    <a:ext uri="{9D8B030D-6E8A-4147-A177-3AD203B41FA5}">
                      <a16:colId xmlns:a16="http://schemas.microsoft.com/office/drawing/2014/main" val="20001"/>
                    </a:ext>
                  </a:extLst>
                </a:gridCol>
                <a:gridCol w="3494440">
                  <a:extLst>
                    <a:ext uri="{9D8B030D-6E8A-4147-A177-3AD203B41FA5}">
                      <a16:colId xmlns:a16="http://schemas.microsoft.com/office/drawing/2014/main" val="20002"/>
                    </a:ext>
                  </a:extLst>
                </a:gridCol>
              </a:tblGrid>
              <a:tr h="1183141">
                <a:tc>
                  <a:txBody>
                    <a:bodyPr/>
                    <a:lstStyle/>
                    <a:p>
                      <a:pPr marL="0" marR="0" lvl="0" indent="0" algn="ctr" defTabSz="914126" rtl="0" eaLnBrk="1" fontAlgn="auto" latinLnBrk="0" hangingPunct="1">
                        <a:lnSpc>
                          <a:spcPct val="100000"/>
                        </a:lnSpc>
                        <a:spcBef>
                          <a:spcPts val="600"/>
                        </a:spcBef>
                        <a:spcAft>
                          <a:spcPts val="0"/>
                        </a:spcAft>
                        <a:buClrTx/>
                        <a:buSzTx/>
                        <a:buFontTx/>
                        <a:buNone/>
                        <a:tabLst/>
                        <a:defRPr/>
                      </a:pPr>
                      <a:endParaRPr kumimoji="0" lang="en-US" sz="2400" u="none" strike="noStrike" kern="1200" cap="none" spc="0" normalizeH="0" baseline="0" noProof="0" dirty="0">
                        <a:ln>
                          <a:noFill/>
                        </a:ln>
                        <a:effectLst/>
                        <a:uLnTx/>
                        <a:uFillTx/>
                      </a:endParaRPr>
                    </a:p>
                    <a:p>
                      <a:pPr marL="0" marR="0" lvl="0" indent="0" algn="ctr" defTabSz="914126" rtl="0" eaLnBrk="1" fontAlgn="auto" latinLnBrk="0" hangingPunct="1">
                        <a:lnSpc>
                          <a:spcPct val="100000"/>
                        </a:lnSpc>
                        <a:spcBef>
                          <a:spcPts val="600"/>
                        </a:spcBef>
                        <a:spcAft>
                          <a:spcPts val="0"/>
                        </a:spcAft>
                        <a:buClrTx/>
                        <a:buSzTx/>
                        <a:buFontTx/>
                        <a:buNone/>
                        <a:tabLst/>
                        <a:defRPr/>
                      </a:pPr>
                      <a:r>
                        <a:rPr kumimoji="0" lang="en-US" sz="2400" u="none" strike="noStrike" kern="1200" cap="none" spc="0" normalizeH="0" baseline="0" noProof="0" dirty="0">
                          <a:ln>
                            <a:noFill/>
                          </a:ln>
                          <a:effectLst/>
                          <a:uLnTx/>
                          <a:uFillTx/>
                        </a:rPr>
                        <a:t>Intellectual Skills</a:t>
                      </a:r>
                    </a:p>
                    <a:p>
                      <a:pPr algn="ctr">
                        <a:spcBef>
                          <a:spcPts val="600"/>
                        </a:spcBef>
                        <a:spcAft>
                          <a:spcPts val="600"/>
                        </a:spcAft>
                      </a:pPr>
                      <a:endParaRPr lang="en-US" sz="2000" dirty="0"/>
                    </a:p>
                  </a:txBody>
                  <a:tcPr/>
                </a:tc>
                <a:tc>
                  <a:txBody>
                    <a:bodyPr/>
                    <a:lstStyle/>
                    <a:p>
                      <a:pPr algn="ctr">
                        <a:lnSpc>
                          <a:spcPct val="100000"/>
                        </a:lnSpc>
                        <a:spcBef>
                          <a:spcPts val="0"/>
                        </a:spcBef>
                        <a:spcAft>
                          <a:spcPts val="0"/>
                        </a:spcAft>
                      </a:pPr>
                      <a:endParaRPr lang="en-US" sz="2400" dirty="0"/>
                    </a:p>
                    <a:p>
                      <a:pPr algn="ctr">
                        <a:lnSpc>
                          <a:spcPct val="100000"/>
                        </a:lnSpc>
                        <a:spcBef>
                          <a:spcPts val="0"/>
                        </a:spcBef>
                        <a:spcAft>
                          <a:spcPts val="0"/>
                        </a:spcAft>
                      </a:pPr>
                      <a:r>
                        <a:rPr lang="en-US" sz="2400" dirty="0"/>
                        <a:t>Physical Skills</a:t>
                      </a:r>
                    </a:p>
                  </a:txBody>
                  <a:tcPr/>
                </a:tc>
                <a:tc>
                  <a:txBody>
                    <a:bodyPr/>
                    <a:lstStyle/>
                    <a:p>
                      <a:pPr algn="ctr">
                        <a:spcBef>
                          <a:spcPts val="0"/>
                        </a:spcBef>
                        <a:spcAft>
                          <a:spcPts val="0"/>
                        </a:spcAft>
                      </a:pPr>
                      <a:endParaRPr lang="en-US" sz="2400" dirty="0"/>
                    </a:p>
                    <a:p>
                      <a:pPr algn="ctr">
                        <a:spcBef>
                          <a:spcPts val="0"/>
                        </a:spcBef>
                        <a:spcAft>
                          <a:spcPts val="0"/>
                        </a:spcAft>
                      </a:pPr>
                      <a:r>
                        <a:rPr lang="en-US" sz="2400" dirty="0"/>
                        <a:t>Social-emotional Skills</a:t>
                      </a:r>
                    </a:p>
                  </a:txBody>
                  <a:tcPr/>
                </a:tc>
                <a:extLst>
                  <a:ext uri="{0D108BD9-81ED-4DB2-BD59-A6C34878D82A}">
                    <a16:rowId xmlns:a16="http://schemas.microsoft.com/office/drawing/2014/main" val="10000"/>
                  </a:ext>
                </a:extLst>
              </a:tr>
              <a:tr h="1017223">
                <a:tc>
                  <a:txBody>
                    <a:bodyPr/>
                    <a:lstStyle/>
                    <a:p>
                      <a:endParaRPr lang="en-US" dirty="0"/>
                    </a:p>
                    <a:p>
                      <a:pPr marL="0" indent="0">
                        <a:buFont typeface="Arial" panose="020B0604020202020204" pitchFamily="34" charset="0"/>
                        <a:buNone/>
                      </a:pPr>
                      <a:r>
                        <a:rPr lang="en-US" sz="1800" kern="1200" dirty="0">
                          <a:effectLst/>
                        </a:rPr>
                        <a:t>Gives mechanical toy to caregiver to activate toy.</a:t>
                      </a:r>
                      <a:endParaRPr lang="en-US" sz="1800" kern="1200" dirty="0">
                        <a:solidFill>
                          <a:schemeClr val="tx1"/>
                        </a:solidFill>
                        <a:effectLst/>
                        <a:latin typeface="+mn-lt"/>
                        <a:ea typeface="+mn-ea"/>
                        <a:cs typeface="+mn-cs"/>
                      </a:endParaRPr>
                    </a:p>
                  </a:txBody>
                  <a:tcPr/>
                </a:tc>
                <a:tc>
                  <a:txBody>
                    <a:bodyPr/>
                    <a:lstStyle/>
                    <a:p>
                      <a:endParaRPr lang="en-US" dirty="0"/>
                    </a:p>
                    <a:p>
                      <a:r>
                        <a:rPr lang="en-US" dirty="0"/>
                        <a:t>Builds towers consisting of two one-inch cubes</a:t>
                      </a:r>
                      <a:endParaRPr lang="en-US" dirty="0">
                        <a:solidFill>
                          <a:schemeClr val="tx1"/>
                        </a:solidFill>
                      </a:endParaRPr>
                    </a:p>
                  </a:txBody>
                  <a:tcPr/>
                </a:tc>
                <a:tc>
                  <a:txBody>
                    <a:bodyPr/>
                    <a:lstStyle/>
                    <a:p>
                      <a:endParaRPr lang="en-US" dirty="0"/>
                    </a:p>
                    <a:p>
                      <a:pPr marL="0" indent="0">
                        <a:buFont typeface="Arial" panose="020B0604020202020204" pitchFamily="34" charset="0"/>
                        <a:buNone/>
                      </a:pPr>
                      <a:r>
                        <a:rPr lang="en-US" sz="1800" kern="1200" dirty="0">
                          <a:effectLst/>
                        </a:rPr>
                        <a:t>Demands personal attention</a:t>
                      </a:r>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r h="1130457">
                <a:tc>
                  <a:txBody>
                    <a:bodyPr/>
                    <a:lstStyle/>
                    <a:p>
                      <a:endParaRPr lang="en-US" dirty="0"/>
                    </a:p>
                    <a:p>
                      <a:pPr marL="0" indent="0">
                        <a:buFont typeface="Arial" panose="020B0604020202020204" pitchFamily="34" charset="0"/>
                        <a:buNone/>
                      </a:pPr>
                      <a:r>
                        <a:rPr lang="en-US" sz="1800" kern="1200" dirty="0">
                          <a:effectLst/>
                        </a:rPr>
                        <a:t>Identifies family members in photographs</a:t>
                      </a:r>
                    </a:p>
                    <a:p>
                      <a:endParaRPr lang="en-US" dirty="0">
                        <a:solidFill>
                          <a:schemeClr val="tx1"/>
                        </a:solidFill>
                      </a:endParaRPr>
                    </a:p>
                  </a:txBody>
                  <a:tcPr/>
                </a:tc>
                <a:tc>
                  <a:txBody>
                    <a:bodyPr/>
                    <a:lstStyle/>
                    <a:p>
                      <a:endParaRPr lang="en-US" dirty="0"/>
                    </a:p>
                    <a:p>
                      <a:r>
                        <a:rPr lang="en-US" dirty="0"/>
                        <a:t>Climbs</a:t>
                      </a:r>
                      <a:r>
                        <a:rPr lang="en-US" baseline="0" dirty="0"/>
                        <a:t> up and down stairs</a:t>
                      </a:r>
                      <a:endParaRPr lang="en-US" dirty="0">
                        <a:solidFill>
                          <a:schemeClr val="tx1"/>
                        </a:solidFill>
                      </a:endParaRPr>
                    </a:p>
                  </a:txBody>
                  <a:tcPr/>
                </a:tc>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Enjoys solitary play</a:t>
                      </a:r>
                    </a:p>
                    <a:p>
                      <a:endParaRPr lang="en-US" dirty="0"/>
                    </a:p>
                  </a:txBody>
                  <a:tcPr/>
                </a:tc>
                <a:extLst>
                  <a:ext uri="{0D108BD9-81ED-4DB2-BD59-A6C34878D82A}">
                    <a16:rowId xmlns:a16="http://schemas.microsoft.com/office/drawing/2014/main" val="10002"/>
                  </a:ext>
                </a:extLst>
              </a:tr>
              <a:tr h="1068866">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Mimics adult behaviors</a:t>
                      </a:r>
                    </a:p>
                    <a:p>
                      <a:endParaRPr lang="en-US" dirty="0">
                        <a:solidFill>
                          <a:schemeClr val="tx1"/>
                        </a:solidFill>
                      </a:endParaRPr>
                    </a:p>
                  </a:txBody>
                  <a:tcPr/>
                </a:tc>
                <a:tc>
                  <a:txBody>
                    <a:bodyPr/>
                    <a:lstStyle/>
                    <a:p>
                      <a:endParaRPr lang="en-US" dirty="0"/>
                    </a:p>
                    <a:p>
                      <a:r>
                        <a:rPr lang="en-US" dirty="0"/>
                        <a:t>Draws spontaneous scribbling</a:t>
                      </a:r>
                      <a:endParaRPr lang="en-US" dirty="0">
                        <a:solidFill>
                          <a:schemeClr val="tx1"/>
                        </a:solidFill>
                      </a:endParaRPr>
                    </a:p>
                  </a:txBody>
                  <a:tcPr/>
                </a:tc>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Likes to claim things as “mine”</a:t>
                      </a:r>
                    </a:p>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5524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5588-508D-4731-9381-761375BBD893}"/>
              </a:ext>
            </a:extLst>
          </p:cNvPr>
          <p:cNvSpPr>
            <a:spLocks noGrp="1"/>
          </p:cNvSpPr>
          <p:nvPr>
            <p:ph type="title"/>
          </p:nvPr>
        </p:nvSpPr>
        <p:spPr/>
        <p:txBody>
          <a:bodyPr/>
          <a:lstStyle/>
          <a:p>
            <a:r>
              <a:rPr lang="en-US" dirty="0"/>
              <a:t>Two-Year-Old Child Development Stages and Milestones</a:t>
            </a:r>
          </a:p>
        </p:txBody>
      </p:sp>
      <p:pic>
        <p:nvPicPr>
          <p:cNvPr id="4" name="Content Placeholder 9">
            <a:hlinkClick r:id="rId3"/>
            <a:extLst>
              <a:ext uri="{FF2B5EF4-FFF2-40B4-BE49-F238E27FC236}">
                <a16:creationId xmlns:a16="http://schemas.microsoft.com/office/drawing/2014/main" id="{6A73648B-CBC3-45A9-813C-85A86A48478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23521" y="1159951"/>
            <a:ext cx="6050796" cy="4538098"/>
          </a:xfrm>
        </p:spPr>
      </p:pic>
      <p:sp>
        <p:nvSpPr>
          <p:cNvPr id="5" name="Rectangle 4">
            <a:extLst>
              <a:ext uri="{FF2B5EF4-FFF2-40B4-BE49-F238E27FC236}">
                <a16:creationId xmlns:a16="http://schemas.microsoft.com/office/drawing/2014/main" id="{60E6097F-BAEA-48D8-B886-C29C497656A8}"/>
              </a:ext>
            </a:extLst>
          </p:cNvPr>
          <p:cNvSpPr/>
          <p:nvPr/>
        </p:nvSpPr>
        <p:spPr>
          <a:xfrm>
            <a:off x="5770390" y="5698049"/>
            <a:ext cx="1744580" cy="369332"/>
          </a:xfrm>
          <a:prstGeom prst="rect">
            <a:avLst/>
          </a:prstGeom>
        </p:spPr>
        <p:txBody>
          <a:bodyPr wrap="none">
            <a:spAutoFit/>
          </a:bodyPr>
          <a:lstStyle/>
          <a:p>
            <a:pPr algn="ctr"/>
            <a:r>
              <a:rPr lang="en-US" dirty="0"/>
              <a:t>(click on picture)</a:t>
            </a:r>
          </a:p>
        </p:txBody>
      </p:sp>
    </p:spTree>
    <p:extLst>
      <p:ext uri="{BB962C8B-B14F-4D97-AF65-F5344CB8AC3E}">
        <p14:creationId xmlns:p14="http://schemas.microsoft.com/office/powerpoint/2010/main" val="175004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213D-2EAE-49A1-A864-A0102E4F496C}"/>
              </a:ext>
            </a:extLst>
          </p:cNvPr>
          <p:cNvSpPr>
            <a:spLocks noGrp="1"/>
          </p:cNvSpPr>
          <p:nvPr>
            <p:ph type="title"/>
          </p:nvPr>
        </p:nvSpPr>
        <p:spPr/>
        <p:txBody>
          <a:bodyPr/>
          <a:lstStyle/>
          <a:p>
            <a:r>
              <a:rPr lang="en-US" dirty="0"/>
              <a:t> Developmental Traits of Preschoolers</a:t>
            </a:r>
          </a:p>
        </p:txBody>
      </p:sp>
      <p:graphicFrame>
        <p:nvGraphicFramePr>
          <p:cNvPr id="4" name="Table 3">
            <a:extLst>
              <a:ext uri="{FF2B5EF4-FFF2-40B4-BE49-F238E27FC236}">
                <a16:creationId xmlns:a16="http://schemas.microsoft.com/office/drawing/2014/main" id="{3CE568E2-3176-45FB-8AB0-C1D1C7DD1596}"/>
              </a:ext>
            </a:extLst>
          </p:cNvPr>
          <p:cNvGraphicFramePr>
            <a:graphicFrameLocks noGrp="1"/>
          </p:cNvGraphicFramePr>
          <p:nvPr>
            <p:extLst>
              <p:ext uri="{D42A27DB-BD31-4B8C-83A1-F6EECF244321}">
                <p14:modId xmlns:p14="http://schemas.microsoft.com/office/powerpoint/2010/main" val="428287215"/>
              </p:ext>
            </p:extLst>
          </p:nvPr>
        </p:nvGraphicFramePr>
        <p:xfrm>
          <a:off x="950467" y="1558732"/>
          <a:ext cx="10291065" cy="4663285"/>
        </p:xfrm>
        <a:graphic>
          <a:graphicData uri="http://schemas.openxmlformats.org/drawingml/2006/table">
            <a:tbl>
              <a:tblPr firstRow="1" bandRow="1">
                <a:tableStyleId>{93296810-A885-4BE3-A3E7-6D5BEEA58F35}</a:tableStyleId>
              </a:tblPr>
              <a:tblGrid>
                <a:gridCol w="3430355">
                  <a:extLst>
                    <a:ext uri="{9D8B030D-6E8A-4147-A177-3AD203B41FA5}">
                      <a16:colId xmlns:a16="http://schemas.microsoft.com/office/drawing/2014/main" val="20000"/>
                    </a:ext>
                  </a:extLst>
                </a:gridCol>
                <a:gridCol w="3430355">
                  <a:extLst>
                    <a:ext uri="{9D8B030D-6E8A-4147-A177-3AD203B41FA5}">
                      <a16:colId xmlns:a16="http://schemas.microsoft.com/office/drawing/2014/main" val="20001"/>
                    </a:ext>
                  </a:extLst>
                </a:gridCol>
                <a:gridCol w="3430355">
                  <a:extLst>
                    <a:ext uri="{9D8B030D-6E8A-4147-A177-3AD203B41FA5}">
                      <a16:colId xmlns:a16="http://schemas.microsoft.com/office/drawing/2014/main" val="20002"/>
                    </a:ext>
                  </a:extLst>
                </a:gridCol>
              </a:tblGrid>
              <a:tr h="914398">
                <a:tc>
                  <a:txBody>
                    <a:bodyPr/>
                    <a:lstStyle/>
                    <a:p>
                      <a:pPr algn="ctr">
                        <a:lnSpc>
                          <a:spcPct val="100000"/>
                        </a:lnSpc>
                        <a:spcBef>
                          <a:spcPts val="0"/>
                        </a:spcBef>
                        <a:spcAft>
                          <a:spcPts val="0"/>
                        </a:spcAft>
                      </a:pPr>
                      <a:endParaRPr lang="en-US" sz="2000" dirty="0"/>
                    </a:p>
                    <a:p>
                      <a:pPr algn="ctr">
                        <a:lnSpc>
                          <a:spcPct val="100000"/>
                        </a:lnSpc>
                        <a:spcBef>
                          <a:spcPts val="0"/>
                        </a:spcBef>
                        <a:spcAft>
                          <a:spcPts val="0"/>
                        </a:spcAft>
                      </a:pPr>
                      <a:r>
                        <a:rPr lang="en-US" sz="2000" dirty="0"/>
                        <a:t>Intellectual Skills</a:t>
                      </a:r>
                    </a:p>
                  </a:txBody>
                  <a:tcPr/>
                </a:tc>
                <a:tc>
                  <a:txBody>
                    <a:bodyPr/>
                    <a:lstStyle/>
                    <a:p>
                      <a:pPr algn="ctr">
                        <a:lnSpc>
                          <a:spcPct val="100000"/>
                        </a:lnSpc>
                      </a:pPr>
                      <a:endParaRPr lang="en-US" sz="2000" dirty="0"/>
                    </a:p>
                    <a:p>
                      <a:pPr algn="ctr">
                        <a:lnSpc>
                          <a:spcPct val="100000"/>
                        </a:lnSpc>
                      </a:pPr>
                      <a:r>
                        <a:rPr lang="en-US" sz="2000" dirty="0"/>
                        <a:t>Physical Skills</a:t>
                      </a:r>
                    </a:p>
                  </a:txBody>
                  <a:tcPr/>
                </a:tc>
                <a:tc>
                  <a:txBody>
                    <a:bodyPr/>
                    <a:lstStyle/>
                    <a:p>
                      <a:pPr lvl="0" algn="ctr">
                        <a:lnSpc>
                          <a:spcPct val="100000"/>
                        </a:lnSpc>
                        <a:spcBef>
                          <a:spcPts val="0"/>
                        </a:spcBef>
                        <a:spcAft>
                          <a:spcPts val="0"/>
                        </a:spcAft>
                      </a:pPr>
                      <a:endParaRPr lang="en-US" sz="2000" dirty="0"/>
                    </a:p>
                    <a:p>
                      <a:pPr lvl="0" algn="ctr">
                        <a:lnSpc>
                          <a:spcPct val="100000"/>
                        </a:lnSpc>
                        <a:spcBef>
                          <a:spcPts val="0"/>
                        </a:spcBef>
                        <a:spcAft>
                          <a:spcPts val="0"/>
                        </a:spcAft>
                      </a:pPr>
                      <a:r>
                        <a:rPr lang="en-US" sz="2000" dirty="0"/>
                        <a:t>Social-emotional Skills</a:t>
                      </a:r>
                    </a:p>
                  </a:txBody>
                  <a:tcPr/>
                </a:tc>
                <a:extLst>
                  <a:ext uri="{0D108BD9-81ED-4DB2-BD59-A6C34878D82A}">
                    <a16:rowId xmlns:a16="http://schemas.microsoft.com/office/drawing/2014/main" val="10000"/>
                  </a:ext>
                </a:extLst>
              </a:tr>
              <a:tr h="1249629">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Child can answer routine questions</a:t>
                      </a:r>
                    </a:p>
                    <a:p>
                      <a:endParaRPr lang="en-US" dirty="0"/>
                    </a:p>
                  </a:txBody>
                  <a:tcPr/>
                </a:tc>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Attempts to balance on one foot</a:t>
                      </a:r>
                    </a:p>
                    <a:p>
                      <a:endParaRPr lang="en-US" dirty="0"/>
                    </a:p>
                  </a:txBody>
                  <a:tcPr/>
                </a:tc>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Continues to be self-centered</a:t>
                      </a:r>
                    </a:p>
                    <a:p>
                      <a:endParaRPr lang="en-US" dirty="0"/>
                    </a:p>
                  </a:txBody>
                  <a:tcPr/>
                </a:tc>
                <a:extLst>
                  <a:ext uri="{0D108BD9-81ED-4DB2-BD59-A6C34878D82A}">
                    <a16:rowId xmlns:a16="http://schemas.microsoft.com/office/drawing/2014/main" val="10001"/>
                  </a:ext>
                </a:extLst>
              </a:tr>
              <a:tr h="1249629">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Combines two or more words (boy hit)</a:t>
                      </a:r>
                    </a:p>
                    <a:p>
                      <a:endParaRPr lang="en-US" dirty="0"/>
                    </a:p>
                  </a:txBody>
                  <a:tcPr/>
                </a:tc>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Catches a bean bag while standing</a:t>
                      </a:r>
                    </a:p>
                    <a:p>
                      <a:endParaRPr lang="en-US" dirty="0"/>
                    </a:p>
                  </a:txBody>
                  <a:tcPr/>
                </a:tc>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Likes to be accepted by others</a:t>
                      </a:r>
                    </a:p>
                    <a:p>
                      <a:endParaRPr lang="en-US" dirty="0"/>
                    </a:p>
                  </a:txBody>
                  <a:tcPr/>
                </a:tc>
                <a:extLst>
                  <a:ext uri="{0D108BD9-81ED-4DB2-BD59-A6C34878D82A}">
                    <a16:rowId xmlns:a16="http://schemas.microsoft.com/office/drawing/2014/main" val="10002"/>
                  </a:ext>
                </a:extLst>
              </a:tr>
              <a:tr h="1249629">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Follows two-step directions</a:t>
                      </a:r>
                    </a:p>
                    <a:p>
                      <a:endParaRPr lang="en-US" dirty="0"/>
                    </a:p>
                  </a:txBody>
                  <a:tcPr/>
                </a:tc>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Runs without falling</a:t>
                      </a:r>
                    </a:p>
                    <a:p>
                      <a:endParaRPr lang="en-US" dirty="0"/>
                    </a:p>
                  </a:txBody>
                  <a:tcPr/>
                </a:tc>
                <a:tc>
                  <a:txBody>
                    <a:bodyPr/>
                    <a:lstStyle/>
                    <a:p>
                      <a:endParaRPr lang="en-US" dirty="0"/>
                    </a:p>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Uses language to make friends and to alienate others</a:t>
                      </a:r>
                    </a:p>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903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3BD4-B1B0-485A-8A7F-B890C720709C}"/>
              </a:ext>
            </a:extLst>
          </p:cNvPr>
          <p:cNvSpPr>
            <a:spLocks noGrp="1"/>
          </p:cNvSpPr>
          <p:nvPr>
            <p:ph type="title"/>
          </p:nvPr>
        </p:nvSpPr>
        <p:spPr/>
        <p:txBody>
          <a:bodyPr/>
          <a:lstStyle/>
          <a:p>
            <a:r>
              <a:rPr lang="en-US" dirty="0"/>
              <a:t>Four-Year-Old Child Development Stages and Milestones</a:t>
            </a:r>
          </a:p>
        </p:txBody>
      </p:sp>
      <p:pic>
        <p:nvPicPr>
          <p:cNvPr id="4" name="Content Placeholder 6">
            <a:hlinkClick r:id="rId3"/>
            <a:extLst>
              <a:ext uri="{FF2B5EF4-FFF2-40B4-BE49-F238E27FC236}">
                <a16:creationId xmlns:a16="http://schemas.microsoft.com/office/drawing/2014/main" id="{101C5983-DE32-4F6D-A24A-BC7282DE3C9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52863" y="1427356"/>
            <a:ext cx="6886273" cy="4593143"/>
          </a:xfrm>
        </p:spPr>
      </p:pic>
      <p:sp>
        <p:nvSpPr>
          <p:cNvPr id="5" name="Rectangle 4">
            <a:extLst>
              <a:ext uri="{FF2B5EF4-FFF2-40B4-BE49-F238E27FC236}">
                <a16:creationId xmlns:a16="http://schemas.microsoft.com/office/drawing/2014/main" id="{4757C856-8C5F-4321-8880-D37792E8373E}"/>
              </a:ext>
            </a:extLst>
          </p:cNvPr>
          <p:cNvSpPr/>
          <p:nvPr/>
        </p:nvSpPr>
        <p:spPr>
          <a:xfrm>
            <a:off x="5223709" y="6164346"/>
            <a:ext cx="1744580" cy="369332"/>
          </a:xfrm>
          <a:prstGeom prst="rect">
            <a:avLst/>
          </a:prstGeom>
        </p:spPr>
        <p:txBody>
          <a:bodyPr wrap="none">
            <a:spAutoFit/>
          </a:bodyPr>
          <a:lstStyle/>
          <a:p>
            <a:pPr algn="ctr"/>
            <a:r>
              <a:rPr lang="en-US" dirty="0"/>
              <a:t>(click on picture)</a:t>
            </a:r>
          </a:p>
        </p:txBody>
      </p:sp>
    </p:spTree>
    <p:extLst>
      <p:ext uri="{BB962C8B-B14F-4D97-AF65-F5344CB8AC3E}">
        <p14:creationId xmlns:p14="http://schemas.microsoft.com/office/powerpoint/2010/main" val="8923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734B-413A-47E7-8ABE-BADC733794AC}"/>
              </a:ext>
            </a:extLst>
          </p:cNvPr>
          <p:cNvSpPr>
            <a:spLocks noGrp="1"/>
          </p:cNvSpPr>
          <p:nvPr>
            <p:ph type="title"/>
          </p:nvPr>
        </p:nvSpPr>
        <p:spPr/>
        <p:txBody>
          <a:bodyPr/>
          <a:lstStyle/>
          <a:p>
            <a:r>
              <a:rPr lang="en-US" dirty="0"/>
              <a:t> Developmental Traits of School-Age Children</a:t>
            </a:r>
          </a:p>
        </p:txBody>
      </p:sp>
      <p:graphicFrame>
        <p:nvGraphicFramePr>
          <p:cNvPr id="4" name="Table 3">
            <a:extLst>
              <a:ext uri="{FF2B5EF4-FFF2-40B4-BE49-F238E27FC236}">
                <a16:creationId xmlns:a16="http://schemas.microsoft.com/office/drawing/2014/main" id="{7F95A941-4453-418C-87FE-15ED2BF26924}"/>
              </a:ext>
            </a:extLst>
          </p:cNvPr>
          <p:cNvGraphicFramePr>
            <a:graphicFrameLocks noGrp="1"/>
          </p:cNvGraphicFramePr>
          <p:nvPr>
            <p:extLst>
              <p:ext uri="{D42A27DB-BD31-4B8C-83A1-F6EECF244321}">
                <p14:modId xmlns:p14="http://schemas.microsoft.com/office/powerpoint/2010/main" val="1643955603"/>
              </p:ext>
            </p:extLst>
          </p:nvPr>
        </p:nvGraphicFramePr>
        <p:xfrm>
          <a:off x="740664" y="1666877"/>
          <a:ext cx="10291065" cy="4392878"/>
        </p:xfrm>
        <a:graphic>
          <a:graphicData uri="http://schemas.openxmlformats.org/drawingml/2006/table">
            <a:tbl>
              <a:tblPr firstRow="1" bandRow="1">
                <a:tableStyleId>{93296810-A885-4BE3-A3E7-6D5BEEA58F35}</a:tableStyleId>
              </a:tblPr>
              <a:tblGrid>
                <a:gridCol w="3430355">
                  <a:extLst>
                    <a:ext uri="{9D8B030D-6E8A-4147-A177-3AD203B41FA5}">
                      <a16:colId xmlns:a16="http://schemas.microsoft.com/office/drawing/2014/main" val="20000"/>
                    </a:ext>
                  </a:extLst>
                </a:gridCol>
                <a:gridCol w="3430355">
                  <a:extLst>
                    <a:ext uri="{9D8B030D-6E8A-4147-A177-3AD203B41FA5}">
                      <a16:colId xmlns:a16="http://schemas.microsoft.com/office/drawing/2014/main" val="20001"/>
                    </a:ext>
                  </a:extLst>
                </a:gridCol>
                <a:gridCol w="3430355">
                  <a:extLst>
                    <a:ext uri="{9D8B030D-6E8A-4147-A177-3AD203B41FA5}">
                      <a16:colId xmlns:a16="http://schemas.microsoft.com/office/drawing/2014/main" val="20002"/>
                    </a:ext>
                  </a:extLst>
                </a:gridCol>
              </a:tblGrid>
              <a:tr h="713092">
                <a:tc>
                  <a:txBody>
                    <a:bodyPr/>
                    <a:lstStyle/>
                    <a:p>
                      <a:pPr algn="ctr">
                        <a:lnSpc>
                          <a:spcPct val="150000"/>
                        </a:lnSpc>
                      </a:pPr>
                      <a:r>
                        <a:rPr lang="en-US" sz="2000" dirty="0"/>
                        <a:t>Intellectual Skills</a:t>
                      </a:r>
                    </a:p>
                  </a:txBody>
                  <a:tcPr/>
                </a:tc>
                <a:tc>
                  <a:txBody>
                    <a:bodyPr/>
                    <a:lstStyle/>
                    <a:p>
                      <a:pPr algn="ctr">
                        <a:lnSpc>
                          <a:spcPct val="150000"/>
                        </a:lnSpc>
                      </a:pPr>
                      <a:r>
                        <a:rPr lang="en-US" sz="2000" dirty="0"/>
                        <a:t>Physical Skills</a:t>
                      </a:r>
                    </a:p>
                  </a:txBody>
                  <a:tcPr/>
                </a:tc>
                <a:tc>
                  <a:txBody>
                    <a:bodyPr/>
                    <a:lstStyle/>
                    <a:p>
                      <a:pPr algn="ctr">
                        <a:lnSpc>
                          <a:spcPct val="150000"/>
                        </a:lnSpc>
                        <a:spcBef>
                          <a:spcPts val="600"/>
                        </a:spcBef>
                        <a:spcAft>
                          <a:spcPts val="600"/>
                        </a:spcAft>
                      </a:pPr>
                      <a:r>
                        <a:rPr lang="en-US" sz="2000" dirty="0"/>
                        <a:t>Social-emotional Skills</a:t>
                      </a:r>
                    </a:p>
                  </a:txBody>
                  <a:tcPr/>
                </a:tc>
                <a:extLst>
                  <a:ext uri="{0D108BD9-81ED-4DB2-BD59-A6C34878D82A}">
                    <a16:rowId xmlns:a16="http://schemas.microsoft.com/office/drawing/2014/main" val="10000"/>
                  </a:ext>
                </a:extLst>
              </a:tr>
              <a:tr h="1089446">
                <a:tc>
                  <a:txBody>
                    <a:bodyPr/>
                    <a:lstStyle/>
                    <a:p>
                      <a:pPr>
                        <a:spcBef>
                          <a:spcPts val="600"/>
                        </a:spcBef>
                        <a:spcAft>
                          <a:spcPts val="600"/>
                        </a:spcAft>
                      </a:pPr>
                      <a:r>
                        <a:rPr lang="en-US" sz="1800" kern="1200" dirty="0">
                          <a:effectLst/>
                        </a:rPr>
                        <a:t>A six-year-old child normally can follow a series of three commands in a row.</a:t>
                      </a:r>
                      <a:endParaRPr lang="en-US" dirty="0"/>
                    </a:p>
                  </a:txBody>
                  <a:tcPr/>
                </a:tc>
                <a:tc>
                  <a:txBody>
                    <a:bodyPr/>
                    <a:lstStyle/>
                    <a:p>
                      <a:r>
                        <a:rPr lang="en-US" sz="1800" kern="1200" dirty="0">
                          <a:effectLst/>
                        </a:rPr>
                        <a:t>Fine motor skills may also vary widely.</a:t>
                      </a:r>
                      <a:endParaRPr lang="en-US" dirty="0"/>
                    </a:p>
                  </a:txBody>
                  <a:tcPr/>
                </a:tc>
                <a:tc>
                  <a:txBody>
                    <a:bodyPr/>
                    <a:lstStyle/>
                    <a:p>
                      <a:pPr>
                        <a:spcBef>
                          <a:spcPts val="600"/>
                        </a:spcBef>
                        <a:spcAft>
                          <a:spcPts val="600"/>
                        </a:spcAft>
                      </a:pPr>
                      <a:r>
                        <a:rPr lang="en-US" sz="1800" kern="1200" dirty="0">
                          <a:effectLst/>
                        </a:rPr>
                        <a:t>Friendships at this age tend to be mainly with members of the same sex.</a:t>
                      </a:r>
                      <a:endParaRPr lang="en-US" dirty="0"/>
                    </a:p>
                  </a:txBody>
                  <a:tcPr/>
                </a:tc>
                <a:extLst>
                  <a:ext uri="{0D108BD9-81ED-4DB2-BD59-A6C34878D82A}">
                    <a16:rowId xmlns:a16="http://schemas.microsoft.com/office/drawing/2014/main" val="10001"/>
                  </a:ext>
                </a:extLst>
              </a:tr>
              <a:tr h="1361108">
                <a:tc>
                  <a:txBody>
                    <a:bodyPr/>
                    <a:lstStyle/>
                    <a:p>
                      <a:r>
                        <a:rPr lang="en-US" sz="1800" kern="1200" dirty="0">
                          <a:effectLst/>
                        </a:rPr>
                        <a:t>By age nine, a child should be able to focus attention for about an hour.</a:t>
                      </a:r>
                      <a:endParaRPr lang="en-US" dirty="0"/>
                    </a:p>
                  </a:txBody>
                  <a:tcPr/>
                </a:tc>
                <a:tc>
                  <a:txBody>
                    <a:bodyPr/>
                    <a:lstStyle/>
                    <a:p>
                      <a:r>
                        <a:rPr lang="en-US" sz="1800" dirty="0"/>
                        <a:t>Height,</a:t>
                      </a:r>
                      <a:r>
                        <a:rPr lang="en-US" sz="1800" baseline="0" dirty="0"/>
                        <a:t> weight and build vary among children of this age range.</a:t>
                      </a:r>
                      <a:endParaRPr lang="en-US" sz="1800" dirty="0">
                        <a:solidFill>
                          <a:schemeClr val="tx1"/>
                        </a:solidFill>
                        <a:latin typeface="+mn-lt"/>
                      </a:endParaRPr>
                    </a:p>
                  </a:txBody>
                  <a:tcPr/>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1800" kern="1200" dirty="0">
                          <a:effectLst/>
                        </a:rPr>
                        <a:t>It is important for the child to learn how to deal with failure or frustration without losing self-esteem.</a:t>
                      </a:r>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1229232">
                <a:tc>
                  <a:txBody>
                    <a:bodyPr/>
                    <a:lstStyle/>
                    <a:p>
                      <a:r>
                        <a:rPr lang="en-US" sz="1800" kern="1200" dirty="0">
                          <a:effectLst/>
                        </a:rPr>
                        <a:t>Early school-age children should be able to use simple, but complete sentences that average five to seven words. </a:t>
                      </a:r>
                      <a:endParaRPr lang="en-US" dirty="0">
                        <a:solidFill>
                          <a:schemeClr val="tx1"/>
                        </a:solidFill>
                      </a:endParaRPr>
                    </a:p>
                  </a:txBody>
                  <a:tcPr/>
                </a:tc>
                <a:tc>
                  <a:txBody>
                    <a:bodyPr/>
                    <a:lstStyle/>
                    <a:p>
                      <a:r>
                        <a:rPr lang="en-US" sz="1799" kern="1200" dirty="0">
                          <a:effectLst/>
                        </a:rPr>
                        <a:t>T</a:t>
                      </a:r>
                      <a:r>
                        <a:rPr lang="en-US" sz="1800" kern="1200" dirty="0">
                          <a:effectLst/>
                        </a:rPr>
                        <a:t>heir coordination (especially eye-hand), endurance, balance and physical abilities vary.</a:t>
                      </a:r>
                      <a:endParaRPr lang="en-US" dirty="0">
                        <a:solidFill>
                          <a:schemeClr val="tx1"/>
                        </a:solidFill>
                      </a:endParaRPr>
                    </a:p>
                  </a:txBody>
                  <a:tcPr/>
                </a:tc>
                <a:tc>
                  <a:txBody>
                    <a:bodyPr/>
                    <a:lstStyle/>
                    <a:p>
                      <a:r>
                        <a:rPr lang="en-US" sz="1800" kern="1200" dirty="0">
                          <a:effectLst/>
                        </a:rPr>
                        <a:t>Peer acceptance becomes more important during the school-age years. </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919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9712-CB73-4D3D-B45B-0A6C6786378E}"/>
              </a:ext>
            </a:extLst>
          </p:cNvPr>
          <p:cNvSpPr>
            <a:spLocks noGrp="1"/>
          </p:cNvSpPr>
          <p:nvPr>
            <p:ph type="title"/>
          </p:nvPr>
        </p:nvSpPr>
        <p:spPr/>
        <p:txBody>
          <a:bodyPr/>
          <a:lstStyle/>
          <a:p>
            <a:r>
              <a:rPr lang="en-US" dirty="0"/>
              <a:t>Play Activities, Toys and Equipment for Children</a:t>
            </a:r>
          </a:p>
        </p:txBody>
      </p:sp>
      <p:pic>
        <p:nvPicPr>
          <p:cNvPr id="4" name="Picture 3">
            <a:extLst>
              <a:ext uri="{FF2B5EF4-FFF2-40B4-BE49-F238E27FC236}">
                <a16:creationId xmlns:a16="http://schemas.microsoft.com/office/drawing/2014/main" id="{BC0C518B-3EAA-48F8-AE2D-6EC1E78D3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412" y="1583473"/>
            <a:ext cx="7283011" cy="4857769"/>
          </a:xfrm>
          <a:prstGeom prst="rect">
            <a:avLst/>
          </a:prstGeom>
        </p:spPr>
      </p:pic>
    </p:spTree>
    <p:extLst>
      <p:ext uri="{BB962C8B-B14F-4D97-AF65-F5344CB8AC3E}">
        <p14:creationId xmlns:p14="http://schemas.microsoft.com/office/powerpoint/2010/main" val="51844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D4B5-416E-4390-AC1C-0E4A5EEACFBC}"/>
              </a:ext>
            </a:extLst>
          </p:cNvPr>
          <p:cNvSpPr>
            <a:spLocks noGrp="1"/>
          </p:cNvSpPr>
          <p:nvPr>
            <p:ph type="title"/>
          </p:nvPr>
        </p:nvSpPr>
        <p:spPr/>
        <p:txBody>
          <a:bodyPr/>
          <a:lstStyle/>
          <a:p>
            <a:r>
              <a:rPr lang="en-US" dirty="0"/>
              <a:t>Suggestions for Playing with Children</a:t>
            </a:r>
          </a:p>
        </p:txBody>
      </p:sp>
      <p:pic>
        <p:nvPicPr>
          <p:cNvPr id="4" name="Picture 3">
            <a:extLst>
              <a:ext uri="{FF2B5EF4-FFF2-40B4-BE49-F238E27FC236}">
                <a16:creationId xmlns:a16="http://schemas.microsoft.com/office/drawing/2014/main" id="{58721D95-C654-4B5E-9240-8ADA721FF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737" y="1322285"/>
            <a:ext cx="6516525" cy="5128506"/>
          </a:xfrm>
          <a:prstGeom prst="rect">
            <a:avLst/>
          </a:prstGeom>
        </p:spPr>
      </p:pic>
    </p:spTree>
    <p:extLst>
      <p:ext uri="{BB962C8B-B14F-4D97-AF65-F5344CB8AC3E}">
        <p14:creationId xmlns:p14="http://schemas.microsoft.com/office/powerpoint/2010/main" val="283595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A8B7-260A-42CA-9D0A-129942C4764F}"/>
              </a:ext>
            </a:extLst>
          </p:cNvPr>
          <p:cNvSpPr>
            <a:spLocks noGrp="1"/>
          </p:cNvSpPr>
          <p:nvPr>
            <p:ph type="title"/>
          </p:nvPr>
        </p:nvSpPr>
        <p:spPr/>
        <p:txBody>
          <a:bodyPr/>
          <a:lstStyle/>
          <a:p>
            <a:r>
              <a:rPr lang="en-US" dirty="0"/>
              <a:t>Activities, Toys and Equipment for Toddlers</a:t>
            </a:r>
          </a:p>
        </p:txBody>
      </p:sp>
      <p:sp>
        <p:nvSpPr>
          <p:cNvPr id="3" name="Content Placeholder 2">
            <a:extLst>
              <a:ext uri="{FF2B5EF4-FFF2-40B4-BE49-F238E27FC236}">
                <a16:creationId xmlns:a16="http://schemas.microsoft.com/office/drawing/2014/main" id="{D46B9CE0-B65B-484F-AFEC-2E56DB6959D3}"/>
              </a:ext>
            </a:extLst>
          </p:cNvPr>
          <p:cNvSpPr>
            <a:spLocks noGrp="1"/>
          </p:cNvSpPr>
          <p:nvPr>
            <p:ph sz="half" idx="1"/>
          </p:nvPr>
        </p:nvSpPr>
        <p:spPr/>
        <p:txBody>
          <a:bodyPr/>
          <a:lstStyle/>
          <a:p>
            <a:r>
              <a:rPr lang="en-US" dirty="0"/>
              <a:t>Areas of Development</a:t>
            </a:r>
          </a:p>
          <a:p>
            <a:pPr marL="457200" indent="-457200">
              <a:buClr>
                <a:schemeClr val="accent1"/>
              </a:buClr>
              <a:buFont typeface="Open Sans" panose="020B0606030504020204" pitchFamily="34" charset="0"/>
              <a:buChar char="&gt;"/>
            </a:pPr>
            <a:r>
              <a:rPr lang="en-US" dirty="0"/>
              <a:t>Creativity</a:t>
            </a:r>
          </a:p>
          <a:p>
            <a:pPr marL="457200" indent="-457200">
              <a:buClr>
                <a:schemeClr val="accent1"/>
              </a:buClr>
              <a:buFont typeface="Open Sans" panose="020B0606030504020204" pitchFamily="34" charset="0"/>
              <a:buChar char="&gt;"/>
            </a:pPr>
            <a:r>
              <a:rPr lang="en-US" dirty="0"/>
              <a:t>Dramatic representation</a:t>
            </a:r>
          </a:p>
          <a:p>
            <a:pPr marL="457200" indent="-457200">
              <a:buClr>
                <a:schemeClr val="accent1"/>
              </a:buClr>
              <a:buFont typeface="Open Sans" panose="020B0606030504020204" pitchFamily="34" charset="0"/>
              <a:buChar char="&gt;"/>
            </a:pPr>
            <a:r>
              <a:rPr lang="en-US" dirty="0"/>
              <a:t>Exploration</a:t>
            </a:r>
          </a:p>
          <a:p>
            <a:pPr marL="457200" indent="-457200">
              <a:buClr>
                <a:schemeClr val="accent1"/>
              </a:buClr>
              <a:buFont typeface="Open Sans" panose="020B0606030504020204" pitchFamily="34" charset="0"/>
              <a:buChar char="&gt;"/>
            </a:pPr>
            <a:r>
              <a:rPr lang="en-US" dirty="0"/>
              <a:t>Fine motor skills</a:t>
            </a:r>
          </a:p>
          <a:p>
            <a:pPr marL="457200" indent="-457200">
              <a:buClr>
                <a:schemeClr val="accent1"/>
              </a:buClr>
              <a:buFont typeface="Open Sans" panose="020B0606030504020204" pitchFamily="34" charset="0"/>
              <a:buChar char="&gt;"/>
            </a:pPr>
            <a:r>
              <a:rPr lang="en-US" dirty="0"/>
              <a:t>Gross motor skills</a:t>
            </a:r>
          </a:p>
          <a:p>
            <a:pPr marL="457200" indent="-457200">
              <a:buClr>
                <a:schemeClr val="accent1"/>
              </a:buClr>
              <a:buFont typeface="Open Sans" panose="020B0606030504020204" pitchFamily="34" charset="0"/>
              <a:buChar char="&gt;"/>
            </a:pPr>
            <a:r>
              <a:rPr lang="en-US" dirty="0"/>
              <a:t>Language</a:t>
            </a:r>
          </a:p>
          <a:p>
            <a:pPr marL="457200" indent="-457200">
              <a:buClr>
                <a:schemeClr val="accent1"/>
              </a:buClr>
              <a:buFont typeface="Open Sans" panose="020B0606030504020204" pitchFamily="34" charset="0"/>
              <a:buChar char="&gt;"/>
            </a:pPr>
            <a:r>
              <a:rPr lang="en-US" dirty="0"/>
              <a:t>Problem-solving</a:t>
            </a:r>
          </a:p>
          <a:p>
            <a:endParaRPr lang="en-US" dirty="0"/>
          </a:p>
        </p:txBody>
      </p:sp>
      <p:pic>
        <p:nvPicPr>
          <p:cNvPr id="4" name="Picture 3">
            <a:extLst>
              <a:ext uri="{FF2B5EF4-FFF2-40B4-BE49-F238E27FC236}">
                <a16:creationId xmlns:a16="http://schemas.microsoft.com/office/drawing/2014/main" id="{FDF808F7-C03D-4A87-814B-F03C435B53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627" y="1522188"/>
            <a:ext cx="4951673" cy="4530781"/>
          </a:xfrm>
          <a:prstGeom prst="rect">
            <a:avLst/>
          </a:prstGeom>
        </p:spPr>
      </p:pic>
    </p:spTree>
    <p:extLst>
      <p:ext uri="{BB962C8B-B14F-4D97-AF65-F5344CB8AC3E}">
        <p14:creationId xmlns:p14="http://schemas.microsoft.com/office/powerpoint/2010/main" val="437281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6DD1-85E6-4CBF-8791-4CDE60DD5BEE}"/>
              </a:ext>
            </a:extLst>
          </p:cNvPr>
          <p:cNvSpPr>
            <a:spLocks noGrp="1"/>
          </p:cNvSpPr>
          <p:nvPr>
            <p:ph type="title"/>
          </p:nvPr>
        </p:nvSpPr>
        <p:spPr/>
        <p:txBody>
          <a:bodyPr/>
          <a:lstStyle/>
          <a:p>
            <a:r>
              <a:rPr lang="en-US" dirty="0"/>
              <a:t>Preschool Children</a:t>
            </a:r>
          </a:p>
        </p:txBody>
      </p:sp>
      <p:sp>
        <p:nvSpPr>
          <p:cNvPr id="3" name="Content Placeholder 2">
            <a:extLst>
              <a:ext uri="{FF2B5EF4-FFF2-40B4-BE49-F238E27FC236}">
                <a16:creationId xmlns:a16="http://schemas.microsoft.com/office/drawing/2014/main" id="{0504A057-1192-4306-B68E-284288D048D6}"/>
              </a:ext>
            </a:extLst>
          </p:cNvPr>
          <p:cNvSpPr>
            <a:spLocks noGrp="1"/>
          </p:cNvSpPr>
          <p:nvPr>
            <p:ph sz="half" idx="1"/>
          </p:nvPr>
        </p:nvSpPr>
        <p:spPr>
          <a:xfrm>
            <a:off x="740664" y="1420420"/>
            <a:ext cx="11055750" cy="876300"/>
          </a:xfrm>
        </p:spPr>
        <p:txBody>
          <a:bodyPr/>
          <a:lstStyle/>
          <a:p>
            <a:r>
              <a:rPr lang="en-US" dirty="0"/>
              <a:t>In the areas of development, what activities, toys and equipment can help preschool children?</a:t>
            </a:r>
          </a:p>
          <a:p>
            <a:endParaRPr lang="en-US" dirty="0"/>
          </a:p>
        </p:txBody>
      </p:sp>
      <p:pic>
        <p:nvPicPr>
          <p:cNvPr id="4" name="Picture 3">
            <a:extLst>
              <a:ext uri="{FF2B5EF4-FFF2-40B4-BE49-F238E27FC236}">
                <a16:creationId xmlns:a16="http://schemas.microsoft.com/office/drawing/2014/main" id="{F2830D5E-32E9-4156-962B-0FA3A5F1AA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172" y="2296720"/>
            <a:ext cx="5843656" cy="3897718"/>
          </a:xfrm>
          <a:prstGeom prst="rect">
            <a:avLst/>
          </a:prstGeom>
        </p:spPr>
      </p:pic>
    </p:spTree>
    <p:extLst>
      <p:ext uri="{BB962C8B-B14F-4D97-AF65-F5344CB8AC3E}">
        <p14:creationId xmlns:p14="http://schemas.microsoft.com/office/powerpoint/2010/main" val="268840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405E-329A-4934-91E8-E6DE9554ADBD}"/>
              </a:ext>
            </a:extLst>
          </p:cNvPr>
          <p:cNvSpPr>
            <a:spLocks noGrp="1"/>
          </p:cNvSpPr>
          <p:nvPr>
            <p:ph type="title"/>
          </p:nvPr>
        </p:nvSpPr>
        <p:spPr/>
        <p:txBody>
          <a:bodyPr/>
          <a:lstStyle/>
          <a:p>
            <a:r>
              <a:rPr lang="en-US" dirty="0"/>
              <a:t>School-Age Children</a:t>
            </a:r>
          </a:p>
        </p:txBody>
      </p:sp>
      <p:sp>
        <p:nvSpPr>
          <p:cNvPr id="3" name="Content Placeholder 2">
            <a:extLst>
              <a:ext uri="{FF2B5EF4-FFF2-40B4-BE49-F238E27FC236}">
                <a16:creationId xmlns:a16="http://schemas.microsoft.com/office/drawing/2014/main" id="{678D69CE-87C4-4A1F-A96B-61FF2220541B}"/>
              </a:ext>
            </a:extLst>
          </p:cNvPr>
          <p:cNvSpPr>
            <a:spLocks noGrp="1"/>
          </p:cNvSpPr>
          <p:nvPr>
            <p:ph sz="half" idx="1"/>
          </p:nvPr>
        </p:nvSpPr>
        <p:spPr>
          <a:xfrm>
            <a:off x="740664" y="1420420"/>
            <a:ext cx="5983521" cy="4734318"/>
          </a:xfrm>
        </p:spPr>
        <p:txBody>
          <a:bodyPr/>
          <a:lstStyle/>
          <a:p>
            <a:r>
              <a:rPr lang="en-US" dirty="0"/>
              <a:t>In the areas of development, what activities, toys and equipment can help school-age children?</a:t>
            </a:r>
          </a:p>
          <a:p>
            <a:pPr marL="457200" indent="-457200">
              <a:buClr>
                <a:schemeClr val="accent1"/>
              </a:buClr>
              <a:buFont typeface="Open Sans" panose="020B0606030504020204" pitchFamily="34" charset="0"/>
              <a:buChar char="&gt;"/>
            </a:pPr>
            <a:r>
              <a:rPr lang="en-US" dirty="0"/>
              <a:t>Creativity and problem-solving</a:t>
            </a:r>
          </a:p>
          <a:p>
            <a:pPr marL="457200" indent="-457200">
              <a:buClr>
                <a:schemeClr val="accent1"/>
              </a:buClr>
              <a:buFont typeface="Open Sans" panose="020B0606030504020204" pitchFamily="34" charset="0"/>
              <a:buChar char="&gt;"/>
            </a:pPr>
            <a:r>
              <a:rPr lang="en-US" dirty="0"/>
              <a:t>Intellectual</a:t>
            </a:r>
          </a:p>
          <a:p>
            <a:pPr marL="457200" indent="-457200">
              <a:buClr>
                <a:schemeClr val="accent1"/>
              </a:buClr>
              <a:buFont typeface="Open Sans" panose="020B0606030504020204" pitchFamily="34" charset="0"/>
              <a:buChar char="&gt;"/>
            </a:pPr>
            <a:r>
              <a:rPr lang="en-US" dirty="0" err="1"/>
              <a:t>Spacial</a:t>
            </a:r>
            <a:r>
              <a:rPr lang="en-US" dirty="0"/>
              <a:t> relationships</a:t>
            </a:r>
          </a:p>
          <a:p>
            <a:pPr marL="457200" indent="-457200">
              <a:buClr>
                <a:schemeClr val="accent1"/>
              </a:buClr>
              <a:buFont typeface="Open Sans" panose="020B0606030504020204" pitchFamily="34" charset="0"/>
              <a:buChar char="&gt;"/>
            </a:pPr>
            <a:r>
              <a:rPr lang="en-US" dirty="0"/>
              <a:t>Social skills</a:t>
            </a:r>
          </a:p>
          <a:p>
            <a:endParaRPr lang="en-US" dirty="0"/>
          </a:p>
        </p:txBody>
      </p:sp>
      <p:pic>
        <p:nvPicPr>
          <p:cNvPr id="4" name="Content Placeholder 6">
            <a:extLst>
              <a:ext uri="{FF2B5EF4-FFF2-40B4-BE49-F238E27FC236}">
                <a16:creationId xmlns:a16="http://schemas.microsoft.com/office/drawing/2014/main" id="{1F6BAAB9-44F0-4630-9297-CF7378FBC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641" y="1027800"/>
            <a:ext cx="3542100" cy="5310494"/>
          </a:xfrm>
          <a:prstGeom prst="rect">
            <a:avLst/>
          </a:prstGeom>
        </p:spPr>
      </p:pic>
    </p:spTree>
    <p:extLst>
      <p:ext uri="{BB962C8B-B14F-4D97-AF65-F5344CB8AC3E}">
        <p14:creationId xmlns:p14="http://schemas.microsoft.com/office/powerpoint/2010/main" val="2472250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DE57-93A4-4687-A298-2139E5C87498}"/>
              </a:ext>
            </a:extLst>
          </p:cNvPr>
          <p:cNvSpPr>
            <a:spLocks noGrp="1"/>
          </p:cNvSpPr>
          <p:nvPr>
            <p:ph type="title"/>
          </p:nvPr>
        </p:nvSpPr>
        <p:spPr/>
        <p:txBody>
          <a:bodyPr/>
          <a:lstStyle/>
          <a:p>
            <a:r>
              <a:rPr lang="en-US" dirty="0"/>
              <a:t>Providing Playing for Toddlers</a:t>
            </a:r>
          </a:p>
        </p:txBody>
      </p:sp>
      <p:sp>
        <p:nvSpPr>
          <p:cNvPr id="3" name="Content Placeholder 2">
            <a:extLst>
              <a:ext uri="{FF2B5EF4-FFF2-40B4-BE49-F238E27FC236}">
                <a16:creationId xmlns:a16="http://schemas.microsoft.com/office/drawing/2014/main" id="{80648F1E-307C-4244-BBA5-137CA3B49138}"/>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sz="2800" dirty="0"/>
              <a:t>Being prepared to change games</a:t>
            </a:r>
          </a:p>
          <a:p>
            <a:pPr marL="457200" indent="-457200">
              <a:buClr>
                <a:schemeClr val="accent1"/>
              </a:buClr>
              <a:buFont typeface="Open Sans" panose="020B0606030504020204" pitchFamily="34" charset="0"/>
              <a:buChar char="&gt;"/>
            </a:pPr>
            <a:r>
              <a:rPr lang="en-US" sz="2800" dirty="0"/>
              <a:t>Helping toddlers develop language skills</a:t>
            </a:r>
          </a:p>
          <a:p>
            <a:pPr marL="457200" indent="-457200">
              <a:buClr>
                <a:schemeClr val="accent1"/>
              </a:buClr>
              <a:buFont typeface="Open Sans" panose="020B0606030504020204" pitchFamily="34" charset="0"/>
              <a:buChar char="&gt;"/>
            </a:pPr>
            <a:r>
              <a:rPr lang="en-US" sz="2800" dirty="0"/>
              <a:t>Setting time aside for active play</a:t>
            </a:r>
          </a:p>
          <a:p>
            <a:endParaRPr lang="en-US" dirty="0"/>
          </a:p>
        </p:txBody>
      </p:sp>
      <p:pic>
        <p:nvPicPr>
          <p:cNvPr id="4" name="Content Placeholder 2">
            <a:extLst>
              <a:ext uri="{FF2B5EF4-FFF2-40B4-BE49-F238E27FC236}">
                <a16:creationId xmlns:a16="http://schemas.microsoft.com/office/drawing/2014/main" id="{A32A3718-3E30-42A9-B3D2-8D82F93E4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177" y="1877745"/>
            <a:ext cx="5726638" cy="3819668"/>
          </a:xfrm>
          <a:prstGeom prst="rect">
            <a:avLst/>
          </a:prstGeom>
        </p:spPr>
      </p:pic>
    </p:spTree>
    <p:extLst>
      <p:ext uri="{BB962C8B-B14F-4D97-AF65-F5344CB8AC3E}">
        <p14:creationId xmlns:p14="http://schemas.microsoft.com/office/powerpoint/2010/main" val="45725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81B1-0467-4137-BF4A-E36345E8CC82}"/>
              </a:ext>
            </a:extLst>
          </p:cNvPr>
          <p:cNvSpPr>
            <a:spLocks noGrp="1"/>
          </p:cNvSpPr>
          <p:nvPr>
            <p:ph type="title"/>
          </p:nvPr>
        </p:nvSpPr>
        <p:spPr/>
        <p:txBody>
          <a:bodyPr/>
          <a:lstStyle/>
          <a:p>
            <a:r>
              <a:rPr lang="en-US" dirty="0"/>
              <a:t>Providing Playing for Preschoolers</a:t>
            </a:r>
          </a:p>
        </p:txBody>
      </p:sp>
      <p:sp>
        <p:nvSpPr>
          <p:cNvPr id="3" name="Content Placeholder 2">
            <a:extLst>
              <a:ext uri="{FF2B5EF4-FFF2-40B4-BE49-F238E27FC236}">
                <a16:creationId xmlns:a16="http://schemas.microsoft.com/office/drawing/2014/main" id="{75536A1A-1449-48E7-9867-503814BB7F24}"/>
              </a:ext>
            </a:extLst>
          </p:cNvPr>
          <p:cNvSpPr>
            <a:spLocks noGrp="1"/>
          </p:cNvSpPr>
          <p:nvPr>
            <p:ph sz="half" idx="1"/>
          </p:nvPr>
        </p:nvSpPr>
        <p:spPr>
          <a:xfrm>
            <a:off x="737881" y="1420420"/>
            <a:ext cx="4179807" cy="4734318"/>
          </a:xfrm>
        </p:spPr>
        <p:txBody>
          <a:bodyPr/>
          <a:lstStyle/>
          <a:p>
            <a:pPr marL="457200" indent="-457200">
              <a:buClr>
                <a:schemeClr val="accent1"/>
              </a:buClr>
              <a:buFont typeface="Open Sans" panose="020B0606030504020204" pitchFamily="34" charset="0"/>
              <a:buChar char="&gt;"/>
            </a:pPr>
            <a:r>
              <a:rPr lang="en-US" sz="2800" dirty="0"/>
              <a:t>Providing materials for practicing mental skills</a:t>
            </a:r>
          </a:p>
          <a:p>
            <a:pPr marL="457200" indent="-457200">
              <a:buClr>
                <a:schemeClr val="accent1"/>
              </a:buClr>
              <a:buFont typeface="Open Sans" panose="020B0606030504020204" pitchFamily="34" charset="0"/>
              <a:buChar char="&gt;"/>
            </a:pPr>
            <a:r>
              <a:rPr lang="en-US" sz="2800" dirty="0"/>
              <a:t>Providing musical instruments</a:t>
            </a:r>
          </a:p>
          <a:p>
            <a:pPr marL="457200" indent="-457200">
              <a:buClr>
                <a:schemeClr val="accent1"/>
              </a:buClr>
              <a:buFont typeface="Open Sans" panose="020B0606030504020204" pitchFamily="34" charset="0"/>
              <a:buChar char="&gt;"/>
            </a:pPr>
            <a:r>
              <a:rPr lang="en-US" sz="2800" dirty="0"/>
              <a:t>Providing a variety of props</a:t>
            </a:r>
          </a:p>
          <a:p>
            <a:endParaRPr lang="en-US" dirty="0"/>
          </a:p>
        </p:txBody>
      </p:sp>
      <p:pic>
        <p:nvPicPr>
          <p:cNvPr id="4" name="Content Placeholder 6">
            <a:extLst>
              <a:ext uri="{FF2B5EF4-FFF2-40B4-BE49-F238E27FC236}">
                <a16:creationId xmlns:a16="http://schemas.microsoft.com/office/drawing/2014/main" id="{02EB963B-F5E7-465F-8B10-255A53D0A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0884" y="1869125"/>
            <a:ext cx="6503235" cy="3836908"/>
          </a:xfrm>
          <a:prstGeom prst="rect">
            <a:avLst/>
          </a:prstGeom>
        </p:spPr>
      </p:pic>
    </p:spTree>
    <p:extLst>
      <p:ext uri="{BB962C8B-B14F-4D97-AF65-F5344CB8AC3E}">
        <p14:creationId xmlns:p14="http://schemas.microsoft.com/office/powerpoint/2010/main" val="1359704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8083-FD12-46C9-A1C6-A2A8980EA722}"/>
              </a:ext>
            </a:extLst>
          </p:cNvPr>
          <p:cNvSpPr>
            <a:spLocks noGrp="1"/>
          </p:cNvSpPr>
          <p:nvPr>
            <p:ph type="title"/>
          </p:nvPr>
        </p:nvSpPr>
        <p:spPr/>
        <p:txBody>
          <a:bodyPr/>
          <a:lstStyle/>
          <a:p>
            <a:r>
              <a:rPr lang="en-US" dirty="0"/>
              <a:t>Providing Play for School-Age Children</a:t>
            </a:r>
          </a:p>
        </p:txBody>
      </p:sp>
      <p:sp>
        <p:nvSpPr>
          <p:cNvPr id="3" name="Content Placeholder 2">
            <a:extLst>
              <a:ext uri="{FF2B5EF4-FFF2-40B4-BE49-F238E27FC236}">
                <a16:creationId xmlns:a16="http://schemas.microsoft.com/office/drawing/2014/main" id="{13F4BE20-E15A-45C9-ACC0-53A0FDA5DF82}"/>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Allowing choices whenever possible</a:t>
            </a:r>
          </a:p>
          <a:p>
            <a:pPr marL="457200" indent="-457200">
              <a:buClr>
                <a:schemeClr val="accent1"/>
              </a:buClr>
              <a:buFont typeface="Open Sans" panose="020B0606030504020204" pitchFamily="34" charset="0"/>
              <a:buChar char="&gt;"/>
            </a:pPr>
            <a:r>
              <a:rPr lang="en-US" dirty="0"/>
              <a:t>Arranging activities to  help refine fine motor skills</a:t>
            </a:r>
          </a:p>
          <a:p>
            <a:pPr marL="457200" indent="-457200">
              <a:buClr>
                <a:schemeClr val="accent1"/>
              </a:buClr>
              <a:buFont typeface="Open Sans" panose="020B0606030504020204" pitchFamily="34" charset="0"/>
              <a:buChar char="&gt;"/>
            </a:pPr>
            <a:r>
              <a:rPr lang="en-US" dirty="0"/>
              <a:t>Encouraging children to dramatize stories, books and events</a:t>
            </a:r>
          </a:p>
          <a:p>
            <a:endParaRPr lang="en-US" dirty="0"/>
          </a:p>
        </p:txBody>
      </p:sp>
      <p:pic>
        <p:nvPicPr>
          <p:cNvPr id="4" name="Content Placeholder 6">
            <a:extLst>
              <a:ext uri="{FF2B5EF4-FFF2-40B4-BE49-F238E27FC236}">
                <a16:creationId xmlns:a16="http://schemas.microsoft.com/office/drawing/2014/main" id="{148F06DC-5A3C-47AA-A377-20DA2700D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422" y="1493238"/>
            <a:ext cx="3391558" cy="4538919"/>
          </a:xfrm>
          <a:prstGeom prst="rect">
            <a:avLst/>
          </a:prstGeom>
        </p:spPr>
      </p:pic>
    </p:spTree>
    <p:extLst>
      <p:ext uri="{BB962C8B-B14F-4D97-AF65-F5344CB8AC3E}">
        <p14:creationId xmlns:p14="http://schemas.microsoft.com/office/powerpoint/2010/main" val="1453692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ECEA-1716-4C14-8747-8A690F080B22}"/>
              </a:ext>
            </a:extLst>
          </p:cNvPr>
          <p:cNvSpPr>
            <a:spLocks noGrp="1"/>
          </p:cNvSpPr>
          <p:nvPr>
            <p:ph type="title"/>
          </p:nvPr>
        </p:nvSpPr>
        <p:spPr/>
        <p:txBody>
          <a:bodyPr/>
          <a:lstStyle/>
          <a:p>
            <a:r>
              <a:rPr lang="en-US" dirty="0"/>
              <a:t>Understanding Special Needs</a:t>
            </a:r>
          </a:p>
        </p:txBody>
      </p:sp>
      <p:sp>
        <p:nvSpPr>
          <p:cNvPr id="3" name="Content Placeholder 2">
            <a:extLst>
              <a:ext uri="{FF2B5EF4-FFF2-40B4-BE49-F238E27FC236}">
                <a16:creationId xmlns:a16="http://schemas.microsoft.com/office/drawing/2014/main" id="{73CF9DE3-1557-45C2-8A7C-C3B5DA2035A1}"/>
              </a:ext>
            </a:extLst>
          </p:cNvPr>
          <p:cNvSpPr>
            <a:spLocks noGrp="1"/>
          </p:cNvSpPr>
          <p:nvPr>
            <p:ph sz="half" idx="1"/>
          </p:nvPr>
        </p:nvSpPr>
        <p:spPr/>
        <p:txBody>
          <a:bodyPr/>
          <a:lstStyle/>
          <a:p>
            <a:r>
              <a:rPr lang="en-US" dirty="0"/>
              <a:t>Heredity and environment: </a:t>
            </a:r>
          </a:p>
          <a:p>
            <a:pPr marL="457200" indent="-457200">
              <a:buClr>
                <a:schemeClr val="accent1"/>
              </a:buClr>
              <a:buFont typeface="Open Sans" panose="020B0606030504020204" pitchFamily="34" charset="0"/>
              <a:buChar char="&gt;"/>
            </a:pPr>
            <a:r>
              <a:rPr lang="en-US" dirty="0"/>
              <a:t>Hereditary factors include the genetic history and make-up of a person</a:t>
            </a:r>
          </a:p>
          <a:p>
            <a:pPr marL="457200" indent="-457200">
              <a:buClr>
                <a:schemeClr val="accent1"/>
              </a:buClr>
              <a:buFont typeface="Open Sans" panose="020B0606030504020204" pitchFamily="34" charset="0"/>
              <a:buChar char="&gt;"/>
            </a:pPr>
            <a:r>
              <a:rPr lang="en-US" dirty="0"/>
              <a:t>Environmental factors affect the fetus after conception or the child after birth</a:t>
            </a:r>
          </a:p>
          <a:p>
            <a:endParaRPr lang="en-US" dirty="0"/>
          </a:p>
        </p:txBody>
      </p:sp>
      <p:pic>
        <p:nvPicPr>
          <p:cNvPr id="4" name="Content Placeholder 6">
            <a:extLst>
              <a:ext uri="{FF2B5EF4-FFF2-40B4-BE49-F238E27FC236}">
                <a16:creationId xmlns:a16="http://schemas.microsoft.com/office/drawing/2014/main" id="{A4E971CB-0D9D-4E7E-9891-5D936C2AF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100" y="1771414"/>
            <a:ext cx="3293590" cy="2349427"/>
          </a:xfrm>
          <a:prstGeom prst="rect">
            <a:avLst/>
          </a:prstGeom>
        </p:spPr>
      </p:pic>
      <p:pic>
        <p:nvPicPr>
          <p:cNvPr id="5" name="Picture 4">
            <a:extLst>
              <a:ext uri="{FF2B5EF4-FFF2-40B4-BE49-F238E27FC236}">
                <a16:creationId xmlns:a16="http://schemas.microsoft.com/office/drawing/2014/main" id="{8E57930A-B474-42B5-9F04-06F96277C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300" y="3349083"/>
            <a:ext cx="2439360" cy="2888189"/>
          </a:xfrm>
          <a:prstGeom prst="rect">
            <a:avLst/>
          </a:prstGeom>
        </p:spPr>
      </p:pic>
    </p:spTree>
    <p:extLst>
      <p:ext uri="{BB962C8B-B14F-4D97-AF65-F5344CB8AC3E}">
        <p14:creationId xmlns:p14="http://schemas.microsoft.com/office/powerpoint/2010/main" val="363172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936F-938C-4083-8F22-5B90523B7A03}"/>
              </a:ext>
            </a:extLst>
          </p:cNvPr>
          <p:cNvSpPr>
            <a:spLocks noGrp="1"/>
          </p:cNvSpPr>
          <p:nvPr>
            <p:ph type="title"/>
          </p:nvPr>
        </p:nvSpPr>
        <p:spPr/>
        <p:txBody>
          <a:bodyPr/>
          <a:lstStyle/>
          <a:p>
            <a:r>
              <a:rPr lang="en-US" dirty="0"/>
              <a:t>The Nature of Special Needs</a:t>
            </a:r>
          </a:p>
        </p:txBody>
      </p:sp>
      <p:sp>
        <p:nvSpPr>
          <p:cNvPr id="3" name="Content Placeholder 2">
            <a:extLst>
              <a:ext uri="{FF2B5EF4-FFF2-40B4-BE49-F238E27FC236}">
                <a16:creationId xmlns:a16="http://schemas.microsoft.com/office/drawing/2014/main" id="{F686FA33-7BB0-4E67-87C9-DD7009FF30A8}"/>
              </a:ext>
            </a:extLst>
          </p:cNvPr>
          <p:cNvSpPr>
            <a:spLocks noGrp="1"/>
          </p:cNvSpPr>
          <p:nvPr>
            <p:ph sz="half" idx="1"/>
          </p:nvPr>
        </p:nvSpPr>
        <p:spPr/>
        <p:txBody>
          <a:bodyPr/>
          <a:lstStyle/>
          <a:p>
            <a:r>
              <a:rPr lang="en-US" dirty="0"/>
              <a:t>A disability is any condition that prevents, delays or interferes with a child’s normal achievement and development. A disability may be classified as one of the following:</a:t>
            </a:r>
          </a:p>
          <a:p>
            <a:pPr marL="457200" indent="-457200">
              <a:buClr>
                <a:schemeClr val="accent1"/>
              </a:buClr>
              <a:buFont typeface="Open Sans" panose="020B0606030504020204" pitchFamily="34" charset="0"/>
              <a:buChar char="&gt;"/>
            </a:pPr>
            <a:r>
              <a:rPr lang="en-US" dirty="0"/>
              <a:t>Developmental </a:t>
            </a:r>
          </a:p>
          <a:p>
            <a:pPr marL="457200" indent="-457200">
              <a:buClr>
                <a:schemeClr val="accent1"/>
              </a:buClr>
              <a:buFont typeface="Open Sans" panose="020B0606030504020204" pitchFamily="34" charset="0"/>
              <a:buChar char="&gt;"/>
            </a:pPr>
            <a:r>
              <a:rPr lang="en-US" dirty="0"/>
              <a:t>Learning</a:t>
            </a:r>
          </a:p>
          <a:p>
            <a:pPr marL="457200" indent="-457200">
              <a:buClr>
                <a:schemeClr val="accent1"/>
              </a:buClr>
              <a:buFont typeface="Open Sans" panose="020B0606030504020204" pitchFamily="34" charset="0"/>
              <a:buChar char="&gt;"/>
            </a:pPr>
            <a:r>
              <a:rPr lang="en-US" dirty="0"/>
              <a:t>Physical </a:t>
            </a:r>
          </a:p>
          <a:p>
            <a:pPr marL="457200" indent="-457200">
              <a:buClr>
                <a:schemeClr val="accent1"/>
              </a:buClr>
              <a:buFont typeface="Open Sans" panose="020B0606030504020204" pitchFamily="34" charset="0"/>
              <a:buChar char="&gt;"/>
            </a:pPr>
            <a:r>
              <a:rPr lang="en-US" dirty="0"/>
              <a:t>Sensory </a:t>
            </a:r>
          </a:p>
          <a:p>
            <a:endParaRPr lang="en-US" dirty="0"/>
          </a:p>
        </p:txBody>
      </p:sp>
      <p:pic>
        <p:nvPicPr>
          <p:cNvPr id="4" name="Content Placeholder 8">
            <a:extLst>
              <a:ext uri="{FF2B5EF4-FFF2-40B4-BE49-F238E27FC236}">
                <a16:creationId xmlns:a16="http://schemas.microsoft.com/office/drawing/2014/main" id="{864FBAD9-3C23-4DAA-A1B2-D2CF50CDD7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9206" y="1420420"/>
            <a:ext cx="3217047" cy="4774623"/>
          </a:xfrm>
          <a:prstGeom prst="rect">
            <a:avLst/>
          </a:prstGeom>
        </p:spPr>
      </p:pic>
    </p:spTree>
    <p:extLst>
      <p:ext uri="{BB962C8B-B14F-4D97-AF65-F5344CB8AC3E}">
        <p14:creationId xmlns:p14="http://schemas.microsoft.com/office/powerpoint/2010/main" val="130365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3DC67-CCDD-4229-9679-654775E386D2}"/>
              </a:ext>
            </a:extLst>
          </p:cNvPr>
          <p:cNvSpPr>
            <a:spLocks noGrp="1"/>
          </p:cNvSpPr>
          <p:nvPr>
            <p:ph type="title"/>
          </p:nvPr>
        </p:nvSpPr>
        <p:spPr/>
        <p:txBody>
          <a:bodyPr/>
          <a:lstStyle/>
          <a:p>
            <a:r>
              <a:rPr lang="en-US" dirty="0"/>
              <a:t>Roles of Special Needs Professionals</a:t>
            </a:r>
          </a:p>
        </p:txBody>
      </p:sp>
      <p:sp>
        <p:nvSpPr>
          <p:cNvPr id="3" name="Content Placeholder 2">
            <a:extLst>
              <a:ext uri="{FF2B5EF4-FFF2-40B4-BE49-F238E27FC236}">
                <a16:creationId xmlns:a16="http://schemas.microsoft.com/office/drawing/2014/main" id="{1C94103D-54A6-4B21-BE5A-118858591D8E}"/>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Appreciation of individual differences</a:t>
            </a:r>
          </a:p>
          <a:p>
            <a:pPr marL="457200" indent="-457200">
              <a:buClr>
                <a:schemeClr val="accent1"/>
              </a:buClr>
              <a:buFont typeface="Open Sans" panose="020B0606030504020204" pitchFamily="34" charset="0"/>
              <a:buChar char="&gt;"/>
            </a:pPr>
            <a:r>
              <a:rPr lang="en-US" dirty="0"/>
              <a:t>Arranging the environment</a:t>
            </a:r>
          </a:p>
          <a:p>
            <a:pPr marL="457200" indent="-457200">
              <a:buClr>
                <a:schemeClr val="accent1"/>
              </a:buClr>
              <a:buFont typeface="Open Sans" panose="020B0606030504020204" pitchFamily="34" charset="0"/>
              <a:buChar char="&gt;"/>
            </a:pPr>
            <a:r>
              <a:rPr lang="en-US" dirty="0"/>
              <a:t>Assessment</a:t>
            </a:r>
          </a:p>
          <a:p>
            <a:pPr marL="457200" indent="-457200">
              <a:buClr>
                <a:schemeClr val="accent1"/>
              </a:buClr>
              <a:buFont typeface="Open Sans" panose="020B0606030504020204" pitchFamily="34" charset="0"/>
              <a:buChar char="&gt;"/>
            </a:pPr>
            <a:r>
              <a:rPr lang="en-US" dirty="0"/>
              <a:t>Encouraging cooperation</a:t>
            </a:r>
          </a:p>
          <a:p>
            <a:pPr marL="457200" indent="-457200">
              <a:buClr>
                <a:schemeClr val="accent1"/>
              </a:buClr>
              <a:buFont typeface="Open Sans" panose="020B0606030504020204" pitchFamily="34" charset="0"/>
              <a:buChar char="&gt;"/>
            </a:pPr>
            <a:r>
              <a:rPr lang="en-US" dirty="0"/>
              <a:t>Encouraging independence</a:t>
            </a:r>
          </a:p>
          <a:p>
            <a:pPr marL="457200" indent="-457200">
              <a:buClr>
                <a:schemeClr val="accent1"/>
              </a:buClr>
              <a:buFont typeface="Open Sans" panose="020B0606030504020204" pitchFamily="34" charset="0"/>
              <a:buChar char="&gt;"/>
            </a:pPr>
            <a:r>
              <a:rPr lang="en-US" dirty="0"/>
              <a:t>Encouraging positive interactions</a:t>
            </a:r>
          </a:p>
          <a:p>
            <a:pPr marL="457200" indent="-457200">
              <a:buClr>
                <a:schemeClr val="accent1"/>
              </a:buClr>
              <a:buFont typeface="Open Sans" panose="020B0606030504020204" pitchFamily="34" charset="0"/>
              <a:buChar char="&gt;"/>
            </a:pPr>
            <a:r>
              <a:rPr lang="en-US" dirty="0"/>
              <a:t>Mainstreaming/Inclusion</a:t>
            </a:r>
          </a:p>
          <a:p>
            <a:pPr marL="457200" indent="-457200">
              <a:buClr>
                <a:schemeClr val="accent1"/>
              </a:buClr>
              <a:buFont typeface="Open Sans" panose="020B0606030504020204" pitchFamily="34" charset="0"/>
              <a:buChar char="&gt;"/>
            </a:pPr>
            <a:r>
              <a:rPr lang="en-US" dirty="0"/>
              <a:t>Schedule planning</a:t>
            </a:r>
          </a:p>
          <a:p>
            <a:endParaRPr lang="en-US" dirty="0"/>
          </a:p>
        </p:txBody>
      </p:sp>
      <p:pic>
        <p:nvPicPr>
          <p:cNvPr id="4" name="Picture 3">
            <a:extLst>
              <a:ext uri="{FF2B5EF4-FFF2-40B4-BE49-F238E27FC236}">
                <a16:creationId xmlns:a16="http://schemas.microsoft.com/office/drawing/2014/main" id="{5F7E6EFC-4309-4328-A9BD-D4BD1B4F7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400" y="2121041"/>
            <a:ext cx="4987146" cy="3333076"/>
          </a:xfrm>
          <a:prstGeom prst="rect">
            <a:avLst/>
          </a:prstGeom>
        </p:spPr>
      </p:pic>
    </p:spTree>
    <p:extLst>
      <p:ext uri="{BB962C8B-B14F-4D97-AF65-F5344CB8AC3E}">
        <p14:creationId xmlns:p14="http://schemas.microsoft.com/office/powerpoint/2010/main" val="3169083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FEE5-513D-4E0D-8F99-B0865788DE04}"/>
              </a:ext>
            </a:extLst>
          </p:cNvPr>
          <p:cNvSpPr>
            <a:spLocks noGrp="1"/>
          </p:cNvSpPr>
          <p:nvPr>
            <p:ph type="title"/>
          </p:nvPr>
        </p:nvSpPr>
        <p:spPr/>
        <p:txBody>
          <a:bodyPr/>
          <a:lstStyle/>
          <a:p>
            <a:r>
              <a:rPr lang="en-US" dirty="0"/>
              <a:t>Strategies for Working with Disabled Children</a:t>
            </a:r>
          </a:p>
        </p:txBody>
      </p:sp>
      <p:sp>
        <p:nvSpPr>
          <p:cNvPr id="3" name="Content Placeholder 2">
            <a:extLst>
              <a:ext uri="{FF2B5EF4-FFF2-40B4-BE49-F238E27FC236}">
                <a16:creationId xmlns:a16="http://schemas.microsoft.com/office/drawing/2014/main" id="{1C0911C6-C6A6-493E-97A0-E302917EFE11}"/>
              </a:ext>
            </a:extLst>
          </p:cNvPr>
          <p:cNvSpPr>
            <a:spLocks noGrp="1"/>
          </p:cNvSpPr>
          <p:nvPr>
            <p:ph sz="half" idx="1"/>
          </p:nvPr>
        </p:nvSpPr>
        <p:spPr/>
        <p:txBody>
          <a:bodyPr/>
          <a:lstStyle/>
          <a:p>
            <a:r>
              <a:rPr lang="en-US" sz="2400" dirty="0"/>
              <a:t>The following strategies are suggestions for working with learning-disabled children:</a:t>
            </a:r>
          </a:p>
          <a:p>
            <a:pPr marL="342900" indent="-342900">
              <a:buClr>
                <a:schemeClr val="accent1"/>
              </a:buClr>
              <a:buFont typeface="Open Sans" panose="020B0606030504020204" pitchFamily="34" charset="0"/>
              <a:buChar char="&gt;"/>
            </a:pPr>
            <a:r>
              <a:rPr lang="en-US" sz="2400" dirty="0"/>
              <a:t>behavior modification</a:t>
            </a:r>
          </a:p>
          <a:p>
            <a:pPr marL="342900" indent="-342900">
              <a:buClr>
                <a:schemeClr val="accent1"/>
              </a:buClr>
              <a:buFont typeface="Open Sans" panose="020B0606030504020204" pitchFamily="34" charset="0"/>
              <a:buChar char="&gt;"/>
            </a:pPr>
            <a:r>
              <a:rPr lang="en-US" sz="2400" dirty="0"/>
              <a:t>multi-sensory training</a:t>
            </a:r>
          </a:p>
          <a:p>
            <a:pPr marL="342900" indent="-342900">
              <a:buClr>
                <a:schemeClr val="accent1"/>
              </a:buClr>
              <a:buFont typeface="Open Sans" panose="020B0606030504020204" pitchFamily="34" charset="0"/>
              <a:buChar char="&gt;"/>
            </a:pPr>
            <a:r>
              <a:rPr lang="en-US" sz="2400" dirty="0"/>
              <a:t>task analysis</a:t>
            </a:r>
          </a:p>
          <a:p>
            <a:endParaRPr lang="en-US" dirty="0"/>
          </a:p>
        </p:txBody>
      </p:sp>
      <p:pic>
        <p:nvPicPr>
          <p:cNvPr id="4" name="Content Placeholder 6">
            <a:extLst>
              <a:ext uri="{FF2B5EF4-FFF2-40B4-BE49-F238E27FC236}">
                <a16:creationId xmlns:a16="http://schemas.microsoft.com/office/drawing/2014/main" id="{BD125462-51DB-4665-80B4-B15601C30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922" y="1506735"/>
            <a:ext cx="3150490" cy="3150490"/>
          </a:xfrm>
          <a:prstGeom prst="rect">
            <a:avLst/>
          </a:prstGeom>
        </p:spPr>
      </p:pic>
      <p:pic>
        <p:nvPicPr>
          <p:cNvPr id="5" name="Picture 4">
            <a:extLst>
              <a:ext uri="{FF2B5EF4-FFF2-40B4-BE49-F238E27FC236}">
                <a16:creationId xmlns:a16="http://schemas.microsoft.com/office/drawing/2014/main" id="{95AB1175-C0EB-4930-B61F-8DCA85ADC4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5080" y="3121547"/>
            <a:ext cx="4886920" cy="3243985"/>
          </a:xfrm>
          <a:prstGeom prst="rect">
            <a:avLst/>
          </a:prstGeom>
        </p:spPr>
      </p:pic>
    </p:spTree>
    <p:extLst>
      <p:ext uri="{BB962C8B-B14F-4D97-AF65-F5344CB8AC3E}">
        <p14:creationId xmlns:p14="http://schemas.microsoft.com/office/powerpoint/2010/main" val="76097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7B00-FB4D-4CDC-8DFC-58CC18F4747B}"/>
              </a:ext>
            </a:extLst>
          </p:cNvPr>
          <p:cNvSpPr>
            <a:spLocks noGrp="1"/>
          </p:cNvSpPr>
          <p:nvPr>
            <p:ph type="title"/>
          </p:nvPr>
        </p:nvSpPr>
        <p:spPr/>
        <p:txBody>
          <a:bodyPr/>
          <a:lstStyle/>
          <a:p>
            <a:r>
              <a:rPr lang="en-US" dirty="0"/>
              <a:t>Children Who Have Special Needs</a:t>
            </a:r>
          </a:p>
        </p:txBody>
      </p:sp>
      <p:sp>
        <p:nvSpPr>
          <p:cNvPr id="3" name="Content Placeholder 2">
            <a:extLst>
              <a:ext uri="{FF2B5EF4-FFF2-40B4-BE49-F238E27FC236}">
                <a16:creationId xmlns:a16="http://schemas.microsoft.com/office/drawing/2014/main" id="{9ACAC49B-F4DB-4587-A5EB-230BE4324D59}"/>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sz="2800" dirty="0"/>
              <a:t>Remember that children develop at different rates and that the range of “normal” development is broad.</a:t>
            </a:r>
          </a:p>
          <a:p>
            <a:pPr marL="457200" indent="-457200">
              <a:buClr>
                <a:schemeClr val="accent1"/>
              </a:buClr>
              <a:buFont typeface="Open Sans" panose="020B0606030504020204" pitchFamily="34" charset="0"/>
              <a:buChar char="&gt;"/>
            </a:pPr>
            <a:r>
              <a:rPr lang="en-US" sz="2800" dirty="0"/>
              <a:t>Early detection of developmental problems is important. </a:t>
            </a:r>
          </a:p>
          <a:p>
            <a:pPr marL="457200" indent="-457200">
              <a:buClr>
                <a:schemeClr val="accent1"/>
              </a:buClr>
              <a:buFont typeface="Open Sans" panose="020B0606030504020204" pitchFamily="34" charset="0"/>
              <a:buChar char="&gt;"/>
            </a:pPr>
            <a:r>
              <a:rPr lang="en-US" sz="2800" dirty="0"/>
              <a:t>The sooner problems are detected, the sooner a child can begin receiving help.</a:t>
            </a:r>
          </a:p>
          <a:p>
            <a:endParaRPr lang="en-US" dirty="0"/>
          </a:p>
        </p:txBody>
      </p:sp>
      <p:pic>
        <p:nvPicPr>
          <p:cNvPr id="4" name="Picture 3">
            <a:extLst>
              <a:ext uri="{FF2B5EF4-FFF2-40B4-BE49-F238E27FC236}">
                <a16:creationId xmlns:a16="http://schemas.microsoft.com/office/drawing/2014/main" id="{0C780BD5-484A-48C0-B4FE-7E7EA2E28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457" y="2175118"/>
            <a:ext cx="5270980" cy="3515744"/>
          </a:xfrm>
          <a:prstGeom prst="rect">
            <a:avLst/>
          </a:prstGeom>
        </p:spPr>
      </p:pic>
    </p:spTree>
    <p:extLst>
      <p:ext uri="{BB962C8B-B14F-4D97-AF65-F5344CB8AC3E}">
        <p14:creationId xmlns:p14="http://schemas.microsoft.com/office/powerpoint/2010/main" val="1890316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FEDA-7A22-4E66-B25B-186C77A78B7C}"/>
              </a:ext>
            </a:extLst>
          </p:cNvPr>
          <p:cNvSpPr>
            <a:spLocks noGrp="1"/>
          </p:cNvSpPr>
          <p:nvPr>
            <p:ph type="title"/>
          </p:nvPr>
        </p:nvSpPr>
        <p:spPr/>
        <p:txBody>
          <a:bodyPr/>
          <a:lstStyle/>
          <a:p>
            <a:r>
              <a:rPr lang="en-US" dirty="0"/>
              <a:t>Ten Things Your Child Needs Every Day</a:t>
            </a:r>
          </a:p>
        </p:txBody>
      </p:sp>
      <p:pic>
        <p:nvPicPr>
          <p:cNvPr id="5" name="Content Placeholder 5">
            <a:hlinkClick r:id="rId3"/>
            <a:extLst>
              <a:ext uri="{FF2B5EF4-FFF2-40B4-BE49-F238E27FC236}">
                <a16:creationId xmlns:a16="http://schemas.microsoft.com/office/drawing/2014/main" id="{628946DD-67EE-4DBE-A47D-A861B1929E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2661" y="1431087"/>
            <a:ext cx="7646678" cy="4650007"/>
          </a:xfrm>
          <a:prstGeom prst="rect">
            <a:avLst/>
          </a:prstGeom>
        </p:spPr>
      </p:pic>
      <p:sp>
        <p:nvSpPr>
          <p:cNvPr id="6" name="Rectangle 5">
            <a:extLst>
              <a:ext uri="{FF2B5EF4-FFF2-40B4-BE49-F238E27FC236}">
                <a16:creationId xmlns:a16="http://schemas.microsoft.com/office/drawing/2014/main" id="{1CA6D26D-BC6A-40A3-A2F9-7252CB83C426}"/>
              </a:ext>
            </a:extLst>
          </p:cNvPr>
          <p:cNvSpPr/>
          <p:nvPr/>
        </p:nvSpPr>
        <p:spPr>
          <a:xfrm>
            <a:off x="5223710" y="5859340"/>
            <a:ext cx="1744580" cy="369332"/>
          </a:xfrm>
          <a:prstGeom prst="rect">
            <a:avLst/>
          </a:prstGeom>
        </p:spPr>
        <p:txBody>
          <a:bodyPr wrap="none">
            <a:spAutoFit/>
          </a:bodyPr>
          <a:lstStyle/>
          <a:p>
            <a:pPr algn="ctr"/>
            <a:r>
              <a:rPr lang="en-US" dirty="0"/>
              <a:t>(click on picture)</a:t>
            </a:r>
          </a:p>
        </p:txBody>
      </p:sp>
    </p:spTree>
    <p:extLst>
      <p:ext uri="{BB962C8B-B14F-4D97-AF65-F5344CB8AC3E}">
        <p14:creationId xmlns:p14="http://schemas.microsoft.com/office/powerpoint/2010/main" val="279743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0AB6-BBD0-4756-A229-58A3F57088C8}"/>
              </a:ext>
            </a:extLst>
          </p:cNvPr>
          <p:cNvSpPr>
            <a:spLocks noGrp="1"/>
          </p:cNvSpPr>
          <p:nvPr>
            <p:ph type="title"/>
          </p:nvPr>
        </p:nvSpPr>
        <p:spPr>
          <a:xfrm>
            <a:off x="3350050" y="2552700"/>
            <a:ext cx="10059452" cy="876300"/>
          </a:xfrm>
        </p:spPr>
        <p:txBody>
          <a:bodyPr/>
          <a:lstStyle/>
          <a:p>
            <a:r>
              <a:rPr lang="en-US" dirty="0"/>
              <a:t>How do children develop?</a:t>
            </a:r>
          </a:p>
        </p:txBody>
      </p:sp>
    </p:spTree>
    <p:extLst>
      <p:ext uri="{BB962C8B-B14F-4D97-AF65-F5344CB8AC3E}">
        <p14:creationId xmlns:p14="http://schemas.microsoft.com/office/powerpoint/2010/main" val="241521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2F43-D3BA-410C-9E91-AF828633F9F8}"/>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7ABE1B43-7986-4831-852A-D3085998E453}"/>
              </a:ext>
            </a:extLst>
          </p:cNvPr>
          <p:cNvSpPr>
            <a:spLocks noGrp="1"/>
          </p:cNvSpPr>
          <p:nvPr>
            <p:ph sz="half" idx="1"/>
          </p:nvPr>
        </p:nvSpPr>
        <p:spPr>
          <a:xfrm>
            <a:off x="737881" y="1420420"/>
            <a:ext cx="11026656" cy="4734318"/>
          </a:xfrm>
        </p:spPr>
        <p:txBody>
          <a:bodyPr/>
          <a:lstStyle/>
          <a:p>
            <a:pPr marL="514350" indent="-514350">
              <a:buFont typeface="+mj-lt"/>
              <a:buAutoNum type="arabicPeriod"/>
            </a:pPr>
            <a:r>
              <a:rPr lang="en-US" dirty="0"/>
              <a:t>Explain and provide examples of two principles of development. </a:t>
            </a:r>
          </a:p>
          <a:p>
            <a:pPr marL="514350" indent="-514350">
              <a:buFont typeface="+mj-lt"/>
              <a:buAutoNum type="arabicPeriod"/>
            </a:pPr>
            <a:r>
              <a:rPr lang="en-US" dirty="0"/>
              <a:t>What are some examples of the intellectual, physical and social-emotional skills of a toddler? </a:t>
            </a:r>
          </a:p>
          <a:p>
            <a:pPr marL="514350" indent="-514350">
              <a:buFont typeface="+mj-lt"/>
              <a:buAutoNum type="arabicPeriod"/>
            </a:pPr>
            <a:r>
              <a:rPr lang="en-US" dirty="0"/>
              <a:t>What are some examples of the intellectual, physical and social-emotional skills of a preschool child?</a:t>
            </a:r>
          </a:p>
          <a:p>
            <a:pPr marL="514350" indent="-514350">
              <a:buFont typeface="+mj-lt"/>
              <a:buAutoNum type="arabicPeriod"/>
            </a:pPr>
            <a:r>
              <a:rPr lang="en-US" dirty="0"/>
              <a:t>What are some examples of the intellectual, physical and social-emotional skills of a school-age child?</a:t>
            </a:r>
          </a:p>
          <a:p>
            <a:pPr marL="514350" indent="-514350">
              <a:buFont typeface="+mj-lt"/>
              <a:buAutoNum type="arabicPeriod"/>
            </a:pPr>
            <a:r>
              <a:rPr lang="en-US" dirty="0"/>
              <a:t>Why is play so important?</a:t>
            </a:r>
          </a:p>
          <a:p>
            <a:endParaRPr lang="en-US" dirty="0"/>
          </a:p>
        </p:txBody>
      </p:sp>
    </p:spTree>
    <p:extLst>
      <p:ext uri="{BB962C8B-B14F-4D97-AF65-F5344CB8AC3E}">
        <p14:creationId xmlns:p14="http://schemas.microsoft.com/office/powerpoint/2010/main" val="353867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AE0C6458-E223-4849-8F56-05D99D93E7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5411" y="304800"/>
            <a:ext cx="6033687" cy="5943600"/>
          </a:xfrm>
          <a:prstGeom prst="rect">
            <a:avLst/>
          </a:prstGeom>
        </p:spPr>
      </p:pic>
    </p:spTree>
    <p:extLst>
      <p:ext uri="{BB962C8B-B14F-4D97-AF65-F5344CB8AC3E}">
        <p14:creationId xmlns:p14="http://schemas.microsoft.com/office/powerpoint/2010/main" val="2059006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7235-D7B6-4EB1-821E-E7AF25EEB616}"/>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DD44261C-BB2D-4FCC-AC51-3CD1F59D71DD}"/>
              </a:ext>
            </a:extLst>
          </p:cNvPr>
          <p:cNvSpPr>
            <a:spLocks noGrp="1"/>
          </p:cNvSpPr>
          <p:nvPr>
            <p:ph sz="half" idx="1"/>
          </p:nvPr>
        </p:nvSpPr>
        <p:spPr>
          <a:xfrm>
            <a:off x="737880" y="1420420"/>
            <a:ext cx="11127017" cy="4734318"/>
          </a:xfrm>
        </p:spPr>
        <p:txBody>
          <a:bodyPr/>
          <a:lstStyle/>
          <a:p>
            <a:pPr lvl="0" defTabSz="914126" fontAlgn="base">
              <a:spcBef>
                <a:spcPts val="0"/>
              </a:spcBef>
            </a:pPr>
            <a:r>
              <a:rPr lang="en-US" sz="12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Images:</a:t>
            </a:r>
          </a:p>
          <a:p>
            <a:pPr lvl="0" defTabSz="914126" fontAlgn="base">
              <a:spcBef>
                <a:spcPts val="0"/>
              </a:spcBef>
            </a:pPr>
            <a:endParaRPr lang="en-US" sz="1200" b="1"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marL="228531" lvl="0" indent="-228531" defTabSz="914126" fontAlgn="base">
              <a:spcBef>
                <a:spcPts val="0"/>
              </a:spcBef>
              <a:buClr>
                <a:schemeClr val="accent1"/>
              </a:buClr>
              <a:buFont typeface="Open Sans" panose="020B0606030504020204" pitchFamily="34" charset="0"/>
              <a:buChar char="&gt;"/>
            </a:pPr>
            <a:r>
              <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Microsoft Clip Art: Used with permission from Microsoft™. (Slides 24, 25, 26 and 27)</a:t>
            </a:r>
          </a:p>
          <a:p>
            <a:pPr marL="228531" lvl="0" indent="-228531" defTabSz="914126" fontAlgn="base">
              <a:spcBef>
                <a:spcPts val="0"/>
              </a:spcBef>
              <a:buClr>
                <a:schemeClr val="accent1"/>
              </a:buClr>
              <a:buFont typeface="Open Sans" panose="020B0606030504020204" pitchFamily="34" charset="0"/>
              <a:buChar char="&gt;"/>
            </a:pPr>
            <a:r>
              <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Photos obtained through a license with Shutterstock.com™. (Slides 1, 3, 4, 5, 6, 7, 8, 9, 10, 12, 14, 16, 17, 20, 21, 22, 23, 28, and 30)</a:t>
            </a:r>
          </a:p>
          <a:p>
            <a:pPr marL="228531" lvl="0" indent="-228531" defTabSz="914126" fontAlgn="base">
              <a:spcBef>
                <a:spcPts val="0"/>
              </a:spcBef>
              <a:buFont typeface="Arial" panose="020B0604020202020204" pitchFamily="34" charset="0"/>
              <a:buChar char="•"/>
            </a:pPr>
            <a:endPar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lvl="0" defTabSz="914126" fontAlgn="base">
              <a:spcBef>
                <a:spcPts val="0"/>
              </a:spcBef>
            </a:pPr>
            <a:r>
              <a:rPr lang="en-US" sz="12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Textbooks:</a:t>
            </a:r>
          </a:p>
          <a:p>
            <a:pPr lvl="0" defTabSz="914126" fontAlgn="base">
              <a:spcBef>
                <a:spcPts val="0"/>
              </a:spcBef>
            </a:pPr>
            <a:endParaRPr lang="en-US" sz="1200" b="1"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marL="228531" lvl="0" indent="-228531" defTabSz="914126" fontAlgn="base">
              <a:spcBef>
                <a:spcPts val="0"/>
              </a:spcBef>
              <a:buClr>
                <a:schemeClr val="accent1"/>
              </a:buClr>
              <a:buFont typeface="Open Sans" panose="020B0606030504020204" pitchFamily="34" charset="0"/>
              <a:buChar char="&gt;"/>
            </a:pPr>
            <a:r>
              <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Decker, C. (2011). </a:t>
            </a:r>
            <a:r>
              <a:rPr lang="en-US" sz="1200" i="1" dirty="0">
                <a:solidFill>
                  <a:srgbClr val="404040"/>
                </a:solidFill>
                <a:latin typeface="Open Sans" panose="020B0606030504020204" pitchFamily="34" charset="0"/>
                <a:ea typeface="Open Sans" panose="020B0606030504020204" pitchFamily="34" charset="0"/>
                <a:cs typeface="Open Sans" panose="020B0606030504020204" pitchFamily="34" charset="0"/>
              </a:rPr>
              <a:t>Child development early stages through age 12</a:t>
            </a:r>
            <a:r>
              <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 (7th ed.). Tinley Park: </a:t>
            </a:r>
            <a:r>
              <a:rPr lang="en-US" sz="1200" dirty="0" err="1">
                <a:solidFill>
                  <a:srgbClr val="404040"/>
                </a:solidFill>
                <a:latin typeface="Open Sans" panose="020B0606030504020204" pitchFamily="34" charset="0"/>
                <a:ea typeface="Open Sans" panose="020B0606030504020204" pitchFamily="34" charset="0"/>
                <a:cs typeface="Open Sans" panose="020B0606030504020204" pitchFamily="34" charset="0"/>
              </a:rPr>
              <a:t>Goodheart</a:t>
            </a:r>
            <a:r>
              <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-Willcox Company, Inc.</a:t>
            </a:r>
          </a:p>
          <a:p>
            <a:pPr marL="228531" lvl="0" indent="-228531" defTabSz="914126" fontAlgn="base">
              <a:spcBef>
                <a:spcPts val="0"/>
              </a:spcBef>
              <a:buClr>
                <a:schemeClr val="accent1"/>
              </a:buClr>
              <a:buFont typeface="Open Sans" panose="020B0606030504020204" pitchFamily="34" charset="0"/>
              <a:buChar char="&gt;"/>
            </a:pPr>
            <a:r>
              <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Decker, C. (2004). </a:t>
            </a:r>
            <a:r>
              <a:rPr lang="en-US" sz="1200" i="1" dirty="0">
                <a:solidFill>
                  <a:srgbClr val="404040"/>
                </a:solidFill>
                <a:latin typeface="Open Sans" panose="020B0606030504020204" pitchFamily="34" charset="0"/>
                <a:ea typeface="Open Sans" panose="020B0606030504020204" pitchFamily="34" charset="0"/>
                <a:cs typeface="Open Sans" panose="020B0606030504020204" pitchFamily="34" charset="0"/>
              </a:rPr>
              <a:t>Children: the early years</a:t>
            </a:r>
            <a:r>
              <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 (5th ed.). Tinley Park: </a:t>
            </a:r>
            <a:r>
              <a:rPr lang="en-US" sz="1200" dirty="0" err="1">
                <a:solidFill>
                  <a:srgbClr val="404040"/>
                </a:solidFill>
                <a:latin typeface="Open Sans" panose="020B0606030504020204" pitchFamily="34" charset="0"/>
                <a:ea typeface="Open Sans" panose="020B0606030504020204" pitchFamily="34" charset="0"/>
                <a:cs typeface="Open Sans" panose="020B0606030504020204" pitchFamily="34" charset="0"/>
              </a:rPr>
              <a:t>Goodheart</a:t>
            </a:r>
            <a:r>
              <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-Willcox Company, Inc.</a:t>
            </a:r>
          </a:p>
          <a:p>
            <a:pPr marL="228531" lvl="0" indent="-228531" defTabSz="914126" fontAlgn="base">
              <a:spcBef>
                <a:spcPts val="0"/>
              </a:spcBef>
              <a:buFont typeface="Arial" panose="020B0604020202020204" pitchFamily="34" charset="0"/>
              <a:buChar char="•"/>
            </a:pPr>
            <a:endPar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lvl="0" defTabSz="914126" fontAlgn="base">
              <a:spcBef>
                <a:spcPts val="0"/>
              </a:spcBef>
            </a:pPr>
            <a:r>
              <a:rPr lang="en-US" sz="12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Websites:</a:t>
            </a:r>
          </a:p>
          <a:p>
            <a:pPr marL="228531" lvl="0" indent="-228531" defTabSz="914126" fontAlgn="base">
              <a:lnSpc>
                <a:spcPct val="90000"/>
              </a:lnSpc>
              <a:buClr>
                <a:schemeClr val="accent1"/>
              </a:buClr>
              <a:buFont typeface="Open Sans" panose="020B0606030504020204" pitchFamily="34" charset="0"/>
              <a:buChar char="&gt;"/>
            </a:pP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t>Building the Legacy: IDEA 2004</a:t>
            </a:r>
            <a:b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t>The Individuals with Disabilities Education Act (IDEA) is a law ensuring services to children with disabilities throughout the nation. IDEA governs how states and public agencies provide early intervention, special education and related services to more than 6.5 million eligible infants, toddlers, children and youth with disabilities.</a:t>
            </a:r>
            <a:b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hlinkClick r:id="rId3"/>
              </a:rPr>
              <a:t>http://idea.ed.gov</a:t>
            </a:r>
            <a:endPar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endParaRPr>
          </a:p>
          <a:p>
            <a:pPr marL="228531" lvl="0" indent="-228531" defTabSz="914126" fontAlgn="base">
              <a:lnSpc>
                <a:spcPct val="90000"/>
              </a:lnSpc>
              <a:buClr>
                <a:schemeClr val="accent1"/>
              </a:buClr>
              <a:buFont typeface="Open Sans" panose="020B0606030504020204" pitchFamily="34" charset="0"/>
              <a:buChar char="&gt;"/>
            </a:pP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t>National Institutes of Health</a:t>
            </a:r>
            <a:b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t>School-age child development describes the expected physical, emotional and mental abilities of children ages six to twelve.</a:t>
            </a:r>
            <a:b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hlinkClick r:id="rId4"/>
              </a:rPr>
              <a:t>http://www.nlm.nih.gov/medlineplus/ency/article/002017.htm</a:t>
            </a:r>
            <a:endPar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endParaRPr>
          </a:p>
          <a:p>
            <a:pPr marL="228531" lvl="0" indent="-228531" defTabSz="914126" fontAlgn="base">
              <a:lnSpc>
                <a:spcPct val="90000"/>
              </a:lnSpc>
              <a:buClr>
                <a:schemeClr val="accent1"/>
              </a:buClr>
              <a:buFont typeface="Open Sans" panose="020B0606030504020204" pitchFamily="34" charset="0"/>
              <a:buChar char="&gt;"/>
            </a:pP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t>U.S. Department of Justice</a:t>
            </a:r>
            <a:b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t>A Guide to Disability Rights Laws.</a:t>
            </a:r>
            <a:b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hlinkClick r:id="rId5"/>
              </a:rPr>
              <a:t>http://www.ada.gov/cguide.pdf</a:t>
            </a:r>
            <a:endPar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endParaRPr>
          </a:p>
          <a:p>
            <a:pPr marL="228531" lvl="0" indent="-228531" defTabSz="914126" fontAlgn="base">
              <a:lnSpc>
                <a:spcPct val="90000"/>
              </a:lnSpc>
              <a:buClr>
                <a:schemeClr val="accent1"/>
              </a:buClr>
              <a:buFont typeface="Open Sans" panose="020B0606030504020204" pitchFamily="34" charset="0"/>
              <a:buChar char="&gt;"/>
            </a:pP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t>U.S. Department of Justice</a:t>
            </a:r>
            <a:b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t>Commonly asked questions concerning child care centers and the Americans with Disabilities Act.</a:t>
            </a:r>
            <a:b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hlinkClick r:id="rId6"/>
              </a:rPr>
              <a:t>http://www.ada.gov/childqanda.htm</a:t>
            </a:r>
            <a:endParaRPr lang="en-US" sz="1200" dirty="0">
              <a:solidFill>
                <a:srgbClr val="062328"/>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708743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FC97-51C7-47EC-8AE0-AFBD7CA2C154}"/>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EEE81994-EE75-4029-9DFE-6741E489CA24}"/>
              </a:ext>
            </a:extLst>
          </p:cNvPr>
          <p:cNvSpPr>
            <a:spLocks noGrp="1"/>
          </p:cNvSpPr>
          <p:nvPr>
            <p:ph sz="half" idx="1"/>
          </p:nvPr>
        </p:nvSpPr>
        <p:spPr>
          <a:xfrm>
            <a:off x="737881" y="1420420"/>
            <a:ext cx="11026656" cy="4734318"/>
          </a:xfrm>
        </p:spPr>
        <p:txBody>
          <a:bodyPr/>
          <a:lstStyle/>
          <a:p>
            <a:pPr lvl="0" defTabSz="914126" fontAlgn="base">
              <a:lnSpc>
                <a:spcPct val="90000"/>
              </a:lnSpc>
            </a:pPr>
            <a:r>
              <a:rPr lang="en-US" sz="1400" b="1" dirty="0">
                <a:solidFill>
                  <a:srgbClr val="062328"/>
                </a:solidFill>
                <a:latin typeface="Open Sans" panose="020B0606030504020204" pitchFamily="34" charset="0"/>
                <a:ea typeface="Open Sans" panose="020B0606030504020204" pitchFamily="34" charset="0"/>
                <a:cs typeface="Open Sans" panose="020B0606030504020204" pitchFamily="34" charset="0"/>
              </a:rPr>
              <a:t>YouTube™:</a:t>
            </a:r>
          </a:p>
          <a:p>
            <a:pPr marL="285750" lvl="0" indent="-285750" defTabSz="914126" fontAlgn="base">
              <a:lnSpc>
                <a:spcPct val="90000"/>
              </a:lnSpc>
              <a:buClr>
                <a:schemeClr val="accent1"/>
              </a:buClr>
              <a:buFont typeface="Open Sans" panose="020B0606030504020204" pitchFamily="34" charset="0"/>
              <a:buChar char="&gt;"/>
            </a:pP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t>Four-Year-Old Child Development Stages and Milestones | Help Me Grow MN</a:t>
            </a:r>
            <a:b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t>Do you know the typical development stages and milestones for a four-year-old child? By age four, your child should be beyond several cognitive, communication and social stages. Help your child develop and grow on schedule. Recognize the signs of a child who is not developing like they should.</a:t>
            </a:r>
            <a:b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hlinkClick r:id="rId2"/>
              </a:rPr>
              <a:t>http://youtu.be/o0TGczdbiV4</a:t>
            </a:r>
            <a:endPar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defTabSz="914126" fontAlgn="base">
              <a:lnSpc>
                <a:spcPct val="90000"/>
              </a:lnSpc>
              <a:buClr>
                <a:schemeClr val="accent1"/>
              </a:buClr>
              <a:buFont typeface="Open Sans" panose="020B0606030504020204" pitchFamily="34" charset="0"/>
              <a:buChar char="&gt;"/>
            </a:pP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t>Two-Year-Old Child Development Stages and Milestones/Help Me Grow MN</a:t>
            </a:r>
            <a:b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t>Do you know the typical development stages and milestones of a two-year-old? By two years of age, your child has new language and cognitive skills. Ensure they are developing properly by recognizing the signs and how to help if they are behind children their age.</a:t>
            </a:r>
            <a:b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hlinkClick r:id="rId3"/>
              </a:rPr>
              <a:t>http://youtu.be/y9Mm85UAWvM</a:t>
            </a:r>
            <a:endPar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defTabSz="914126" fontAlgn="base">
              <a:lnSpc>
                <a:spcPct val="90000"/>
              </a:lnSpc>
              <a:buClr>
                <a:schemeClr val="accent1"/>
              </a:buClr>
              <a:buFont typeface="Open Sans" panose="020B0606030504020204" pitchFamily="34" charset="0"/>
              <a:buChar char="&gt;"/>
            </a:pP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t>Supporting Children’s Individual Needs</a:t>
            </a:r>
            <a:b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t>Early childhood professionals face the continual challenge of planning for the entire classroom while meeting each child’s individual needs. In e-clip #6, Dr. Ann Gruenberg stresses the importance of observing children and assessing their strengths and needs to determine how best to support them, and teacher </a:t>
            </a:r>
            <a:r>
              <a:rPr lang="en-US" sz="1400" dirty="0" err="1">
                <a:solidFill>
                  <a:srgbClr val="062328"/>
                </a:solidFill>
                <a:latin typeface="Open Sans" panose="020B0606030504020204" pitchFamily="34" charset="0"/>
                <a:ea typeface="Open Sans" panose="020B0606030504020204" pitchFamily="34" charset="0"/>
                <a:cs typeface="Open Sans" panose="020B0606030504020204" pitchFamily="34" charset="0"/>
              </a:rPr>
              <a:t>Niloufar</a:t>
            </a: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t> </a:t>
            </a:r>
            <a:r>
              <a:rPr lang="en-US" sz="1400" dirty="0" err="1">
                <a:solidFill>
                  <a:srgbClr val="062328"/>
                </a:solidFill>
                <a:latin typeface="Open Sans" panose="020B0606030504020204" pitchFamily="34" charset="0"/>
                <a:ea typeface="Open Sans" panose="020B0606030504020204" pitchFamily="34" charset="0"/>
                <a:cs typeface="Open Sans" panose="020B0606030504020204" pitchFamily="34" charset="0"/>
              </a:rPr>
              <a:t>Rezai</a:t>
            </a: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t> reflects on strategies she used to identify and support a child’s learning needs, including working closely with the child’s family and giving them ideas for activities to do at home.</a:t>
            </a:r>
            <a:b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hlinkClick r:id="rId4"/>
              </a:rPr>
              <a:t>http://youtu.be/e62L1DeKVJA</a:t>
            </a:r>
            <a:endPar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defTabSz="914126" fontAlgn="base">
              <a:lnSpc>
                <a:spcPct val="90000"/>
              </a:lnSpc>
              <a:buClr>
                <a:schemeClr val="accent1"/>
              </a:buClr>
              <a:buFont typeface="Open Sans" panose="020B0606030504020204" pitchFamily="34" charset="0"/>
              <a:buChar char="&gt;"/>
            </a:pP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t>Ten Things Your Child Needs Every Day</a:t>
            </a:r>
            <a:b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t>Children are experts at telling their parents what they want. They demand new toys, new video games and new cell phones. Sadly, children can rarely tell their parents what they need…really need, in order to feel safe, valued and deeply connected.</a:t>
            </a:r>
            <a:b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hlinkClick r:id="rId5"/>
              </a:rPr>
              <a:t>http://youtu.be/PzcmfXsYUXc</a:t>
            </a:r>
            <a:endParaRPr lang="en-US" sz="1400" dirty="0">
              <a:solidFill>
                <a:srgbClr val="062328"/>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48089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6AD9-A8FD-40CF-867C-34BFB1A9E532}"/>
              </a:ext>
            </a:extLst>
          </p:cNvPr>
          <p:cNvSpPr>
            <a:spLocks noGrp="1"/>
          </p:cNvSpPr>
          <p:nvPr>
            <p:ph type="title"/>
          </p:nvPr>
        </p:nvSpPr>
        <p:spPr/>
        <p:txBody>
          <a:bodyPr/>
          <a:lstStyle/>
          <a:p>
            <a:r>
              <a:rPr lang="en-US" dirty="0"/>
              <a:t>Principles of Development</a:t>
            </a:r>
          </a:p>
        </p:txBody>
      </p:sp>
      <p:pic>
        <p:nvPicPr>
          <p:cNvPr id="4" name="Picture 3">
            <a:extLst>
              <a:ext uri="{FF2B5EF4-FFF2-40B4-BE49-F238E27FC236}">
                <a16:creationId xmlns:a16="http://schemas.microsoft.com/office/drawing/2014/main" id="{F9F476AB-2E0B-4689-86E8-0AF427B74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716" y="1416205"/>
            <a:ext cx="5137341" cy="4897141"/>
          </a:xfrm>
          <a:prstGeom prst="rect">
            <a:avLst/>
          </a:prstGeom>
        </p:spPr>
      </p:pic>
    </p:spTree>
    <p:extLst>
      <p:ext uri="{BB962C8B-B14F-4D97-AF65-F5344CB8AC3E}">
        <p14:creationId xmlns:p14="http://schemas.microsoft.com/office/powerpoint/2010/main" val="406398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86ED-7333-4D48-B254-011CDAF921CF}"/>
              </a:ext>
            </a:extLst>
          </p:cNvPr>
          <p:cNvSpPr>
            <a:spLocks noGrp="1"/>
          </p:cNvSpPr>
          <p:nvPr>
            <p:ph type="title"/>
          </p:nvPr>
        </p:nvSpPr>
        <p:spPr/>
        <p:txBody>
          <a:bodyPr/>
          <a:lstStyle/>
          <a:p>
            <a:r>
              <a:rPr lang="en-US" dirty="0"/>
              <a:t>Sequence of Stages</a:t>
            </a:r>
          </a:p>
        </p:txBody>
      </p:sp>
      <p:sp>
        <p:nvSpPr>
          <p:cNvPr id="3" name="Content Placeholder 2">
            <a:extLst>
              <a:ext uri="{FF2B5EF4-FFF2-40B4-BE49-F238E27FC236}">
                <a16:creationId xmlns:a16="http://schemas.microsoft.com/office/drawing/2014/main" id="{B5EFF0D8-7084-4EB8-A084-52DF2661A6A7}"/>
              </a:ext>
            </a:extLst>
          </p:cNvPr>
          <p:cNvSpPr>
            <a:spLocks noGrp="1"/>
          </p:cNvSpPr>
          <p:nvPr>
            <p:ph sz="half" idx="1"/>
          </p:nvPr>
        </p:nvSpPr>
        <p:spPr>
          <a:xfrm>
            <a:off x="740664" y="1420420"/>
            <a:ext cx="11055750" cy="754068"/>
          </a:xfrm>
        </p:spPr>
        <p:txBody>
          <a:bodyPr/>
          <a:lstStyle/>
          <a:p>
            <a:r>
              <a:rPr lang="en-US" dirty="0"/>
              <a:t>Development occurs in a sequence of stages that can be predicted.</a:t>
            </a:r>
          </a:p>
          <a:p>
            <a:endParaRPr lang="en-US" dirty="0"/>
          </a:p>
        </p:txBody>
      </p:sp>
      <p:pic>
        <p:nvPicPr>
          <p:cNvPr id="4" name="Picture 3">
            <a:extLst>
              <a:ext uri="{FF2B5EF4-FFF2-40B4-BE49-F238E27FC236}">
                <a16:creationId xmlns:a16="http://schemas.microsoft.com/office/drawing/2014/main" id="{7A35DCF5-3559-4411-B2BA-827CBE183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312" y="2085280"/>
            <a:ext cx="4215376" cy="4215376"/>
          </a:xfrm>
          <a:prstGeom prst="rect">
            <a:avLst/>
          </a:prstGeom>
        </p:spPr>
      </p:pic>
    </p:spTree>
    <p:extLst>
      <p:ext uri="{BB962C8B-B14F-4D97-AF65-F5344CB8AC3E}">
        <p14:creationId xmlns:p14="http://schemas.microsoft.com/office/powerpoint/2010/main" val="220394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C9DB-A64D-4C55-AC1F-BE6928285AC5}"/>
              </a:ext>
            </a:extLst>
          </p:cNvPr>
          <p:cNvSpPr>
            <a:spLocks noGrp="1"/>
          </p:cNvSpPr>
          <p:nvPr>
            <p:ph type="title"/>
          </p:nvPr>
        </p:nvSpPr>
        <p:spPr/>
        <p:txBody>
          <a:bodyPr/>
          <a:lstStyle/>
          <a:p>
            <a:r>
              <a:rPr lang="en-US" dirty="0"/>
              <a:t>Different Rates</a:t>
            </a:r>
          </a:p>
        </p:txBody>
      </p:sp>
      <p:sp>
        <p:nvSpPr>
          <p:cNvPr id="3" name="Content Placeholder 2">
            <a:extLst>
              <a:ext uri="{FF2B5EF4-FFF2-40B4-BE49-F238E27FC236}">
                <a16:creationId xmlns:a16="http://schemas.microsoft.com/office/drawing/2014/main" id="{70DE63C7-EBC8-4B93-AAA5-D56A0A52CF5E}"/>
              </a:ext>
            </a:extLst>
          </p:cNvPr>
          <p:cNvSpPr>
            <a:spLocks noGrp="1"/>
          </p:cNvSpPr>
          <p:nvPr>
            <p:ph sz="half" idx="1"/>
          </p:nvPr>
        </p:nvSpPr>
        <p:spPr>
          <a:xfrm>
            <a:off x="740664" y="1420420"/>
            <a:ext cx="11055750" cy="508741"/>
          </a:xfrm>
        </p:spPr>
        <p:txBody>
          <a:bodyPr/>
          <a:lstStyle/>
          <a:p>
            <a:r>
              <a:rPr lang="en-US" dirty="0"/>
              <a:t>Development proceeds at different rates for different children.</a:t>
            </a:r>
          </a:p>
          <a:p>
            <a:endParaRPr lang="en-US" dirty="0"/>
          </a:p>
        </p:txBody>
      </p:sp>
      <p:pic>
        <p:nvPicPr>
          <p:cNvPr id="4" name="Picture 3">
            <a:extLst>
              <a:ext uri="{FF2B5EF4-FFF2-40B4-BE49-F238E27FC236}">
                <a16:creationId xmlns:a16="http://schemas.microsoft.com/office/drawing/2014/main" id="{BA8329B0-471C-43E0-AB75-A30243A248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1685" y="1863616"/>
            <a:ext cx="4748629" cy="4587175"/>
          </a:xfrm>
          <a:prstGeom prst="rect">
            <a:avLst/>
          </a:prstGeom>
        </p:spPr>
      </p:pic>
    </p:spTree>
    <p:extLst>
      <p:ext uri="{BB962C8B-B14F-4D97-AF65-F5344CB8AC3E}">
        <p14:creationId xmlns:p14="http://schemas.microsoft.com/office/powerpoint/2010/main" val="241125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FC24-3F80-4958-AB1F-A09BC2B92439}"/>
              </a:ext>
            </a:extLst>
          </p:cNvPr>
          <p:cNvSpPr>
            <a:spLocks noGrp="1"/>
          </p:cNvSpPr>
          <p:nvPr>
            <p:ph type="title"/>
          </p:nvPr>
        </p:nvSpPr>
        <p:spPr/>
        <p:txBody>
          <a:bodyPr/>
          <a:lstStyle/>
          <a:p>
            <a:r>
              <a:rPr lang="en-US" dirty="0"/>
              <a:t>Build on Previous Learning</a:t>
            </a:r>
          </a:p>
        </p:txBody>
      </p:sp>
      <p:sp>
        <p:nvSpPr>
          <p:cNvPr id="3" name="Content Placeholder 2">
            <a:extLst>
              <a:ext uri="{FF2B5EF4-FFF2-40B4-BE49-F238E27FC236}">
                <a16:creationId xmlns:a16="http://schemas.microsoft.com/office/drawing/2014/main" id="{90EBB61A-F39B-474C-A746-1C5E1FE324B3}"/>
              </a:ext>
            </a:extLst>
          </p:cNvPr>
          <p:cNvSpPr>
            <a:spLocks noGrp="1"/>
          </p:cNvSpPr>
          <p:nvPr>
            <p:ph sz="half" idx="1"/>
          </p:nvPr>
        </p:nvSpPr>
        <p:spPr>
          <a:xfrm>
            <a:off x="740664" y="1420420"/>
            <a:ext cx="11055750" cy="988243"/>
          </a:xfrm>
        </p:spPr>
        <p:txBody>
          <a:bodyPr/>
          <a:lstStyle/>
          <a:p>
            <a:r>
              <a:rPr lang="en-US" dirty="0"/>
              <a:t>Developmental skills build on previous learning.</a:t>
            </a:r>
          </a:p>
          <a:p>
            <a:endParaRPr lang="en-US" dirty="0"/>
          </a:p>
        </p:txBody>
      </p:sp>
      <p:pic>
        <p:nvPicPr>
          <p:cNvPr id="4" name="Picture 3">
            <a:extLst>
              <a:ext uri="{FF2B5EF4-FFF2-40B4-BE49-F238E27FC236}">
                <a16:creationId xmlns:a16="http://schemas.microsoft.com/office/drawing/2014/main" id="{C6916F44-3E19-478D-8BC9-F82FB5724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612" y="1920280"/>
            <a:ext cx="3999300" cy="4391544"/>
          </a:xfrm>
          <a:prstGeom prst="rect">
            <a:avLst/>
          </a:prstGeom>
        </p:spPr>
      </p:pic>
    </p:spTree>
    <p:extLst>
      <p:ext uri="{BB962C8B-B14F-4D97-AF65-F5344CB8AC3E}">
        <p14:creationId xmlns:p14="http://schemas.microsoft.com/office/powerpoint/2010/main" val="105073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BACC-76AF-48CE-85DB-BF72B8BD4DA3}"/>
              </a:ext>
            </a:extLst>
          </p:cNvPr>
          <p:cNvSpPr>
            <a:spLocks noGrp="1"/>
          </p:cNvSpPr>
          <p:nvPr>
            <p:ph type="title"/>
          </p:nvPr>
        </p:nvSpPr>
        <p:spPr/>
        <p:txBody>
          <a:bodyPr/>
          <a:lstStyle/>
          <a:p>
            <a:r>
              <a:rPr lang="en-US" dirty="0"/>
              <a:t>Areas of Development are Interrelated</a:t>
            </a:r>
          </a:p>
        </p:txBody>
      </p:sp>
      <p:sp>
        <p:nvSpPr>
          <p:cNvPr id="3" name="Content Placeholder 2">
            <a:extLst>
              <a:ext uri="{FF2B5EF4-FFF2-40B4-BE49-F238E27FC236}">
                <a16:creationId xmlns:a16="http://schemas.microsoft.com/office/drawing/2014/main" id="{5EEE272C-7E25-4126-A2AB-C423CC4BAA28}"/>
              </a:ext>
            </a:extLst>
          </p:cNvPr>
          <p:cNvSpPr>
            <a:spLocks noGrp="1"/>
          </p:cNvSpPr>
          <p:nvPr>
            <p:ph sz="half" idx="1"/>
          </p:nvPr>
        </p:nvSpPr>
        <p:spPr>
          <a:xfrm>
            <a:off x="740664" y="1420420"/>
            <a:ext cx="11055750" cy="542195"/>
          </a:xfrm>
        </p:spPr>
        <p:txBody>
          <a:bodyPr/>
          <a:lstStyle/>
          <a:p>
            <a:r>
              <a:rPr lang="en-US" dirty="0"/>
              <a:t>Different areas of development are interrelated.</a:t>
            </a:r>
          </a:p>
          <a:p>
            <a:endParaRPr lang="en-US" dirty="0"/>
          </a:p>
        </p:txBody>
      </p:sp>
      <p:pic>
        <p:nvPicPr>
          <p:cNvPr id="4" name="Picture 3">
            <a:extLst>
              <a:ext uri="{FF2B5EF4-FFF2-40B4-BE49-F238E27FC236}">
                <a16:creationId xmlns:a16="http://schemas.microsoft.com/office/drawing/2014/main" id="{3AB75BC0-6DEF-4AAA-8196-9A00FE3BB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69" y="1962615"/>
            <a:ext cx="5438414" cy="4350732"/>
          </a:xfrm>
          <a:prstGeom prst="rect">
            <a:avLst/>
          </a:prstGeom>
        </p:spPr>
      </p:pic>
    </p:spTree>
    <p:extLst>
      <p:ext uri="{BB962C8B-B14F-4D97-AF65-F5344CB8AC3E}">
        <p14:creationId xmlns:p14="http://schemas.microsoft.com/office/powerpoint/2010/main" val="105269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5879-D852-4258-BCC0-E0ABF5229CC2}"/>
              </a:ext>
            </a:extLst>
          </p:cNvPr>
          <p:cNvSpPr>
            <a:spLocks noGrp="1"/>
          </p:cNvSpPr>
          <p:nvPr>
            <p:ph type="title"/>
          </p:nvPr>
        </p:nvSpPr>
        <p:spPr/>
        <p:txBody>
          <a:bodyPr/>
          <a:lstStyle/>
          <a:p>
            <a:r>
              <a:rPr lang="en-US" dirty="0"/>
              <a:t> A Continual Process</a:t>
            </a:r>
          </a:p>
        </p:txBody>
      </p:sp>
      <p:sp>
        <p:nvSpPr>
          <p:cNvPr id="3" name="Content Placeholder 2">
            <a:extLst>
              <a:ext uri="{FF2B5EF4-FFF2-40B4-BE49-F238E27FC236}">
                <a16:creationId xmlns:a16="http://schemas.microsoft.com/office/drawing/2014/main" id="{4A9743CE-7C4F-4EB9-BAAF-05BC2179C6DF}"/>
              </a:ext>
            </a:extLst>
          </p:cNvPr>
          <p:cNvSpPr>
            <a:spLocks noGrp="1"/>
          </p:cNvSpPr>
          <p:nvPr>
            <p:ph sz="half" idx="1"/>
          </p:nvPr>
        </p:nvSpPr>
        <p:spPr>
          <a:xfrm>
            <a:off x="740664" y="1420420"/>
            <a:ext cx="11055750" cy="776370"/>
          </a:xfrm>
        </p:spPr>
        <p:txBody>
          <a:bodyPr/>
          <a:lstStyle/>
          <a:p>
            <a:r>
              <a:rPr lang="en-US" dirty="0"/>
              <a:t>Development continues throughout life.</a:t>
            </a:r>
          </a:p>
          <a:p>
            <a:endParaRPr lang="en-US" dirty="0"/>
          </a:p>
        </p:txBody>
      </p:sp>
      <p:pic>
        <p:nvPicPr>
          <p:cNvPr id="6" name="Picture 5">
            <a:extLst>
              <a:ext uri="{FF2B5EF4-FFF2-40B4-BE49-F238E27FC236}">
                <a16:creationId xmlns:a16="http://schemas.microsoft.com/office/drawing/2014/main" id="{C2FB2784-6E7D-4C15-B83B-3819071B7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812" y="1895707"/>
            <a:ext cx="6674626" cy="4451975"/>
          </a:xfrm>
          <a:prstGeom prst="rect">
            <a:avLst/>
          </a:prstGeom>
        </p:spPr>
      </p:pic>
    </p:spTree>
    <p:extLst>
      <p:ext uri="{BB962C8B-B14F-4D97-AF65-F5344CB8AC3E}">
        <p14:creationId xmlns:p14="http://schemas.microsoft.com/office/powerpoint/2010/main" val="149506055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dcmitype/"/>
    <ds:schemaRef ds:uri="56ea17bb-c96d-4826-b465-01eec0dd23dd"/>
    <ds:schemaRef ds:uri="http://schemas.openxmlformats.org/package/2006/metadata/core-properties"/>
    <ds:schemaRef ds:uri="http://www.w3.org/XML/1998/namespace"/>
    <ds:schemaRef ds:uri="05d88611-e516-4d1a-b12e-39107e78b3d0"/>
    <ds:schemaRef ds:uri="http://schemas.microsoft.com/office/2006/documentManagement/types"/>
    <ds:schemaRef ds:uri="http://purl.org/dc/terms/"/>
    <ds:schemaRef ds:uri="http://purl.org/dc/elements/1.1/"/>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99</TotalTime>
  <Words>4331</Words>
  <Application>Microsoft Office PowerPoint</Application>
  <PresentationFormat>Widescreen</PresentationFormat>
  <Paragraphs>525</Paragraphs>
  <Slides>33</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.AppleSystemUIFont</vt:lpstr>
      <vt:lpstr>Arial</vt:lpstr>
      <vt:lpstr>Calibri</vt:lpstr>
      <vt:lpstr>Euphemia</vt:lpstr>
      <vt:lpstr>Open Sans</vt:lpstr>
      <vt:lpstr>Open Sans SemiBold</vt:lpstr>
      <vt:lpstr>2_Office Theme</vt:lpstr>
      <vt:lpstr>3_Office Theme</vt:lpstr>
      <vt:lpstr>Children’s Needs: The Foundation of Growth and Development</vt:lpstr>
      <vt:lpstr>PowerPoint Presentation</vt:lpstr>
      <vt:lpstr>How do children develop?</vt:lpstr>
      <vt:lpstr>Principles of Development</vt:lpstr>
      <vt:lpstr>Sequence of Stages</vt:lpstr>
      <vt:lpstr>Different Rates</vt:lpstr>
      <vt:lpstr>Build on Previous Learning</vt:lpstr>
      <vt:lpstr>Areas of Development are Interrelated</vt:lpstr>
      <vt:lpstr> A Continual Process</vt:lpstr>
      <vt:lpstr>Supporting Children’s Individual Needs</vt:lpstr>
      <vt:lpstr> Developmental Traits of Toddlers</vt:lpstr>
      <vt:lpstr>Two-Year-Old Child Development Stages and Milestones</vt:lpstr>
      <vt:lpstr> Developmental Traits of Preschoolers</vt:lpstr>
      <vt:lpstr>Four-Year-Old Child Development Stages and Milestones</vt:lpstr>
      <vt:lpstr> Developmental Traits of School-Age Children</vt:lpstr>
      <vt:lpstr>Play Activities, Toys and Equipment for Children</vt:lpstr>
      <vt:lpstr>Suggestions for Playing with Children</vt:lpstr>
      <vt:lpstr>Activities, Toys and Equipment for Toddlers</vt:lpstr>
      <vt:lpstr>Preschool Children</vt:lpstr>
      <vt:lpstr>School-Age Children</vt:lpstr>
      <vt:lpstr>Providing Playing for Toddlers</vt:lpstr>
      <vt:lpstr>Providing Playing for Preschoolers</vt:lpstr>
      <vt:lpstr>Providing Play for School-Age Children</vt:lpstr>
      <vt:lpstr>Understanding Special Needs</vt:lpstr>
      <vt:lpstr>The Nature of Special Needs</vt:lpstr>
      <vt:lpstr>Roles of Special Needs Professionals</vt:lpstr>
      <vt:lpstr>Strategies for Working with Disabled Children</vt:lpstr>
      <vt:lpstr>Children Who Have Special Needs</vt:lpstr>
      <vt:lpstr>Ten Things Your Child Needs Every Day</vt:lpstr>
      <vt:lpstr>Review!</vt:lpstr>
      <vt:lpstr>PowerPoint Presentation</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13</cp:revision>
  <cp:lastPrinted>2017-07-07T16:17:37Z</cp:lastPrinted>
  <dcterms:created xsi:type="dcterms:W3CDTF">2017-07-11T23:58:30Z</dcterms:created>
  <dcterms:modified xsi:type="dcterms:W3CDTF">2017-11-28T22:35:02Z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