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handoutMasterIdLst>
    <p:handoutMasterId r:id="rId17"/>
  </p:handoutMasterIdLst>
  <p:sldIdLst>
    <p:sldId id="322" r:id="rId6"/>
    <p:sldId id="319" r:id="rId7"/>
    <p:sldId id="323" r:id="rId8"/>
    <p:sldId id="324" r:id="rId9"/>
    <p:sldId id="325" r:id="rId10"/>
    <p:sldId id="326" r:id="rId11"/>
    <p:sldId id="327" r:id="rId12"/>
    <p:sldId id="328" r:id="rId13"/>
    <p:sldId id="330" r:id="rId14"/>
    <p:sldId id="329"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9907" autoAdjust="0"/>
  </p:normalViewPr>
  <p:slideViewPr>
    <p:cSldViewPr snapToGrid="0">
      <p:cViewPr>
        <p:scale>
          <a:sx n="47" d="100"/>
          <a:sy n="47" d="100"/>
        </p:scale>
        <p:origin x="1436" y="4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F3B507-4D2D-4D1B-A6D8-6A8601B30B85}"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D43CCA2F-0AF4-4DFF-B6FA-501A6706E995}">
      <dgm:prSet/>
      <dgm:spPr/>
      <dgm:t>
        <a:bodyPr/>
        <a:lstStyle/>
        <a:p>
          <a:pPr rtl="0"/>
          <a:r>
            <a:rPr lang="en-US" dirty="0"/>
            <a:t>Be polite</a:t>
          </a:r>
        </a:p>
      </dgm:t>
    </dgm:pt>
    <dgm:pt modelId="{4A4867B4-AE44-49A3-9648-401675EF9A31}" type="parTrans" cxnId="{279BFEF0-A283-4E7D-835D-C56AFE708B5C}">
      <dgm:prSet/>
      <dgm:spPr/>
      <dgm:t>
        <a:bodyPr/>
        <a:lstStyle/>
        <a:p>
          <a:endParaRPr lang="en-US"/>
        </a:p>
      </dgm:t>
    </dgm:pt>
    <dgm:pt modelId="{4CBAFC1C-86DE-4694-B6FA-90A5B21F69BF}" type="sibTrans" cxnId="{279BFEF0-A283-4E7D-835D-C56AFE708B5C}">
      <dgm:prSet/>
      <dgm:spPr/>
      <dgm:t>
        <a:bodyPr/>
        <a:lstStyle/>
        <a:p>
          <a:endParaRPr lang="en-US"/>
        </a:p>
      </dgm:t>
    </dgm:pt>
    <dgm:pt modelId="{2180ECC4-5829-47A4-9D35-D05FC5B108EF}">
      <dgm:prSet/>
      <dgm:spPr/>
      <dgm:t>
        <a:bodyPr/>
        <a:lstStyle/>
        <a:p>
          <a:pPr rtl="0"/>
          <a:r>
            <a:rPr lang="en-US" dirty="0"/>
            <a:t>Friendly</a:t>
          </a:r>
        </a:p>
      </dgm:t>
    </dgm:pt>
    <dgm:pt modelId="{7455AC2B-9CC5-4124-8620-E66C52731CC0}" type="parTrans" cxnId="{1972864E-C775-4F35-A725-0F1D74B7540E}">
      <dgm:prSet/>
      <dgm:spPr/>
      <dgm:t>
        <a:bodyPr/>
        <a:lstStyle/>
        <a:p>
          <a:endParaRPr lang="en-US"/>
        </a:p>
      </dgm:t>
    </dgm:pt>
    <dgm:pt modelId="{2A9CE064-7AFD-45C5-B43B-615F0AC7E891}" type="sibTrans" cxnId="{1972864E-C775-4F35-A725-0F1D74B7540E}">
      <dgm:prSet/>
      <dgm:spPr/>
      <dgm:t>
        <a:bodyPr/>
        <a:lstStyle/>
        <a:p>
          <a:endParaRPr lang="en-US"/>
        </a:p>
      </dgm:t>
    </dgm:pt>
    <dgm:pt modelId="{8E4A20DB-CDD5-4A48-987C-5B011A6447CA}">
      <dgm:prSet/>
      <dgm:spPr/>
      <dgm:t>
        <a:bodyPr/>
        <a:lstStyle/>
        <a:p>
          <a:pPr rtl="0"/>
          <a:r>
            <a:rPr lang="en-US"/>
            <a:t>Smile</a:t>
          </a:r>
        </a:p>
      </dgm:t>
    </dgm:pt>
    <dgm:pt modelId="{CC9216ED-CBD2-461A-B8DA-B8274F3285FE}" type="parTrans" cxnId="{1FE7BE43-AE3A-4D6F-8C2A-33BE99CC9AAC}">
      <dgm:prSet/>
      <dgm:spPr/>
      <dgm:t>
        <a:bodyPr/>
        <a:lstStyle/>
        <a:p>
          <a:endParaRPr lang="en-US"/>
        </a:p>
      </dgm:t>
    </dgm:pt>
    <dgm:pt modelId="{8EBD7635-D2E1-45B0-ADDF-391A2D203B32}" type="sibTrans" cxnId="{1FE7BE43-AE3A-4D6F-8C2A-33BE99CC9AAC}">
      <dgm:prSet/>
      <dgm:spPr/>
      <dgm:t>
        <a:bodyPr/>
        <a:lstStyle/>
        <a:p>
          <a:endParaRPr lang="en-US"/>
        </a:p>
      </dgm:t>
    </dgm:pt>
    <dgm:pt modelId="{53ECE23A-6D1C-4B37-847C-1AA9AA934E47}">
      <dgm:prSet/>
      <dgm:spPr/>
      <dgm:t>
        <a:bodyPr/>
        <a:lstStyle/>
        <a:p>
          <a:pPr rtl="0"/>
          <a:r>
            <a:rPr lang="en-US" dirty="0"/>
            <a:t>Tour the salon</a:t>
          </a:r>
        </a:p>
      </dgm:t>
    </dgm:pt>
    <dgm:pt modelId="{4FFF8C32-AC91-4A0C-8907-D80C01501414}" type="parTrans" cxnId="{32D932E9-1951-407C-B4E3-77271F52A20B}">
      <dgm:prSet/>
      <dgm:spPr/>
      <dgm:t>
        <a:bodyPr/>
        <a:lstStyle/>
        <a:p>
          <a:endParaRPr lang="en-US"/>
        </a:p>
      </dgm:t>
    </dgm:pt>
    <dgm:pt modelId="{B724541E-E2F9-4811-82D7-2BBB5750C378}" type="sibTrans" cxnId="{32D932E9-1951-407C-B4E3-77271F52A20B}">
      <dgm:prSet/>
      <dgm:spPr/>
      <dgm:t>
        <a:bodyPr/>
        <a:lstStyle/>
        <a:p>
          <a:endParaRPr lang="en-US"/>
        </a:p>
      </dgm:t>
    </dgm:pt>
    <dgm:pt modelId="{9C23DA28-3B31-4838-85D6-5A71D2179806}">
      <dgm:prSet/>
      <dgm:spPr/>
      <dgm:t>
        <a:bodyPr/>
        <a:lstStyle/>
        <a:p>
          <a:pPr rtl="0"/>
          <a:r>
            <a:rPr lang="en-US" dirty="0"/>
            <a:t>Be yourself</a:t>
          </a:r>
        </a:p>
      </dgm:t>
    </dgm:pt>
    <dgm:pt modelId="{7B16EFC6-5710-4632-952A-81463962D4C9}" type="parTrans" cxnId="{C6E39690-B83B-4B9B-8B16-6A92F97C6EED}">
      <dgm:prSet/>
      <dgm:spPr/>
      <dgm:t>
        <a:bodyPr/>
        <a:lstStyle/>
        <a:p>
          <a:endParaRPr lang="en-US"/>
        </a:p>
      </dgm:t>
    </dgm:pt>
    <dgm:pt modelId="{0A918260-592C-4949-848E-E87D38E2DE22}" type="sibTrans" cxnId="{C6E39690-B83B-4B9B-8B16-6A92F97C6EED}">
      <dgm:prSet/>
      <dgm:spPr/>
      <dgm:t>
        <a:bodyPr/>
        <a:lstStyle/>
        <a:p>
          <a:endParaRPr lang="en-US"/>
        </a:p>
      </dgm:t>
    </dgm:pt>
    <dgm:pt modelId="{59846C67-D121-434F-956A-B526A7AFE425}">
      <dgm:prSet/>
      <dgm:spPr/>
      <dgm:t>
        <a:bodyPr/>
        <a:lstStyle/>
        <a:p>
          <a:pPr rtl="0"/>
          <a:r>
            <a:rPr lang="en-US" dirty="0"/>
            <a:t>Introduce yourself</a:t>
          </a:r>
        </a:p>
      </dgm:t>
    </dgm:pt>
    <dgm:pt modelId="{F56AF293-8BE4-4CD9-AAFE-8135CBEE8461}" type="parTrans" cxnId="{AC13D860-0596-43ED-86EC-1D2D88D32F2E}">
      <dgm:prSet/>
      <dgm:spPr/>
      <dgm:t>
        <a:bodyPr/>
        <a:lstStyle/>
        <a:p>
          <a:endParaRPr lang="en-US"/>
        </a:p>
      </dgm:t>
    </dgm:pt>
    <dgm:pt modelId="{34EAF6A5-D463-49C1-B309-6F05514EA21A}" type="sibTrans" cxnId="{AC13D860-0596-43ED-86EC-1D2D88D32F2E}">
      <dgm:prSet/>
      <dgm:spPr/>
      <dgm:t>
        <a:bodyPr/>
        <a:lstStyle/>
        <a:p>
          <a:endParaRPr lang="en-US"/>
        </a:p>
      </dgm:t>
    </dgm:pt>
    <dgm:pt modelId="{CDC8A3D6-0E7B-48C4-A95F-5B63698FD4CE}" type="pres">
      <dgm:prSet presAssocID="{6DF3B507-4D2D-4D1B-A6D8-6A8601B30B85}" presName="compositeShape" presStyleCnt="0">
        <dgm:presLayoutVars>
          <dgm:chMax val="7"/>
          <dgm:dir/>
          <dgm:resizeHandles val="exact"/>
        </dgm:presLayoutVars>
      </dgm:prSet>
      <dgm:spPr/>
    </dgm:pt>
    <dgm:pt modelId="{BB712580-E8BB-45BB-809D-D9FAF156BC4D}" type="pres">
      <dgm:prSet presAssocID="{D43CCA2F-0AF4-4DFF-B6FA-501A6706E995}" presName="circ1" presStyleLbl="vennNode1" presStyleIdx="0" presStyleCnt="6"/>
      <dgm:spPr/>
    </dgm:pt>
    <dgm:pt modelId="{3FB117D2-EF6B-4C89-945D-3A655DE4B13F}" type="pres">
      <dgm:prSet presAssocID="{D43CCA2F-0AF4-4DFF-B6FA-501A6706E995}" presName="circ1Tx" presStyleLbl="revTx" presStyleIdx="0" presStyleCnt="0">
        <dgm:presLayoutVars>
          <dgm:chMax val="0"/>
          <dgm:chPref val="0"/>
          <dgm:bulletEnabled val="1"/>
        </dgm:presLayoutVars>
      </dgm:prSet>
      <dgm:spPr/>
    </dgm:pt>
    <dgm:pt modelId="{75510819-B6EB-4493-AE4B-A346AC9CABA1}" type="pres">
      <dgm:prSet presAssocID="{9C23DA28-3B31-4838-85D6-5A71D2179806}" presName="circ2" presStyleLbl="vennNode1" presStyleIdx="1" presStyleCnt="6"/>
      <dgm:spPr/>
    </dgm:pt>
    <dgm:pt modelId="{961172F8-8A9E-4F23-A04A-C5B055149728}" type="pres">
      <dgm:prSet presAssocID="{9C23DA28-3B31-4838-85D6-5A71D2179806}" presName="circ2Tx" presStyleLbl="revTx" presStyleIdx="0" presStyleCnt="0">
        <dgm:presLayoutVars>
          <dgm:chMax val="0"/>
          <dgm:chPref val="0"/>
          <dgm:bulletEnabled val="1"/>
        </dgm:presLayoutVars>
      </dgm:prSet>
      <dgm:spPr/>
    </dgm:pt>
    <dgm:pt modelId="{3054C3C2-7E5F-4066-B93A-612826FA4D56}" type="pres">
      <dgm:prSet presAssocID="{2180ECC4-5829-47A4-9D35-D05FC5B108EF}" presName="circ3" presStyleLbl="vennNode1" presStyleIdx="2" presStyleCnt="6"/>
      <dgm:spPr/>
    </dgm:pt>
    <dgm:pt modelId="{B0FC3A48-D85F-4565-8462-5C218AED9B08}" type="pres">
      <dgm:prSet presAssocID="{2180ECC4-5829-47A4-9D35-D05FC5B108EF}" presName="circ3Tx" presStyleLbl="revTx" presStyleIdx="0" presStyleCnt="0">
        <dgm:presLayoutVars>
          <dgm:chMax val="0"/>
          <dgm:chPref val="0"/>
          <dgm:bulletEnabled val="1"/>
        </dgm:presLayoutVars>
      </dgm:prSet>
      <dgm:spPr/>
    </dgm:pt>
    <dgm:pt modelId="{E3DA68B3-C79E-4B34-9E08-4512F3D8F374}" type="pres">
      <dgm:prSet presAssocID="{59846C67-D121-434F-956A-B526A7AFE425}" presName="circ4" presStyleLbl="vennNode1" presStyleIdx="3" presStyleCnt="6"/>
      <dgm:spPr/>
    </dgm:pt>
    <dgm:pt modelId="{7F5110C8-4587-4D5F-B3FC-8E98BF15FE4B}" type="pres">
      <dgm:prSet presAssocID="{59846C67-D121-434F-956A-B526A7AFE425}" presName="circ4Tx" presStyleLbl="revTx" presStyleIdx="0" presStyleCnt="0">
        <dgm:presLayoutVars>
          <dgm:chMax val="0"/>
          <dgm:chPref val="0"/>
          <dgm:bulletEnabled val="1"/>
        </dgm:presLayoutVars>
      </dgm:prSet>
      <dgm:spPr/>
    </dgm:pt>
    <dgm:pt modelId="{7E00F1DE-0C62-46EF-9C35-94282B46BC9C}" type="pres">
      <dgm:prSet presAssocID="{8E4A20DB-CDD5-4A48-987C-5B011A6447CA}" presName="circ5" presStyleLbl="vennNode1" presStyleIdx="4" presStyleCnt="6"/>
      <dgm:spPr/>
    </dgm:pt>
    <dgm:pt modelId="{7B444069-B160-43E5-90EF-4870C49AF0C4}" type="pres">
      <dgm:prSet presAssocID="{8E4A20DB-CDD5-4A48-987C-5B011A6447CA}" presName="circ5Tx" presStyleLbl="revTx" presStyleIdx="0" presStyleCnt="0">
        <dgm:presLayoutVars>
          <dgm:chMax val="0"/>
          <dgm:chPref val="0"/>
          <dgm:bulletEnabled val="1"/>
        </dgm:presLayoutVars>
      </dgm:prSet>
      <dgm:spPr/>
    </dgm:pt>
    <dgm:pt modelId="{A25AD3DA-3E9D-4720-90C9-9A99BD2130A0}" type="pres">
      <dgm:prSet presAssocID="{53ECE23A-6D1C-4B37-847C-1AA9AA934E47}" presName="circ6" presStyleLbl="vennNode1" presStyleIdx="5" presStyleCnt="6"/>
      <dgm:spPr/>
    </dgm:pt>
    <dgm:pt modelId="{4003944C-58A2-41A3-BCF1-A407C757DFA5}" type="pres">
      <dgm:prSet presAssocID="{53ECE23A-6D1C-4B37-847C-1AA9AA934E47}" presName="circ6Tx" presStyleLbl="revTx" presStyleIdx="0" presStyleCnt="0">
        <dgm:presLayoutVars>
          <dgm:chMax val="0"/>
          <dgm:chPref val="0"/>
          <dgm:bulletEnabled val="1"/>
        </dgm:presLayoutVars>
      </dgm:prSet>
      <dgm:spPr/>
    </dgm:pt>
  </dgm:ptLst>
  <dgm:cxnLst>
    <dgm:cxn modelId="{AC13D860-0596-43ED-86EC-1D2D88D32F2E}" srcId="{6DF3B507-4D2D-4D1B-A6D8-6A8601B30B85}" destId="{59846C67-D121-434F-956A-B526A7AFE425}" srcOrd="3" destOrd="0" parTransId="{F56AF293-8BE4-4CD9-AAFE-8135CBEE8461}" sibTransId="{34EAF6A5-D463-49C1-B309-6F05514EA21A}"/>
    <dgm:cxn modelId="{1FE7BE43-AE3A-4D6F-8C2A-33BE99CC9AAC}" srcId="{6DF3B507-4D2D-4D1B-A6D8-6A8601B30B85}" destId="{8E4A20DB-CDD5-4A48-987C-5B011A6447CA}" srcOrd="4" destOrd="0" parTransId="{CC9216ED-CBD2-461A-B8DA-B8274F3285FE}" sibTransId="{8EBD7635-D2E1-45B0-ADDF-391A2D203B32}"/>
    <dgm:cxn modelId="{35F67E49-F187-46EB-8BB7-157119081CDE}" type="presOf" srcId="{8E4A20DB-CDD5-4A48-987C-5B011A6447CA}" destId="{7B444069-B160-43E5-90EF-4870C49AF0C4}" srcOrd="0" destOrd="0" presId="urn:microsoft.com/office/officeart/2005/8/layout/venn1"/>
    <dgm:cxn modelId="{1972864E-C775-4F35-A725-0F1D74B7540E}" srcId="{6DF3B507-4D2D-4D1B-A6D8-6A8601B30B85}" destId="{2180ECC4-5829-47A4-9D35-D05FC5B108EF}" srcOrd="2" destOrd="0" parTransId="{7455AC2B-9CC5-4124-8620-E66C52731CC0}" sibTransId="{2A9CE064-7AFD-45C5-B43B-615F0AC7E891}"/>
    <dgm:cxn modelId="{1CD4ED75-D079-4435-9DCC-781061471FE7}" type="presOf" srcId="{53ECE23A-6D1C-4B37-847C-1AA9AA934E47}" destId="{4003944C-58A2-41A3-BCF1-A407C757DFA5}" srcOrd="0" destOrd="0" presId="urn:microsoft.com/office/officeart/2005/8/layout/venn1"/>
    <dgm:cxn modelId="{C6E39690-B83B-4B9B-8B16-6A92F97C6EED}" srcId="{6DF3B507-4D2D-4D1B-A6D8-6A8601B30B85}" destId="{9C23DA28-3B31-4838-85D6-5A71D2179806}" srcOrd="1" destOrd="0" parTransId="{7B16EFC6-5710-4632-952A-81463962D4C9}" sibTransId="{0A918260-592C-4949-848E-E87D38E2DE22}"/>
    <dgm:cxn modelId="{9D79659E-F97C-4D4E-B548-693425BBE789}" type="presOf" srcId="{59846C67-D121-434F-956A-B526A7AFE425}" destId="{7F5110C8-4587-4D5F-B3FC-8E98BF15FE4B}" srcOrd="0" destOrd="0" presId="urn:microsoft.com/office/officeart/2005/8/layout/venn1"/>
    <dgm:cxn modelId="{9F4FE5B5-3196-472C-BE5D-399674215723}" type="presOf" srcId="{9C23DA28-3B31-4838-85D6-5A71D2179806}" destId="{961172F8-8A9E-4F23-A04A-C5B055149728}" srcOrd="0" destOrd="0" presId="urn:microsoft.com/office/officeart/2005/8/layout/venn1"/>
    <dgm:cxn modelId="{669C5FB6-D6E8-436E-BC56-2856592024DE}" type="presOf" srcId="{6DF3B507-4D2D-4D1B-A6D8-6A8601B30B85}" destId="{CDC8A3D6-0E7B-48C4-A95F-5B63698FD4CE}" srcOrd="0" destOrd="0" presId="urn:microsoft.com/office/officeart/2005/8/layout/venn1"/>
    <dgm:cxn modelId="{32D932E9-1951-407C-B4E3-77271F52A20B}" srcId="{6DF3B507-4D2D-4D1B-A6D8-6A8601B30B85}" destId="{53ECE23A-6D1C-4B37-847C-1AA9AA934E47}" srcOrd="5" destOrd="0" parTransId="{4FFF8C32-AC91-4A0C-8907-D80C01501414}" sibTransId="{B724541E-E2F9-4811-82D7-2BBB5750C378}"/>
    <dgm:cxn modelId="{279BFEF0-A283-4E7D-835D-C56AFE708B5C}" srcId="{6DF3B507-4D2D-4D1B-A6D8-6A8601B30B85}" destId="{D43CCA2F-0AF4-4DFF-B6FA-501A6706E995}" srcOrd="0" destOrd="0" parTransId="{4A4867B4-AE44-49A3-9648-401675EF9A31}" sibTransId="{4CBAFC1C-86DE-4694-B6FA-90A5B21F69BF}"/>
    <dgm:cxn modelId="{748AB0F7-69FC-4D3E-A378-DC80C69D1BB7}" type="presOf" srcId="{2180ECC4-5829-47A4-9D35-D05FC5B108EF}" destId="{B0FC3A48-D85F-4565-8462-5C218AED9B08}" srcOrd="0" destOrd="0" presId="urn:microsoft.com/office/officeart/2005/8/layout/venn1"/>
    <dgm:cxn modelId="{02648EFA-4303-4950-B747-3C2076E53EB5}" type="presOf" srcId="{D43CCA2F-0AF4-4DFF-B6FA-501A6706E995}" destId="{3FB117D2-EF6B-4C89-945D-3A655DE4B13F}" srcOrd="0" destOrd="0" presId="urn:microsoft.com/office/officeart/2005/8/layout/venn1"/>
    <dgm:cxn modelId="{776A1EB3-218B-43A1-B1D5-A7FE5C009B7E}" type="presParOf" srcId="{CDC8A3D6-0E7B-48C4-A95F-5B63698FD4CE}" destId="{BB712580-E8BB-45BB-809D-D9FAF156BC4D}" srcOrd="0" destOrd="0" presId="urn:microsoft.com/office/officeart/2005/8/layout/venn1"/>
    <dgm:cxn modelId="{F67A8BDD-12B4-4BDD-9479-3B48062A2069}" type="presParOf" srcId="{CDC8A3D6-0E7B-48C4-A95F-5B63698FD4CE}" destId="{3FB117D2-EF6B-4C89-945D-3A655DE4B13F}" srcOrd="1" destOrd="0" presId="urn:microsoft.com/office/officeart/2005/8/layout/venn1"/>
    <dgm:cxn modelId="{CDE2B3A4-E66C-4DCD-A607-03D98C8524A9}" type="presParOf" srcId="{CDC8A3D6-0E7B-48C4-A95F-5B63698FD4CE}" destId="{75510819-B6EB-4493-AE4B-A346AC9CABA1}" srcOrd="2" destOrd="0" presId="urn:microsoft.com/office/officeart/2005/8/layout/venn1"/>
    <dgm:cxn modelId="{5E32435D-407D-49F2-8FF6-3ADDDE1FC2BD}" type="presParOf" srcId="{CDC8A3D6-0E7B-48C4-A95F-5B63698FD4CE}" destId="{961172F8-8A9E-4F23-A04A-C5B055149728}" srcOrd="3" destOrd="0" presId="urn:microsoft.com/office/officeart/2005/8/layout/venn1"/>
    <dgm:cxn modelId="{53AD591A-8551-437F-A098-9722A479722A}" type="presParOf" srcId="{CDC8A3D6-0E7B-48C4-A95F-5B63698FD4CE}" destId="{3054C3C2-7E5F-4066-B93A-612826FA4D56}" srcOrd="4" destOrd="0" presId="urn:microsoft.com/office/officeart/2005/8/layout/venn1"/>
    <dgm:cxn modelId="{FD8B6AB8-6747-461A-AD65-A9669EFC736A}" type="presParOf" srcId="{CDC8A3D6-0E7B-48C4-A95F-5B63698FD4CE}" destId="{B0FC3A48-D85F-4565-8462-5C218AED9B08}" srcOrd="5" destOrd="0" presId="urn:microsoft.com/office/officeart/2005/8/layout/venn1"/>
    <dgm:cxn modelId="{1F54D463-3616-4240-8F89-F173243CDE00}" type="presParOf" srcId="{CDC8A3D6-0E7B-48C4-A95F-5B63698FD4CE}" destId="{E3DA68B3-C79E-4B34-9E08-4512F3D8F374}" srcOrd="6" destOrd="0" presId="urn:microsoft.com/office/officeart/2005/8/layout/venn1"/>
    <dgm:cxn modelId="{6372BCCF-306D-4E13-8909-D472608DE997}" type="presParOf" srcId="{CDC8A3D6-0E7B-48C4-A95F-5B63698FD4CE}" destId="{7F5110C8-4587-4D5F-B3FC-8E98BF15FE4B}" srcOrd="7" destOrd="0" presId="urn:microsoft.com/office/officeart/2005/8/layout/venn1"/>
    <dgm:cxn modelId="{AA671444-CF3A-4C33-9BD1-3AAACFA2834B}" type="presParOf" srcId="{CDC8A3D6-0E7B-48C4-A95F-5B63698FD4CE}" destId="{7E00F1DE-0C62-46EF-9C35-94282B46BC9C}" srcOrd="8" destOrd="0" presId="urn:microsoft.com/office/officeart/2005/8/layout/venn1"/>
    <dgm:cxn modelId="{C5117B4E-AB2A-43CB-BD58-150F60E646AB}" type="presParOf" srcId="{CDC8A3D6-0E7B-48C4-A95F-5B63698FD4CE}" destId="{7B444069-B160-43E5-90EF-4870C49AF0C4}" srcOrd="9" destOrd="0" presId="urn:microsoft.com/office/officeart/2005/8/layout/venn1"/>
    <dgm:cxn modelId="{E968B2C2-BEF4-4F24-9B97-6370810061B4}" type="presParOf" srcId="{CDC8A3D6-0E7B-48C4-A95F-5B63698FD4CE}" destId="{A25AD3DA-3E9D-4720-90C9-9A99BD2130A0}" srcOrd="10" destOrd="0" presId="urn:microsoft.com/office/officeart/2005/8/layout/venn1"/>
    <dgm:cxn modelId="{E38326A2-D4FD-4E54-8B5F-585286DD6047}" type="presParOf" srcId="{CDC8A3D6-0E7B-48C4-A95F-5B63698FD4CE}" destId="{4003944C-58A2-41A3-BCF1-A407C757DFA5}" srcOrd="11" destOrd="0" presId="urn:microsoft.com/office/officeart/2005/8/layout/venn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12580-E8BB-45BB-809D-D9FAF156BC4D}">
      <dsp:nvSpPr>
        <dsp:cNvPr id="0" name=""/>
        <dsp:cNvSpPr/>
      </dsp:nvSpPr>
      <dsp:spPr>
        <a:xfrm>
          <a:off x="1737359" y="1328438"/>
          <a:ext cx="1097280" cy="10972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3FB117D2-EF6B-4C89-945D-3A655DE4B13F}">
      <dsp:nvSpPr>
        <dsp:cNvPr id="0" name=""/>
        <dsp:cNvSpPr/>
      </dsp:nvSpPr>
      <dsp:spPr>
        <a:xfrm>
          <a:off x="1600199" y="509392"/>
          <a:ext cx="1371600" cy="7471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155700" rtl="0">
            <a:lnSpc>
              <a:spcPct val="90000"/>
            </a:lnSpc>
            <a:spcBef>
              <a:spcPct val="0"/>
            </a:spcBef>
            <a:spcAft>
              <a:spcPct val="35000"/>
            </a:spcAft>
            <a:buNone/>
          </a:pPr>
          <a:r>
            <a:rPr lang="en-US" sz="2600" kern="1200" dirty="0"/>
            <a:t>Be polite</a:t>
          </a:r>
        </a:p>
      </dsp:txBody>
      <dsp:txXfrm>
        <a:off x="1600199" y="509392"/>
        <a:ext cx="1371600" cy="747175"/>
      </dsp:txXfrm>
    </dsp:sp>
    <dsp:sp modelId="{75510819-B6EB-4493-AE4B-A346AC9CABA1}">
      <dsp:nvSpPr>
        <dsp:cNvPr id="0" name=""/>
        <dsp:cNvSpPr/>
      </dsp:nvSpPr>
      <dsp:spPr>
        <a:xfrm>
          <a:off x="2093518" y="1534089"/>
          <a:ext cx="1097280" cy="10972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961172F8-8A9E-4F23-A04A-C5B055149728}">
      <dsp:nvSpPr>
        <dsp:cNvPr id="0" name=""/>
        <dsp:cNvSpPr/>
      </dsp:nvSpPr>
      <dsp:spPr>
        <a:xfrm>
          <a:off x="3272180" y="1220987"/>
          <a:ext cx="1299819" cy="81833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155700" rtl="0">
            <a:lnSpc>
              <a:spcPct val="90000"/>
            </a:lnSpc>
            <a:spcBef>
              <a:spcPct val="0"/>
            </a:spcBef>
            <a:spcAft>
              <a:spcPct val="35000"/>
            </a:spcAft>
            <a:buNone/>
          </a:pPr>
          <a:r>
            <a:rPr lang="en-US" sz="2600" kern="1200" dirty="0"/>
            <a:t>Be yourself</a:t>
          </a:r>
        </a:p>
      </dsp:txBody>
      <dsp:txXfrm>
        <a:off x="3272180" y="1220987"/>
        <a:ext cx="1299819" cy="818334"/>
      </dsp:txXfrm>
    </dsp:sp>
    <dsp:sp modelId="{3054C3C2-7E5F-4066-B93A-612826FA4D56}">
      <dsp:nvSpPr>
        <dsp:cNvPr id="0" name=""/>
        <dsp:cNvSpPr/>
      </dsp:nvSpPr>
      <dsp:spPr>
        <a:xfrm>
          <a:off x="2093518" y="1945391"/>
          <a:ext cx="1097280" cy="10972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B0FC3A48-D85F-4565-8462-5C218AED9B08}">
      <dsp:nvSpPr>
        <dsp:cNvPr id="0" name=""/>
        <dsp:cNvSpPr/>
      </dsp:nvSpPr>
      <dsp:spPr>
        <a:xfrm>
          <a:off x="3272180" y="2441373"/>
          <a:ext cx="1299819" cy="91440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155700" rtl="0">
            <a:lnSpc>
              <a:spcPct val="90000"/>
            </a:lnSpc>
            <a:spcBef>
              <a:spcPct val="0"/>
            </a:spcBef>
            <a:spcAft>
              <a:spcPct val="35000"/>
            </a:spcAft>
            <a:buNone/>
          </a:pPr>
          <a:r>
            <a:rPr lang="en-US" sz="2600" kern="1200" dirty="0"/>
            <a:t>Friendly</a:t>
          </a:r>
        </a:p>
      </dsp:txBody>
      <dsp:txXfrm>
        <a:off x="3272180" y="2441373"/>
        <a:ext cx="1299819" cy="914400"/>
      </dsp:txXfrm>
    </dsp:sp>
    <dsp:sp modelId="{E3DA68B3-C79E-4B34-9E08-4512F3D8F374}">
      <dsp:nvSpPr>
        <dsp:cNvPr id="0" name=""/>
        <dsp:cNvSpPr/>
      </dsp:nvSpPr>
      <dsp:spPr>
        <a:xfrm>
          <a:off x="1737359" y="2151398"/>
          <a:ext cx="1097280" cy="10972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7F5110C8-4587-4D5F-B3FC-8E98BF15FE4B}">
      <dsp:nvSpPr>
        <dsp:cNvPr id="0" name=""/>
        <dsp:cNvSpPr/>
      </dsp:nvSpPr>
      <dsp:spPr>
        <a:xfrm>
          <a:off x="1600199" y="3320193"/>
          <a:ext cx="1371600" cy="7471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155700" rtl="0">
            <a:lnSpc>
              <a:spcPct val="90000"/>
            </a:lnSpc>
            <a:spcBef>
              <a:spcPct val="0"/>
            </a:spcBef>
            <a:spcAft>
              <a:spcPct val="35000"/>
            </a:spcAft>
            <a:buNone/>
          </a:pPr>
          <a:r>
            <a:rPr lang="en-US" sz="2600" kern="1200" dirty="0"/>
            <a:t>Introduce yourself</a:t>
          </a:r>
        </a:p>
      </dsp:txBody>
      <dsp:txXfrm>
        <a:off x="1600199" y="3320193"/>
        <a:ext cx="1371600" cy="747175"/>
      </dsp:txXfrm>
    </dsp:sp>
    <dsp:sp modelId="{7E00F1DE-0C62-46EF-9C35-94282B46BC9C}">
      <dsp:nvSpPr>
        <dsp:cNvPr id="0" name=""/>
        <dsp:cNvSpPr/>
      </dsp:nvSpPr>
      <dsp:spPr>
        <a:xfrm>
          <a:off x="1381201" y="1945391"/>
          <a:ext cx="1097280" cy="10972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7B444069-B160-43E5-90EF-4870C49AF0C4}">
      <dsp:nvSpPr>
        <dsp:cNvPr id="0" name=""/>
        <dsp:cNvSpPr/>
      </dsp:nvSpPr>
      <dsp:spPr>
        <a:xfrm>
          <a:off x="0" y="2441373"/>
          <a:ext cx="1299819" cy="91440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155700" rtl="0">
            <a:lnSpc>
              <a:spcPct val="90000"/>
            </a:lnSpc>
            <a:spcBef>
              <a:spcPct val="0"/>
            </a:spcBef>
            <a:spcAft>
              <a:spcPct val="35000"/>
            </a:spcAft>
            <a:buNone/>
          </a:pPr>
          <a:r>
            <a:rPr lang="en-US" sz="2600" kern="1200"/>
            <a:t>Smile</a:t>
          </a:r>
        </a:p>
      </dsp:txBody>
      <dsp:txXfrm>
        <a:off x="0" y="2441373"/>
        <a:ext cx="1299819" cy="914400"/>
      </dsp:txXfrm>
    </dsp:sp>
    <dsp:sp modelId="{A25AD3DA-3E9D-4720-90C9-9A99BD2130A0}">
      <dsp:nvSpPr>
        <dsp:cNvPr id="0" name=""/>
        <dsp:cNvSpPr/>
      </dsp:nvSpPr>
      <dsp:spPr>
        <a:xfrm>
          <a:off x="1381201" y="1534089"/>
          <a:ext cx="1097280" cy="10972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4003944C-58A2-41A3-BCF1-A407C757DFA5}">
      <dsp:nvSpPr>
        <dsp:cNvPr id="0" name=""/>
        <dsp:cNvSpPr/>
      </dsp:nvSpPr>
      <dsp:spPr>
        <a:xfrm>
          <a:off x="0" y="1220987"/>
          <a:ext cx="1299819" cy="91440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155700" rtl="0">
            <a:lnSpc>
              <a:spcPct val="90000"/>
            </a:lnSpc>
            <a:spcBef>
              <a:spcPct val="0"/>
            </a:spcBef>
            <a:spcAft>
              <a:spcPct val="35000"/>
            </a:spcAft>
            <a:buNone/>
          </a:pPr>
          <a:r>
            <a:rPr lang="en-US" sz="2600" kern="1200" dirty="0"/>
            <a:t>Tour the salon</a:t>
          </a:r>
        </a:p>
      </dsp:txBody>
      <dsp:txXfrm>
        <a:off x="0" y="1220987"/>
        <a:ext cx="1299819" cy="91440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27-Nov-17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27-Nov-17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ehow.com/video_4409001_properly-greet-salon-clients.html#ixzz2vc6NyZhi"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www.ehow.com/video_4409003_agree-client-salon.html#ixzz2vc79W88C" TargetMode="External"/><Relationship Id="rId4" Type="http://schemas.openxmlformats.org/officeDocument/2006/relationships/hyperlink" Target="http://www.ehow.com/video_4409002_ask_-asses-salon-client_s-needs.html#ixzz2vc6jjXBf"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consultation</a:t>
            </a:r>
            <a:r>
              <a:rPr lang="en-US" baseline="0" dirty="0"/>
              <a:t> should take place before every service and salon visit.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sure your workspace</a:t>
            </a:r>
            <a:r>
              <a:rPr lang="en-US" baseline="0" dirty="0"/>
              <a:t> is clean and uncluttered.</a:t>
            </a:r>
          </a:p>
          <a:p>
            <a:endParaRPr lang="en-US" baseline="0" dirty="0"/>
          </a:p>
          <a:p>
            <a:r>
              <a:rPr lang="en-US" baseline="0" dirty="0"/>
              <a:t>Have available:</a:t>
            </a:r>
          </a:p>
          <a:p>
            <a:pPr marL="171450" indent="-171450">
              <a:buFont typeface="Arial" panose="020B0604020202020204" pitchFamily="34" charset="0"/>
              <a:buChar char="•"/>
            </a:pPr>
            <a:r>
              <a:rPr lang="en-US" baseline="0" dirty="0"/>
              <a:t>your portfolio of various services you have performed</a:t>
            </a:r>
          </a:p>
          <a:p>
            <a:pPr marL="171450" indent="-171450">
              <a:buFont typeface="Arial" panose="020B0604020202020204" pitchFamily="34" charset="0"/>
              <a:buChar char="•"/>
            </a:pPr>
            <a:r>
              <a:rPr lang="en-US" baseline="0" dirty="0"/>
              <a:t>a swatch book or ring of hair color options</a:t>
            </a:r>
          </a:p>
          <a:p>
            <a:pPr marL="171450" indent="-171450">
              <a:buFont typeface="Arial" panose="020B0604020202020204" pitchFamily="34" charset="0"/>
              <a:buChar char="•"/>
            </a:pPr>
            <a:r>
              <a:rPr lang="en-US" baseline="0" dirty="0"/>
              <a:t>styling books for the client to review</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884168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Effective communication is the act of successfully</a:t>
            </a:r>
            <a:r>
              <a:rPr lang="en-US" baseline="0" dirty="0"/>
              <a:t> sharing information between two people so that the information is understood.</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065758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time</a:t>
            </a:r>
            <a:r>
              <a:rPr lang="en-US" baseline="0" dirty="0"/>
              <a:t> you meet a client is very important.  They are coming to you for the services and expertise you can provide.</a:t>
            </a:r>
          </a:p>
          <a:p>
            <a:endParaRPr lang="en-US" baseline="0" dirty="0"/>
          </a:p>
          <a:p>
            <a:r>
              <a:rPr lang="en-US" baseline="0" dirty="0"/>
              <a:t>Greeting the client for the first time, you should:</a:t>
            </a:r>
          </a:p>
          <a:p>
            <a:pPr marL="171450" indent="-171450">
              <a:buFont typeface="Arial" panose="020B0604020202020204" pitchFamily="34" charset="0"/>
              <a:buChar char="•"/>
            </a:pPr>
            <a:r>
              <a:rPr lang="en-US" baseline="0" dirty="0"/>
              <a:t>be polite</a:t>
            </a:r>
          </a:p>
          <a:p>
            <a:pPr marL="171450" indent="-171450">
              <a:buFont typeface="Arial" panose="020B0604020202020204" pitchFamily="34" charset="0"/>
              <a:buChar char="•"/>
            </a:pPr>
            <a:r>
              <a:rPr lang="en-US" baseline="0" dirty="0"/>
              <a:t>be yourself</a:t>
            </a:r>
          </a:p>
          <a:p>
            <a:pPr marL="171450" indent="-171450">
              <a:buFont typeface="Arial" panose="020B0604020202020204" pitchFamily="34" charset="0"/>
              <a:buChar char="•"/>
            </a:pPr>
            <a:r>
              <a:rPr lang="en-US" baseline="0" dirty="0"/>
              <a:t>friendly</a:t>
            </a:r>
          </a:p>
          <a:p>
            <a:pPr marL="171450" indent="-171450">
              <a:buFont typeface="Arial" panose="020B0604020202020204" pitchFamily="34" charset="0"/>
              <a:buChar char="•"/>
            </a:pPr>
            <a:r>
              <a:rPr lang="en-US" baseline="0" dirty="0"/>
              <a:t>Introduce yourself</a:t>
            </a:r>
          </a:p>
          <a:p>
            <a:pPr marL="171450" indent="-171450">
              <a:buFont typeface="Arial" panose="020B0604020202020204" pitchFamily="34" charset="0"/>
              <a:buChar char="•"/>
            </a:pPr>
            <a:r>
              <a:rPr lang="en-US" baseline="0" dirty="0"/>
              <a:t>smile</a:t>
            </a:r>
          </a:p>
          <a:p>
            <a:pPr marL="171450" indent="-171450">
              <a:buFont typeface="Arial" panose="020B0604020202020204" pitchFamily="34" charset="0"/>
              <a:buChar char="•"/>
            </a:pPr>
            <a:r>
              <a:rPr lang="en-US" baseline="0" dirty="0"/>
              <a:t>tour the salon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Click on the hyperlinks to view the videos:</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1" baseline="0" dirty="0"/>
              <a:t>How to Properly Greet Your Salon Clients</a:t>
            </a:r>
          </a:p>
          <a:p>
            <a:pPr marL="0" indent="0">
              <a:buFont typeface="Arial" panose="020B0604020202020204" pitchFamily="34" charset="0"/>
              <a:buNone/>
            </a:pPr>
            <a:r>
              <a:rPr lang="en-US" sz="1200" u="none" strike="noStrike" kern="1200" dirty="0">
                <a:solidFill>
                  <a:schemeClr val="tx1"/>
                </a:solidFill>
                <a:effectLst/>
                <a:latin typeface="+mn-lt"/>
                <a:ea typeface="+mn-ea"/>
                <a:cs typeface="+mn-cs"/>
              </a:rPr>
              <a:t>Learn the proper way to greet your clients in the salon in this free video clip on cosmetology.</a:t>
            </a:r>
            <a:br>
              <a:rPr lang="en-US" sz="1200" u="none" strike="noStrike" kern="1200" dirty="0">
                <a:solidFill>
                  <a:schemeClr val="tx1"/>
                </a:solidFill>
                <a:effectLst/>
                <a:latin typeface="+mn-lt"/>
                <a:ea typeface="+mn-ea"/>
                <a:cs typeface="+mn-cs"/>
              </a:rPr>
            </a:br>
            <a:r>
              <a:rPr lang="en-US" sz="1200" u="none" strike="noStrike" kern="1200" dirty="0">
                <a:solidFill>
                  <a:schemeClr val="tx1"/>
                </a:solidFill>
                <a:effectLst/>
                <a:latin typeface="+mn-lt"/>
                <a:ea typeface="+mn-ea"/>
                <a:cs typeface="+mn-cs"/>
                <a:hlinkClick r:id="rId3"/>
              </a:rPr>
              <a:t>http://www.ehow.com/video_4409001_properly-greet-salon-clients.html#ixzz2vc6NyZhi</a:t>
            </a:r>
            <a:endParaRPr lang="en-US" sz="1200" u="none" strike="noStrike" kern="1200" dirty="0">
              <a:solidFill>
                <a:schemeClr val="tx1"/>
              </a:solidFill>
              <a:effectLst/>
              <a:latin typeface="+mn-lt"/>
              <a:ea typeface="+mn-ea"/>
              <a:cs typeface="+mn-cs"/>
            </a:endParaRPr>
          </a:p>
          <a:p>
            <a:pPr marL="0" indent="0">
              <a:buFont typeface="Arial" panose="020B0604020202020204" pitchFamily="34" charset="0"/>
              <a:buNone/>
            </a:pPr>
            <a:endParaRPr lang="en-US" sz="1200" u="none" strike="noStrike"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en-US" sz="1200" b="1" u="none" strike="noStrike" kern="1200" baseline="0" dirty="0">
                <a:solidFill>
                  <a:schemeClr val="tx1"/>
                </a:solidFill>
                <a:effectLst/>
                <a:latin typeface="+mn-lt"/>
                <a:ea typeface="+mn-ea"/>
                <a:cs typeface="+mn-cs"/>
              </a:rPr>
              <a:t>Ask, Analyze, and Assess Your Salon Client’s Needs</a:t>
            </a:r>
          </a:p>
          <a:p>
            <a:pPr marL="0" indent="0">
              <a:buFont typeface="Arial" panose="020B0604020202020204" pitchFamily="34" charset="0"/>
              <a:buNone/>
            </a:pPr>
            <a:r>
              <a:rPr lang="en-US" sz="1200" u="none" strike="noStrike" kern="1200" dirty="0">
                <a:solidFill>
                  <a:schemeClr val="tx1"/>
                </a:solidFill>
                <a:effectLst/>
                <a:latin typeface="+mn-lt"/>
                <a:ea typeface="+mn-ea"/>
                <a:cs typeface="+mn-cs"/>
              </a:rPr>
              <a:t>Learn how to ask specific questions of your clients to get a better idea of what exactly they want in this free video clip on cosmetology.</a:t>
            </a:r>
            <a:br>
              <a:rPr lang="en-US" sz="1200" u="none" strike="noStrike" kern="1200" dirty="0">
                <a:solidFill>
                  <a:schemeClr val="tx1"/>
                </a:solidFill>
                <a:effectLst/>
                <a:latin typeface="+mn-lt"/>
                <a:ea typeface="+mn-ea"/>
                <a:cs typeface="+mn-cs"/>
              </a:rPr>
            </a:br>
            <a:r>
              <a:rPr lang="en-US" sz="1200" u="none" strike="noStrike" kern="1200" dirty="0">
                <a:solidFill>
                  <a:schemeClr val="tx1"/>
                </a:solidFill>
                <a:effectLst/>
                <a:latin typeface="+mn-lt"/>
                <a:ea typeface="+mn-ea"/>
                <a:cs typeface="+mn-cs"/>
                <a:hlinkClick r:id="rId4"/>
              </a:rPr>
              <a:t>http://www.ehow.com/video_4409002_ask_-asses-salon-client_s-needs.html#ixzz2vc6jjXBf</a:t>
            </a:r>
            <a:endParaRPr lang="en-US" sz="1200" u="none" strike="noStrike" kern="1200" dirty="0">
              <a:solidFill>
                <a:schemeClr val="tx1"/>
              </a:solidFill>
              <a:effectLst/>
              <a:latin typeface="+mn-lt"/>
              <a:ea typeface="+mn-ea"/>
              <a:cs typeface="+mn-cs"/>
            </a:endParaRPr>
          </a:p>
          <a:p>
            <a:pPr marL="0" indent="0">
              <a:buFont typeface="Arial" panose="020B0604020202020204" pitchFamily="34" charset="0"/>
              <a:buNone/>
            </a:pPr>
            <a:endParaRPr lang="en-US" sz="1200" u="none" strike="noStrike"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en-US" sz="1200" b="1" u="none" strike="noStrike" kern="1200" baseline="0" dirty="0">
                <a:solidFill>
                  <a:schemeClr val="tx1"/>
                </a:solidFill>
                <a:effectLst/>
                <a:latin typeface="+mn-lt"/>
                <a:ea typeface="+mn-ea"/>
                <a:cs typeface="+mn-cs"/>
              </a:rPr>
              <a:t>How To Agree With Your Client in the Salon</a:t>
            </a:r>
          </a:p>
          <a:p>
            <a:pPr marL="0" indent="0">
              <a:buFont typeface="Arial" panose="020B0604020202020204" pitchFamily="34" charset="0"/>
              <a:buNone/>
            </a:pPr>
            <a:r>
              <a:rPr lang="en-US" sz="1200" u="none" strike="noStrike" kern="1200" dirty="0">
                <a:solidFill>
                  <a:schemeClr val="tx1"/>
                </a:solidFill>
                <a:effectLst/>
                <a:latin typeface="+mn-lt"/>
                <a:ea typeface="+mn-ea"/>
                <a:cs typeface="+mn-cs"/>
              </a:rPr>
              <a:t>Learn tips on how to ask special questions to your client and how important agreeing with them is in this free video clip.</a:t>
            </a:r>
            <a:br>
              <a:rPr lang="en-US" sz="1200" u="none" strike="noStrike" kern="1200" dirty="0">
                <a:solidFill>
                  <a:schemeClr val="tx1"/>
                </a:solidFill>
                <a:effectLst/>
                <a:latin typeface="+mn-lt"/>
                <a:ea typeface="+mn-ea"/>
                <a:cs typeface="+mn-cs"/>
              </a:rPr>
            </a:br>
            <a:r>
              <a:rPr lang="en-US" sz="1200" u="none" strike="noStrike" kern="1200" dirty="0">
                <a:solidFill>
                  <a:schemeClr val="tx1"/>
                </a:solidFill>
                <a:effectLst/>
                <a:latin typeface="+mn-lt"/>
                <a:ea typeface="+mn-ea"/>
                <a:cs typeface="+mn-cs"/>
                <a:hlinkClick r:id="rId5"/>
              </a:rPr>
              <a:t>http://www.ehow.com/video_4409003_agree-client-salon.html#ixzz2vc79W88C</a:t>
            </a:r>
            <a:endParaRPr lang="en-US" baseline="0"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829819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consultation card is also called an intake form or client questionnaire.  It is a needs assessment that determines the client’s needs and how to achieve the desired results. It should be updated at each visit.</a:t>
            </a:r>
          </a:p>
          <a:p>
            <a:endParaRPr lang="en-US" baseline="0" dirty="0"/>
          </a:p>
          <a:p>
            <a:r>
              <a:rPr lang="en-US" baseline="0" dirty="0"/>
              <a:t>Click on hyperlinks to view videos:</a:t>
            </a:r>
          </a:p>
          <a:p>
            <a:r>
              <a:rPr lang="en-US" b="1" baseline="0" dirty="0"/>
              <a:t>How To Complete A Salon Client Ticket</a:t>
            </a:r>
          </a:p>
          <a:p>
            <a:r>
              <a:rPr lang="en-US" dirty="0"/>
              <a:t>Learn tips on what to do to complete your client's ticket after it has been properly filled out in this free video clip on cosmetology.</a:t>
            </a:r>
          </a:p>
          <a:p>
            <a:r>
              <a:rPr lang="en-US" dirty="0"/>
              <a:t>Read more: http://www.ehow.com/video_4409010_complete-salon-client-ticket.html#ixzz2vcrWicsZ</a:t>
            </a:r>
          </a:p>
          <a:p>
            <a:endParaRPr lang="en-US" dirty="0"/>
          </a:p>
          <a:p>
            <a:r>
              <a:rPr lang="en-US" b="1" dirty="0"/>
              <a:t>How To Properly Complete Your Salon Service</a:t>
            </a:r>
          </a:p>
          <a:p>
            <a:r>
              <a:rPr lang="en-US" dirty="0"/>
              <a:t>Learn tips on how to properly complete your service with a customer in this free video clip on cosmetology.</a:t>
            </a:r>
          </a:p>
          <a:p>
            <a:r>
              <a:rPr lang="en-US" dirty="0"/>
              <a:t>Read more: http://www.ehow.com/video_4409006_properly-complete-salon-service.html#ixzz2vcsfd8kR</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165044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796205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365208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0453435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hyperlink" Target="http://www.ehow.com/video_4409001_properly-greet-salon-clients.html" TargetMode="External"/><Relationship Id="rId7" Type="http://schemas.openxmlformats.org/officeDocument/2006/relationships/diagramLayout" Target="../diagrams/layout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Data" Target="../diagrams/data1.xml"/><Relationship Id="rId5" Type="http://schemas.openxmlformats.org/officeDocument/2006/relationships/hyperlink" Target="http://www.ehow.com/video_4409003_agree-client-salon.html" TargetMode="External"/><Relationship Id="rId10" Type="http://schemas.microsoft.com/office/2007/relationships/diagramDrawing" Target="../diagrams/drawing1.xml"/><Relationship Id="rId4" Type="http://schemas.openxmlformats.org/officeDocument/2006/relationships/hyperlink" Target="http://www.ehow.com/video_4409002_ask_-asses-salon-client_s-needs.html" TargetMode="External"/><Relationship Id="rId9" Type="http://schemas.openxmlformats.org/officeDocument/2006/relationships/diagramColors" Target="../diagrams/colors1.xml"/></Relationships>
</file>

<file path=ppt/slides/_rels/slide7.xml.rels><?xml version="1.0" encoding="UTF-8" standalone="yes"?>
<Relationships xmlns="http://schemas.openxmlformats.org/package/2006/relationships"><Relationship Id="rId3" Type="http://schemas.openxmlformats.org/officeDocument/2006/relationships/hyperlink" Target="http://www.ehow.com/video_4409001_properly-greet-salon-clients.html?cp=1&amp;pid=1&amp;wa_vrid=bb2e4952-508c-43c0-b6d0-0a880cb9f6d6&amp;wa_vlsrc=continuou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www.ehow.com/video_4409006_properly-complete-salon-service.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Client Consultation</a:t>
            </a:r>
          </a:p>
        </p:txBody>
      </p:sp>
      <p:sp>
        <p:nvSpPr>
          <p:cNvPr id="2" name="Rectangle 1">
            <a:extLst>
              <a:ext uri="{FF2B5EF4-FFF2-40B4-BE49-F238E27FC236}">
                <a16:creationId xmlns:a16="http://schemas.microsoft.com/office/drawing/2014/main" id="{B22A8056-488C-4CC4-8D3A-C44E2BC32717}"/>
              </a:ext>
            </a:extLst>
          </p:cNvPr>
          <p:cNvSpPr/>
          <p:nvPr/>
        </p:nvSpPr>
        <p:spPr>
          <a:xfrm>
            <a:off x="4700896" y="3965694"/>
            <a:ext cx="3926459" cy="769441"/>
          </a:xfrm>
          <a:prstGeom prst="rect">
            <a:avLst/>
          </a:prstGeom>
        </p:spPr>
        <p:txBody>
          <a:bodyPr wrap="none">
            <a:spAutoFit/>
          </a:bodyPr>
          <a:lstStyle/>
          <a:p>
            <a:r>
              <a:rPr lang="en-US" sz="4400" dirty="0">
                <a:solidFill>
                  <a:schemeClr val="accent2">
                    <a:lumMod val="60000"/>
                    <a:lumOff val="40000"/>
                  </a:schemeClr>
                </a:solidFill>
                <a:latin typeface="Open Sans"/>
              </a:rPr>
              <a:t>Cosmetology II</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Videos: </a:t>
            </a:r>
          </a:p>
          <a:p>
            <a:pPr lvl="2"/>
            <a:r>
              <a:rPr lang="en-US" sz="2000" dirty="0"/>
              <a:t>How To Complete A Salon Client Ticket</a:t>
            </a:r>
            <a:br>
              <a:rPr lang="en-US" sz="2000" dirty="0"/>
            </a:br>
            <a:r>
              <a:rPr lang="en-US" sz="2000" dirty="0"/>
              <a:t>Learn tips on what to do to complete your client's ticket after it has been properly filled out in this free video clip on cosmetology.</a:t>
            </a:r>
            <a:br>
              <a:rPr lang="en-US" sz="2000" dirty="0"/>
            </a:br>
            <a:r>
              <a:rPr lang="en-US" sz="2000" dirty="0"/>
              <a:t>http://www.ehow.com/video_4409010_complete-salon-client-ticket.html#ixzz2vcrWicsZ</a:t>
            </a:r>
          </a:p>
          <a:p>
            <a:pPr lvl="2"/>
            <a:r>
              <a:rPr lang="en-US" sz="2000" dirty="0"/>
              <a:t>How To Properly Complete Your Salon Service</a:t>
            </a:r>
            <a:br>
              <a:rPr lang="en-US" sz="2000" dirty="0"/>
            </a:br>
            <a:r>
              <a:rPr lang="en-US" sz="2000" dirty="0"/>
              <a:t>Learn tips on how to properly complete your service with a customer in this free video clip on cosmetology.</a:t>
            </a:r>
            <a:br>
              <a:rPr lang="en-US" sz="2000" dirty="0"/>
            </a:br>
            <a:r>
              <a:rPr lang="en-US" sz="2000" dirty="0"/>
              <a:t>http://www.ehow.com/video_4409006_properly-complete-salon-service.html#ixzz2vcsfd8kR</a:t>
            </a:r>
          </a:p>
          <a:p>
            <a:pPr lvl="2"/>
            <a:r>
              <a:rPr lang="en-US" sz="2000" dirty="0"/>
              <a:t>How To Properly Greet Your Salon Clients</a:t>
            </a:r>
            <a:br>
              <a:rPr lang="en-US" sz="2000" dirty="0"/>
            </a:br>
            <a:r>
              <a:rPr lang="en-US" sz="2000" dirty="0"/>
              <a:t>Learn the proper way to greet your clients in the salon in this free video clip on cosmetology.</a:t>
            </a:r>
            <a:br>
              <a:rPr lang="en-US" sz="2000" dirty="0"/>
            </a:br>
            <a:r>
              <a:rPr lang="en-US" sz="2000" dirty="0"/>
              <a:t>http://www.ehow.com/video_4409001_properly-greet-salon-clients.html#ixzz2vc6NyZhi</a:t>
            </a:r>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p:txBody>
      </p:sp>
    </p:spTree>
    <p:extLst>
      <p:ext uri="{BB962C8B-B14F-4D97-AF65-F5344CB8AC3E}">
        <p14:creationId xmlns:p14="http://schemas.microsoft.com/office/powerpoint/2010/main" val="30749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is a Client Consultation?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verbal communication with a client that determines the client’s needs and how to achieve the desired results</a:t>
            </a:r>
          </a:p>
        </p:txBody>
      </p:sp>
      <p:pic>
        <p:nvPicPr>
          <p:cNvPr id="4" name="Picture 3">
            <a:extLst>
              <a:ext uri="{FF2B5EF4-FFF2-40B4-BE49-F238E27FC236}">
                <a16:creationId xmlns:a16="http://schemas.microsoft.com/office/drawing/2014/main" id="{A1EC1271-F5DC-4870-8C2D-3CD9B1E92C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115" y="3209158"/>
            <a:ext cx="2514899" cy="2326882"/>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Preparation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Have available:</a:t>
            </a:r>
          </a:p>
          <a:p>
            <a:pPr lvl="2"/>
            <a:r>
              <a:rPr lang="en-US" dirty="0"/>
              <a:t>portfolio of your work</a:t>
            </a:r>
          </a:p>
          <a:p>
            <a:pPr lvl="2"/>
            <a:r>
              <a:rPr lang="en-US" dirty="0"/>
              <a:t>swatch book or ring for hair color options</a:t>
            </a:r>
          </a:p>
          <a:p>
            <a:pPr lvl="2"/>
            <a:r>
              <a:rPr lang="en-US" dirty="0"/>
              <a:t>variety of styling books</a:t>
            </a:r>
          </a:p>
          <a:p>
            <a:pPr lvl="1"/>
            <a:endParaRPr lang="en-US" dirty="0"/>
          </a:p>
        </p:txBody>
      </p:sp>
      <p:pic>
        <p:nvPicPr>
          <p:cNvPr id="4" name="Content Placeholder 6">
            <a:extLst>
              <a:ext uri="{FF2B5EF4-FFF2-40B4-BE49-F238E27FC236}">
                <a16:creationId xmlns:a16="http://schemas.microsoft.com/office/drawing/2014/main" id="{945F5635-5FF3-4F09-B1DB-AE3F322CF0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1453" y="3138922"/>
            <a:ext cx="2578663" cy="2642403"/>
          </a:xfrm>
          <a:prstGeom prst="rect">
            <a:avLst/>
          </a:prstGeom>
        </p:spPr>
      </p:pic>
    </p:spTree>
    <p:extLst>
      <p:ext uri="{BB962C8B-B14F-4D97-AF65-F5344CB8AC3E}">
        <p14:creationId xmlns:p14="http://schemas.microsoft.com/office/powerpoint/2010/main" val="4055166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Communication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Greeting</a:t>
            </a:r>
          </a:p>
          <a:p>
            <a:pPr lvl="1"/>
            <a:r>
              <a:rPr lang="en-US" dirty="0"/>
              <a:t>Consultation Card</a:t>
            </a:r>
          </a:p>
        </p:txBody>
      </p:sp>
      <p:pic>
        <p:nvPicPr>
          <p:cNvPr id="4" name="Picture 3">
            <a:extLst>
              <a:ext uri="{FF2B5EF4-FFF2-40B4-BE49-F238E27FC236}">
                <a16:creationId xmlns:a16="http://schemas.microsoft.com/office/drawing/2014/main" id="{7967A140-4614-4036-B696-D8043EC4BE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1806" y="3011370"/>
            <a:ext cx="3068388" cy="3280279"/>
          </a:xfrm>
          <a:prstGeom prst="rect">
            <a:avLst/>
          </a:prstGeom>
        </p:spPr>
      </p:pic>
    </p:spTree>
    <p:extLst>
      <p:ext uri="{BB962C8B-B14F-4D97-AF65-F5344CB8AC3E}">
        <p14:creationId xmlns:p14="http://schemas.microsoft.com/office/powerpoint/2010/main" val="3331333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Greeting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6704548" y="1895603"/>
            <a:ext cx="5487452" cy="4734318"/>
          </a:xfrm>
        </p:spPr>
        <p:txBody>
          <a:bodyPr/>
          <a:lstStyle/>
          <a:p>
            <a:pPr lvl="1"/>
            <a:r>
              <a:rPr lang="en-US" dirty="0">
                <a:hlinkClick r:id="rId3"/>
              </a:rPr>
              <a:t>How To Properly Greet Your Salon Clients</a:t>
            </a:r>
            <a:endParaRPr lang="en-US" dirty="0"/>
          </a:p>
          <a:p>
            <a:pPr lvl="1"/>
            <a:r>
              <a:rPr lang="en-US" dirty="0">
                <a:hlinkClick r:id="rId4"/>
              </a:rPr>
              <a:t>Ask, Analyze and Assess Your Salon Client's Needs</a:t>
            </a:r>
            <a:endParaRPr lang="en-US" dirty="0"/>
          </a:p>
          <a:p>
            <a:pPr lvl="1"/>
            <a:r>
              <a:rPr lang="en-US" dirty="0">
                <a:hlinkClick r:id="rId5"/>
              </a:rPr>
              <a:t>How To Agree With Your Client in the Salon</a:t>
            </a:r>
            <a:br>
              <a:rPr lang="en-US" sz="2800" dirty="0"/>
            </a:br>
            <a:r>
              <a:rPr lang="en-US" sz="2400" dirty="0"/>
              <a:t>(click on links)</a:t>
            </a:r>
          </a:p>
          <a:p>
            <a:pPr lvl="1"/>
            <a:endParaRPr lang="en-US" dirty="0"/>
          </a:p>
          <a:p>
            <a:endParaRPr lang="en-US" dirty="0"/>
          </a:p>
        </p:txBody>
      </p:sp>
      <p:graphicFrame>
        <p:nvGraphicFramePr>
          <p:cNvPr id="4" name="Content Placeholder 2">
            <a:extLst>
              <a:ext uri="{FF2B5EF4-FFF2-40B4-BE49-F238E27FC236}">
                <a16:creationId xmlns:a16="http://schemas.microsoft.com/office/drawing/2014/main" id="{43D45562-C4B8-4BD4-B866-14A876973F0C}"/>
              </a:ext>
            </a:extLst>
          </p:cNvPr>
          <p:cNvGraphicFramePr>
            <a:graphicFrameLocks/>
          </p:cNvGraphicFramePr>
          <p:nvPr>
            <p:extLst>
              <p:ext uri="{D42A27DB-BD31-4B8C-83A1-F6EECF244321}">
                <p14:modId xmlns:p14="http://schemas.microsoft.com/office/powerpoint/2010/main" val="4142293416"/>
              </p:ext>
            </p:extLst>
          </p:nvPr>
        </p:nvGraphicFramePr>
        <p:xfrm>
          <a:off x="740664" y="1413574"/>
          <a:ext cx="4572000" cy="457676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86102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Consultation Card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5223408" cy="4734318"/>
          </a:xfrm>
        </p:spPr>
        <p:txBody>
          <a:bodyPr/>
          <a:lstStyle/>
          <a:p>
            <a:pPr lvl="1"/>
            <a:r>
              <a:rPr lang="en-US" dirty="0"/>
              <a:t>Needs assessment</a:t>
            </a:r>
          </a:p>
          <a:p>
            <a:pPr lvl="1"/>
            <a:r>
              <a:rPr lang="en-US" dirty="0"/>
              <a:t>Determines client’s needs</a:t>
            </a:r>
          </a:p>
          <a:p>
            <a:pPr lvl="1"/>
            <a:r>
              <a:rPr lang="en-US" dirty="0"/>
              <a:t>How to achieve the desired results</a:t>
            </a:r>
          </a:p>
          <a:p>
            <a:pPr lvl="1"/>
            <a:r>
              <a:rPr lang="en-US" dirty="0"/>
              <a:t>Should be updated at each visit</a:t>
            </a:r>
          </a:p>
          <a:p>
            <a:pPr lvl="1"/>
            <a:endParaRPr lang="en-US" dirty="0"/>
          </a:p>
          <a:p>
            <a:pPr lvl="1"/>
            <a:endParaRPr lang="en-US" dirty="0"/>
          </a:p>
          <a:p>
            <a:pPr lvl="1"/>
            <a:endParaRPr lang="en-US" dirty="0"/>
          </a:p>
        </p:txBody>
      </p:sp>
      <p:sp>
        <p:nvSpPr>
          <p:cNvPr id="6" name="Rectangle 5">
            <a:extLst>
              <a:ext uri="{FF2B5EF4-FFF2-40B4-BE49-F238E27FC236}">
                <a16:creationId xmlns:a16="http://schemas.microsoft.com/office/drawing/2014/main" id="{21E39A61-9B55-4068-9968-06E77AD0E060}"/>
              </a:ext>
            </a:extLst>
          </p:cNvPr>
          <p:cNvSpPr/>
          <p:nvPr/>
        </p:nvSpPr>
        <p:spPr>
          <a:xfrm>
            <a:off x="6227930" y="1420420"/>
            <a:ext cx="6096000" cy="2190343"/>
          </a:xfrm>
          <a:prstGeom prst="rect">
            <a:avLst/>
          </a:prstGeom>
        </p:spPr>
        <p:txBody>
          <a:bodyPr>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How To Complete A Salon Client Ticket</a:t>
            </a:r>
            <a:endParaRPr lang="en-US" sz="2600" dirty="0">
              <a:solidFill>
                <a:srgbClr val="000000"/>
              </a:solidFill>
              <a:latin typeface="Open Sans"/>
            </a:endParaRP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4"/>
              </a:rPr>
              <a:t>How to Properly Complete Your Salon Service</a:t>
            </a:r>
            <a:br>
              <a:rPr lang="en-US" sz="2800" dirty="0">
                <a:solidFill>
                  <a:srgbClr val="000000"/>
                </a:solidFill>
                <a:latin typeface="Open Sans"/>
              </a:rPr>
            </a:br>
            <a:r>
              <a:rPr lang="en-US" sz="2400" dirty="0">
                <a:solidFill>
                  <a:srgbClr val="000000"/>
                </a:solidFill>
                <a:latin typeface="Open Sans"/>
              </a:rPr>
              <a:t>(click on links)</a:t>
            </a:r>
          </a:p>
        </p:txBody>
      </p:sp>
    </p:spTree>
    <p:extLst>
      <p:ext uri="{BB962C8B-B14F-4D97-AF65-F5344CB8AC3E}">
        <p14:creationId xmlns:p14="http://schemas.microsoft.com/office/powerpoint/2010/main" val="1629285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Picture 2">
            <a:extLst>
              <a:ext uri="{FF2B5EF4-FFF2-40B4-BE49-F238E27FC236}">
                <a16:creationId xmlns:a16="http://schemas.microsoft.com/office/drawing/2014/main" id="{5F4DED6F-8D59-43BA-A97E-0B8FDC715B5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894805" y="2286000"/>
            <a:ext cx="2427331" cy="2848691"/>
          </a:xfrm>
          <a:prstGeom prst="rect">
            <a:avLst/>
          </a:prstGeom>
          <a:noFill/>
          <a:ln w="9525">
            <a:noFill/>
            <a:miter lim="800000"/>
            <a:headEnd/>
            <a:tailEnd/>
          </a:ln>
          <a:effectLst/>
        </p:spPr>
      </p:pic>
    </p:spTree>
    <p:extLst>
      <p:ext uri="{BB962C8B-B14F-4D97-AF65-F5344CB8AC3E}">
        <p14:creationId xmlns:p14="http://schemas.microsoft.com/office/powerpoint/2010/main" val="1063366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Office Clip Art: Used with permission from Microsoft.</a:t>
            </a:r>
          </a:p>
          <a:p>
            <a:pPr lvl="1"/>
            <a:r>
              <a:rPr lang="en-US" sz="2000" dirty="0"/>
              <a:t>Textbook(s):</a:t>
            </a:r>
          </a:p>
          <a:p>
            <a:pPr lvl="2"/>
            <a:r>
              <a:rPr lang="en-US" sz="2000" dirty="0"/>
              <a:t>Milady standard cosmetology: Situational problems. (2012). Clifton Park, NY: Cengage Learning.</a:t>
            </a:r>
          </a:p>
          <a:p>
            <a:pPr lvl="1"/>
            <a:r>
              <a:rPr lang="en-US" sz="2000" dirty="0"/>
              <a:t>Videos: </a:t>
            </a:r>
          </a:p>
          <a:p>
            <a:pPr lvl="2"/>
            <a:r>
              <a:rPr lang="en-US" sz="2000" dirty="0"/>
              <a:t>Ask, Analyze, and Assess Your Salon Client’s Needs</a:t>
            </a:r>
            <a:br>
              <a:rPr lang="en-US" sz="2000" dirty="0"/>
            </a:br>
            <a:r>
              <a:rPr lang="en-US" sz="2000" dirty="0"/>
              <a:t>Learn how to ask specific questions of your clients to get a better idea of what exactly they want in this free video clip on cosmetology.</a:t>
            </a:r>
            <a:br>
              <a:rPr lang="en-US" sz="2000" dirty="0"/>
            </a:br>
            <a:r>
              <a:rPr lang="en-US" sz="2000" dirty="0"/>
              <a:t>http://www.ehow.com/video_4409002_ask_-asses-salon-client_s-needs.html#ixzz2vc6jjXBf</a:t>
            </a:r>
          </a:p>
          <a:p>
            <a:pPr lvl="2"/>
            <a:r>
              <a:rPr lang="en-US" sz="2000" dirty="0"/>
              <a:t>How To Agree With Your Client in the Salon</a:t>
            </a:r>
            <a:br>
              <a:rPr lang="en-US" sz="2000" dirty="0"/>
            </a:br>
            <a:r>
              <a:rPr lang="en-US" sz="2000" dirty="0"/>
              <a:t>Learn tips on how to ask special questions to your client and how important agreeing with them is in this free video clip.</a:t>
            </a:r>
            <a:br>
              <a:rPr lang="en-US" sz="2000" dirty="0"/>
            </a:br>
            <a:r>
              <a:rPr lang="en-US" sz="2000" dirty="0"/>
              <a:t>http://www.ehow.com/video_4409003_agree-client-salon.html#ixzz2vc79W88C</a:t>
            </a:r>
          </a:p>
          <a:p>
            <a:pPr lvl="1"/>
            <a:endParaRPr lang="en-US" sz="2000" dirty="0"/>
          </a:p>
        </p:txBody>
      </p:sp>
    </p:spTree>
    <p:extLst>
      <p:ext uri="{BB962C8B-B14F-4D97-AF65-F5344CB8AC3E}">
        <p14:creationId xmlns:p14="http://schemas.microsoft.com/office/powerpoint/2010/main" val="79740455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05d88611-e516-4d1a-b12e-39107e78b3d0"/>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56ea17bb-c96d-4826-b465-01eec0dd23dd"/>
    <ds:schemaRef ds:uri="http://purl.org/dc/term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1870</TotalTime>
  <Words>490</Words>
  <Application>Microsoft Office PowerPoint</Application>
  <PresentationFormat>Widescreen</PresentationFormat>
  <Paragraphs>98</Paragraphs>
  <Slides>10</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Client Consultation</vt:lpstr>
      <vt:lpstr>PowerPoint Presentation</vt:lpstr>
      <vt:lpstr>What is a Client Consultation?</vt:lpstr>
      <vt:lpstr>Preparation</vt:lpstr>
      <vt:lpstr>Communication</vt:lpstr>
      <vt:lpstr>Greeting</vt:lpstr>
      <vt:lpstr>Consultation Card</vt:lpstr>
      <vt:lpstr>Questions?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2017-11-28T16:12:45Z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