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handoutMasterIdLst>
    <p:handoutMasterId r:id="rId14"/>
  </p:handoutMasterIdLst>
  <p:sldIdLst>
    <p:sldId id="322"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9507" autoAdjust="0"/>
  </p:normalViewPr>
  <p:slideViewPr>
    <p:cSldViewPr snapToGrid="0">
      <p:cViewPr varScale="1">
        <p:scale>
          <a:sx n="47" d="100"/>
          <a:sy n="47" d="100"/>
        </p:scale>
        <p:origin x="1436"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27-Nov-17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27-Nov-17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a:t>
            </a:r>
            <a:r>
              <a:rPr lang="en-US" baseline="0" dirty="0"/>
              <a:t> to take a few minutes to make some notes when you have completed the service for your client.</a:t>
            </a:r>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Definitions from the </a:t>
            </a:r>
            <a:r>
              <a:rPr lang="en-US" b="1" dirty="0"/>
              <a:t>COSMETOLOGISTS Administrative Rules 16 Texas Administrative Code, Chapter 83</a:t>
            </a:r>
            <a:r>
              <a:rPr lang="en-US" dirty="0"/>
              <a:t> (see All Lesson Attachments tab). </a:t>
            </a:r>
          </a:p>
          <a:p>
            <a:endParaRPr lang="en-US" dirty="0"/>
          </a:p>
          <a:p>
            <a:r>
              <a:rPr lang="en-US" b="1" dirty="0"/>
              <a:t>Clean or cleansing:</a:t>
            </a:r>
            <a:r>
              <a:rPr lang="en-US" b="1" baseline="0" dirty="0"/>
              <a:t> </a:t>
            </a:r>
            <a:r>
              <a:rPr lang="en-US" dirty="0"/>
              <a:t>Washing with liquid soap and water, detergent, antiseptics or other adequate methods to remove all visible debris or residue. Cleansing is not disinfection</a:t>
            </a:r>
          </a:p>
          <a:p>
            <a:endParaRPr lang="en-US" b="1" dirty="0"/>
          </a:p>
          <a:p>
            <a:r>
              <a:rPr lang="en-US" b="1" dirty="0"/>
              <a:t>Disinfect or disinfection:</a:t>
            </a:r>
            <a:r>
              <a:rPr lang="en-US" b="1" baseline="0" dirty="0"/>
              <a:t> </a:t>
            </a:r>
            <a:r>
              <a:rPr lang="en-US" dirty="0"/>
              <a:t>The use of chemicals to destroy pathogens on implements and other hard, non-porous surfaces to render an item safe for handling, use, and disposal</a:t>
            </a:r>
          </a:p>
          <a:p>
            <a:endParaRPr lang="en-US" b="1" dirty="0"/>
          </a:p>
          <a:p>
            <a:r>
              <a:rPr lang="en-US" b="1" dirty="0"/>
              <a:t>Sanitize or sanitization:</a:t>
            </a:r>
            <a:r>
              <a:rPr lang="en-US" b="1" baseline="0" dirty="0"/>
              <a:t> </a:t>
            </a:r>
            <a:r>
              <a:rPr lang="en-US" dirty="0"/>
              <a:t>To reduce the number of microorganisms to a safe level by use of an ultraviolet sanitizer</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Sterilize or sterilization:</a:t>
            </a:r>
            <a:r>
              <a:rPr lang="en-US" b="1" baseline="0" dirty="0"/>
              <a:t> </a:t>
            </a:r>
            <a:r>
              <a:rPr lang="en-US" dirty="0"/>
              <a:t>To eliminate all forms of bacteria or other microorganisms by use of an autoclave or dry heat sterilizer</a:t>
            </a:r>
          </a:p>
          <a:p>
            <a:endParaRPr lang="en-US" dirty="0"/>
          </a:p>
          <a:p>
            <a:r>
              <a:rPr lang="en-US" dirty="0"/>
              <a:t>Click on hyperlink to view video: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How To Clean Your Salon Work Space</a:t>
            </a:r>
          </a:p>
          <a:p>
            <a:r>
              <a:rPr lang="en-US" sz="1200" b="0" i="0" kern="1200" dirty="0">
                <a:solidFill>
                  <a:schemeClr val="tx1"/>
                </a:solidFill>
                <a:effectLst/>
                <a:latin typeface="+mn-lt"/>
                <a:ea typeface="+mn-ea"/>
                <a:cs typeface="+mn-cs"/>
              </a:rPr>
              <a:t>Learn the importance of having a clean work space and tips on how to clean it in this free video clip on cosmetology.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http://www.ehow.com/video_4409012_clean-salon-work-space.html</a:t>
            </a:r>
            <a:br>
              <a:rPr lang="en-US" sz="1200" b="0" i="0" kern="1200" dirty="0">
                <a:solidFill>
                  <a:schemeClr val="tx1"/>
                </a:solidFill>
                <a:effectLst/>
                <a:latin typeface="+mn-lt"/>
                <a:ea typeface="+mn-ea"/>
                <a:cs typeface="+mn-cs"/>
              </a:rPr>
            </a:b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153874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Prepare your workstation</a:t>
            </a:r>
            <a:r>
              <a:rPr lang="en-US" sz="1200" b="0" i="0" kern="1200" baseline="0" dirty="0">
                <a:solidFill>
                  <a:schemeClr val="tx1"/>
                </a:solidFill>
                <a:effectLst/>
                <a:latin typeface="+mn-lt"/>
                <a:ea typeface="+mn-ea"/>
                <a:cs typeface="+mn-cs"/>
              </a:rPr>
              <a:t> for you next client by having all the needed supplies ready to service the client.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Examples: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a:solidFill>
                  <a:schemeClr val="tx1"/>
                </a:solidFill>
                <a:effectLst/>
                <a:latin typeface="+mn-lt"/>
                <a:ea typeface="+mn-ea"/>
                <a:cs typeface="+mn-cs"/>
              </a:rPr>
              <a:t>clips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a:solidFill>
                  <a:schemeClr val="tx1"/>
                </a:solidFill>
                <a:effectLst/>
                <a:latin typeface="+mn-lt"/>
                <a:ea typeface="+mn-ea"/>
                <a:cs typeface="+mn-cs"/>
              </a:rPr>
              <a:t>combs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a:solidFill>
                  <a:schemeClr val="tx1"/>
                </a:solidFill>
                <a:effectLst/>
                <a:latin typeface="+mn-lt"/>
                <a:ea typeface="+mn-ea"/>
                <a:cs typeface="+mn-cs"/>
              </a:rPr>
              <a:t>foils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a:solidFill>
                  <a:schemeClr val="tx1"/>
                </a:solidFill>
                <a:effectLst/>
                <a:latin typeface="+mn-lt"/>
                <a:ea typeface="+mn-ea"/>
                <a:cs typeface="+mn-cs"/>
              </a:rPr>
              <a:t>manicure bowl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baseline="0" dirty="0">
                <a:solidFill>
                  <a:schemeClr val="tx1"/>
                </a:solidFill>
                <a:effectLst/>
                <a:latin typeface="+mn-lt"/>
                <a:ea typeface="+mn-ea"/>
                <a:cs typeface="+mn-cs"/>
              </a:rPr>
              <a:t>pedicure utensils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Click on hyperlink to</a:t>
            </a:r>
            <a:r>
              <a:rPr lang="en-US" sz="1200" b="0" i="0" kern="1200" baseline="0" dirty="0">
                <a:solidFill>
                  <a:schemeClr val="tx1"/>
                </a:solidFill>
                <a:effectLst/>
                <a:latin typeface="+mn-lt"/>
                <a:ea typeface="+mn-ea"/>
                <a:cs typeface="+mn-cs"/>
              </a:rPr>
              <a:t> view video:</a:t>
            </a:r>
            <a:br>
              <a:rPr lang="en-US" sz="1200" b="0" i="0" kern="1200" dirty="0">
                <a:solidFill>
                  <a:schemeClr val="tx1"/>
                </a:solidFill>
                <a:effectLst/>
                <a:latin typeface="+mn-lt"/>
                <a:ea typeface="+mn-ea"/>
                <a:cs typeface="+mn-cs"/>
              </a:rPr>
            </a:br>
            <a:r>
              <a:rPr lang="en-US" sz="1200" b="1" u="none" strike="noStrike" kern="1200" dirty="0">
                <a:solidFill>
                  <a:schemeClr val="tx1"/>
                </a:solidFill>
                <a:effectLst/>
                <a:latin typeface="+mn-lt"/>
                <a:ea typeface="+mn-ea"/>
                <a:cs typeface="+mn-cs"/>
              </a:rPr>
              <a:t>How To Set Up For Your Next Salon Client</a:t>
            </a:r>
            <a:br>
              <a:rPr lang="en-US" sz="1200" b="1" u="none" strike="noStrike" kern="1200" dirty="0">
                <a:solidFill>
                  <a:schemeClr val="tx1"/>
                </a:solidFill>
                <a:effectLst/>
                <a:latin typeface="+mn-lt"/>
                <a:ea typeface="+mn-ea"/>
                <a:cs typeface="+mn-cs"/>
              </a:rPr>
            </a:br>
            <a:r>
              <a:rPr lang="en-US" sz="1200" u="none" strike="noStrike" kern="1200" dirty="0">
                <a:solidFill>
                  <a:schemeClr val="tx1"/>
                </a:solidFill>
                <a:effectLst/>
                <a:latin typeface="+mn-lt"/>
                <a:ea typeface="+mn-ea"/>
                <a:cs typeface="+mn-cs"/>
              </a:rPr>
              <a:t>Learn tips on how to set up your work space and get ready for your next salon client in this free video clip on cosmetology.</a:t>
            </a:r>
            <a:br>
              <a:rPr lang="en-US" sz="1200" u="none" strike="noStrike" kern="1200" dirty="0">
                <a:solidFill>
                  <a:schemeClr val="tx1"/>
                </a:solidFill>
                <a:effectLst/>
                <a:latin typeface="+mn-lt"/>
                <a:ea typeface="+mn-ea"/>
                <a:cs typeface="+mn-cs"/>
              </a:rPr>
            </a:br>
            <a:r>
              <a:rPr lang="en-US" sz="1200" u="none" strike="noStrike" kern="1200" dirty="0">
                <a:solidFill>
                  <a:schemeClr val="tx1"/>
                </a:solidFill>
                <a:effectLst/>
                <a:latin typeface="+mn-lt"/>
                <a:ea typeface="+mn-ea"/>
                <a:cs typeface="+mn-cs"/>
              </a:rPr>
              <a:t>http://www.ehow.com/video_4409013_set-up-next-salon-client.html</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878208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5486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8211645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ehow.com/video_4409012_clean-salon-work-space.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ehow.com/video_4409013_set-up-next-salon-client.html"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Client Follow-up</a:t>
            </a:r>
          </a:p>
        </p:txBody>
      </p:sp>
      <p:sp>
        <p:nvSpPr>
          <p:cNvPr id="2" name="Rectangle 1">
            <a:extLst>
              <a:ext uri="{FF2B5EF4-FFF2-40B4-BE49-F238E27FC236}">
                <a16:creationId xmlns:a16="http://schemas.microsoft.com/office/drawing/2014/main" id="{6FA96EEB-6AB8-49CF-BA38-8AD86D9716F7}"/>
              </a:ext>
            </a:extLst>
          </p:cNvPr>
          <p:cNvSpPr/>
          <p:nvPr/>
        </p:nvSpPr>
        <p:spPr>
          <a:xfrm>
            <a:off x="4660256" y="3244334"/>
            <a:ext cx="3926459" cy="769441"/>
          </a:xfrm>
          <a:prstGeom prst="rect">
            <a:avLst/>
          </a:prstGeom>
        </p:spPr>
        <p:txBody>
          <a:bodyPr wrap="none">
            <a:spAutoFit/>
          </a:bodyPr>
          <a:lstStyle/>
          <a:p>
            <a:r>
              <a:rPr lang="en-US" sz="4400" dirty="0">
                <a:solidFill>
                  <a:schemeClr val="accent2">
                    <a:lumMod val="60000"/>
                    <a:lumOff val="40000"/>
                  </a:schemeClr>
                </a:solidFill>
                <a:latin typeface="Open Sans"/>
              </a:rPr>
              <a:t>Cosmetology II</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Completing the Service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Record the results</a:t>
            </a:r>
          </a:p>
          <a:p>
            <a:pPr lvl="1"/>
            <a:r>
              <a:rPr lang="en-US" dirty="0"/>
              <a:t>Note procedures to do again</a:t>
            </a:r>
          </a:p>
          <a:p>
            <a:pPr lvl="1"/>
            <a:r>
              <a:rPr lang="en-US" dirty="0"/>
              <a:t>Note the final results</a:t>
            </a:r>
          </a:p>
          <a:p>
            <a:pPr lvl="1"/>
            <a:r>
              <a:rPr lang="en-US" dirty="0"/>
              <a:t>Note the products client has purchased</a:t>
            </a:r>
          </a:p>
          <a:p>
            <a:pPr lvl="1"/>
            <a:r>
              <a:rPr lang="en-US" dirty="0"/>
              <a:t>Date and file</a:t>
            </a:r>
          </a:p>
        </p:txBody>
      </p:sp>
      <p:pic>
        <p:nvPicPr>
          <p:cNvPr id="4" name="Content Placeholder 4">
            <a:extLst>
              <a:ext uri="{FF2B5EF4-FFF2-40B4-BE49-F238E27FC236}">
                <a16:creationId xmlns:a16="http://schemas.microsoft.com/office/drawing/2014/main" id="{E9DDB5BB-BF07-4368-B928-0204235912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2429" y="2735577"/>
            <a:ext cx="2606923" cy="2944063"/>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Cleaning Your Workstation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After each client, be sure to:</a:t>
            </a:r>
          </a:p>
          <a:p>
            <a:pPr lvl="2"/>
            <a:r>
              <a:rPr lang="en-US" sz="2400" dirty="0"/>
              <a:t>Clean</a:t>
            </a:r>
          </a:p>
          <a:p>
            <a:pPr lvl="2"/>
            <a:r>
              <a:rPr lang="en-US" sz="2400" dirty="0"/>
              <a:t>Disinfect</a:t>
            </a:r>
          </a:p>
          <a:p>
            <a:pPr lvl="2"/>
            <a:r>
              <a:rPr lang="en-US" sz="2400" dirty="0"/>
              <a:t>Sanitize</a:t>
            </a:r>
          </a:p>
          <a:p>
            <a:pPr lvl="2"/>
            <a:r>
              <a:rPr lang="en-US" sz="2400" dirty="0"/>
              <a:t>Sterilize </a:t>
            </a:r>
          </a:p>
          <a:p>
            <a:pPr lvl="1"/>
            <a:r>
              <a:rPr lang="en-US" dirty="0">
                <a:hlinkClick r:id="rId3"/>
              </a:rPr>
              <a:t>How To Clean Your Salon Work Space</a:t>
            </a:r>
            <a:br>
              <a:rPr lang="en-US" dirty="0"/>
            </a:br>
            <a:r>
              <a:rPr lang="en-US" sz="2400" dirty="0"/>
              <a:t>(click on link)</a:t>
            </a:r>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80168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 Next Client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Prepare workstation by:</a:t>
            </a:r>
          </a:p>
          <a:p>
            <a:pPr lvl="2"/>
            <a:r>
              <a:rPr lang="en-US" sz="2400" dirty="0"/>
              <a:t>Setting up needed supplies</a:t>
            </a:r>
          </a:p>
          <a:p>
            <a:pPr lvl="1"/>
            <a:r>
              <a:rPr lang="en-US" dirty="0"/>
              <a:t>Will save time</a:t>
            </a:r>
          </a:p>
          <a:p>
            <a:pPr lvl="1"/>
            <a:r>
              <a:rPr lang="en-US" dirty="0"/>
              <a:t>Client will appreciate relaxing transition</a:t>
            </a:r>
          </a:p>
          <a:p>
            <a:pPr lvl="1"/>
            <a:r>
              <a:rPr lang="en-US" dirty="0">
                <a:hlinkClick r:id="rId3"/>
              </a:rPr>
              <a:t>How to Set Up for Your Next Salon Client</a:t>
            </a:r>
            <a:br>
              <a:rPr lang="en-US" dirty="0"/>
            </a:br>
            <a:r>
              <a:rPr lang="en-US" sz="2400" dirty="0"/>
              <a:t>(click on link)</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0462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Picture 2">
            <a:extLst>
              <a:ext uri="{FF2B5EF4-FFF2-40B4-BE49-F238E27FC236}">
                <a16:creationId xmlns:a16="http://schemas.microsoft.com/office/drawing/2014/main" id="{646EA36B-ED41-49E4-BEBF-EA718B918A8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46229" y="1333708"/>
            <a:ext cx="2010605" cy="4427562"/>
          </a:xfrm>
          <a:prstGeom prst="rect">
            <a:avLst/>
          </a:prstGeom>
          <a:noFill/>
          <a:ln w="9525">
            <a:noFill/>
            <a:miter lim="800000"/>
            <a:headEnd/>
            <a:tailEnd/>
          </a:ln>
          <a:effectLst/>
        </p:spPr>
      </p:pic>
    </p:spTree>
    <p:extLst>
      <p:ext uri="{BB962C8B-B14F-4D97-AF65-F5344CB8AC3E}">
        <p14:creationId xmlns:p14="http://schemas.microsoft.com/office/powerpoint/2010/main" val="344558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Milady standard cosmetology: Situational problems. (2012). Clifton Park, NY: Cengage Learning.</a:t>
            </a:r>
          </a:p>
          <a:p>
            <a:pPr lvl="1"/>
            <a:r>
              <a:rPr lang="en-US" sz="2000" dirty="0"/>
              <a:t>Video(s): </a:t>
            </a:r>
          </a:p>
          <a:p>
            <a:pPr lvl="2"/>
            <a:r>
              <a:rPr lang="en-US" sz="2000" dirty="0"/>
              <a:t>How To Clean Your Salon Work Space</a:t>
            </a:r>
            <a:br>
              <a:rPr lang="en-US" sz="2000" dirty="0"/>
            </a:br>
            <a:r>
              <a:rPr lang="en-US" sz="2000" dirty="0"/>
              <a:t>Learn the importance of having a clean work space and tips on how to clean it in this free video clip on cosmetology.</a:t>
            </a:r>
            <a:br>
              <a:rPr lang="en-US" sz="2000" dirty="0"/>
            </a:br>
            <a:r>
              <a:rPr lang="en-US" sz="2000" dirty="0"/>
              <a:t>http://www.ehow.com/video_4409012_clean-salon-work-space.html</a:t>
            </a:r>
          </a:p>
          <a:p>
            <a:pPr lvl="2"/>
            <a:r>
              <a:rPr lang="en-US" sz="2000" dirty="0"/>
              <a:t>How To Set Up For Your Next Salon Client</a:t>
            </a:r>
            <a:br>
              <a:rPr lang="en-US" sz="2000" dirty="0"/>
            </a:br>
            <a:r>
              <a:rPr lang="en-US" sz="2000" dirty="0"/>
              <a:t>Learn tips on how to set up your work space and get ready for your next salon client in this free video clip on cosmetology.</a:t>
            </a:r>
            <a:br>
              <a:rPr lang="en-US" sz="2000" dirty="0"/>
            </a:br>
            <a:r>
              <a:rPr lang="en-US" sz="2000" dirty="0"/>
              <a:t>http://www.ehow.com/video_4409013_set-up-next-salon-client.html</a:t>
            </a:r>
          </a:p>
        </p:txBody>
      </p:sp>
    </p:spTree>
    <p:extLst>
      <p:ext uri="{BB962C8B-B14F-4D97-AF65-F5344CB8AC3E}">
        <p14:creationId xmlns:p14="http://schemas.microsoft.com/office/powerpoint/2010/main" val="306627010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56ea17bb-c96d-4826-b465-01eec0dd23dd"/>
    <ds:schemaRef ds:uri="http://schemas.openxmlformats.org/package/2006/metadata/core-properties"/>
    <ds:schemaRef ds:uri="http://schemas.microsoft.com/office/2006/documentManagement/typ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1875</TotalTime>
  <Words>367</Words>
  <Application>Microsoft Office PowerPoint</Application>
  <PresentationFormat>Widescreen</PresentationFormat>
  <Paragraphs>66</Paragraphs>
  <Slides>7</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Client Follow-up</vt:lpstr>
      <vt:lpstr>PowerPoint Presentation</vt:lpstr>
      <vt:lpstr>Completing the Service</vt:lpstr>
      <vt:lpstr>Cleaning Your Workstation</vt:lpstr>
      <vt:lpstr> Next Client</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2017-11-28T16:17:33Z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