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27"/>
  </p:notesMasterIdLst>
  <p:sldIdLst>
    <p:sldId id="321" r:id="rId6"/>
    <p:sldId id="319" r:id="rId7"/>
    <p:sldId id="323" r:id="rId8"/>
    <p:sldId id="324" r:id="rId9"/>
    <p:sldId id="325"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66" r:id="rId2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1674" autoAdjust="0"/>
  </p:normalViewPr>
  <p:slideViewPr>
    <p:cSldViewPr snapToGrid="0">
      <p:cViewPr varScale="1">
        <p:scale>
          <a:sx n="106" d="100"/>
          <a:sy n="106" d="100"/>
        </p:scale>
        <p:origin x="773" y="62"/>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11/29/2017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Practicum in Human Services provides occupational specific training and focuses on the development of:</a:t>
            </a:r>
          </a:p>
          <a:p>
            <a:r>
              <a:rPr lang="en-US" dirty="0"/>
              <a:t>Consumer Services</a:t>
            </a:r>
          </a:p>
          <a:p>
            <a:r>
              <a:rPr lang="en-US" dirty="0"/>
              <a:t>Early Childhood Development and Services</a:t>
            </a:r>
          </a:p>
          <a:p>
            <a:r>
              <a:rPr lang="en-US" dirty="0"/>
              <a:t>Counseling and Mental Health Services</a:t>
            </a:r>
          </a:p>
          <a:p>
            <a:r>
              <a:rPr lang="en-US" dirty="0"/>
              <a:t>Family and Community Services</a:t>
            </a:r>
          </a:p>
          <a:p>
            <a:r>
              <a:rPr lang="en-US" dirty="0"/>
              <a:t>Personal Care Services</a:t>
            </a:r>
          </a:p>
          <a:p>
            <a:endParaRPr lang="en-US" dirty="0"/>
          </a:p>
          <a:p>
            <a:r>
              <a:rPr lang="en-US" dirty="0"/>
              <a:t>The importance of providing effective client services, resources and techniques can be applied to all Human Services Career Pathways.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a:t>
            </a:fld>
            <a:endParaRPr lang="en-US"/>
          </a:p>
        </p:txBody>
      </p:sp>
    </p:spTree>
    <p:extLst>
      <p:ext uri="{BB962C8B-B14F-4D97-AF65-F5344CB8AC3E}">
        <p14:creationId xmlns:p14="http://schemas.microsoft.com/office/powerpoint/2010/main" val="3577821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 Generation and Loyalty Program</a:t>
            </a:r>
          </a:p>
          <a:p>
            <a:r>
              <a:rPr lang="en-US" dirty="0"/>
              <a:t>Learn how we help business not only secure their current customers, but also keep them coming back without many marketing and outreach services.</a:t>
            </a:r>
          </a:p>
          <a:p>
            <a:r>
              <a:rPr lang="en-US" dirty="0"/>
              <a:t>https://youtu.be/p06-N0WOWEY</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12</a:t>
            </a:fld>
            <a:endParaRPr lang="en-US"/>
          </a:p>
        </p:txBody>
      </p:sp>
    </p:spTree>
    <p:extLst>
      <p:ext uri="{BB962C8B-B14F-4D97-AF65-F5344CB8AC3E}">
        <p14:creationId xmlns:p14="http://schemas.microsoft.com/office/powerpoint/2010/main" val="1756340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t>
            </a:r>
            <a:r>
              <a:rPr lang="en-US" dirty="0" err="1"/>
              <a:t>Fonolo</a:t>
            </a:r>
            <a:r>
              <a:rPr lang="en-US" dirty="0"/>
              <a:t>, the growing customer service trends for 2015 include the following:</a:t>
            </a:r>
          </a:p>
          <a:p>
            <a:endParaRPr lang="en-US" dirty="0"/>
          </a:p>
          <a:p>
            <a:r>
              <a:rPr lang="en-US" dirty="0"/>
              <a:t>Customer service with the use of a mobile device should be a priority for any business. Mobile defines how consumers communicate and engage with brands. </a:t>
            </a:r>
          </a:p>
          <a:p>
            <a:endParaRPr lang="en-US" dirty="0"/>
          </a:p>
          <a:p>
            <a:r>
              <a:rPr lang="en-US" dirty="0"/>
              <a:t>Self-service will become an important component of customer service. According to </a:t>
            </a:r>
            <a:r>
              <a:rPr lang="en-US" dirty="0" err="1"/>
              <a:t>Fonolo</a:t>
            </a:r>
            <a:r>
              <a:rPr lang="en-US" dirty="0"/>
              <a:t>, 83% of online customers require some degree of customer support to complete a purchase. In fact, 67% of customers use web self-service knowledge to find answers to their questions.</a:t>
            </a:r>
          </a:p>
          <a:p>
            <a:endParaRPr lang="en-US" dirty="0"/>
          </a:p>
          <a:p>
            <a:r>
              <a:rPr lang="en-US" dirty="0"/>
              <a:t>Human support will still be a main avenue for customer support. According to Gartner (It is the world's leading information technology research and advisory company. They deliver the technology-related insight necessary for clients to make the right decisions, every day), by 2017, one third of all customer service interactions will still require the support of a human intermediary. </a:t>
            </a:r>
          </a:p>
          <a:p>
            <a:endParaRPr lang="en-US" dirty="0"/>
          </a:p>
          <a:p>
            <a:r>
              <a:rPr lang="en-US" dirty="0"/>
              <a:t>Excellent customer service will be a number one priority for consumers.</a:t>
            </a:r>
          </a:p>
          <a:p>
            <a:endParaRPr lang="en-US" dirty="0"/>
          </a:p>
          <a:p>
            <a:r>
              <a:rPr lang="en-US" dirty="0"/>
              <a:t>Virtual agents (voice ordering app) will be used more such as a digital self-service. It is so important to achieving customer engagement. </a:t>
            </a:r>
          </a:p>
          <a:p>
            <a:endParaRPr lang="en-US" dirty="0"/>
          </a:p>
          <a:p>
            <a:r>
              <a:rPr lang="en-US" dirty="0" err="1"/>
              <a:t>Fonolo</a:t>
            </a:r>
            <a:endParaRPr lang="en-US" dirty="0"/>
          </a:p>
          <a:p>
            <a:r>
              <a:rPr lang="en-US" dirty="0"/>
              <a:t>Ten Growing Customer Service Trends for 2015</a:t>
            </a:r>
          </a:p>
          <a:p>
            <a:r>
              <a:rPr lang="en-US" dirty="0"/>
              <a:t>https://fonolo.com/top-10-contact-center-trends-for-2015</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13</a:t>
            </a:fld>
            <a:endParaRPr lang="en-US"/>
          </a:p>
        </p:txBody>
      </p:sp>
    </p:spTree>
    <p:extLst>
      <p:ext uri="{BB962C8B-B14F-4D97-AF65-F5344CB8AC3E}">
        <p14:creationId xmlns:p14="http://schemas.microsoft.com/office/powerpoint/2010/main" val="4136384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t>
            </a:r>
            <a:r>
              <a:rPr lang="en-US" dirty="0" err="1"/>
              <a:t>Fonolo</a:t>
            </a:r>
            <a:r>
              <a:rPr lang="en-US" dirty="0"/>
              <a:t>, the last five growing customer service trends for 2015 include the following:</a:t>
            </a:r>
          </a:p>
          <a:p>
            <a:endParaRPr lang="en-US" dirty="0"/>
          </a:p>
          <a:p>
            <a:r>
              <a:rPr lang="en-US" dirty="0"/>
              <a:t>It will be just as important to engage employees as it is to engage customers. In 2015, the trend leans towards creating an environment of participation and involvement to generate an engaged workforce, aiming to positively impact customer satisfaction.</a:t>
            </a:r>
          </a:p>
          <a:p>
            <a:endParaRPr lang="en-US" dirty="0"/>
          </a:p>
          <a:p>
            <a:r>
              <a:rPr lang="en-US" dirty="0"/>
              <a:t>Customers will expect more from companies. The customer of 2020 will expect companies to proactively address their current and future needs.</a:t>
            </a:r>
          </a:p>
          <a:p>
            <a:endParaRPr lang="en-US" dirty="0"/>
          </a:p>
          <a:p>
            <a:r>
              <a:rPr lang="en-US" dirty="0"/>
              <a:t>Customer journey mapping will be a key tool. Companies hope to provide the ultimate customer experience by reaching out to customers via social media, company’s website, in person, contact center (e-mail) and through a mobile device. According to </a:t>
            </a:r>
            <a:r>
              <a:rPr lang="en-US" dirty="0" err="1"/>
              <a:t>Fonolo</a:t>
            </a:r>
            <a:r>
              <a:rPr lang="en-US" dirty="0"/>
              <a:t>, the benefits of mapping the customer journey are limitless: </a:t>
            </a:r>
          </a:p>
          <a:p>
            <a:r>
              <a:rPr lang="en-US" dirty="0"/>
              <a:t>Gain a better understanding of the customer experience</a:t>
            </a:r>
          </a:p>
          <a:p>
            <a:r>
              <a:rPr lang="en-US" dirty="0"/>
              <a:t>Ensure the customer journey is the same, regardless of the channel</a:t>
            </a:r>
          </a:p>
          <a:p>
            <a:r>
              <a:rPr lang="en-US" dirty="0"/>
              <a:t>Improve customer satisfaction scores</a:t>
            </a:r>
          </a:p>
          <a:p>
            <a:r>
              <a:rPr lang="en-US" dirty="0"/>
              <a:t>Eliminate confusion</a:t>
            </a:r>
          </a:p>
          <a:p>
            <a:r>
              <a:rPr lang="en-US" dirty="0"/>
              <a:t>Remove inefficiencies</a:t>
            </a:r>
          </a:p>
          <a:p>
            <a:r>
              <a:rPr lang="en-US" dirty="0"/>
              <a:t>Reduce costs </a:t>
            </a:r>
          </a:p>
          <a:p>
            <a:endParaRPr lang="en-US" dirty="0"/>
          </a:p>
          <a:p>
            <a:r>
              <a:rPr lang="en-US" dirty="0"/>
              <a:t> Video-based chat is making an impact. According to Gartner, more than 100 of the 500 largest global businesses will introduce video-based chat by 2018. </a:t>
            </a:r>
          </a:p>
          <a:p>
            <a:endParaRPr lang="en-US" dirty="0"/>
          </a:p>
          <a:p>
            <a:r>
              <a:rPr lang="en-US" dirty="0"/>
              <a:t> The adoption of virtual queuing. What is virtual queuing? It means holding a caller’s place in line – “virtually” – so that they can remain in the queue without actually having to stay on the phone. Most commonly, this is done by collecting the caller’s phone number and then calling them back when an agent is free. You are turning a negative situation into a positive situation.</a:t>
            </a:r>
          </a:p>
          <a:p>
            <a:endParaRPr lang="en-US" dirty="0"/>
          </a:p>
          <a:p>
            <a:r>
              <a:rPr lang="en-US" dirty="0"/>
              <a:t>The use of technology will create a more enjoyable, personal experience for the customer.</a:t>
            </a:r>
          </a:p>
          <a:p>
            <a:endParaRPr lang="en-US" dirty="0"/>
          </a:p>
          <a:p>
            <a:r>
              <a:rPr lang="en-US" dirty="0" err="1"/>
              <a:t>Fonolo</a:t>
            </a:r>
            <a:endParaRPr lang="en-US" dirty="0"/>
          </a:p>
          <a:p>
            <a:r>
              <a:rPr lang="en-US" dirty="0"/>
              <a:t>Ten Growing Customer Service Trends for 2015</a:t>
            </a:r>
          </a:p>
          <a:p>
            <a:r>
              <a:rPr lang="en-US" dirty="0"/>
              <a:t>https://fonolo.com/blog/2015/01/whitepaper-top-10-contact-center-trends-for-2015</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14</a:t>
            </a:fld>
            <a:endParaRPr lang="en-US"/>
          </a:p>
        </p:txBody>
      </p:sp>
    </p:spTree>
    <p:extLst>
      <p:ext uri="{BB962C8B-B14F-4D97-AF65-F5344CB8AC3E}">
        <p14:creationId xmlns:p14="http://schemas.microsoft.com/office/powerpoint/2010/main" val="2121689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Sharing information is a critical factor in delivering the best possible service to clients. As an employee, you need to:</a:t>
            </a:r>
          </a:p>
          <a:p>
            <a:r>
              <a:rPr lang="en-US" dirty="0"/>
              <a:t>Have good communication skills</a:t>
            </a:r>
          </a:p>
          <a:p>
            <a:r>
              <a:rPr lang="en-US" dirty="0"/>
              <a:t>Be able to show competency in the area you are working</a:t>
            </a:r>
          </a:p>
          <a:p>
            <a:r>
              <a:rPr lang="en-US" dirty="0"/>
              <a:t>Be knowledgeable on the products, company policies and procedures</a:t>
            </a:r>
          </a:p>
          <a:p>
            <a:endParaRPr lang="en-US" dirty="0"/>
          </a:p>
          <a:p>
            <a:r>
              <a:rPr lang="en-US" dirty="0"/>
              <a:t>When you are serving others, being friendly is key to making someone feel comfortable. Remember, the customer is always right so never argue or take up opposition with a customer’s view. Be helpful. Find out what they need and make it happen. </a:t>
            </a:r>
          </a:p>
          <a:p>
            <a:br>
              <a:rPr lang="en-US" dirty="0"/>
            </a:br>
            <a:r>
              <a:rPr lang="en-US" dirty="0"/>
              <a:t>Successful customer relations will get you noticed by the boss and prompt promotions, so make sure you are taking the time to develop customer relations skills. A smile and a simple “Hello” are always good first steps to start a conversation and a friendship.</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15</a:t>
            </a:fld>
            <a:endParaRPr lang="en-US"/>
          </a:p>
        </p:txBody>
      </p:sp>
    </p:spTree>
    <p:extLst>
      <p:ext uri="{BB962C8B-B14F-4D97-AF65-F5344CB8AC3E}">
        <p14:creationId xmlns:p14="http://schemas.microsoft.com/office/powerpoint/2010/main" val="1155287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 Gardner published “8 strategies for Successful Relations with Clients” in Business, Clients and Communication in 2008.</a:t>
            </a:r>
          </a:p>
          <a:p>
            <a:endParaRPr lang="en-US" dirty="0"/>
          </a:p>
          <a:p>
            <a:r>
              <a:rPr lang="en-US" dirty="0"/>
              <a:t>Know your role – get as much information as you can to help and get other experts to assist when you are not sure.</a:t>
            </a:r>
          </a:p>
          <a:p>
            <a:r>
              <a:rPr lang="en-US" dirty="0"/>
              <a:t>Hire the right customers – don’t take on a project you cannot be successful – stay true to your strengths.</a:t>
            </a:r>
          </a:p>
          <a:p>
            <a:r>
              <a:rPr lang="en-US" dirty="0"/>
              <a:t>Build a solid reputation and choose to do a few things well.</a:t>
            </a:r>
          </a:p>
          <a:p>
            <a:r>
              <a:rPr lang="en-US" dirty="0"/>
              <a:t>Approach all communication with a Zen mind – approach every task with a beginners mind with no preconceived notions.</a:t>
            </a:r>
          </a:p>
          <a:p>
            <a:r>
              <a:rPr lang="en-US" dirty="0"/>
              <a:t>Listen for what isn’t there -check your ego at the door, ask lots of questions and clarify, clarify!</a:t>
            </a:r>
          </a:p>
          <a:p>
            <a:r>
              <a:rPr lang="en-US" dirty="0"/>
              <a:t>Do what you said you were going to do – different situations require different actions. Remember to approach things with an open mind, there is no one right answer that applies to all situations.</a:t>
            </a:r>
          </a:p>
          <a:p>
            <a:r>
              <a:rPr lang="en-US" dirty="0"/>
              <a:t>Admit it when you mess up- and then do everything possible to make it right.</a:t>
            </a:r>
          </a:p>
          <a:p>
            <a:r>
              <a:rPr lang="en-US" dirty="0"/>
              <a:t>Parting shot – If you do your due diligence up front and stay positive and cooperative you can be successful!</a:t>
            </a:r>
          </a:p>
          <a:p>
            <a:endParaRPr lang="en-US" dirty="0"/>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16</a:t>
            </a:fld>
            <a:endParaRPr lang="en-US"/>
          </a:p>
        </p:txBody>
      </p:sp>
    </p:spTree>
    <p:extLst>
      <p:ext uri="{BB962C8B-B14F-4D97-AF65-F5344CB8AC3E}">
        <p14:creationId xmlns:p14="http://schemas.microsoft.com/office/powerpoint/2010/main" val="376398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answer independently in short paragraphs on paper or allow for classroom discussion.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17</a:t>
            </a:fld>
            <a:endParaRPr lang="en-US"/>
          </a:p>
        </p:txBody>
      </p:sp>
    </p:spTree>
    <p:extLst>
      <p:ext uri="{BB962C8B-B14F-4D97-AF65-F5344CB8AC3E}">
        <p14:creationId xmlns:p14="http://schemas.microsoft.com/office/powerpoint/2010/main" val="395484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clients have a great experience at a business, they are more likely to return and become repeat customers.</a:t>
            </a:r>
          </a:p>
          <a:p>
            <a:endParaRPr lang="en-US" dirty="0"/>
          </a:p>
          <a:p>
            <a:r>
              <a:rPr lang="en-US" dirty="0"/>
              <a:t>They will also talk about this experience with their family and friends, thus increasing the business’s customer base.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4</a:t>
            </a:fld>
            <a:endParaRPr lang="en-US"/>
          </a:p>
        </p:txBody>
      </p:sp>
    </p:spTree>
    <p:extLst>
      <p:ext uri="{BB962C8B-B14F-4D97-AF65-F5344CB8AC3E}">
        <p14:creationId xmlns:p14="http://schemas.microsoft.com/office/powerpoint/2010/main" val="1269369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 client's name acknowledges their identity and boosts their self-esteem.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5</a:t>
            </a:fld>
            <a:endParaRPr lang="en-US"/>
          </a:p>
        </p:txBody>
      </p:sp>
    </p:spTree>
    <p:extLst>
      <p:ext uri="{BB962C8B-B14F-4D97-AF65-F5344CB8AC3E}">
        <p14:creationId xmlns:p14="http://schemas.microsoft.com/office/powerpoint/2010/main" val="3790605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businesses have uniform guidelines or dress codes that employees must follow.</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6</a:t>
            </a:fld>
            <a:endParaRPr lang="en-US"/>
          </a:p>
        </p:txBody>
      </p:sp>
    </p:spTree>
    <p:extLst>
      <p:ext uri="{BB962C8B-B14F-4D97-AF65-F5344CB8AC3E}">
        <p14:creationId xmlns:p14="http://schemas.microsoft.com/office/powerpoint/2010/main" val="4027999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Making eye contact with the clients lets them know that you are giving them your total attention.</a:t>
            </a:r>
          </a:p>
          <a:p>
            <a:endParaRPr lang="en-US" dirty="0"/>
          </a:p>
          <a:p>
            <a:r>
              <a:rPr lang="en-US" dirty="0"/>
              <a:t>In-person interactions provide an avenue to resolve major problems more effectively. It also helps generate long-term relationships with clients. When having an in-person interaction with a client, good communication skills are a must!</a:t>
            </a:r>
          </a:p>
          <a:p>
            <a:r>
              <a:rPr lang="en-US" dirty="0"/>
              <a:t>Focus on the client and the problem</a:t>
            </a:r>
          </a:p>
          <a:p>
            <a:r>
              <a:rPr lang="en-US" dirty="0"/>
              <a:t>Use an appropriate tone of voice</a:t>
            </a:r>
          </a:p>
          <a:p>
            <a:r>
              <a:rPr lang="en-US" dirty="0"/>
              <a:t>Use positive facial expressions</a:t>
            </a:r>
          </a:p>
          <a:p>
            <a:r>
              <a:rPr lang="en-US" dirty="0"/>
              <a:t>Be aware of the verbiage being used by you and the client</a:t>
            </a:r>
          </a:p>
          <a:p>
            <a:r>
              <a:rPr lang="en-US" dirty="0"/>
              <a:t>Be keen on your non-verbal body language</a:t>
            </a:r>
          </a:p>
          <a:p>
            <a:endParaRPr lang="en-US" dirty="0"/>
          </a:p>
          <a:p>
            <a:r>
              <a:rPr lang="en-US" dirty="0"/>
              <a:t>Live chat - With the help of a live chat software, customers can see who they are talking to and ensure they are talking to the right person. Alternatively, businesses can increase sales using a live video chat, by improving on their customer support service, hence, creating satisfied customers.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7</a:t>
            </a:fld>
            <a:endParaRPr lang="en-US"/>
          </a:p>
        </p:txBody>
      </p:sp>
    </p:spTree>
    <p:extLst>
      <p:ext uri="{BB962C8B-B14F-4D97-AF65-F5344CB8AC3E}">
        <p14:creationId xmlns:p14="http://schemas.microsoft.com/office/powerpoint/2010/main" val="3952407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respond quickly when a guest has a question. Communicate clearly and concisely.</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a:p>
        </p:txBody>
      </p:sp>
    </p:spTree>
    <p:extLst>
      <p:ext uri="{BB962C8B-B14F-4D97-AF65-F5344CB8AC3E}">
        <p14:creationId xmlns:p14="http://schemas.microsoft.com/office/powerpoint/2010/main" val="1933440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employees should have a smile as part of their uniform.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9</a:t>
            </a:fld>
            <a:endParaRPr lang="en-US"/>
          </a:p>
        </p:txBody>
      </p:sp>
    </p:spTree>
    <p:extLst>
      <p:ext uri="{BB962C8B-B14F-4D97-AF65-F5344CB8AC3E}">
        <p14:creationId xmlns:p14="http://schemas.microsoft.com/office/powerpoint/2010/main" val="2105538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posture is important to all employees.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10</a:t>
            </a:fld>
            <a:endParaRPr lang="en-US"/>
          </a:p>
        </p:txBody>
      </p:sp>
    </p:spTree>
    <p:extLst>
      <p:ext uri="{BB962C8B-B14F-4D97-AF65-F5344CB8AC3E}">
        <p14:creationId xmlns:p14="http://schemas.microsoft.com/office/powerpoint/2010/main" val="4024554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Some advertisements include:</a:t>
            </a:r>
          </a:p>
          <a:p>
            <a:pPr lvl="0"/>
            <a:r>
              <a:rPr lang="en-US" dirty="0"/>
              <a:t>Billboards - large outdoor boards for displaying advertisements</a:t>
            </a:r>
          </a:p>
          <a:p>
            <a:pPr lvl="0"/>
            <a:r>
              <a:rPr lang="en-US" dirty="0"/>
              <a:t>Commercials - a television or radio advertisement</a:t>
            </a:r>
          </a:p>
          <a:p>
            <a:pPr lvl="0"/>
            <a:r>
              <a:rPr lang="en-US" dirty="0"/>
              <a:t>Internet - the global communication network that allows almost all computers worldwide to connect and exchange information</a:t>
            </a:r>
          </a:p>
          <a:p>
            <a:pPr lvl="0"/>
            <a:r>
              <a:rPr lang="en-US" dirty="0"/>
              <a:t>Print advertising - advertising in newspapers or magazines, rather than on television, radio or the internet</a:t>
            </a:r>
          </a:p>
          <a:p>
            <a:pPr lvl="0"/>
            <a:r>
              <a:rPr lang="en-US" dirty="0"/>
              <a:t>Reader boards - a visual display board that conveys information about a wide variety of subjects, including advertising for products or services, travel, news or event information</a:t>
            </a:r>
          </a:p>
          <a:p>
            <a:pPr lvl="0"/>
            <a:r>
              <a:rPr lang="en-US" dirty="0"/>
              <a:t>The location is important in determining how successful your business will be. How do you think that effects a business? </a:t>
            </a:r>
          </a:p>
          <a:p>
            <a:pPr lvl="0"/>
            <a:endParaRPr lang="en-US" dirty="0"/>
          </a:p>
          <a:p>
            <a:pPr lvl="0"/>
            <a:r>
              <a:rPr lang="en-US" dirty="0"/>
              <a:t>The part of the business plan outlining the marketing strategy for a product or service.  </a:t>
            </a:r>
          </a:p>
          <a:p>
            <a:pPr lvl="0"/>
            <a:endParaRPr lang="en-US" dirty="0"/>
          </a:p>
          <a:p>
            <a:pPr lvl="0"/>
            <a:r>
              <a:rPr lang="en-US" dirty="0"/>
              <a:t>Having products to meet the needs of your client base</a:t>
            </a:r>
          </a:p>
          <a:p>
            <a:pPr lvl="0"/>
            <a:r>
              <a:rPr lang="en-US" dirty="0"/>
              <a:t>Includes all activities involved in development of product(s)</a:t>
            </a:r>
          </a:p>
          <a:p>
            <a:pPr lvl="0"/>
            <a:r>
              <a:rPr lang="en-US" dirty="0"/>
              <a:t>Keep target market in mind</a:t>
            </a:r>
          </a:p>
          <a:p>
            <a:pPr lvl="0"/>
            <a:r>
              <a:rPr lang="en-US" dirty="0"/>
              <a:t>Look for changes in wants and needs of target market</a:t>
            </a:r>
          </a:p>
          <a:p>
            <a:pPr lvl="0"/>
            <a:r>
              <a:rPr lang="en-US" dirty="0"/>
              <a:t>Make changes if necessary</a:t>
            </a:r>
          </a:p>
          <a:p>
            <a:pPr lvl="0"/>
            <a:endParaRPr lang="en-US" dirty="0"/>
          </a:p>
          <a:p>
            <a:pPr lvl="0"/>
            <a:r>
              <a:rPr lang="en-US" dirty="0"/>
              <a:t>Sales promotions are intended to increase sales and the client base. Promotions can include:</a:t>
            </a:r>
          </a:p>
          <a:p>
            <a:pPr lvl="0"/>
            <a:r>
              <a:rPr lang="en-US" dirty="0"/>
              <a:t>Coupons </a:t>
            </a:r>
          </a:p>
          <a:p>
            <a:pPr lvl="0"/>
            <a:r>
              <a:rPr lang="en-US" dirty="0"/>
              <a:t>Free product samples</a:t>
            </a:r>
          </a:p>
          <a:p>
            <a:pPr lvl="0"/>
            <a:r>
              <a:rPr lang="en-US" dirty="0"/>
              <a:t>Loyalty programs </a:t>
            </a:r>
          </a:p>
          <a:p>
            <a:pPr lvl="0"/>
            <a:r>
              <a:rPr lang="en-US" dirty="0"/>
              <a:t>Sweepstakes </a:t>
            </a:r>
          </a:p>
          <a:p>
            <a:pPr lvl="0"/>
            <a:r>
              <a:rPr lang="en-US" dirty="0"/>
              <a:t>Two-for-one offers</a:t>
            </a:r>
          </a:p>
          <a:p>
            <a:pPr lvl="0"/>
            <a:endParaRPr lang="en-US" dirty="0"/>
          </a:p>
          <a:p>
            <a:pPr lvl="0"/>
            <a:r>
              <a:rPr lang="en-US" dirty="0"/>
              <a:t>Can you think of other sales promotions that have enticed you to a sale?</a:t>
            </a:r>
          </a:p>
        </p:txBody>
      </p:sp>
      <p:sp>
        <p:nvSpPr>
          <p:cNvPr id="4" name="Slide Number Placeholder 3"/>
          <p:cNvSpPr>
            <a:spLocks noGrp="1"/>
          </p:cNvSpPr>
          <p:nvPr>
            <p:ph type="sldNum" sz="quarter" idx="10"/>
          </p:nvPr>
        </p:nvSpPr>
        <p:spPr/>
        <p:txBody>
          <a:bodyPr/>
          <a:lstStyle/>
          <a:p>
            <a:fld id="{B36392A5-00F8-4B40-B46C-7CA31B660224}" type="slidenum">
              <a:rPr lang="en-US" smtClean="0"/>
              <a:t>11</a:t>
            </a:fld>
            <a:endParaRPr lang="en-US"/>
          </a:p>
        </p:txBody>
      </p:sp>
    </p:spTree>
    <p:extLst>
      <p:ext uri="{BB962C8B-B14F-4D97-AF65-F5344CB8AC3E}">
        <p14:creationId xmlns:p14="http://schemas.microsoft.com/office/powerpoint/2010/main" val="4248999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p06-N0WOWEY"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fr-FR" dirty="0"/>
              <a:t>Client </a:t>
            </a:r>
            <a:r>
              <a:rPr lang="fr-FR" dirty="0" err="1"/>
              <a:t>Retention</a:t>
            </a:r>
            <a:r>
              <a:rPr lang="fr-FR" dirty="0"/>
              <a:t>: Services, </a:t>
            </a:r>
            <a:br>
              <a:rPr lang="fr-FR" dirty="0"/>
            </a:br>
            <a:r>
              <a:rPr lang="fr-FR" dirty="0"/>
              <a:t>Techniques and </a:t>
            </a:r>
            <a:r>
              <a:rPr lang="fr-FR" dirty="0" err="1"/>
              <a:t>Resources</a:t>
            </a:r>
            <a:r>
              <a:rPr lang="fr-FR" dirty="0"/>
              <a:t> </a:t>
            </a:r>
            <a:endParaRPr lang="en-US" dirty="0"/>
          </a:p>
          <a:p>
            <a:endParaRPr lang="en-US" dirty="0"/>
          </a:p>
          <a:p>
            <a:pPr lvl="1"/>
            <a:r>
              <a:rPr lang="en-US" dirty="0"/>
              <a:t>Practicum in Human Services</a:t>
            </a:r>
          </a:p>
          <a:p>
            <a:pPr lvl="1"/>
            <a:endParaRPr lang="en-US" dirty="0"/>
          </a:p>
          <a:p>
            <a:pPr lvl="1"/>
            <a:endParaRPr lang="en-US" dirty="0"/>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Posture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Should be relaxed, but alert</a:t>
            </a:r>
          </a:p>
          <a:p>
            <a:pPr lvl="1"/>
            <a:r>
              <a:rPr lang="en-US" dirty="0"/>
              <a:t>Head up</a:t>
            </a:r>
          </a:p>
          <a:p>
            <a:pPr lvl="1"/>
            <a:r>
              <a:rPr lang="en-US" dirty="0"/>
              <a:t>Face should look interested</a:t>
            </a:r>
          </a:p>
          <a:p>
            <a:pPr lvl="1"/>
            <a:r>
              <a:rPr lang="en-US" dirty="0"/>
              <a:t>Project a positive attitude</a:t>
            </a:r>
          </a:p>
          <a:p>
            <a:pPr lvl="1"/>
            <a:endParaRPr lang="en-US" dirty="0"/>
          </a:p>
        </p:txBody>
      </p:sp>
      <p:pic>
        <p:nvPicPr>
          <p:cNvPr id="4" name="Picture 3">
            <a:extLst>
              <a:ext uri="{FF2B5EF4-FFF2-40B4-BE49-F238E27FC236}">
                <a16:creationId xmlns:a16="http://schemas.microsoft.com/office/drawing/2014/main" id="{341DF75D-F295-4C49-A088-9FBB735D51EC}"/>
              </a:ext>
            </a:extLst>
          </p:cNvPr>
          <p:cNvPicPr>
            <a:picLocks noChangeAspect="1"/>
          </p:cNvPicPr>
          <p:nvPr/>
        </p:nvPicPr>
        <p:blipFill>
          <a:blip r:embed="rId3"/>
          <a:stretch>
            <a:fillRect/>
          </a:stretch>
        </p:blipFill>
        <p:spPr>
          <a:xfrm>
            <a:off x="8323118" y="3722914"/>
            <a:ext cx="3128218" cy="2257443"/>
          </a:xfrm>
          <a:prstGeom prst="rect">
            <a:avLst/>
          </a:prstGeom>
        </p:spPr>
      </p:pic>
    </p:spTree>
    <p:extLst>
      <p:ext uri="{BB962C8B-B14F-4D97-AF65-F5344CB8AC3E}">
        <p14:creationId xmlns:p14="http://schemas.microsoft.com/office/powerpoint/2010/main" val="2274864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Methods to Promote Best Products, Plans or</a:t>
            </a:r>
            <a:br>
              <a:rPr lang="en-US" dirty="0"/>
            </a:br>
            <a:r>
              <a:rPr lang="en-US" dirty="0"/>
              <a:t> Services For Clients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Advertise the business, services and products</a:t>
            </a:r>
          </a:p>
          <a:p>
            <a:pPr lvl="1"/>
            <a:r>
              <a:rPr lang="en-US" dirty="0"/>
              <a:t>Business conveniently located</a:t>
            </a:r>
          </a:p>
          <a:p>
            <a:pPr lvl="1"/>
            <a:r>
              <a:rPr lang="en-US" dirty="0"/>
              <a:t>Having a good marketing plan in place</a:t>
            </a:r>
          </a:p>
          <a:p>
            <a:pPr lvl="1"/>
            <a:r>
              <a:rPr lang="en-US" dirty="0"/>
              <a:t>Having products to meet the needs of your client base</a:t>
            </a:r>
          </a:p>
          <a:p>
            <a:pPr lvl="1"/>
            <a:r>
              <a:rPr lang="en-US" dirty="0"/>
              <a:t>Sales promotions</a:t>
            </a:r>
          </a:p>
          <a:p>
            <a:pPr lvl="1"/>
            <a:endParaRPr lang="en-US" dirty="0"/>
          </a:p>
        </p:txBody>
      </p:sp>
      <p:pic>
        <p:nvPicPr>
          <p:cNvPr id="4" name="Picture 3">
            <a:extLst>
              <a:ext uri="{FF2B5EF4-FFF2-40B4-BE49-F238E27FC236}">
                <a16:creationId xmlns:a16="http://schemas.microsoft.com/office/drawing/2014/main" id="{8F1FF04A-B9DF-445D-A160-42975695A533}"/>
              </a:ext>
            </a:extLst>
          </p:cNvPr>
          <p:cNvPicPr>
            <a:picLocks noChangeAspect="1"/>
          </p:cNvPicPr>
          <p:nvPr/>
        </p:nvPicPr>
        <p:blipFill>
          <a:blip r:embed="rId3"/>
          <a:stretch>
            <a:fillRect/>
          </a:stretch>
        </p:blipFill>
        <p:spPr>
          <a:xfrm>
            <a:off x="8512629" y="3599969"/>
            <a:ext cx="2999745" cy="2850822"/>
          </a:xfrm>
          <a:prstGeom prst="rect">
            <a:avLst/>
          </a:prstGeom>
        </p:spPr>
      </p:pic>
    </p:spTree>
    <p:extLst>
      <p:ext uri="{BB962C8B-B14F-4D97-AF65-F5344CB8AC3E}">
        <p14:creationId xmlns:p14="http://schemas.microsoft.com/office/powerpoint/2010/main" val="3706681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Customer Generation and Loyalty Program</a:t>
            </a:r>
          </a:p>
        </p:txBody>
      </p:sp>
      <p:pic>
        <p:nvPicPr>
          <p:cNvPr id="4" name="Content Placeholder 7">
            <a:hlinkClick r:id="rId3"/>
            <a:extLst>
              <a:ext uri="{FF2B5EF4-FFF2-40B4-BE49-F238E27FC236}">
                <a16:creationId xmlns:a16="http://schemas.microsoft.com/office/drawing/2014/main" id="{246F0FA0-CF1E-46F8-B4B6-803D7105B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3901" y="1824362"/>
            <a:ext cx="3209276" cy="3209276"/>
          </a:xfrm>
          <a:prstGeom prst="rect">
            <a:avLst/>
          </a:prstGeom>
        </p:spPr>
      </p:pic>
      <p:pic>
        <p:nvPicPr>
          <p:cNvPr id="5" name="Picture 4">
            <a:extLst>
              <a:ext uri="{FF2B5EF4-FFF2-40B4-BE49-F238E27FC236}">
                <a16:creationId xmlns:a16="http://schemas.microsoft.com/office/drawing/2014/main" id="{09820CC0-C95E-4DEE-BED6-EC712C339695}"/>
              </a:ext>
            </a:extLst>
          </p:cNvPr>
          <p:cNvPicPr>
            <a:picLocks noChangeAspect="1"/>
          </p:cNvPicPr>
          <p:nvPr/>
        </p:nvPicPr>
        <p:blipFill>
          <a:blip r:embed="rId5"/>
          <a:stretch>
            <a:fillRect/>
          </a:stretch>
        </p:blipFill>
        <p:spPr>
          <a:xfrm>
            <a:off x="4860241" y="4382818"/>
            <a:ext cx="2816596" cy="493819"/>
          </a:xfrm>
          <a:prstGeom prst="rect">
            <a:avLst/>
          </a:prstGeom>
        </p:spPr>
      </p:pic>
    </p:spTree>
    <p:extLst>
      <p:ext uri="{BB962C8B-B14F-4D97-AF65-F5344CB8AC3E}">
        <p14:creationId xmlns:p14="http://schemas.microsoft.com/office/powerpoint/2010/main" val="2121559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Growing Customer Service Trends for 2015 </a:t>
            </a:r>
          </a:p>
        </p:txBody>
      </p:sp>
      <p:pic>
        <p:nvPicPr>
          <p:cNvPr id="4" name="Content Placeholder 3">
            <a:extLst>
              <a:ext uri="{FF2B5EF4-FFF2-40B4-BE49-F238E27FC236}">
                <a16:creationId xmlns:a16="http://schemas.microsoft.com/office/drawing/2014/main" id="{C2CC1D63-F687-4910-9744-D337D8F66C27}"/>
              </a:ext>
            </a:extLst>
          </p:cNvPr>
          <p:cNvPicPr>
            <a:picLocks noGrp="1" noChangeAspect="1"/>
          </p:cNvPicPr>
          <p:nvPr>
            <p:ph sz="half" idx="1"/>
          </p:nvPr>
        </p:nvPicPr>
        <p:blipFill>
          <a:blip r:embed="rId3"/>
          <a:stretch>
            <a:fillRect/>
          </a:stretch>
        </p:blipFill>
        <p:spPr>
          <a:xfrm>
            <a:off x="3585028" y="2017004"/>
            <a:ext cx="5709984" cy="3889012"/>
          </a:xfrm>
          <a:prstGeom prst="rect">
            <a:avLst/>
          </a:prstGeom>
        </p:spPr>
      </p:pic>
    </p:spTree>
    <p:extLst>
      <p:ext uri="{BB962C8B-B14F-4D97-AF65-F5344CB8AC3E}">
        <p14:creationId xmlns:p14="http://schemas.microsoft.com/office/powerpoint/2010/main" val="3550236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10 Growing Customer Service Trends for 2015 </a:t>
            </a:r>
          </a:p>
        </p:txBody>
      </p:sp>
      <p:pic>
        <p:nvPicPr>
          <p:cNvPr id="4" name="Content Placeholder 3">
            <a:extLst>
              <a:ext uri="{FF2B5EF4-FFF2-40B4-BE49-F238E27FC236}">
                <a16:creationId xmlns:a16="http://schemas.microsoft.com/office/drawing/2014/main" id="{9E96DBF2-3F03-48D7-BFF0-B4505E618012}"/>
              </a:ext>
            </a:extLst>
          </p:cNvPr>
          <p:cNvPicPr>
            <a:picLocks noGrp="1" noChangeAspect="1"/>
          </p:cNvPicPr>
          <p:nvPr>
            <p:ph sz="half" idx="1"/>
          </p:nvPr>
        </p:nvPicPr>
        <p:blipFill>
          <a:blip r:embed="rId3"/>
          <a:stretch>
            <a:fillRect/>
          </a:stretch>
        </p:blipFill>
        <p:spPr>
          <a:xfrm>
            <a:off x="4049485" y="2170741"/>
            <a:ext cx="4730850" cy="3664683"/>
          </a:xfrm>
          <a:prstGeom prst="rect">
            <a:avLst/>
          </a:prstGeom>
        </p:spPr>
      </p:pic>
    </p:spTree>
    <p:extLst>
      <p:ext uri="{BB962C8B-B14F-4D97-AF65-F5344CB8AC3E}">
        <p14:creationId xmlns:p14="http://schemas.microsoft.com/office/powerpoint/2010/main" val="1655935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Sharing Information with Clients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Having good communication skills</a:t>
            </a:r>
          </a:p>
          <a:p>
            <a:pPr lvl="1"/>
            <a:r>
              <a:rPr lang="en-US" dirty="0"/>
              <a:t>Being able to show competency in the area you are working</a:t>
            </a:r>
          </a:p>
          <a:p>
            <a:pPr lvl="1"/>
            <a:r>
              <a:rPr lang="en-US" dirty="0"/>
              <a:t>Being knowledgeable on the products, company policies and procedures</a:t>
            </a:r>
          </a:p>
          <a:p>
            <a:pPr lvl="1"/>
            <a:endParaRPr lang="en-US" dirty="0"/>
          </a:p>
        </p:txBody>
      </p:sp>
      <p:pic>
        <p:nvPicPr>
          <p:cNvPr id="4" name="Picture 3">
            <a:extLst>
              <a:ext uri="{FF2B5EF4-FFF2-40B4-BE49-F238E27FC236}">
                <a16:creationId xmlns:a16="http://schemas.microsoft.com/office/drawing/2014/main" id="{D9D396AF-6CFE-447F-9D23-96A1BD14C23E}"/>
              </a:ext>
            </a:extLst>
          </p:cNvPr>
          <p:cNvPicPr>
            <a:picLocks noChangeAspect="1"/>
          </p:cNvPicPr>
          <p:nvPr/>
        </p:nvPicPr>
        <p:blipFill>
          <a:blip r:embed="rId3"/>
          <a:stretch>
            <a:fillRect/>
          </a:stretch>
        </p:blipFill>
        <p:spPr>
          <a:xfrm>
            <a:off x="4347029" y="3503564"/>
            <a:ext cx="3772957" cy="2352821"/>
          </a:xfrm>
          <a:prstGeom prst="rect">
            <a:avLst/>
          </a:prstGeom>
        </p:spPr>
      </p:pic>
    </p:spTree>
    <p:extLst>
      <p:ext uri="{BB962C8B-B14F-4D97-AF65-F5344CB8AC3E}">
        <p14:creationId xmlns:p14="http://schemas.microsoft.com/office/powerpoint/2010/main" val="3362210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Strategies for Successful Relations with Clients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Know your role</a:t>
            </a:r>
          </a:p>
          <a:p>
            <a:pPr lvl="1"/>
            <a:r>
              <a:rPr lang="en-US" dirty="0"/>
              <a:t>Hire the right customers</a:t>
            </a:r>
          </a:p>
          <a:p>
            <a:pPr lvl="1"/>
            <a:r>
              <a:rPr lang="en-US" dirty="0"/>
              <a:t>Build a solid reputation</a:t>
            </a:r>
          </a:p>
          <a:p>
            <a:pPr lvl="1"/>
            <a:r>
              <a:rPr lang="en-US" dirty="0"/>
              <a:t>Approach all communication with a Zen mind</a:t>
            </a:r>
          </a:p>
          <a:p>
            <a:pPr lvl="1"/>
            <a:r>
              <a:rPr lang="en-US" dirty="0"/>
              <a:t>Listen for what isn’t there</a:t>
            </a:r>
          </a:p>
          <a:p>
            <a:pPr lvl="1"/>
            <a:r>
              <a:rPr lang="en-US" dirty="0"/>
              <a:t>Do what you said you were going to do</a:t>
            </a:r>
          </a:p>
          <a:p>
            <a:pPr lvl="1"/>
            <a:r>
              <a:rPr lang="en-US" dirty="0"/>
              <a:t>Admit when you mess up</a:t>
            </a:r>
          </a:p>
          <a:p>
            <a:pPr lvl="1"/>
            <a:r>
              <a:rPr lang="en-US" dirty="0"/>
              <a:t>Stay positive and cooperative</a:t>
            </a:r>
          </a:p>
          <a:p>
            <a:pPr lvl="1"/>
            <a:endParaRPr lang="en-US" dirty="0"/>
          </a:p>
        </p:txBody>
      </p:sp>
      <p:pic>
        <p:nvPicPr>
          <p:cNvPr id="4" name="Picture 3">
            <a:extLst>
              <a:ext uri="{FF2B5EF4-FFF2-40B4-BE49-F238E27FC236}">
                <a16:creationId xmlns:a16="http://schemas.microsoft.com/office/drawing/2014/main" id="{C5B86FFA-4701-4264-BFB6-45E2A4856150}"/>
              </a:ext>
            </a:extLst>
          </p:cNvPr>
          <p:cNvPicPr>
            <a:picLocks noChangeAspect="1"/>
          </p:cNvPicPr>
          <p:nvPr/>
        </p:nvPicPr>
        <p:blipFill>
          <a:blip r:embed="rId3"/>
          <a:stretch>
            <a:fillRect/>
          </a:stretch>
        </p:blipFill>
        <p:spPr>
          <a:xfrm>
            <a:off x="7997372" y="3691639"/>
            <a:ext cx="3598212" cy="2389298"/>
          </a:xfrm>
          <a:prstGeom prst="rect">
            <a:avLst/>
          </a:prstGeom>
        </p:spPr>
      </p:pic>
    </p:spTree>
    <p:extLst>
      <p:ext uri="{BB962C8B-B14F-4D97-AF65-F5344CB8AC3E}">
        <p14:creationId xmlns:p14="http://schemas.microsoft.com/office/powerpoint/2010/main" val="2779008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Name three characteristics that employees who are focused on client needs possess.</a:t>
            </a:r>
          </a:p>
          <a:p>
            <a:pPr lvl="1"/>
            <a:r>
              <a:rPr lang="en-US" dirty="0"/>
              <a:t>Why is it important to respond to client’s needs, questions or problems quickly?</a:t>
            </a:r>
          </a:p>
          <a:p>
            <a:pPr lvl="1"/>
            <a:r>
              <a:rPr lang="en-US" dirty="0"/>
              <a:t>Name three methods of advertising.</a:t>
            </a:r>
          </a:p>
          <a:p>
            <a:pPr lvl="1"/>
            <a:r>
              <a:rPr lang="en-US" dirty="0"/>
              <a:t>Describe how sales promotions can benefit a business.</a:t>
            </a:r>
          </a:p>
          <a:p>
            <a:pPr lvl="1"/>
            <a:r>
              <a:rPr lang="en-US" dirty="0"/>
              <a:t>Compare and contrast two growing customer service trends for 2015.</a:t>
            </a:r>
          </a:p>
        </p:txBody>
      </p:sp>
    </p:spTree>
    <p:extLst>
      <p:ext uri="{BB962C8B-B14F-4D97-AF65-F5344CB8AC3E}">
        <p14:creationId xmlns:p14="http://schemas.microsoft.com/office/powerpoint/2010/main" val="200103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E1F15E6-7CD2-4FB6-8CDF-E1821E42E481}"/>
              </a:ext>
            </a:extLst>
          </p:cNvPr>
          <p:cNvPicPr>
            <a:picLocks noGrp="1" noChangeAspect="1"/>
          </p:cNvPicPr>
          <p:nvPr>
            <p:ph sz="half" idx="1"/>
          </p:nvPr>
        </p:nvPicPr>
        <p:blipFill>
          <a:blip r:embed="rId2"/>
          <a:stretch>
            <a:fillRect/>
          </a:stretch>
        </p:blipFill>
        <p:spPr>
          <a:xfrm>
            <a:off x="4223657" y="1884028"/>
            <a:ext cx="3935605" cy="3748195"/>
          </a:xfrm>
          <a:prstGeom prst="rect">
            <a:avLst/>
          </a:prstGeom>
        </p:spPr>
      </p:pic>
    </p:spTree>
    <p:extLst>
      <p:ext uri="{BB962C8B-B14F-4D97-AF65-F5344CB8AC3E}">
        <p14:creationId xmlns:p14="http://schemas.microsoft.com/office/powerpoint/2010/main" val="682637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Resources and References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Images:</a:t>
            </a:r>
          </a:p>
          <a:p>
            <a:pPr lvl="2"/>
            <a:r>
              <a:rPr lang="en-US" sz="2000" dirty="0"/>
              <a:t>All photos obtained through a license with Shutterstock.com™.</a:t>
            </a:r>
          </a:p>
          <a:p>
            <a:pPr lvl="1"/>
            <a:r>
              <a:rPr lang="en-US" sz="2000" dirty="0"/>
              <a:t>Websites:</a:t>
            </a:r>
          </a:p>
          <a:p>
            <a:pPr lvl="2"/>
            <a:r>
              <a:rPr lang="en-US" sz="2000" dirty="0" err="1"/>
              <a:t>Blendspace</a:t>
            </a:r>
            <a:r>
              <a:rPr lang="en-US" sz="2000" dirty="0"/>
              <a:t>™</a:t>
            </a:r>
          </a:p>
          <a:p>
            <a:pPr lvl="2"/>
            <a:r>
              <a:rPr lang="en-US" sz="2000" dirty="0"/>
              <a:t>Create your own lesson today and start engaging your students with web resources.</a:t>
            </a:r>
          </a:p>
          <a:p>
            <a:pPr lvl="2"/>
            <a:r>
              <a:rPr lang="en-US" sz="2000" dirty="0"/>
              <a:t>https://www.blendspace.com</a:t>
            </a:r>
          </a:p>
          <a:p>
            <a:pPr lvl="2"/>
            <a:r>
              <a:rPr lang="en-US" sz="2000" dirty="0" err="1"/>
              <a:t>Fonolo</a:t>
            </a:r>
            <a:endParaRPr lang="en-US" sz="2000" dirty="0"/>
          </a:p>
          <a:p>
            <a:pPr lvl="2"/>
            <a:r>
              <a:rPr lang="en-US" sz="2000" dirty="0"/>
              <a:t>Ten Growing Customer Service Trends for 2015</a:t>
            </a:r>
          </a:p>
          <a:p>
            <a:pPr lvl="2"/>
            <a:r>
              <a:rPr lang="en-US" sz="2000" dirty="0"/>
              <a:t>https://fonolo.com/blog/2015/01/whitepaper-top-10-contact-center-trends-for-2015</a:t>
            </a:r>
          </a:p>
          <a:p>
            <a:pPr lvl="2"/>
            <a:r>
              <a:rPr lang="en-US" sz="2000" dirty="0"/>
              <a:t>Houston Chronicle</a:t>
            </a:r>
          </a:p>
          <a:p>
            <a:pPr lvl="2"/>
            <a:r>
              <a:rPr lang="en-US" sz="2000" dirty="0"/>
              <a:t>How Do I Define Good Client Service?</a:t>
            </a:r>
          </a:p>
          <a:p>
            <a:pPr lvl="2"/>
            <a:r>
              <a:rPr lang="en-US" sz="2000" dirty="0"/>
              <a:t>http://smallbusiness.chron.com/define-good-client-service-2081.html</a:t>
            </a:r>
          </a:p>
        </p:txBody>
      </p:sp>
    </p:spTree>
    <p:extLst>
      <p:ext uri="{BB962C8B-B14F-4D97-AF65-F5344CB8AC3E}">
        <p14:creationId xmlns:p14="http://schemas.microsoft.com/office/powerpoint/2010/main" val="917122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Resources and References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2"/>
            <a:r>
              <a:rPr lang="en-US" sz="2000" dirty="0"/>
              <a:t>Small Business Administration (SBA)</a:t>
            </a:r>
          </a:p>
          <a:p>
            <a:pPr lvl="2"/>
            <a:r>
              <a:rPr lang="en-US" sz="2000" dirty="0"/>
              <a:t>Customer Service online course.</a:t>
            </a:r>
          </a:p>
          <a:p>
            <a:pPr lvl="2"/>
            <a:r>
              <a:rPr lang="en-US" sz="2000" dirty="0"/>
              <a:t>https://www.sba.gov/tools/sba-learning-center/training/customer-service</a:t>
            </a:r>
          </a:p>
          <a:p>
            <a:pPr lvl="2"/>
            <a:r>
              <a:rPr lang="en-US" sz="2000" dirty="0"/>
              <a:t>Smashing Magazine</a:t>
            </a:r>
          </a:p>
          <a:p>
            <a:pPr lvl="2"/>
            <a:r>
              <a:rPr lang="en-US" sz="2000" dirty="0"/>
              <a:t>How to Deliver Exceptional Client Service.</a:t>
            </a:r>
          </a:p>
          <a:p>
            <a:pPr lvl="2"/>
            <a:r>
              <a:rPr lang="en-US" sz="2000" dirty="0"/>
              <a:t>http://www.smashingmagazine.com/2012/01/25/how-to-deliver-exceptional-client-service</a:t>
            </a:r>
          </a:p>
          <a:p>
            <a:pPr lvl="2"/>
            <a:r>
              <a:rPr lang="en-US" sz="2000" dirty="0"/>
              <a:t>Smashing Magazine</a:t>
            </a:r>
          </a:p>
          <a:p>
            <a:pPr lvl="2"/>
            <a:r>
              <a:rPr lang="en-US" sz="2000" dirty="0"/>
              <a:t>Eight strategies for successful client relations by Jeff Gardner.</a:t>
            </a:r>
          </a:p>
          <a:p>
            <a:pPr lvl="2"/>
            <a:r>
              <a:rPr lang="en-US" sz="2000" dirty="0"/>
              <a:t>http://www.smashingmagazine.com/2008/10/09/strategies-for-successful-client-relations</a:t>
            </a:r>
          </a:p>
          <a:p>
            <a:pPr lvl="1"/>
            <a:endParaRPr lang="en-US" dirty="0"/>
          </a:p>
        </p:txBody>
      </p:sp>
    </p:spTree>
    <p:extLst>
      <p:ext uri="{BB962C8B-B14F-4D97-AF65-F5344CB8AC3E}">
        <p14:creationId xmlns:p14="http://schemas.microsoft.com/office/powerpoint/2010/main" val="3397897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Resources and References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YouTube™:</a:t>
            </a:r>
          </a:p>
          <a:p>
            <a:pPr lvl="2"/>
            <a:r>
              <a:rPr lang="en-US" sz="2000" dirty="0"/>
              <a:t>Customer Generation and Loyalty Program</a:t>
            </a:r>
          </a:p>
          <a:p>
            <a:pPr lvl="2"/>
            <a:r>
              <a:rPr lang="en-US" sz="2000" dirty="0"/>
              <a:t>Learn how we help business not only secure their current customers, but also keep them coming back without many marketing and outreach services.</a:t>
            </a:r>
          </a:p>
          <a:p>
            <a:pPr lvl="2"/>
            <a:r>
              <a:rPr lang="en-US" sz="2000" dirty="0"/>
              <a:t>https://youtu.be/p06-N0WOWEY</a:t>
            </a:r>
          </a:p>
          <a:p>
            <a:pPr lvl="2"/>
            <a:r>
              <a:rPr lang="en-US" sz="2000" dirty="0"/>
              <a:t>Three Minute Teaching w/Tech Tip — Create Powerful Lessons in Minutes with </a:t>
            </a:r>
            <a:r>
              <a:rPr lang="en-US" sz="2000" dirty="0" err="1"/>
              <a:t>Blendspace</a:t>
            </a:r>
            <a:r>
              <a:rPr lang="en-US" sz="2000" dirty="0"/>
              <a:t>™</a:t>
            </a:r>
          </a:p>
          <a:p>
            <a:pPr lvl="2"/>
            <a:r>
              <a:rPr lang="en-US" sz="2000" dirty="0"/>
              <a:t>Tutorial on how to start a </a:t>
            </a:r>
            <a:r>
              <a:rPr lang="en-US" sz="2000" dirty="0" err="1"/>
              <a:t>Blendspace</a:t>
            </a:r>
            <a:r>
              <a:rPr lang="en-US" sz="2000" dirty="0"/>
              <a:t>™ presentation.</a:t>
            </a:r>
          </a:p>
          <a:p>
            <a:pPr lvl="2"/>
            <a:r>
              <a:rPr lang="en-US" sz="2000" dirty="0"/>
              <a:t>https://youtu.be/fsONWnbYGnM</a:t>
            </a:r>
          </a:p>
          <a:p>
            <a:pPr lvl="1"/>
            <a:endParaRPr lang="en-US" dirty="0"/>
          </a:p>
        </p:txBody>
      </p:sp>
    </p:spTree>
    <p:extLst>
      <p:ext uri="{BB962C8B-B14F-4D97-AF65-F5344CB8AC3E}">
        <p14:creationId xmlns:p14="http://schemas.microsoft.com/office/powerpoint/2010/main" val="610506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Human Services Career Pathways</a:t>
            </a:r>
          </a:p>
        </p:txBody>
      </p:sp>
      <p:pic>
        <p:nvPicPr>
          <p:cNvPr id="4" name="Content Placeholder 3">
            <a:extLst>
              <a:ext uri="{FF2B5EF4-FFF2-40B4-BE49-F238E27FC236}">
                <a16:creationId xmlns:a16="http://schemas.microsoft.com/office/drawing/2014/main" id="{25F54034-4EF2-4AC7-8D03-D1F14312622B}"/>
              </a:ext>
            </a:extLst>
          </p:cNvPr>
          <p:cNvPicPr>
            <a:picLocks noGrp="1" noChangeAspect="1"/>
          </p:cNvPicPr>
          <p:nvPr>
            <p:ph sz="half" idx="1"/>
          </p:nvPr>
        </p:nvPicPr>
        <p:blipFill>
          <a:blip r:embed="rId3"/>
          <a:stretch>
            <a:fillRect/>
          </a:stretch>
        </p:blipFill>
        <p:spPr>
          <a:xfrm>
            <a:off x="2475317" y="1890583"/>
            <a:ext cx="8246134" cy="4140784"/>
          </a:xfrm>
          <a:prstGeom prst="rect">
            <a:avLst/>
          </a:prstGeom>
        </p:spPr>
      </p:pic>
    </p:spTree>
    <p:extLst>
      <p:ext uri="{BB962C8B-B14F-4D97-AF65-F5344CB8AC3E}">
        <p14:creationId xmlns:p14="http://schemas.microsoft.com/office/powerpoint/2010/main" val="37081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Human Services Employees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Employees who are focused on client needs have these characteristics:</a:t>
            </a:r>
          </a:p>
          <a:p>
            <a:pPr lvl="2"/>
            <a:r>
              <a:rPr lang="en-US" dirty="0"/>
              <a:t>Address clients by name</a:t>
            </a:r>
          </a:p>
          <a:p>
            <a:pPr lvl="2"/>
            <a:r>
              <a:rPr lang="en-US" dirty="0"/>
              <a:t>Are well-groomed</a:t>
            </a:r>
          </a:p>
          <a:p>
            <a:pPr lvl="2"/>
            <a:r>
              <a:rPr lang="en-US" dirty="0"/>
              <a:t>Make eye contact</a:t>
            </a:r>
          </a:p>
          <a:p>
            <a:pPr lvl="2"/>
            <a:r>
              <a:rPr lang="en-US" dirty="0"/>
              <a:t>Have good posture</a:t>
            </a:r>
          </a:p>
          <a:p>
            <a:pPr lvl="2"/>
            <a:r>
              <a:rPr lang="en-US" dirty="0"/>
              <a:t>Respond quickly to  requests/problems</a:t>
            </a:r>
          </a:p>
          <a:p>
            <a:pPr lvl="2"/>
            <a:r>
              <a:rPr lang="en-US" dirty="0"/>
              <a:t>Smile</a:t>
            </a:r>
          </a:p>
          <a:p>
            <a:pPr lvl="1"/>
            <a:endParaRPr lang="en-US" dirty="0"/>
          </a:p>
        </p:txBody>
      </p:sp>
      <p:pic>
        <p:nvPicPr>
          <p:cNvPr id="4" name="Picture 3">
            <a:extLst>
              <a:ext uri="{FF2B5EF4-FFF2-40B4-BE49-F238E27FC236}">
                <a16:creationId xmlns:a16="http://schemas.microsoft.com/office/drawing/2014/main" id="{447D1FC5-72AB-45E9-BA13-F9EB194A6E24}"/>
              </a:ext>
            </a:extLst>
          </p:cNvPr>
          <p:cNvPicPr>
            <a:picLocks noChangeAspect="1"/>
          </p:cNvPicPr>
          <p:nvPr/>
        </p:nvPicPr>
        <p:blipFill>
          <a:blip r:embed="rId3"/>
          <a:stretch>
            <a:fillRect/>
          </a:stretch>
        </p:blipFill>
        <p:spPr>
          <a:xfrm>
            <a:off x="7757430" y="3429000"/>
            <a:ext cx="3693906" cy="2463831"/>
          </a:xfrm>
          <a:prstGeom prst="rect">
            <a:avLst/>
          </a:prstGeom>
        </p:spPr>
      </p:pic>
    </p:spTree>
    <p:extLst>
      <p:ext uri="{BB962C8B-B14F-4D97-AF65-F5344CB8AC3E}">
        <p14:creationId xmlns:p14="http://schemas.microsoft.com/office/powerpoint/2010/main" val="321974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Client’s Name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Use the client’s name whenever possible</a:t>
            </a:r>
          </a:p>
          <a:p>
            <a:pPr lvl="1"/>
            <a:r>
              <a:rPr lang="en-US" dirty="0"/>
              <a:t>Clients feel important and welcome</a:t>
            </a:r>
          </a:p>
          <a:p>
            <a:pPr lvl="1"/>
            <a:r>
              <a:rPr lang="en-US" dirty="0"/>
              <a:t>Clients are more likely to return</a:t>
            </a:r>
          </a:p>
          <a:p>
            <a:pPr lvl="1"/>
            <a:endParaRPr lang="en-US" dirty="0"/>
          </a:p>
        </p:txBody>
      </p:sp>
      <p:pic>
        <p:nvPicPr>
          <p:cNvPr id="4" name="Picture 3">
            <a:extLst>
              <a:ext uri="{FF2B5EF4-FFF2-40B4-BE49-F238E27FC236}">
                <a16:creationId xmlns:a16="http://schemas.microsoft.com/office/drawing/2014/main" id="{443FD4CD-45D1-46FF-A017-19E99AE79FB2}"/>
              </a:ext>
            </a:extLst>
          </p:cNvPr>
          <p:cNvPicPr>
            <a:picLocks noChangeAspect="1"/>
          </p:cNvPicPr>
          <p:nvPr/>
        </p:nvPicPr>
        <p:blipFill>
          <a:blip r:embed="rId3"/>
          <a:stretch>
            <a:fillRect/>
          </a:stretch>
        </p:blipFill>
        <p:spPr>
          <a:xfrm>
            <a:off x="7352887" y="3294743"/>
            <a:ext cx="3806975" cy="2680538"/>
          </a:xfrm>
          <a:prstGeom prst="rect">
            <a:avLst/>
          </a:prstGeom>
        </p:spPr>
      </p:pic>
    </p:spTree>
    <p:extLst>
      <p:ext uri="{BB962C8B-B14F-4D97-AF65-F5344CB8AC3E}">
        <p14:creationId xmlns:p14="http://schemas.microsoft.com/office/powerpoint/2010/main" val="38559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Well-Groomed</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Image is important</a:t>
            </a:r>
          </a:p>
          <a:p>
            <a:pPr lvl="1"/>
            <a:r>
              <a:rPr lang="en-US" dirty="0"/>
              <a:t>Employees seen by the public should have:</a:t>
            </a:r>
          </a:p>
          <a:p>
            <a:pPr lvl="2"/>
            <a:r>
              <a:rPr lang="en-US" dirty="0"/>
              <a:t>A clean uniform</a:t>
            </a:r>
          </a:p>
          <a:p>
            <a:pPr lvl="2"/>
            <a:r>
              <a:rPr lang="en-US" dirty="0"/>
              <a:t>A good appearance</a:t>
            </a:r>
          </a:p>
          <a:p>
            <a:pPr lvl="2"/>
            <a:r>
              <a:rPr lang="en-US" dirty="0"/>
              <a:t>Good grooming</a:t>
            </a:r>
          </a:p>
          <a:p>
            <a:pPr lvl="1"/>
            <a:endParaRPr lang="en-US" dirty="0"/>
          </a:p>
        </p:txBody>
      </p:sp>
    </p:spTree>
    <p:extLst>
      <p:ext uri="{BB962C8B-B14F-4D97-AF65-F5344CB8AC3E}">
        <p14:creationId xmlns:p14="http://schemas.microsoft.com/office/powerpoint/2010/main" val="4168234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Eye Contact and Interactions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powerful act of communication</a:t>
            </a:r>
          </a:p>
          <a:p>
            <a:pPr lvl="1"/>
            <a:r>
              <a:rPr lang="en-US" dirty="0"/>
              <a:t>Indicates a willingness to serve</a:t>
            </a:r>
          </a:p>
          <a:p>
            <a:pPr lvl="1"/>
            <a:r>
              <a:rPr lang="en-US" dirty="0"/>
              <a:t>Shows interest</a:t>
            </a:r>
          </a:p>
          <a:p>
            <a:pPr lvl="1"/>
            <a:endParaRPr lang="en-US" dirty="0"/>
          </a:p>
        </p:txBody>
      </p:sp>
      <p:pic>
        <p:nvPicPr>
          <p:cNvPr id="4" name="Picture 3">
            <a:extLst>
              <a:ext uri="{FF2B5EF4-FFF2-40B4-BE49-F238E27FC236}">
                <a16:creationId xmlns:a16="http://schemas.microsoft.com/office/drawing/2014/main" id="{FA56E796-E697-4F2A-8B24-0E0D3F26006D}"/>
              </a:ext>
            </a:extLst>
          </p:cNvPr>
          <p:cNvPicPr>
            <a:picLocks noChangeAspect="1"/>
          </p:cNvPicPr>
          <p:nvPr/>
        </p:nvPicPr>
        <p:blipFill>
          <a:blip r:embed="rId3"/>
          <a:stretch>
            <a:fillRect/>
          </a:stretch>
        </p:blipFill>
        <p:spPr>
          <a:xfrm>
            <a:off x="8442627" y="3135086"/>
            <a:ext cx="2504951" cy="2824100"/>
          </a:xfrm>
          <a:prstGeom prst="rect">
            <a:avLst/>
          </a:prstGeom>
        </p:spPr>
      </p:pic>
    </p:spTree>
    <p:extLst>
      <p:ext uri="{BB962C8B-B14F-4D97-AF65-F5344CB8AC3E}">
        <p14:creationId xmlns:p14="http://schemas.microsoft.com/office/powerpoint/2010/main" val="2828578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Respond Quickly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Attitude should be positive</a:t>
            </a:r>
          </a:p>
          <a:p>
            <a:pPr lvl="1"/>
            <a:r>
              <a:rPr lang="en-US" dirty="0"/>
              <a:t>Demonstrate willingness to help</a:t>
            </a:r>
          </a:p>
          <a:p>
            <a:pPr lvl="1"/>
            <a:r>
              <a:rPr lang="en-US" dirty="0"/>
              <a:t>Response should be competent</a:t>
            </a:r>
          </a:p>
          <a:p>
            <a:pPr lvl="1"/>
            <a:r>
              <a:rPr lang="en-US" dirty="0"/>
              <a:t>Show concern</a:t>
            </a:r>
          </a:p>
          <a:p>
            <a:pPr lvl="1"/>
            <a:endParaRPr lang="en-US" dirty="0"/>
          </a:p>
        </p:txBody>
      </p:sp>
      <p:pic>
        <p:nvPicPr>
          <p:cNvPr id="4" name="Picture 3">
            <a:extLst>
              <a:ext uri="{FF2B5EF4-FFF2-40B4-BE49-F238E27FC236}">
                <a16:creationId xmlns:a16="http://schemas.microsoft.com/office/drawing/2014/main" id="{594EFCB6-D15E-4FD2-AC2A-0839F58E98A1}"/>
              </a:ext>
            </a:extLst>
          </p:cNvPr>
          <p:cNvPicPr>
            <a:picLocks noChangeAspect="1"/>
          </p:cNvPicPr>
          <p:nvPr/>
        </p:nvPicPr>
        <p:blipFill>
          <a:blip r:embed="rId3"/>
          <a:stretch>
            <a:fillRect/>
          </a:stretch>
        </p:blipFill>
        <p:spPr>
          <a:xfrm>
            <a:off x="7721600" y="3429000"/>
            <a:ext cx="3599107" cy="2640086"/>
          </a:xfrm>
          <a:prstGeom prst="rect">
            <a:avLst/>
          </a:prstGeom>
        </p:spPr>
      </p:pic>
    </p:spTree>
    <p:extLst>
      <p:ext uri="{BB962C8B-B14F-4D97-AF65-F5344CB8AC3E}">
        <p14:creationId xmlns:p14="http://schemas.microsoft.com/office/powerpoint/2010/main" val="3719737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Smile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Demonstrates:</a:t>
            </a:r>
          </a:p>
          <a:p>
            <a:pPr lvl="1"/>
            <a:r>
              <a:rPr lang="en-US" dirty="0"/>
              <a:t>An eagerness to help</a:t>
            </a:r>
          </a:p>
          <a:p>
            <a:pPr lvl="1"/>
            <a:r>
              <a:rPr lang="en-US" dirty="0"/>
              <a:t>Care and warmth</a:t>
            </a:r>
          </a:p>
          <a:p>
            <a:pPr lvl="1"/>
            <a:r>
              <a:rPr lang="en-US" dirty="0"/>
              <a:t>Friendliness</a:t>
            </a:r>
          </a:p>
          <a:p>
            <a:pPr lvl="1"/>
            <a:r>
              <a:rPr lang="en-US" dirty="0"/>
              <a:t>Respect</a:t>
            </a:r>
          </a:p>
          <a:p>
            <a:pPr lvl="1"/>
            <a:r>
              <a:rPr lang="en-US" dirty="0"/>
              <a:t>Also shows you enjoy your job!</a:t>
            </a:r>
          </a:p>
          <a:p>
            <a:pPr lvl="1"/>
            <a:endParaRPr lang="en-US" dirty="0"/>
          </a:p>
        </p:txBody>
      </p:sp>
      <p:pic>
        <p:nvPicPr>
          <p:cNvPr id="4" name="Picture 3">
            <a:extLst>
              <a:ext uri="{FF2B5EF4-FFF2-40B4-BE49-F238E27FC236}">
                <a16:creationId xmlns:a16="http://schemas.microsoft.com/office/drawing/2014/main" id="{A165D748-8B42-473B-842D-B89CCD1652E8}"/>
              </a:ext>
            </a:extLst>
          </p:cNvPr>
          <p:cNvPicPr>
            <a:picLocks noChangeAspect="1"/>
          </p:cNvPicPr>
          <p:nvPr/>
        </p:nvPicPr>
        <p:blipFill>
          <a:blip r:embed="rId3"/>
          <a:stretch>
            <a:fillRect/>
          </a:stretch>
        </p:blipFill>
        <p:spPr>
          <a:xfrm>
            <a:off x="7679738" y="3331029"/>
            <a:ext cx="3924124" cy="2627557"/>
          </a:xfrm>
          <a:prstGeom prst="rect">
            <a:avLst/>
          </a:prstGeom>
        </p:spPr>
      </p:pic>
    </p:spTree>
    <p:extLst>
      <p:ext uri="{BB962C8B-B14F-4D97-AF65-F5344CB8AC3E}">
        <p14:creationId xmlns:p14="http://schemas.microsoft.com/office/powerpoint/2010/main" val="3815792100"/>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Props1.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10B6C6-E837-483C-A857-03CE8FC2D022}">
  <ds:schemaRefs>
    <ds:schemaRef ds:uri="http://schemas.microsoft.com/sharepoint/v3/contenttype/forms"/>
  </ds:schemaRefs>
</ds:datastoreItem>
</file>

<file path=customXml/itemProps3.xml><?xml version="1.0" encoding="utf-8"?>
<ds:datastoreItem xmlns:ds="http://schemas.openxmlformats.org/officeDocument/2006/customXml" ds:itemID="{371B5C7F-2497-4FAB-9E2E-E6A7EB669C3E}">
  <ds:schemaRefs>
    <ds:schemaRef ds:uri="http://purl.org/dc/dcmitype/"/>
    <ds:schemaRef ds:uri="http://schemas.microsoft.com/office/2006/metadata/properties"/>
    <ds:schemaRef ds:uri="http://schemas.microsoft.com/sharepoint/v3"/>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05d88611-e516-4d1a-b12e-39107e78b3d0"/>
    <ds:schemaRef ds:uri="56ea17bb-c96d-4826-b465-01eec0dd23dd"/>
    <ds:schemaRef ds:uri="http://purl.org/dc/terms/"/>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316</TotalTime>
  <Words>1900</Words>
  <Application>Microsoft Office PowerPoint</Application>
  <PresentationFormat>Widescreen</PresentationFormat>
  <Paragraphs>226</Paragraphs>
  <Slides>21</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.AppleSystemUIFont</vt:lpstr>
      <vt:lpstr>Arial</vt:lpstr>
      <vt:lpstr>Calibri</vt:lpstr>
      <vt:lpstr>Open Sans</vt:lpstr>
      <vt:lpstr>Open Sans SemiBold</vt:lpstr>
      <vt:lpstr>2_Office Theme</vt:lpstr>
      <vt:lpstr>3_Office Theme</vt:lpstr>
      <vt:lpstr>PowerPoint Presentation</vt:lpstr>
      <vt:lpstr>PowerPoint Presentation</vt:lpstr>
      <vt:lpstr>Human Services Career Pathways</vt:lpstr>
      <vt:lpstr>Human Services Employees</vt:lpstr>
      <vt:lpstr>Client’s Name</vt:lpstr>
      <vt:lpstr>Well-Groomed</vt:lpstr>
      <vt:lpstr>Eye Contact and Interactions</vt:lpstr>
      <vt:lpstr>Respond Quickly</vt:lpstr>
      <vt:lpstr>Smile</vt:lpstr>
      <vt:lpstr>Posture</vt:lpstr>
      <vt:lpstr>Methods to Promote Best Products, Plans or  Services For Clients</vt:lpstr>
      <vt:lpstr>Customer Generation and Loyalty Program</vt:lpstr>
      <vt:lpstr>Growing Customer Service Trends for 2015 </vt:lpstr>
      <vt:lpstr>10 Growing Customer Service Trends for 2015 </vt:lpstr>
      <vt:lpstr>Sharing Information with Clients</vt:lpstr>
      <vt:lpstr>Strategies for Successful Relations with Clients</vt:lpstr>
      <vt:lpstr>Review</vt:lpstr>
      <vt:lpstr>PowerPoint Presentation</vt:lpstr>
      <vt:lpstr>Resources and References</vt:lpstr>
      <vt:lpstr>Resources and References</vt:lpstr>
      <vt:lpstr>Resources and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12</cp:revision>
  <cp:lastPrinted>2017-07-07T16:17:37Z</cp:lastPrinted>
  <dcterms:created xsi:type="dcterms:W3CDTF">2017-07-11T23:58:30Z</dcterms:created>
  <dcterms:modified xsi:type="dcterms:W3CDTF">2017-11-29T20:55:57Z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