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handoutMasterIdLst>
    <p:handoutMasterId r:id="rId30"/>
  </p:handoutMasterIdLst>
  <p:sldIdLst>
    <p:sldId id="322" r:id="rId6"/>
    <p:sldId id="319" r:id="rId7"/>
    <p:sldId id="323" r:id="rId8"/>
    <p:sldId id="324" r:id="rId9"/>
    <p:sldId id="325" r:id="rId10"/>
    <p:sldId id="326" r:id="rId11"/>
    <p:sldId id="327" r:id="rId12"/>
    <p:sldId id="328" r:id="rId13"/>
    <p:sldId id="329" r:id="rId14"/>
    <p:sldId id="345" r:id="rId15"/>
    <p:sldId id="346" r:id="rId16"/>
    <p:sldId id="347" r:id="rId17"/>
    <p:sldId id="330" r:id="rId18"/>
    <p:sldId id="331" r:id="rId19"/>
    <p:sldId id="332" r:id="rId20"/>
    <p:sldId id="348" r:id="rId21"/>
    <p:sldId id="349" r:id="rId22"/>
    <p:sldId id="333" r:id="rId23"/>
    <p:sldId id="334" r:id="rId24"/>
    <p:sldId id="335" r:id="rId25"/>
    <p:sldId id="336" r:id="rId26"/>
    <p:sldId id="337" r:id="rId27"/>
    <p:sldId id="338"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2304" autoAdjust="0"/>
  </p:normalViewPr>
  <p:slideViewPr>
    <p:cSldViewPr snapToGrid="0">
      <p:cViewPr>
        <p:scale>
          <a:sx n="49" d="100"/>
          <a:sy n="49" d="100"/>
        </p:scale>
        <p:origin x="1356" y="3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08-Jan-18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08-Jan-18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Introduce and discuss terms and definitions. Students can create a personal dictionary and develop their own definitions for the terms.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6114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Introduce and discuss terms and definitions. Students can create a personal dictionary and develop their own definitions for the terms.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57083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a short open-ended discussion with students about how each listed skill pertains to reaching personal academic and career goals. Or, divide the class into groups and assign each group a skill to brainstorm about how it relates to academic and career goals. Question: What other skill(s) can be added to this list?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86217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you select a career, it generally falls into one career cluster and a pathway. The pathway is intended to keep you on track to reaching your career goals. The pathway has specific courses that give information and experiences about the career. The end result is for you to be ready to attend some form of post-secondary education (2 or 4 year college, trade school, training) or start your career. We will focus on three specific career clusters – Education and Training, Hospitality and Tourism and Human Services.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06096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Education and Training Career Cluster you will find careers related to education such as teaching and training, administration and support staff members. Each of these careers require different post-secondary educational paths (2 or 4 year college, trade school, training) or you may begin your career immediately.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91924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Hospitality and Tourism Career Cluster you will find careers in restaurant and food/beverage services, lodging, travel and tourism and recreation, amusements and attractions. Each of these careers require different post-secondary educational paths (2 or 4 year college, trade school, training) or you may begin your career immediately.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65936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Human Services Career Cluster you will find careers related to consumer services; counseling and mental health services; early childhood and development services; family and community services; and personal care services. Each of these careers require different post-secondary educational paths (2 or 4 year college, trade school, training) or you may begin your career immediately.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3765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Principles courses are the “stepping stone” classes that progress to other classes you’re interested in and help prepare you for specific careers in that pathway. Within these clusters, students can learn specific skills necessary for upper level classes, college and careers.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253048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 matter which career cluster and pathway you choose, the result is the same – preparation for college and career readiness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52319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Preparation for college and career readiness begins now – whether you believe you are preparing yourself or not. Actively preparing yourself for life beyond high school begins by setting realistic, attainable goals, both academic and personal. It also involves choosing academically challenging classes, maintaining good grades, becoming involved on and off campus and exploring your career interests. If you are not actively doing these things, then you are not preparing yourself for life beyond high school.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80598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students to discuss these questions. Make sure they write the answers to ensure a full discussion. If you have an interactive notebook, this is a great assignment to put in it.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87058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098383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280986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do you think this means? Discuss.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61530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do you think this means? Discuss.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50184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Regardless of whether you are planning to go to college or not – you MUST be Career Ready if you plan to sustain yourself in the future.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60218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Why should you care? Discuss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45908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Idea: Have a small panel of 3 - 5 seniors (they do not necessarily need to be at the top of their class either) and the high school counselor on hand for a Question and Answer session. High school seniors can sometimes give more insight on this subject to their peers.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10315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Introduce and discuss terms and definitions. Students can create a personal dictionary and develop their own definitions for the terms.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5431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Introduce and discuss terms and definitions. Students can create a personal dictionary and develop their own definitions for the terms.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276987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t.collegeboard.org/hom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dirty="0"/>
              <a:t>The Adventure Starts Here – College and/or Career Ready</a:t>
            </a:r>
          </a:p>
        </p:txBody>
      </p:sp>
      <p:sp>
        <p:nvSpPr>
          <p:cNvPr id="2" name="Rectangle 1">
            <a:extLst>
              <a:ext uri="{FF2B5EF4-FFF2-40B4-BE49-F238E27FC236}">
                <a16:creationId xmlns:a16="http://schemas.microsoft.com/office/drawing/2014/main" id="{A82D796A-C34B-49D6-AE41-7E225430A9BD}"/>
              </a:ext>
            </a:extLst>
          </p:cNvPr>
          <p:cNvSpPr/>
          <p:nvPr/>
        </p:nvSpPr>
        <p:spPr>
          <a:xfrm>
            <a:off x="4643120" y="3890865"/>
            <a:ext cx="6096000" cy="769441"/>
          </a:xfrm>
          <a:prstGeom prst="rect">
            <a:avLst/>
          </a:prstGeom>
        </p:spPr>
        <p:txBody>
          <a:bodyPr>
            <a:spAutoFit/>
          </a:bodyPr>
          <a:lstStyle/>
          <a:p>
            <a:r>
              <a:rPr lang="en-US" sz="4400" dirty="0">
                <a:solidFill>
                  <a:schemeClr val="accent2">
                    <a:lumMod val="60000"/>
                    <a:lumOff val="40000"/>
                  </a:schemeClr>
                </a:solidFill>
                <a:latin typeface="Open Sans"/>
              </a:rPr>
              <a:t>How Will You Prepare?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Terms to Know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College Preparatory: High school courses in primary subjects (language arts, math, science, social studies) that are required for college admission or are designed to help students prepare for college</a:t>
            </a:r>
          </a:p>
          <a:p>
            <a:pPr lvl="1"/>
            <a:r>
              <a:rPr lang="en-US" dirty="0"/>
              <a:t>Extracurricular Activities: Voluntary activities in which students participate, normally after school or during weekend hours. These include athletics, performing arts, volunteer/service work and student clubs. Career and Technical Student Organizations (CTSOs) such as Family, Career and Community Leaders of America, Texas Association of Future Educators and SkillsUSA also provide opportunities for extracurricular activities</a:t>
            </a:r>
          </a:p>
          <a:p>
            <a:pPr lvl="1"/>
            <a:r>
              <a:rPr lang="en-US" dirty="0"/>
              <a:t>Grade Point Average (GPA): A cumulative, numerical equivalent of your letter grades. In the most common system, A = 4, B = 3, C = 3, D = 1, and F = 0</a:t>
            </a:r>
          </a:p>
        </p:txBody>
      </p:sp>
    </p:spTree>
    <p:extLst>
      <p:ext uri="{BB962C8B-B14F-4D97-AF65-F5344CB8AC3E}">
        <p14:creationId xmlns:p14="http://schemas.microsoft.com/office/powerpoint/2010/main" val="141300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Terms to Know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Grants: Money to help pay for college costs, awarded to you by colleges; federal, state, and local governments; and private sources; that you do not have to pay back and is awarded based on financial need</a:t>
            </a:r>
          </a:p>
          <a:p>
            <a:pPr lvl="1"/>
            <a:r>
              <a:rPr lang="en-US" dirty="0"/>
              <a:t>Letter of recommendation: A letter recommending you for a position, written by someone who has knowledge of your skills and competencies and has an advisory or supervisory role</a:t>
            </a:r>
          </a:p>
          <a:p>
            <a:pPr lvl="1"/>
            <a:r>
              <a:rPr lang="en-US" dirty="0"/>
              <a:t>SAT: A standardized test for most college admissions in the United States. It takes three hour and 45 minutes and tests your critical reading, writing and math skills </a:t>
            </a:r>
            <a:r>
              <a:rPr lang="en-US" dirty="0">
                <a:hlinkClick r:id="rId3"/>
              </a:rPr>
              <a:t>http://sat.collegeboard.org/home</a:t>
            </a:r>
            <a:endParaRPr lang="en-US" dirty="0"/>
          </a:p>
        </p:txBody>
      </p:sp>
    </p:spTree>
    <p:extLst>
      <p:ext uri="{BB962C8B-B14F-4D97-AF65-F5344CB8AC3E}">
        <p14:creationId xmlns:p14="http://schemas.microsoft.com/office/powerpoint/2010/main" val="263616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Terms to Know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Scholarships: Money to help pay for college costs, awarded to you by colleges; federal, state, and local governments; and private sources; that you do not have to pay back. Scholarships are awarded based on merit (such as outstanding academic achievement, demonstrated talent, or athletic ability) or involvement (such as membership in an organization or ethnic group, or employment in a company)</a:t>
            </a:r>
          </a:p>
          <a:p>
            <a:pPr lvl="1"/>
            <a:r>
              <a:rPr lang="en-US" dirty="0"/>
              <a:t>Transferable Skills: Skills that are important in order to succeed in any workplace but that are not specific to any particular job. Instead, these skills can be transferred from one job to another</a:t>
            </a:r>
          </a:p>
          <a:p>
            <a:pPr lvl="1"/>
            <a:r>
              <a:rPr lang="en-US" dirty="0"/>
              <a:t>Transcript: A written record of your achievement in high school. It includes the courses you have taken, the grades you have earned, certain standardized test scores, awards or special achievements, and your attendance record</a:t>
            </a:r>
          </a:p>
        </p:txBody>
      </p:sp>
    </p:spTree>
    <p:extLst>
      <p:ext uri="{BB962C8B-B14F-4D97-AF65-F5344CB8AC3E}">
        <p14:creationId xmlns:p14="http://schemas.microsoft.com/office/powerpoint/2010/main" val="230533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Necessary Skills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Organization</a:t>
            </a:r>
          </a:p>
          <a:p>
            <a:pPr lvl="1"/>
            <a:r>
              <a:rPr lang="en-US" dirty="0"/>
              <a:t>Communication</a:t>
            </a:r>
          </a:p>
          <a:p>
            <a:pPr lvl="1"/>
            <a:r>
              <a:rPr lang="en-US" dirty="0"/>
              <a:t>Leadership</a:t>
            </a:r>
          </a:p>
          <a:p>
            <a:pPr lvl="1"/>
            <a:r>
              <a:rPr lang="en-US" dirty="0"/>
              <a:t>Test-taking</a:t>
            </a:r>
          </a:p>
          <a:p>
            <a:pPr lvl="1"/>
            <a:r>
              <a:rPr lang="en-US" dirty="0"/>
              <a:t>Study Skills</a:t>
            </a:r>
          </a:p>
          <a:p>
            <a:pPr lvl="1"/>
            <a:r>
              <a:rPr lang="en-US" dirty="0"/>
              <a:t>Writing Skills</a:t>
            </a:r>
          </a:p>
          <a:p>
            <a:pPr lvl="1"/>
            <a:r>
              <a:rPr lang="en-US" dirty="0"/>
              <a:t>Time Management</a:t>
            </a:r>
          </a:p>
          <a:p>
            <a:pPr lvl="1"/>
            <a:r>
              <a:rPr lang="en-US" dirty="0"/>
              <a:t>????????</a:t>
            </a:r>
          </a:p>
        </p:txBody>
      </p:sp>
      <p:pic>
        <p:nvPicPr>
          <p:cNvPr id="4" name="Picture 3">
            <a:extLst>
              <a:ext uri="{FF2B5EF4-FFF2-40B4-BE49-F238E27FC236}">
                <a16:creationId xmlns:a16="http://schemas.microsoft.com/office/drawing/2014/main" id="{4F8FE341-AF60-4C4E-B4D3-AA265BE41E16}"/>
              </a:ext>
            </a:extLst>
          </p:cNvPr>
          <p:cNvPicPr>
            <a:picLocks noChangeAspect="1"/>
          </p:cNvPicPr>
          <p:nvPr/>
        </p:nvPicPr>
        <p:blipFill>
          <a:blip r:embed="rId3"/>
          <a:stretch>
            <a:fillRect/>
          </a:stretch>
        </p:blipFill>
        <p:spPr>
          <a:xfrm>
            <a:off x="6639197" y="1776412"/>
            <a:ext cx="3276600" cy="3305175"/>
          </a:xfrm>
          <a:prstGeom prst="rect">
            <a:avLst/>
          </a:prstGeom>
        </p:spPr>
      </p:pic>
    </p:spTree>
    <p:extLst>
      <p:ext uri="{BB962C8B-B14F-4D97-AF65-F5344CB8AC3E}">
        <p14:creationId xmlns:p14="http://schemas.microsoft.com/office/powerpoint/2010/main" val="170836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Cluster Focus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Education and Training</a:t>
            </a:r>
          </a:p>
          <a:p>
            <a:pPr lvl="1"/>
            <a:r>
              <a:rPr lang="en-US" dirty="0"/>
              <a:t>Hospitality and Tourism</a:t>
            </a:r>
          </a:p>
          <a:p>
            <a:pPr lvl="1"/>
            <a:r>
              <a:rPr lang="en-US" dirty="0"/>
              <a:t>Human Services</a:t>
            </a:r>
          </a:p>
        </p:txBody>
      </p:sp>
    </p:spTree>
    <p:extLst>
      <p:ext uri="{BB962C8B-B14F-4D97-AF65-F5344CB8AC3E}">
        <p14:creationId xmlns:p14="http://schemas.microsoft.com/office/powerpoint/2010/main" val="291513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Programs of Study by Career Cluster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Education and Training</a:t>
            </a:r>
          </a:p>
          <a:p>
            <a:pPr lvl="2"/>
            <a:r>
              <a:rPr lang="en-US" sz="2400" dirty="0"/>
              <a:t>Teaching and Training</a:t>
            </a:r>
          </a:p>
          <a:p>
            <a:pPr lvl="2"/>
            <a:r>
              <a:rPr lang="en-US" sz="2400" dirty="0"/>
              <a:t>Administration and Administrative Services</a:t>
            </a:r>
          </a:p>
          <a:p>
            <a:pPr lvl="2"/>
            <a:r>
              <a:rPr lang="en-US" sz="2400" dirty="0"/>
              <a:t>Professional Support</a:t>
            </a:r>
          </a:p>
        </p:txBody>
      </p:sp>
    </p:spTree>
    <p:extLst>
      <p:ext uri="{BB962C8B-B14F-4D97-AF65-F5344CB8AC3E}">
        <p14:creationId xmlns:p14="http://schemas.microsoft.com/office/powerpoint/2010/main" val="337764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Programs of Study by Career Cluster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Hospitality and Tourism</a:t>
            </a:r>
          </a:p>
          <a:p>
            <a:pPr lvl="2"/>
            <a:r>
              <a:rPr lang="en-US" sz="2400" dirty="0"/>
              <a:t>Restaurant and Food/ Beverage Service</a:t>
            </a:r>
          </a:p>
          <a:p>
            <a:pPr lvl="2"/>
            <a:r>
              <a:rPr lang="en-US" sz="2400" dirty="0"/>
              <a:t>Lodging</a:t>
            </a:r>
          </a:p>
          <a:p>
            <a:pPr lvl="2"/>
            <a:r>
              <a:rPr lang="en-US" sz="2400" dirty="0"/>
              <a:t>Travel and Tourism</a:t>
            </a:r>
          </a:p>
          <a:p>
            <a:pPr lvl="2"/>
            <a:r>
              <a:rPr lang="en-US" sz="2400" dirty="0"/>
              <a:t>Recreation, Amusements and Attractions</a:t>
            </a:r>
          </a:p>
        </p:txBody>
      </p:sp>
    </p:spTree>
    <p:extLst>
      <p:ext uri="{BB962C8B-B14F-4D97-AF65-F5344CB8AC3E}">
        <p14:creationId xmlns:p14="http://schemas.microsoft.com/office/powerpoint/2010/main" val="376891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Programs of Study by Career Cluster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Human Services</a:t>
            </a:r>
          </a:p>
          <a:p>
            <a:pPr lvl="2"/>
            <a:r>
              <a:rPr lang="en-US" sz="2400" dirty="0"/>
              <a:t>Consumer Services</a:t>
            </a:r>
          </a:p>
          <a:p>
            <a:pPr lvl="2"/>
            <a:r>
              <a:rPr lang="en-US" sz="2400" dirty="0"/>
              <a:t>Counseling and Mental Health Services</a:t>
            </a:r>
          </a:p>
          <a:p>
            <a:pPr lvl="2"/>
            <a:r>
              <a:rPr lang="en-US" sz="2400" dirty="0"/>
              <a:t>Early Childhood Development and Services</a:t>
            </a:r>
          </a:p>
          <a:p>
            <a:pPr lvl="2"/>
            <a:r>
              <a:rPr lang="en-US" sz="2400" dirty="0"/>
              <a:t>Family and Community Services</a:t>
            </a:r>
          </a:p>
          <a:p>
            <a:pPr lvl="2"/>
            <a:r>
              <a:rPr lang="en-US" sz="2400" dirty="0"/>
              <a:t>Personal Care Services</a:t>
            </a:r>
          </a:p>
        </p:txBody>
      </p:sp>
    </p:spTree>
    <p:extLst>
      <p:ext uri="{BB962C8B-B14F-4D97-AF65-F5344CB8AC3E}">
        <p14:creationId xmlns:p14="http://schemas.microsoft.com/office/powerpoint/2010/main" val="3764386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Classes in a Career Pathway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Principles of Education and Training </a:t>
            </a:r>
          </a:p>
          <a:p>
            <a:pPr lvl="1"/>
            <a:r>
              <a:rPr lang="en-US" dirty="0"/>
              <a:t>Principles of Hospitality and Tourism </a:t>
            </a:r>
          </a:p>
          <a:p>
            <a:pPr lvl="1"/>
            <a:r>
              <a:rPr lang="en-US" dirty="0"/>
              <a:t>Principles in Human Services</a:t>
            </a:r>
          </a:p>
          <a:p>
            <a:pPr lvl="1"/>
            <a:endParaRPr lang="en-US" dirty="0"/>
          </a:p>
          <a:p>
            <a:pPr lvl="1"/>
            <a:r>
              <a:rPr lang="en-US" dirty="0"/>
              <a:t>These are stepping stones</a:t>
            </a:r>
          </a:p>
          <a:p>
            <a:pPr lvl="1"/>
            <a:r>
              <a:rPr lang="en-US" dirty="0"/>
              <a:t>Help prepare you for a specific career</a:t>
            </a:r>
          </a:p>
          <a:p>
            <a:pPr lvl="1"/>
            <a:r>
              <a:rPr lang="en-US" dirty="0"/>
              <a:t>Teach valuable skills needed for your future</a:t>
            </a:r>
          </a:p>
        </p:txBody>
      </p:sp>
    </p:spTree>
    <p:extLst>
      <p:ext uri="{BB962C8B-B14F-4D97-AF65-F5344CB8AC3E}">
        <p14:creationId xmlns:p14="http://schemas.microsoft.com/office/powerpoint/2010/main" val="375050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Your Pathway</a:t>
            </a:r>
          </a:p>
        </p:txBody>
      </p:sp>
      <p:pic>
        <p:nvPicPr>
          <p:cNvPr id="4" name="Picture 3">
            <a:extLst>
              <a:ext uri="{FF2B5EF4-FFF2-40B4-BE49-F238E27FC236}">
                <a16:creationId xmlns:a16="http://schemas.microsoft.com/office/drawing/2014/main" id="{A738EF0C-E205-4860-965C-82BDA572D436}"/>
              </a:ext>
            </a:extLst>
          </p:cNvPr>
          <p:cNvPicPr>
            <a:picLocks noChangeAspect="1"/>
          </p:cNvPicPr>
          <p:nvPr/>
        </p:nvPicPr>
        <p:blipFill>
          <a:blip r:embed="rId3"/>
          <a:stretch>
            <a:fillRect/>
          </a:stretch>
        </p:blipFill>
        <p:spPr>
          <a:xfrm>
            <a:off x="1265877" y="2216905"/>
            <a:ext cx="9972397" cy="3223018"/>
          </a:xfrm>
          <a:prstGeom prst="rect">
            <a:avLst/>
          </a:prstGeom>
        </p:spPr>
      </p:pic>
    </p:spTree>
    <p:extLst>
      <p:ext uri="{BB962C8B-B14F-4D97-AF65-F5344CB8AC3E}">
        <p14:creationId xmlns:p14="http://schemas.microsoft.com/office/powerpoint/2010/main" val="375052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Getting College and Career Ready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Requires:</a:t>
            </a:r>
          </a:p>
          <a:p>
            <a:pPr lvl="2"/>
            <a:r>
              <a:rPr lang="en-US" sz="2400" dirty="0"/>
              <a:t>Attainable goals in mind</a:t>
            </a:r>
          </a:p>
          <a:p>
            <a:pPr lvl="3"/>
            <a:r>
              <a:rPr lang="en-US" sz="2200" dirty="0"/>
              <a:t>Academic</a:t>
            </a:r>
          </a:p>
          <a:p>
            <a:pPr lvl="3"/>
            <a:r>
              <a:rPr lang="en-US" sz="2200" dirty="0"/>
              <a:t>Personal</a:t>
            </a:r>
          </a:p>
          <a:p>
            <a:pPr lvl="2"/>
            <a:r>
              <a:rPr lang="en-US" sz="2400" dirty="0"/>
              <a:t>Choosing academically challenging classes</a:t>
            </a:r>
          </a:p>
          <a:p>
            <a:pPr lvl="2"/>
            <a:r>
              <a:rPr lang="en-US" sz="2400" dirty="0"/>
              <a:t>Keeping your grades up</a:t>
            </a:r>
          </a:p>
          <a:p>
            <a:pPr lvl="2"/>
            <a:r>
              <a:rPr lang="en-US" sz="2400" dirty="0"/>
              <a:t>Getting involved in extracurricular activities</a:t>
            </a:r>
          </a:p>
          <a:p>
            <a:pPr lvl="2"/>
            <a:r>
              <a:rPr lang="en-US" sz="2400" dirty="0"/>
              <a:t>Exploring your career interests</a:t>
            </a:r>
          </a:p>
        </p:txBody>
      </p:sp>
      <p:pic>
        <p:nvPicPr>
          <p:cNvPr id="4" name="Picture 3">
            <a:extLst>
              <a:ext uri="{FF2B5EF4-FFF2-40B4-BE49-F238E27FC236}">
                <a16:creationId xmlns:a16="http://schemas.microsoft.com/office/drawing/2014/main" id="{65A44362-C811-4FE9-A9D8-CBD6CE4E4A07}"/>
              </a:ext>
            </a:extLst>
          </p:cNvPr>
          <p:cNvPicPr>
            <a:picLocks noChangeAspect="1"/>
          </p:cNvPicPr>
          <p:nvPr/>
        </p:nvPicPr>
        <p:blipFill>
          <a:blip r:embed="rId3"/>
          <a:stretch>
            <a:fillRect/>
          </a:stretch>
        </p:blipFill>
        <p:spPr>
          <a:xfrm>
            <a:off x="8148656" y="1563990"/>
            <a:ext cx="2651460" cy="3730020"/>
          </a:xfrm>
          <a:prstGeom prst="rect">
            <a:avLst/>
          </a:prstGeom>
        </p:spPr>
      </p:pic>
    </p:spTree>
    <p:extLst>
      <p:ext uri="{BB962C8B-B14F-4D97-AF65-F5344CB8AC3E}">
        <p14:creationId xmlns:p14="http://schemas.microsoft.com/office/powerpoint/2010/main" val="203171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Does This Help Me?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Your Turn! Write down your ideas for review:</a:t>
            </a:r>
          </a:p>
          <a:p>
            <a:pPr lvl="1"/>
            <a:r>
              <a:rPr lang="en-US" dirty="0"/>
              <a:t>Turn to a partner and discuss the following:</a:t>
            </a:r>
          </a:p>
          <a:p>
            <a:pPr lvl="2"/>
            <a:r>
              <a:rPr lang="en-US" sz="2400" dirty="0"/>
              <a:t>How can setting goals now help me in the future?</a:t>
            </a:r>
          </a:p>
          <a:p>
            <a:pPr lvl="2"/>
            <a:r>
              <a:rPr lang="en-US" sz="2400" dirty="0"/>
              <a:t>My future goals include… (think short and long term)</a:t>
            </a:r>
          </a:p>
          <a:p>
            <a:pPr lvl="2"/>
            <a:r>
              <a:rPr lang="en-US" sz="2400" dirty="0"/>
              <a:t>How can I be sure I’m being challenged in my classes? Does this mean extra work for me?</a:t>
            </a:r>
          </a:p>
          <a:p>
            <a:pPr lvl="2"/>
            <a:r>
              <a:rPr lang="en-US" sz="2400" dirty="0"/>
              <a:t>How can I become involved in extracurricular activities?</a:t>
            </a:r>
          </a:p>
          <a:p>
            <a:pPr lvl="2"/>
            <a:r>
              <a:rPr lang="en-US" sz="2400" dirty="0"/>
              <a:t>How can I explore careers that I am interested in?</a:t>
            </a:r>
          </a:p>
        </p:txBody>
      </p:sp>
    </p:spTree>
    <p:extLst>
      <p:ext uri="{BB962C8B-B14F-4D97-AF65-F5344CB8AC3E}">
        <p14:creationId xmlns:p14="http://schemas.microsoft.com/office/powerpoint/2010/main" val="1932913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39534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Websites:</a:t>
            </a:r>
          </a:p>
          <a:p>
            <a:pPr lvl="2"/>
            <a:r>
              <a:rPr lang="en-US" sz="2000" dirty="0"/>
              <a:t>American Council on Education and Lumina Foundation for Education. (2012). Middle schoolers: Get ready!. Retrieved from http://knowhow2go.org/</a:t>
            </a:r>
          </a:p>
          <a:p>
            <a:pPr lvl="2"/>
            <a:r>
              <a:rPr lang="en-US" sz="2000" dirty="0"/>
              <a:t>ACT - ACT Policy Report: College Readiness Begins in Middle School http://www.act.org/research/policymakers/pdf/CollegeReadiness.pdf</a:t>
            </a:r>
          </a:p>
          <a:p>
            <a:pPr lvl="2"/>
            <a:r>
              <a:rPr lang="en-US" sz="2000" dirty="0"/>
              <a:t>Federal Student Aid. (2008, Sept 08). College preparation checklist. Retrieved from http://studentaid.ed.gov/students/publications/checklist/JuniorHighMiddleSchool.html</a:t>
            </a:r>
          </a:p>
          <a:p>
            <a:pPr lvl="2"/>
            <a:r>
              <a:rPr lang="en-US" sz="2000" dirty="0"/>
              <a:t>TERI. (2008). Teri college planning. Retrieved from http://www.teri.org/college-planning/index.asp</a:t>
            </a:r>
          </a:p>
          <a:p>
            <a:pPr lvl="2"/>
            <a:r>
              <a:rPr lang="en-US" sz="2000" dirty="0"/>
              <a:t>ACT College and Career Ready</a:t>
            </a:r>
            <a:br>
              <a:rPr lang="en-US" sz="2000" dirty="0"/>
            </a:br>
            <a:r>
              <a:rPr lang="en-US" sz="2000" dirty="0"/>
              <a:t>The Forgotten Middle http://www.act.org/research/policymakers/pdf/ForgottenMiddle.pdf</a:t>
            </a:r>
          </a:p>
        </p:txBody>
      </p:sp>
    </p:spTree>
    <p:extLst>
      <p:ext uri="{BB962C8B-B14F-4D97-AF65-F5344CB8AC3E}">
        <p14:creationId xmlns:p14="http://schemas.microsoft.com/office/powerpoint/2010/main" val="224413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Are You…</a:t>
            </a:r>
          </a:p>
        </p:txBody>
      </p:sp>
      <p:pic>
        <p:nvPicPr>
          <p:cNvPr id="4" name="Picture 3">
            <a:extLst>
              <a:ext uri="{FF2B5EF4-FFF2-40B4-BE49-F238E27FC236}">
                <a16:creationId xmlns:a16="http://schemas.microsoft.com/office/drawing/2014/main" id="{BBED2334-8EAD-461C-B5AE-B88A9ACF813B}"/>
              </a:ext>
            </a:extLst>
          </p:cNvPr>
          <p:cNvPicPr>
            <a:picLocks noChangeAspect="1"/>
          </p:cNvPicPr>
          <p:nvPr/>
        </p:nvPicPr>
        <p:blipFill>
          <a:blip r:embed="rId3"/>
          <a:stretch>
            <a:fillRect/>
          </a:stretch>
        </p:blipFill>
        <p:spPr>
          <a:xfrm>
            <a:off x="3931921" y="1603058"/>
            <a:ext cx="4127794" cy="4132489"/>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College Ready?</a:t>
            </a:r>
          </a:p>
        </p:txBody>
      </p:sp>
      <p:pic>
        <p:nvPicPr>
          <p:cNvPr id="4" name="Picture 3">
            <a:extLst>
              <a:ext uri="{FF2B5EF4-FFF2-40B4-BE49-F238E27FC236}">
                <a16:creationId xmlns:a16="http://schemas.microsoft.com/office/drawing/2014/main" id="{39FEF5E1-61C6-40B9-B03F-5FE550ACD4F8}"/>
              </a:ext>
            </a:extLst>
          </p:cNvPr>
          <p:cNvPicPr>
            <a:picLocks noChangeAspect="1"/>
          </p:cNvPicPr>
          <p:nvPr/>
        </p:nvPicPr>
        <p:blipFill>
          <a:blip r:embed="rId3"/>
          <a:stretch>
            <a:fillRect/>
          </a:stretch>
        </p:blipFill>
        <p:spPr>
          <a:xfrm>
            <a:off x="3755662" y="1872500"/>
            <a:ext cx="4680676" cy="3113000"/>
          </a:xfrm>
          <a:prstGeom prst="rect">
            <a:avLst/>
          </a:prstGeom>
        </p:spPr>
      </p:pic>
    </p:spTree>
    <p:extLst>
      <p:ext uri="{BB962C8B-B14F-4D97-AF65-F5344CB8AC3E}">
        <p14:creationId xmlns:p14="http://schemas.microsoft.com/office/powerpoint/2010/main" val="359427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Ready?</a:t>
            </a:r>
          </a:p>
        </p:txBody>
      </p:sp>
      <p:pic>
        <p:nvPicPr>
          <p:cNvPr id="4" name="Picture 3">
            <a:extLst>
              <a:ext uri="{FF2B5EF4-FFF2-40B4-BE49-F238E27FC236}">
                <a16:creationId xmlns:a16="http://schemas.microsoft.com/office/drawing/2014/main" id="{06319AD5-88AA-4650-BEA2-FA020C67C384}"/>
              </a:ext>
            </a:extLst>
          </p:cNvPr>
          <p:cNvPicPr>
            <a:picLocks noChangeAspect="1"/>
          </p:cNvPicPr>
          <p:nvPr/>
        </p:nvPicPr>
        <p:blipFill>
          <a:blip r:embed="rId3"/>
          <a:stretch>
            <a:fillRect/>
          </a:stretch>
        </p:blipFill>
        <p:spPr>
          <a:xfrm>
            <a:off x="3228262" y="1876329"/>
            <a:ext cx="5735476" cy="3822500"/>
          </a:xfrm>
          <a:prstGeom prst="rect">
            <a:avLst/>
          </a:prstGeom>
        </p:spPr>
      </p:pic>
    </p:spTree>
    <p:extLst>
      <p:ext uri="{BB962C8B-B14F-4D97-AF65-F5344CB8AC3E}">
        <p14:creationId xmlns:p14="http://schemas.microsoft.com/office/powerpoint/2010/main" val="381795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College and Career Ready?</a:t>
            </a:r>
          </a:p>
        </p:txBody>
      </p:sp>
      <p:pic>
        <p:nvPicPr>
          <p:cNvPr id="4" name="Picture 3">
            <a:extLst>
              <a:ext uri="{FF2B5EF4-FFF2-40B4-BE49-F238E27FC236}">
                <a16:creationId xmlns:a16="http://schemas.microsoft.com/office/drawing/2014/main" id="{F4432EAF-2640-45C2-9BC4-3F7EE50F0667}"/>
              </a:ext>
            </a:extLst>
          </p:cNvPr>
          <p:cNvPicPr>
            <a:picLocks noChangeAspect="1"/>
          </p:cNvPicPr>
          <p:nvPr/>
        </p:nvPicPr>
        <p:blipFill>
          <a:blip r:embed="rId3"/>
          <a:stretch>
            <a:fillRect/>
          </a:stretch>
        </p:blipFill>
        <p:spPr>
          <a:xfrm>
            <a:off x="6825315" y="2610579"/>
            <a:ext cx="3296250" cy="2354000"/>
          </a:xfrm>
          <a:prstGeom prst="rect">
            <a:avLst/>
          </a:prstGeom>
        </p:spPr>
      </p:pic>
      <p:pic>
        <p:nvPicPr>
          <p:cNvPr id="5" name="Picture 4">
            <a:extLst>
              <a:ext uri="{FF2B5EF4-FFF2-40B4-BE49-F238E27FC236}">
                <a16:creationId xmlns:a16="http://schemas.microsoft.com/office/drawing/2014/main" id="{CEE59DD3-0287-4EC4-9D6A-275E44E629CD}"/>
              </a:ext>
            </a:extLst>
          </p:cNvPr>
          <p:cNvPicPr>
            <a:picLocks noChangeAspect="1"/>
          </p:cNvPicPr>
          <p:nvPr/>
        </p:nvPicPr>
        <p:blipFill>
          <a:blip r:embed="rId4"/>
          <a:stretch>
            <a:fillRect/>
          </a:stretch>
        </p:blipFill>
        <p:spPr>
          <a:xfrm>
            <a:off x="1823386" y="2507129"/>
            <a:ext cx="3543300" cy="2457450"/>
          </a:xfrm>
          <a:prstGeom prst="rect">
            <a:avLst/>
          </a:prstGeom>
        </p:spPr>
      </p:pic>
    </p:spTree>
    <p:extLst>
      <p:ext uri="{BB962C8B-B14F-4D97-AF65-F5344CB8AC3E}">
        <p14:creationId xmlns:p14="http://schemas.microsoft.com/office/powerpoint/2010/main" val="376579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68021"/>
            <a:ext cx="10059452" cy="876300"/>
          </a:xfrm>
        </p:spPr>
        <p:txBody>
          <a:bodyPr/>
          <a:lstStyle/>
          <a:p>
            <a:r>
              <a:rPr lang="en-US" dirty="0"/>
              <a:t>Why should I Care? I’m only in Middle School</a:t>
            </a:r>
          </a:p>
        </p:txBody>
      </p:sp>
      <p:pic>
        <p:nvPicPr>
          <p:cNvPr id="4" name="Picture 3">
            <a:extLst>
              <a:ext uri="{FF2B5EF4-FFF2-40B4-BE49-F238E27FC236}">
                <a16:creationId xmlns:a16="http://schemas.microsoft.com/office/drawing/2014/main" id="{79161AB7-41EB-449A-9487-CB6BE9F088B0}"/>
              </a:ext>
            </a:extLst>
          </p:cNvPr>
          <p:cNvPicPr>
            <a:picLocks noChangeAspect="1"/>
          </p:cNvPicPr>
          <p:nvPr/>
        </p:nvPicPr>
        <p:blipFill>
          <a:blip r:embed="rId3"/>
          <a:stretch>
            <a:fillRect/>
          </a:stretch>
        </p:blipFill>
        <p:spPr>
          <a:xfrm>
            <a:off x="3808202" y="2095246"/>
            <a:ext cx="4144929" cy="2960080"/>
          </a:xfrm>
          <a:prstGeom prst="rect">
            <a:avLst/>
          </a:prstGeom>
        </p:spPr>
      </p:pic>
    </p:spTree>
    <p:extLst>
      <p:ext uri="{BB962C8B-B14F-4D97-AF65-F5344CB8AC3E}">
        <p14:creationId xmlns:p14="http://schemas.microsoft.com/office/powerpoint/2010/main" val="330517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Why should I Care? I’m only in Middle School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To get an idea of possible future pathways you can:</a:t>
            </a:r>
          </a:p>
          <a:p>
            <a:pPr lvl="2"/>
            <a:r>
              <a:rPr lang="en-US" sz="2400" dirty="0"/>
              <a:t>take classes you like</a:t>
            </a:r>
          </a:p>
          <a:p>
            <a:pPr lvl="2"/>
            <a:r>
              <a:rPr lang="en-US" sz="2400" dirty="0"/>
              <a:t>select and stay on track for your pathway</a:t>
            </a:r>
          </a:p>
          <a:p>
            <a:pPr lvl="2"/>
            <a:r>
              <a:rPr lang="en-US" sz="2400" dirty="0"/>
              <a:t>get college and/or career ready</a:t>
            </a:r>
          </a:p>
        </p:txBody>
      </p:sp>
      <p:pic>
        <p:nvPicPr>
          <p:cNvPr id="4" name="Picture 3">
            <a:extLst>
              <a:ext uri="{FF2B5EF4-FFF2-40B4-BE49-F238E27FC236}">
                <a16:creationId xmlns:a16="http://schemas.microsoft.com/office/drawing/2014/main" id="{908CDEB5-3149-4070-BEB7-2779BBF32C76}"/>
              </a:ext>
            </a:extLst>
          </p:cNvPr>
          <p:cNvPicPr>
            <a:picLocks noChangeAspect="1"/>
          </p:cNvPicPr>
          <p:nvPr/>
        </p:nvPicPr>
        <p:blipFill>
          <a:blip r:embed="rId3"/>
          <a:stretch>
            <a:fillRect/>
          </a:stretch>
        </p:blipFill>
        <p:spPr>
          <a:xfrm>
            <a:off x="4859027" y="3678146"/>
            <a:ext cx="2505075" cy="2009775"/>
          </a:xfrm>
          <a:prstGeom prst="rect">
            <a:avLst/>
          </a:prstGeom>
        </p:spPr>
      </p:pic>
    </p:spTree>
    <p:extLst>
      <p:ext uri="{BB962C8B-B14F-4D97-AF65-F5344CB8AC3E}">
        <p14:creationId xmlns:p14="http://schemas.microsoft.com/office/powerpoint/2010/main" val="192162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Terms to Know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ACT: A college readiness assessment/standardized test for high school achievement and college admissions in the United States. Assess your general educational development and ability to complete college-level work, covering four skill areas: English, mathematics, reading, and science reasoning. The writing test, which is optional, entails writing a short essay and measures writing skills and planning ability http://act.org/</a:t>
            </a:r>
          </a:p>
          <a:p>
            <a:pPr lvl="1"/>
            <a:r>
              <a:rPr lang="en-US" dirty="0"/>
              <a:t>Advanced Placement Courses (AP): High school courses taught on the level of a college course</a:t>
            </a:r>
          </a:p>
          <a:p>
            <a:pPr lvl="1"/>
            <a:r>
              <a:rPr lang="en-US" dirty="0"/>
              <a:t>Class ranking: A mathematical summary of a student’s academic record as compared with other students in the class</a:t>
            </a:r>
          </a:p>
        </p:txBody>
      </p:sp>
    </p:spTree>
    <p:extLst>
      <p:ext uri="{BB962C8B-B14F-4D97-AF65-F5344CB8AC3E}">
        <p14:creationId xmlns:p14="http://schemas.microsoft.com/office/powerpoint/2010/main" val="54291931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60</TotalTime>
  <Words>1746</Words>
  <Application>Microsoft Office PowerPoint</Application>
  <PresentationFormat>Widescreen</PresentationFormat>
  <Paragraphs>135</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The Adventure Starts Here – College and/or Career Ready</vt:lpstr>
      <vt:lpstr>PowerPoint Presentation</vt:lpstr>
      <vt:lpstr>Are You…</vt:lpstr>
      <vt:lpstr>College Ready?</vt:lpstr>
      <vt:lpstr>Career Ready?</vt:lpstr>
      <vt:lpstr>College and Career Ready?</vt:lpstr>
      <vt:lpstr>Why should I Care? I’m only in Middle School</vt:lpstr>
      <vt:lpstr>Why should I Care? I’m only in Middle School</vt:lpstr>
      <vt:lpstr>Terms to Know</vt:lpstr>
      <vt:lpstr>Terms to Know</vt:lpstr>
      <vt:lpstr>Terms to Know</vt:lpstr>
      <vt:lpstr>Terms to Know</vt:lpstr>
      <vt:lpstr>Necessary Skills</vt:lpstr>
      <vt:lpstr>Career Cluster Focus</vt:lpstr>
      <vt:lpstr>Programs of Study by Career Cluster</vt:lpstr>
      <vt:lpstr>Programs of Study by Career Cluster</vt:lpstr>
      <vt:lpstr>Programs of Study by Career Cluster</vt:lpstr>
      <vt:lpstr>Classes in a Career Pathway</vt:lpstr>
      <vt:lpstr>Your Pathway</vt:lpstr>
      <vt:lpstr>Getting College and Career Ready</vt:lpstr>
      <vt:lpstr>How Does This Help Me?</vt:lpstr>
      <vt:lpstr>Questions?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2018-01-07T18:51:44Z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