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handoutMasterIdLst>
    <p:handoutMasterId r:id="rId19"/>
  </p:handoutMasterIdLst>
  <p:sldIdLst>
    <p:sldId id="322" r:id="rId6"/>
    <p:sldId id="319" r:id="rId7"/>
    <p:sldId id="323" r:id="rId8"/>
    <p:sldId id="329" r:id="rId9"/>
    <p:sldId id="324" r:id="rId10"/>
    <p:sldId id="330" r:id="rId11"/>
    <p:sldId id="328" r:id="rId12"/>
    <p:sldId id="331" r:id="rId13"/>
    <p:sldId id="325" r:id="rId14"/>
    <p:sldId id="332" r:id="rId15"/>
    <p:sldId id="335" r:id="rId16"/>
    <p:sldId id="333"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5137" autoAdjust="0"/>
  </p:normalViewPr>
  <p:slideViewPr>
    <p:cSldViewPr snapToGrid="0">
      <p:cViewPr varScale="1">
        <p:scale>
          <a:sx n="78" d="100"/>
          <a:sy n="78" d="100"/>
        </p:scale>
        <p:origin x="826" y="77"/>
      </p:cViewPr>
      <p:guideLst>
        <p:guide orient="horz" pos="1536"/>
        <p:guide pos="3840"/>
      </p:guideLst>
    </p:cSldViewPr>
  </p:slideViewPr>
  <p:outlineViewPr>
    <p:cViewPr>
      <p:scale>
        <a:sx n="33" d="100"/>
        <a:sy n="33" d="100"/>
      </p:scale>
      <p:origin x="0" y="0"/>
    </p:cViewPr>
  </p:outlineViewPr>
  <p:notesTextViewPr>
    <p:cViewPr>
      <p:scale>
        <a:sx n="1" d="1"/>
        <a:sy n="1" d="1"/>
      </p:scale>
      <p:origin x="0" y="-53"/>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1/22/2018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1/22/2018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2057398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In general, parent conferences are considered bad. How an you get off to a good start? </a:t>
            </a:r>
          </a:p>
          <a:p>
            <a:r>
              <a:rPr lang="en-US" sz="1200" b="0" i="0" u="none" strike="noStrike" kern="1200" baseline="0" dirty="0">
                <a:solidFill>
                  <a:schemeClr val="tx1"/>
                </a:solidFill>
                <a:latin typeface="+mn-lt"/>
                <a:ea typeface="+mn-ea"/>
                <a:cs typeface="+mn-cs"/>
              </a:rPr>
              <a:t>What are ways that teachers can do this? [Note: write responses on the board]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347102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How is a meeting different than a conference? </a:t>
            </a:r>
          </a:p>
          <a:p>
            <a:r>
              <a:rPr lang="en-US" sz="1200" b="0" i="0" u="none" strike="noStrike" kern="1200" baseline="0" dirty="0">
                <a:solidFill>
                  <a:schemeClr val="tx1"/>
                </a:solidFill>
                <a:latin typeface="+mn-lt"/>
                <a:ea typeface="+mn-ea"/>
                <a:cs typeface="+mn-cs"/>
              </a:rPr>
              <a:t>Would you put any restrictions on parents in the classroom? How could you make it positive? </a:t>
            </a:r>
          </a:p>
          <a:p>
            <a:r>
              <a:rPr lang="en-US" sz="1200" b="0" i="0" u="none" strike="noStrike" kern="1200" baseline="0" dirty="0">
                <a:solidFill>
                  <a:schemeClr val="tx1"/>
                </a:solidFill>
                <a:latin typeface="+mn-lt"/>
                <a:ea typeface="+mn-ea"/>
                <a:cs typeface="+mn-cs"/>
              </a:rPr>
              <a:t>Are phone calls more personal than e-mails or text messages? Would you call or text from your personal phone? Why? </a:t>
            </a:r>
          </a:p>
          <a:p>
            <a:r>
              <a:rPr lang="en-US" sz="1200" b="0" i="0" u="none" strike="noStrike" kern="1200" baseline="0" dirty="0">
                <a:solidFill>
                  <a:schemeClr val="tx1"/>
                </a:solidFill>
                <a:latin typeface="+mn-lt"/>
                <a:ea typeface="+mn-ea"/>
                <a:cs typeface="+mn-cs"/>
              </a:rPr>
              <a:t>Will every child’s parents have internet? </a:t>
            </a:r>
          </a:p>
          <a:p>
            <a:r>
              <a:rPr lang="en-US" sz="1200" b="0" i="0" u="none" strike="noStrike" kern="1200" baseline="0" dirty="0">
                <a:solidFill>
                  <a:schemeClr val="tx1"/>
                </a:solidFill>
                <a:latin typeface="+mn-lt"/>
                <a:ea typeface="+mn-ea"/>
                <a:cs typeface="+mn-cs"/>
              </a:rPr>
              <a:t>What do you need to keep in the folder? Why? </a:t>
            </a:r>
          </a:p>
          <a:p>
            <a:r>
              <a:rPr lang="en-US" sz="1200" b="0" i="0" u="none" strike="noStrike" kern="1200" baseline="0" dirty="0">
                <a:solidFill>
                  <a:schemeClr val="tx1"/>
                </a:solidFill>
                <a:latin typeface="+mn-lt"/>
                <a:ea typeface="+mn-ea"/>
                <a:cs typeface="+mn-cs"/>
              </a:rPr>
              <a:t>Could this also be shared in a news letter of on a Web Page?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752187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Why do parents need to hear good things about their children? </a:t>
            </a:r>
          </a:p>
          <a:p>
            <a:r>
              <a:rPr lang="en-US" sz="1200" b="0" i="0" u="none" strike="noStrike" kern="1200" baseline="0" dirty="0">
                <a:solidFill>
                  <a:schemeClr val="tx1"/>
                </a:solidFill>
                <a:latin typeface="+mn-lt"/>
                <a:ea typeface="+mn-ea"/>
                <a:cs typeface="+mn-cs"/>
              </a:rPr>
              <a:t>For some children some of this information may be shared in an ARD. </a:t>
            </a:r>
          </a:p>
          <a:p>
            <a:r>
              <a:rPr lang="en-US" sz="1200" b="0" i="0" u="none" strike="noStrike" kern="1200" baseline="0" dirty="0">
                <a:solidFill>
                  <a:schemeClr val="tx1"/>
                </a:solidFill>
                <a:latin typeface="+mn-lt"/>
                <a:ea typeface="+mn-ea"/>
                <a:cs typeface="+mn-cs"/>
              </a:rPr>
              <a:t>This might be on the web page. What dates would be included?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4282551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Note: The teacher may present this PowerPoint to the class and/or put the interns in groups of 2 - 4 and have them to create a visual of one of the teacher tips.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2331557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Don’t wait until you have a problem then schedule the conference. </a:t>
            </a:r>
          </a:p>
          <a:p>
            <a:r>
              <a:rPr lang="en-US" sz="1200" b="0" i="0" u="none" strike="noStrike" kern="1200" baseline="0" dirty="0">
                <a:solidFill>
                  <a:schemeClr val="tx1"/>
                </a:solidFill>
                <a:latin typeface="+mn-lt"/>
                <a:ea typeface="+mn-ea"/>
                <a:cs typeface="+mn-cs"/>
              </a:rPr>
              <a:t>[Note: Read or have a student-intern to read the slide, then discuss it.] </a:t>
            </a:r>
          </a:p>
          <a:p>
            <a:r>
              <a:rPr lang="en-US" sz="1200" b="0" i="0" u="none" strike="noStrike" kern="1200" baseline="0" dirty="0">
                <a:solidFill>
                  <a:schemeClr val="tx1"/>
                </a:solidFill>
                <a:latin typeface="+mn-lt"/>
                <a:ea typeface="+mn-ea"/>
                <a:cs typeface="+mn-cs"/>
              </a:rPr>
              <a:t>Have textbooks and other class materials present in case a parent would like to look at the resources. </a:t>
            </a:r>
          </a:p>
          <a:p>
            <a:r>
              <a:rPr lang="en-US" sz="1200" b="0" i="0" u="none" strike="noStrike" kern="1200" baseline="0" dirty="0">
                <a:solidFill>
                  <a:schemeClr val="tx1"/>
                </a:solidFill>
                <a:latin typeface="+mn-lt"/>
                <a:ea typeface="+mn-ea"/>
                <a:cs typeface="+mn-cs"/>
              </a:rPr>
              <a:t>Always call them by their sir (last) name – but do not assume that it is the same as the child’s last name. </a:t>
            </a:r>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359677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extra chairs in case there are additional visitors with a parent. Have crayons and paper available in case a younger sibling attends. </a:t>
            </a:r>
          </a:p>
          <a:p>
            <a:r>
              <a:rPr lang="en-US" sz="1200" b="0" i="0" u="none" strike="noStrike" kern="1200" baseline="0" dirty="0">
                <a:solidFill>
                  <a:schemeClr val="tx1"/>
                </a:solidFill>
                <a:latin typeface="+mn-lt"/>
                <a:ea typeface="+mn-ea"/>
                <a:cs typeface="+mn-cs"/>
              </a:rPr>
              <a:t>Why is the ‘</a:t>
            </a:r>
            <a:r>
              <a:rPr lang="en-US" sz="1200" b="0" i="0" u="none" strike="noStrike" kern="1200" baseline="0">
                <a:solidFill>
                  <a:schemeClr val="tx1"/>
                </a:solidFill>
                <a:latin typeface="+mn-lt"/>
                <a:ea typeface="+mn-ea"/>
                <a:cs typeface="+mn-cs"/>
              </a:rPr>
              <a:t>sandwich method’ </a:t>
            </a:r>
            <a:r>
              <a:rPr lang="en-US" sz="1200" b="0" i="0" u="none" strike="noStrike" kern="1200" baseline="0" dirty="0">
                <a:solidFill>
                  <a:schemeClr val="tx1"/>
                </a:solidFill>
                <a:latin typeface="+mn-lt"/>
                <a:ea typeface="+mn-ea"/>
                <a:cs typeface="+mn-cs"/>
              </a:rPr>
              <a:t>important? Give an example.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5817144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www.depts.ttu.edu/hs/ccfcs"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chooltube.com/video/0fe3d817b%20%208903937e5bf/Parent-Conference"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25346" y="477092"/>
            <a:ext cx="7462935" cy="4773333"/>
          </a:xfrm>
        </p:spPr>
        <p:txBody>
          <a:bodyPr>
            <a:normAutofit/>
          </a:bodyPr>
          <a:lstStyle/>
          <a:p>
            <a:pPr>
              <a:spcBef>
                <a:spcPts val="2400"/>
              </a:spcBef>
              <a:spcAft>
                <a:spcPts val="2400"/>
              </a:spcAft>
            </a:pPr>
            <a:r>
              <a:rPr lang="en-US" sz="6000" dirty="0"/>
              <a:t>Communicating with Parents</a:t>
            </a:r>
            <a:br>
              <a:rPr lang="en-US" sz="6000" dirty="0"/>
            </a:br>
            <a:r>
              <a:rPr lang="en-US" sz="4000" dirty="0"/>
              <a:t>Practicum in Education and Training</a:t>
            </a:r>
            <a:br>
              <a:rPr lang="en-US" sz="6000" dirty="0"/>
            </a:br>
            <a:endParaRPr lang="en-US" sz="6000"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1C441-FDCE-4208-803C-A867D8E8A997}"/>
              </a:ext>
            </a:extLst>
          </p:cNvPr>
          <p:cNvSpPr>
            <a:spLocks noGrp="1"/>
          </p:cNvSpPr>
          <p:nvPr>
            <p:ph type="title"/>
          </p:nvPr>
        </p:nvSpPr>
        <p:spPr/>
        <p:txBody>
          <a:bodyPr/>
          <a:lstStyle/>
          <a:p>
            <a:r>
              <a:rPr lang="en-US" dirty="0"/>
              <a:t>Tips</a:t>
            </a:r>
          </a:p>
        </p:txBody>
      </p:sp>
      <p:sp>
        <p:nvSpPr>
          <p:cNvPr id="3" name="Content Placeholder 2">
            <a:extLst>
              <a:ext uri="{FF2B5EF4-FFF2-40B4-BE49-F238E27FC236}">
                <a16:creationId xmlns:a16="http://schemas.microsoft.com/office/drawing/2014/main" id="{8040EC1A-6778-43D5-98EF-516D34C5E208}"/>
              </a:ext>
            </a:extLst>
          </p:cNvPr>
          <p:cNvSpPr>
            <a:spLocks noGrp="1"/>
          </p:cNvSpPr>
          <p:nvPr>
            <p:ph sz="half" idx="1"/>
          </p:nvPr>
        </p:nvSpPr>
        <p:spPr/>
        <p:txBody>
          <a:bodyPr/>
          <a:lstStyle/>
          <a:p>
            <a:pPr marL="514350" lvl="1" indent="-514350">
              <a:buFont typeface="+mj-lt"/>
              <a:buAutoNum type="arabicPeriod"/>
            </a:pPr>
            <a:r>
              <a:rPr lang="en-US" dirty="0"/>
              <a:t>Schedule parent conferences early in the  school year for initial, get-acquainted  session.</a:t>
            </a:r>
          </a:p>
          <a:p>
            <a:pPr marL="514350" lvl="1" indent="-514350">
              <a:buFont typeface="+mj-lt"/>
              <a:buAutoNum type="arabicPeriod"/>
            </a:pPr>
            <a:r>
              <a:rPr lang="en-US" dirty="0"/>
              <a:t>Schedule plenty of time for parent  conferences.</a:t>
            </a:r>
          </a:p>
          <a:p>
            <a:pPr marL="514350" lvl="1" indent="-514350">
              <a:buFont typeface="+mj-lt"/>
              <a:buAutoNum type="arabicPeriod"/>
            </a:pPr>
            <a:r>
              <a:rPr lang="en-US" dirty="0"/>
              <a:t>Be prepared - For each parent conference:</a:t>
            </a:r>
          </a:p>
          <a:p>
            <a:pPr lvl="2"/>
            <a:r>
              <a:rPr lang="en-US" dirty="0"/>
              <a:t>have the student’s work available, plus  grades and any progress reports</a:t>
            </a:r>
          </a:p>
          <a:p>
            <a:pPr lvl="2"/>
            <a:r>
              <a:rPr lang="en-US" dirty="0"/>
              <a:t>anticipate possible parental questions</a:t>
            </a:r>
          </a:p>
          <a:p>
            <a:pPr lvl="2"/>
            <a:r>
              <a:rPr lang="en-US" dirty="0"/>
              <a:t>have textbooks and other class materials present</a:t>
            </a:r>
          </a:p>
          <a:p>
            <a:pPr marL="514350" lvl="1" indent="-514350">
              <a:buFont typeface="+mj-lt"/>
              <a:buAutoNum type="arabicPeriod"/>
            </a:pPr>
            <a:r>
              <a:rPr lang="en-US" dirty="0"/>
              <a:t>Find out names of parents in advance.  Greet parents in a warm and friendly  manner.</a:t>
            </a:r>
          </a:p>
          <a:p>
            <a:pPr lvl="1"/>
            <a:endParaRPr lang="en-US" dirty="0"/>
          </a:p>
          <a:p>
            <a:endParaRPr lang="en-US" dirty="0"/>
          </a:p>
          <a:p>
            <a:endParaRPr lang="en-US" dirty="0"/>
          </a:p>
          <a:p>
            <a:endParaRPr lang="en-US" dirty="0"/>
          </a:p>
        </p:txBody>
      </p:sp>
    </p:spTree>
    <p:extLst>
      <p:ext uri="{BB962C8B-B14F-4D97-AF65-F5344CB8AC3E}">
        <p14:creationId xmlns:p14="http://schemas.microsoft.com/office/powerpoint/2010/main" val="3550559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1C441-FDCE-4208-803C-A867D8E8A997}"/>
              </a:ext>
            </a:extLst>
          </p:cNvPr>
          <p:cNvSpPr>
            <a:spLocks noGrp="1"/>
          </p:cNvSpPr>
          <p:nvPr>
            <p:ph type="title"/>
          </p:nvPr>
        </p:nvSpPr>
        <p:spPr/>
        <p:txBody>
          <a:bodyPr/>
          <a:lstStyle/>
          <a:p>
            <a:r>
              <a:rPr lang="en-US" dirty="0"/>
              <a:t>Tips</a:t>
            </a:r>
          </a:p>
        </p:txBody>
      </p:sp>
      <p:sp>
        <p:nvSpPr>
          <p:cNvPr id="3" name="Content Placeholder 2">
            <a:extLst>
              <a:ext uri="{FF2B5EF4-FFF2-40B4-BE49-F238E27FC236}">
                <a16:creationId xmlns:a16="http://schemas.microsoft.com/office/drawing/2014/main" id="{8040EC1A-6778-43D5-98EF-516D34C5E208}"/>
              </a:ext>
            </a:extLst>
          </p:cNvPr>
          <p:cNvSpPr>
            <a:spLocks noGrp="1"/>
          </p:cNvSpPr>
          <p:nvPr>
            <p:ph sz="half" idx="1"/>
          </p:nvPr>
        </p:nvSpPr>
        <p:spPr/>
        <p:txBody>
          <a:bodyPr/>
          <a:lstStyle/>
          <a:p>
            <a:pPr marL="514350" lvl="1" indent="-514350">
              <a:buFont typeface="+mj-lt"/>
              <a:buAutoNum type="arabicPeriod" startAt="5"/>
            </a:pPr>
            <a:r>
              <a:rPr lang="en-US" dirty="0"/>
              <a:t>Arrange the conference area so that  parents are comfortable.</a:t>
            </a:r>
          </a:p>
          <a:p>
            <a:pPr marL="514350" lvl="1" indent="-514350">
              <a:buFont typeface="+mj-lt"/>
              <a:buAutoNum type="arabicPeriod" startAt="5"/>
            </a:pPr>
            <a:r>
              <a:rPr lang="en-US" dirty="0"/>
              <a:t>Use the “sandwich method” for talking to a parent about the student. Sandwich a negative  problem between two positive comments. Highlight the student’s abilities or interests.</a:t>
            </a:r>
          </a:p>
          <a:p>
            <a:pPr marL="514350" lvl="1" indent="-514350">
              <a:buFont typeface="+mj-lt"/>
              <a:buAutoNum type="arabicPeriod" startAt="5"/>
            </a:pPr>
            <a:r>
              <a:rPr lang="en-US" dirty="0"/>
              <a:t>Be specific in your comments. Make concrete suggestions for  improvement. Use common language, not words that only  teachers might understand.</a:t>
            </a:r>
          </a:p>
          <a:p>
            <a:pPr marL="514350" lvl="1" indent="-514350">
              <a:buFont typeface="+mj-lt"/>
              <a:buAutoNum type="arabicPeriod" startAt="5"/>
            </a:pPr>
            <a:r>
              <a:rPr lang="en-US" dirty="0"/>
              <a:t>Always listen the parent. Ask for parent’s opinion and be open to suggestions. Portray  acceptance and warmth toward every student and  parent. Allow time for parents’ questions or  concerns.</a:t>
            </a:r>
          </a:p>
          <a:p>
            <a:pPr marL="514350" lvl="1" indent="-514350">
              <a:buFont typeface="+mj-lt"/>
              <a:buAutoNum type="arabicPeriod" startAt="5"/>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3967910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E0C12-118A-40E1-B3F8-1BFB65768C9E}"/>
              </a:ext>
            </a:extLst>
          </p:cNvPr>
          <p:cNvSpPr>
            <a:spLocks noGrp="1"/>
          </p:cNvSpPr>
          <p:nvPr>
            <p:ph type="title"/>
          </p:nvPr>
        </p:nvSpPr>
        <p:spPr/>
        <p:txBody>
          <a:bodyPr/>
          <a:lstStyle/>
          <a:p>
            <a:r>
              <a:rPr lang="en-US" dirty="0"/>
              <a:t>Resources and References</a:t>
            </a:r>
          </a:p>
        </p:txBody>
      </p:sp>
      <p:sp>
        <p:nvSpPr>
          <p:cNvPr id="3" name="Content Placeholder 2">
            <a:extLst>
              <a:ext uri="{FF2B5EF4-FFF2-40B4-BE49-F238E27FC236}">
                <a16:creationId xmlns:a16="http://schemas.microsoft.com/office/drawing/2014/main" id="{841D3AB8-E1B4-4584-9150-B99ED91AB3AA}"/>
              </a:ext>
            </a:extLst>
          </p:cNvPr>
          <p:cNvSpPr>
            <a:spLocks noGrp="1"/>
          </p:cNvSpPr>
          <p:nvPr>
            <p:ph sz="half" idx="1"/>
          </p:nvPr>
        </p:nvSpPr>
        <p:spPr/>
        <p:txBody>
          <a:bodyPr/>
          <a:lstStyle/>
          <a:p>
            <a:pPr marL="12700">
              <a:spcBef>
                <a:spcPts val="575"/>
              </a:spcBef>
            </a:pPr>
            <a:r>
              <a:rPr lang="en-US" sz="2000" spc="-5" dirty="0">
                <a:cs typeface="Times New Roman"/>
              </a:rPr>
              <a:t>Textbooks:</a:t>
            </a:r>
            <a:endParaRPr lang="en-US" sz="2000" dirty="0">
              <a:cs typeface="Times New Roman"/>
            </a:endParaRPr>
          </a:p>
          <a:p>
            <a:pPr marL="355600" indent="-342900">
              <a:spcBef>
                <a:spcPts val="480"/>
              </a:spcBef>
              <a:buChar char="•"/>
              <a:tabLst>
                <a:tab pos="354965" algn="l"/>
                <a:tab pos="355600" algn="l"/>
              </a:tabLst>
            </a:pPr>
            <a:r>
              <a:rPr lang="en-US" sz="2000" spc="-5" dirty="0">
                <a:cs typeface="Times New Roman"/>
              </a:rPr>
              <a:t>Kato, Sharleen </a:t>
            </a:r>
            <a:r>
              <a:rPr lang="en-US" sz="2000" dirty="0">
                <a:cs typeface="Times New Roman"/>
              </a:rPr>
              <a:t>L. </a:t>
            </a:r>
            <a:r>
              <a:rPr lang="en-US" sz="2000" spc="-5" dirty="0">
                <a:cs typeface="Times New Roman"/>
              </a:rPr>
              <a:t> Teaching. </a:t>
            </a:r>
            <a:r>
              <a:rPr lang="en-US" sz="2000" spc="-5" dirty="0" err="1">
                <a:cs typeface="Times New Roman"/>
              </a:rPr>
              <a:t>Goodheart</a:t>
            </a:r>
            <a:r>
              <a:rPr lang="en-US" sz="2000" spc="-5" dirty="0">
                <a:cs typeface="Times New Roman"/>
              </a:rPr>
              <a:t>-Wilcox, </a:t>
            </a:r>
            <a:r>
              <a:rPr lang="en-US" sz="2000" dirty="0">
                <a:cs typeface="Times New Roman"/>
              </a:rPr>
              <a:t>2010. 229-234.</a:t>
            </a:r>
            <a:r>
              <a:rPr lang="en-US" sz="2000" spc="-45" dirty="0">
                <a:cs typeface="Times New Roman"/>
              </a:rPr>
              <a:t> </a:t>
            </a:r>
            <a:r>
              <a:rPr lang="en-US" sz="2000" spc="-5" dirty="0">
                <a:cs typeface="Times New Roman"/>
              </a:rPr>
              <a:t>Print.</a:t>
            </a:r>
            <a:endParaRPr lang="en-US" sz="2000" dirty="0">
              <a:cs typeface="Times New Roman"/>
            </a:endParaRPr>
          </a:p>
          <a:p>
            <a:pPr marL="355600" marR="46355" indent="-342900">
              <a:spcBef>
                <a:spcPts val="480"/>
              </a:spcBef>
              <a:buChar char="•"/>
              <a:tabLst>
                <a:tab pos="354965" algn="l"/>
                <a:tab pos="355600" algn="l"/>
              </a:tabLst>
            </a:pPr>
            <a:r>
              <a:rPr lang="en-US" sz="2000" spc="-5" dirty="0">
                <a:cs typeface="Times New Roman"/>
              </a:rPr>
              <a:t>Putting </a:t>
            </a:r>
            <a:r>
              <a:rPr lang="en-US" sz="2000" dirty="0">
                <a:cs typeface="Times New Roman"/>
              </a:rPr>
              <a:t>It </a:t>
            </a:r>
            <a:r>
              <a:rPr lang="en-US" sz="2000" spc="-5" dirty="0">
                <a:cs typeface="Times New Roman"/>
              </a:rPr>
              <a:t>All Together Education </a:t>
            </a:r>
            <a:r>
              <a:rPr lang="en-US" sz="2000" dirty="0">
                <a:cs typeface="Times New Roman"/>
              </a:rPr>
              <a:t>and </a:t>
            </a:r>
            <a:r>
              <a:rPr lang="en-US" sz="2000" spc="-5" dirty="0">
                <a:cs typeface="Times New Roman"/>
              </a:rPr>
              <a:t>Training; The Curriculum Center  </a:t>
            </a:r>
            <a:r>
              <a:rPr lang="en-US" sz="2000" dirty="0">
                <a:cs typeface="Times New Roman"/>
              </a:rPr>
              <a:t>for </a:t>
            </a:r>
            <a:r>
              <a:rPr lang="en-US" sz="2000" spc="-10" dirty="0">
                <a:cs typeface="Times New Roman"/>
              </a:rPr>
              <a:t>Family </a:t>
            </a:r>
            <a:r>
              <a:rPr lang="en-US" sz="2000" dirty="0">
                <a:cs typeface="Times New Roman"/>
              </a:rPr>
              <a:t>and </a:t>
            </a:r>
            <a:r>
              <a:rPr lang="en-US" sz="2000" spc="-5" dirty="0">
                <a:cs typeface="Times New Roman"/>
              </a:rPr>
              <a:t>Consumer Sciences Texas Tech University. </a:t>
            </a:r>
            <a:r>
              <a:rPr lang="en-US" sz="2000" dirty="0">
                <a:cs typeface="Times New Roman"/>
              </a:rPr>
              <a:t>232 – 237,  </a:t>
            </a:r>
            <a:r>
              <a:rPr lang="en-US" sz="2000" spc="-5" dirty="0">
                <a:cs typeface="Times New Roman"/>
              </a:rPr>
              <a:t>279-280.</a:t>
            </a:r>
            <a:r>
              <a:rPr lang="en-US" sz="2000" spc="-45" dirty="0">
                <a:cs typeface="Times New Roman"/>
              </a:rPr>
              <a:t> </a:t>
            </a:r>
            <a:r>
              <a:rPr lang="en-US" sz="2000" spc="-5" dirty="0">
                <a:cs typeface="Times New Roman"/>
                <a:hlinkClick r:id="rId2"/>
              </a:rPr>
              <a:t>www.depts.ttu.edu/hs/ccfcs</a:t>
            </a:r>
            <a:endParaRPr lang="en-US" sz="2000" dirty="0">
              <a:cs typeface="Times New Roman"/>
            </a:endParaRPr>
          </a:p>
          <a:p>
            <a:endParaRPr lang="en-US" sz="2000" dirty="0"/>
          </a:p>
        </p:txBody>
      </p:sp>
    </p:spTree>
    <p:extLst>
      <p:ext uri="{BB962C8B-B14F-4D97-AF65-F5344CB8AC3E}">
        <p14:creationId xmlns:p14="http://schemas.microsoft.com/office/powerpoint/2010/main" val="57504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6AEC6-D941-4A2B-A6E0-3B6DB6BA9A1E}"/>
              </a:ext>
            </a:extLst>
          </p:cNvPr>
          <p:cNvSpPr>
            <a:spLocks noGrp="1"/>
          </p:cNvSpPr>
          <p:nvPr>
            <p:ph type="title"/>
          </p:nvPr>
        </p:nvSpPr>
        <p:spPr/>
        <p:txBody>
          <a:bodyPr/>
          <a:lstStyle/>
          <a:p>
            <a:r>
              <a:rPr lang="en-US" dirty="0"/>
              <a:t>Discuss</a:t>
            </a:r>
          </a:p>
        </p:txBody>
      </p:sp>
      <p:sp>
        <p:nvSpPr>
          <p:cNvPr id="7" name="Text Placeholder 6">
            <a:extLst>
              <a:ext uri="{FF2B5EF4-FFF2-40B4-BE49-F238E27FC236}">
                <a16:creationId xmlns:a16="http://schemas.microsoft.com/office/drawing/2014/main" id="{0FA8657C-126C-4AEC-8B3E-48D32077C378}"/>
              </a:ext>
            </a:extLst>
          </p:cNvPr>
          <p:cNvSpPr>
            <a:spLocks noGrp="1"/>
          </p:cNvSpPr>
          <p:nvPr>
            <p:ph sz="half" idx="1"/>
          </p:nvPr>
        </p:nvSpPr>
        <p:spPr>
          <a:xfrm>
            <a:off x="740664" y="1455174"/>
            <a:ext cx="9907671" cy="2900516"/>
          </a:xfrm>
        </p:spPr>
        <p:txBody>
          <a:bodyPr anchor="ctr"/>
          <a:lstStyle/>
          <a:p>
            <a:pPr algn="ctr"/>
            <a:r>
              <a:rPr lang="en-US" sz="3600" dirty="0">
                <a:hlinkClick r:id="rId3"/>
              </a:rPr>
              <a:t>Parent Conference</a:t>
            </a:r>
            <a:endParaRPr lang="en-US" sz="3600" dirty="0"/>
          </a:p>
        </p:txBody>
      </p:sp>
      <p:sp>
        <p:nvSpPr>
          <p:cNvPr id="8" name="Content Placeholder 3">
            <a:extLst>
              <a:ext uri="{FF2B5EF4-FFF2-40B4-BE49-F238E27FC236}">
                <a16:creationId xmlns:a16="http://schemas.microsoft.com/office/drawing/2014/main" id="{6BBFAB7E-DA4E-4962-B4EB-21D3A08B9B59}"/>
              </a:ext>
            </a:extLst>
          </p:cNvPr>
          <p:cNvSpPr txBox="1">
            <a:spLocks/>
          </p:cNvSpPr>
          <p:nvPr/>
        </p:nvSpPr>
        <p:spPr>
          <a:xfrm>
            <a:off x="737880" y="3254220"/>
            <a:ext cx="9907671" cy="2900517"/>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dirty="0"/>
              <a:t>Click on text above</a:t>
            </a:r>
          </a:p>
        </p:txBody>
      </p:sp>
    </p:spTree>
    <p:extLst>
      <p:ext uri="{BB962C8B-B14F-4D97-AF65-F5344CB8AC3E}">
        <p14:creationId xmlns:p14="http://schemas.microsoft.com/office/powerpoint/2010/main" val="4001477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940DB-CCDD-4DAD-8A89-E96348A022FE}"/>
              </a:ext>
            </a:extLst>
          </p:cNvPr>
          <p:cNvSpPr>
            <a:spLocks noGrp="1"/>
          </p:cNvSpPr>
          <p:nvPr>
            <p:ph type="title"/>
          </p:nvPr>
        </p:nvSpPr>
        <p:spPr/>
        <p:txBody>
          <a:bodyPr/>
          <a:lstStyle/>
          <a:p>
            <a:r>
              <a:rPr lang="en-US" dirty="0"/>
              <a:t>Great Beginnings…</a:t>
            </a:r>
          </a:p>
        </p:txBody>
      </p:sp>
      <p:sp>
        <p:nvSpPr>
          <p:cNvPr id="3" name="Content Placeholder 2">
            <a:extLst>
              <a:ext uri="{FF2B5EF4-FFF2-40B4-BE49-F238E27FC236}">
                <a16:creationId xmlns:a16="http://schemas.microsoft.com/office/drawing/2014/main" id="{75FBFF0E-3E48-4F89-8834-FA7DE603AFA9}"/>
              </a:ext>
            </a:extLst>
          </p:cNvPr>
          <p:cNvSpPr>
            <a:spLocks noGrp="1"/>
          </p:cNvSpPr>
          <p:nvPr>
            <p:ph sz="half" idx="1"/>
          </p:nvPr>
        </p:nvSpPr>
        <p:spPr/>
        <p:txBody>
          <a:bodyPr/>
          <a:lstStyle/>
          <a:p>
            <a:r>
              <a:rPr lang="en-US" dirty="0"/>
              <a:t>First days of school</a:t>
            </a:r>
          </a:p>
          <a:p>
            <a:pPr lvl="1"/>
            <a:r>
              <a:rPr lang="en-US" dirty="0"/>
              <a:t>What should be discussed?</a:t>
            </a:r>
          </a:p>
          <a:p>
            <a:pPr lvl="1"/>
            <a:r>
              <a:rPr lang="en-US" dirty="0"/>
              <a:t>How can you be in contact?</a:t>
            </a:r>
          </a:p>
          <a:p>
            <a:endParaRPr lang="en-US" dirty="0"/>
          </a:p>
        </p:txBody>
      </p:sp>
    </p:spTree>
    <p:extLst>
      <p:ext uri="{BB962C8B-B14F-4D97-AF65-F5344CB8AC3E}">
        <p14:creationId xmlns:p14="http://schemas.microsoft.com/office/powerpoint/2010/main" val="1829939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522A2-CB38-41DA-862E-A163B0B3845A}"/>
              </a:ext>
            </a:extLst>
          </p:cNvPr>
          <p:cNvSpPr>
            <a:spLocks noGrp="1"/>
          </p:cNvSpPr>
          <p:nvPr>
            <p:ph type="title"/>
          </p:nvPr>
        </p:nvSpPr>
        <p:spPr/>
        <p:txBody>
          <a:bodyPr/>
          <a:lstStyle/>
          <a:p>
            <a:r>
              <a:rPr lang="en-US" dirty="0"/>
              <a:t>Keep Communication Going</a:t>
            </a:r>
          </a:p>
        </p:txBody>
      </p:sp>
      <p:sp>
        <p:nvSpPr>
          <p:cNvPr id="4" name="Content Placeholder 3">
            <a:extLst>
              <a:ext uri="{FF2B5EF4-FFF2-40B4-BE49-F238E27FC236}">
                <a16:creationId xmlns:a16="http://schemas.microsoft.com/office/drawing/2014/main" id="{97CEEA48-6D54-409C-8C86-E7DF7BFB44A0}"/>
              </a:ext>
            </a:extLst>
          </p:cNvPr>
          <p:cNvSpPr>
            <a:spLocks noGrp="1"/>
          </p:cNvSpPr>
          <p:nvPr>
            <p:ph sz="half" idx="1"/>
          </p:nvPr>
        </p:nvSpPr>
        <p:spPr/>
        <p:txBody>
          <a:bodyPr/>
          <a:lstStyle/>
          <a:p>
            <a:pPr lvl="1"/>
            <a:r>
              <a:rPr lang="en-US" dirty="0"/>
              <a:t>Conduct regular meetings as needed</a:t>
            </a:r>
          </a:p>
          <a:p>
            <a:pPr lvl="1"/>
            <a:r>
              <a:rPr lang="en-US" dirty="0"/>
              <a:t>Encourage parents to visit the classroom</a:t>
            </a:r>
          </a:p>
          <a:p>
            <a:pPr lvl="1"/>
            <a:r>
              <a:rPr lang="en-US" dirty="0"/>
              <a:t>Share information by phone</a:t>
            </a:r>
          </a:p>
          <a:p>
            <a:pPr lvl="1"/>
            <a:r>
              <a:rPr lang="en-US" dirty="0"/>
              <a:t>Create a webpage/website and keep it updated</a:t>
            </a:r>
          </a:p>
          <a:p>
            <a:pPr lvl="1"/>
            <a:r>
              <a:rPr lang="en-US" dirty="0"/>
              <a:t>Keep a folder on each student that records events in the classroom or has special  papers on file for parents to review</a:t>
            </a:r>
          </a:p>
          <a:p>
            <a:pPr lvl="1"/>
            <a:r>
              <a:rPr lang="en-US" dirty="0"/>
              <a:t>Post the weekly lesson plans and schedule. Let parents know what topics are being  studied.</a:t>
            </a:r>
          </a:p>
          <a:p>
            <a:pPr lvl="1"/>
            <a:endParaRPr lang="en-US" dirty="0"/>
          </a:p>
          <a:p>
            <a:endParaRPr lang="en-US" dirty="0"/>
          </a:p>
        </p:txBody>
      </p:sp>
    </p:spTree>
    <p:extLst>
      <p:ext uri="{BB962C8B-B14F-4D97-AF65-F5344CB8AC3E}">
        <p14:creationId xmlns:p14="http://schemas.microsoft.com/office/powerpoint/2010/main" val="2654782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522A2-CB38-41DA-862E-A163B0B3845A}"/>
              </a:ext>
            </a:extLst>
          </p:cNvPr>
          <p:cNvSpPr>
            <a:spLocks noGrp="1"/>
          </p:cNvSpPr>
          <p:nvPr>
            <p:ph type="title"/>
          </p:nvPr>
        </p:nvSpPr>
        <p:spPr/>
        <p:txBody>
          <a:bodyPr/>
          <a:lstStyle/>
          <a:p>
            <a:r>
              <a:rPr lang="en-US" dirty="0"/>
              <a:t>Keep Communication Going</a:t>
            </a:r>
          </a:p>
        </p:txBody>
      </p:sp>
      <p:sp>
        <p:nvSpPr>
          <p:cNvPr id="4" name="Content Placeholder 3">
            <a:extLst>
              <a:ext uri="{FF2B5EF4-FFF2-40B4-BE49-F238E27FC236}">
                <a16:creationId xmlns:a16="http://schemas.microsoft.com/office/drawing/2014/main" id="{97CEEA48-6D54-409C-8C86-E7DF7BFB44A0}"/>
              </a:ext>
            </a:extLst>
          </p:cNvPr>
          <p:cNvSpPr>
            <a:spLocks noGrp="1"/>
          </p:cNvSpPr>
          <p:nvPr>
            <p:ph sz="half" idx="1"/>
          </p:nvPr>
        </p:nvSpPr>
        <p:spPr/>
        <p:txBody>
          <a:bodyPr/>
          <a:lstStyle/>
          <a:p>
            <a:pPr lvl="1"/>
            <a:r>
              <a:rPr lang="en-US" dirty="0"/>
              <a:t>Send home “happy notes”</a:t>
            </a:r>
          </a:p>
          <a:p>
            <a:pPr lvl="1"/>
            <a:r>
              <a:rPr lang="en-US" dirty="0"/>
              <a:t>Give parents copies of developmental checklists, individualized lesson plans, and  other material that pertain to their child.</a:t>
            </a:r>
          </a:p>
          <a:p>
            <a:pPr lvl="1"/>
            <a:r>
              <a:rPr lang="en-US" dirty="0"/>
              <a:t>Develop a calendar of events to be sent out at  the beginning of each month.</a:t>
            </a:r>
          </a:p>
          <a:p>
            <a:pPr lvl="1"/>
            <a:endParaRPr lang="en-US" dirty="0"/>
          </a:p>
          <a:p>
            <a:endParaRPr lang="en-US" dirty="0"/>
          </a:p>
        </p:txBody>
      </p:sp>
    </p:spTree>
    <p:extLst>
      <p:ext uri="{BB962C8B-B14F-4D97-AF65-F5344CB8AC3E}">
        <p14:creationId xmlns:p14="http://schemas.microsoft.com/office/powerpoint/2010/main" val="4094382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457E9-7EFC-4FDA-BFB7-6BFD27395FEE}"/>
              </a:ext>
            </a:extLst>
          </p:cNvPr>
          <p:cNvSpPr>
            <a:spLocks noGrp="1"/>
          </p:cNvSpPr>
          <p:nvPr>
            <p:ph type="title"/>
          </p:nvPr>
        </p:nvSpPr>
        <p:spPr/>
        <p:txBody>
          <a:bodyPr/>
          <a:lstStyle/>
          <a:p>
            <a:r>
              <a:rPr lang="en-US" dirty="0"/>
              <a:t>Overview</a:t>
            </a:r>
          </a:p>
        </p:txBody>
      </p:sp>
      <p:sp>
        <p:nvSpPr>
          <p:cNvPr id="5" name="Content Placeholder 4">
            <a:extLst>
              <a:ext uri="{FF2B5EF4-FFF2-40B4-BE49-F238E27FC236}">
                <a16:creationId xmlns:a16="http://schemas.microsoft.com/office/drawing/2014/main" id="{B1A2DD09-1070-4DC3-B6A3-00BA73058D92}"/>
              </a:ext>
            </a:extLst>
          </p:cNvPr>
          <p:cNvSpPr>
            <a:spLocks noGrp="1"/>
          </p:cNvSpPr>
          <p:nvPr>
            <p:ph sz="half" idx="1"/>
          </p:nvPr>
        </p:nvSpPr>
        <p:spPr/>
        <p:txBody>
          <a:bodyPr/>
          <a:lstStyle/>
          <a:p>
            <a:pPr lvl="1"/>
            <a:r>
              <a:rPr lang="en-US" dirty="0"/>
              <a:t>Exchange important information on the first day of school.</a:t>
            </a:r>
          </a:p>
          <a:p>
            <a:pPr lvl="1"/>
            <a:r>
              <a:rPr lang="en-US" dirty="0"/>
              <a:t>Conduct regular parent conferences.</a:t>
            </a:r>
          </a:p>
          <a:p>
            <a:pPr lvl="1"/>
            <a:r>
              <a:rPr lang="en-US" dirty="0"/>
              <a:t>Conduct regular meetings as needed.</a:t>
            </a:r>
          </a:p>
          <a:p>
            <a:pPr lvl="1"/>
            <a:r>
              <a:rPr lang="en-US" dirty="0"/>
              <a:t>Encourage parents to visit their children in the classroom or observe.</a:t>
            </a:r>
          </a:p>
          <a:p>
            <a:pPr lvl="1"/>
            <a:r>
              <a:rPr lang="en-US" dirty="0"/>
              <a:t>Call parents and share information by phone.</a:t>
            </a:r>
          </a:p>
          <a:p>
            <a:pPr lvl="1"/>
            <a:r>
              <a:rPr lang="en-US" dirty="0"/>
              <a:t>Send newsletters home.</a:t>
            </a:r>
          </a:p>
          <a:p>
            <a:pPr lvl="1"/>
            <a:r>
              <a:rPr lang="en-US" dirty="0"/>
              <a:t>Keep a folder on each student that records events in the classroom or has special papers on  file for parents to review.</a:t>
            </a:r>
          </a:p>
          <a:p>
            <a:endParaRPr lang="en-US" dirty="0"/>
          </a:p>
        </p:txBody>
      </p:sp>
    </p:spTree>
    <p:extLst>
      <p:ext uri="{BB962C8B-B14F-4D97-AF65-F5344CB8AC3E}">
        <p14:creationId xmlns:p14="http://schemas.microsoft.com/office/powerpoint/2010/main" val="286235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457E9-7EFC-4FDA-BFB7-6BFD27395FEE}"/>
              </a:ext>
            </a:extLst>
          </p:cNvPr>
          <p:cNvSpPr>
            <a:spLocks noGrp="1"/>
          </p:cNvSpPr>
          <p:nvPr>
            <p:ph type="title"/>
          </p:nvPr>
        </p:nvSpPr>
        <p:spPr/>
        <p:txBody>
          <a:bodyPr/>
          <a:lstStyle/>
          <a:p>
            <a:r>
              <a:rPr lang="en-US" dirty="0"/>
              <a:t>Overview</a:t>
            </a:r>
          </a:p>
        </p:txBody>
      </p:sp>
      <p:sp>
        <p:nvSpPr>
          <p:cNvPr id="5" name="Content Placeholder 4">
            <a:extLst>
              <a:ext uri="{FF2B5EF4-FFF2-40B4-BE49-F238E27FC236}">
                <a16:creationId xmlns:a16="http://schemas.microsoft.com/office/drawing/2014/main" id="{B1A2DD09-1070-4DC3-B6A3-00BA73058D92}"/>
              </a:ext>
            </a:extLst>
          </p:cNvPr>
          <p:cNvSpPr>
            <a:spLocks noGrp="1"/>
          </p:cNvSpPr>
          <p:nvPr>
            <p:ph sz="half" idx="1"/>
          </p:nvPr>
        </p:nvSpPr>
        <p:spPr/>
        <p:txBody>
          <a:bodyPr/>
          <a:lstStyle/>
          <a:p>
            <a:pPr lvl="1"/>
            <a:r>
              <a:rPr lang="en-US" dirty="0"/>
              <a:t>Post the weekly lesson plans and schedule. Let parents know what topics are being studied.</a:t>
            </a:r>
          </a:p>
          <a:p>
            <a:pPr lvl="1"/>
            <a:r>
              <a:rPr lang="en-US" dirty="0"/>
              <a:t>Send home “happy notes” with highlights or accomplishments of the student’s day.</a:t>
            </a:r>
          </a:p>
          <a:p>
            <a:pPr lvl="1"/>
            <a:r>
              <a:rPr lang="en-US" dirty="0"/>
              <a:t>Give parents copies of developmental checklists, individualized lesson plans, and other  material that pertain to their child.</a:t>
            </a:r>
          </a:p>
          <a:p>
            <a:pPr lvl="1"/>
            <a:r>
              <a:rPr lang="en-US" dirty="0"/>
              <a:t>Develop a calendar of events to be sent out at the beginning of each month.</a:t>
            </a:r>
          </a:p>
          <a:p>
            <a:endParaRPr lang="en-US" dirty="0"/>
          </a:p>
        </p:txBody>
      </p:sp>
    </p:spTree>
    <p:extLst>
      <p:ext uri="{BB962C8B-B14F-4D97-AF65-F5344CB8AC3E}">
        <p14:creationId xmlns:p14="http://schemas.microsoft.com/office/powerpoint/2010/main" val="2026084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5047-608B-4729-9A40-1F371D103277}"/>
              </a:ext>
            </a:extLst>
          </p:cNvPr>
          <p:cNvSpPr>
            <a:spLocks noGrp="1"/>
          </p:cNvSpPr>
          <p:nvPr>
            <p:ph type="title"/>
          </p:nvPr>
        </p:nvSpPr>
        <p:spPr/>
        <p:txBody>
          <a:bodyPr/>
          <a:lstStyle/>
          <a:p>
            <a:r>
              <a:rPr lang="en-US" dirty="0"/>
              <a:t>Parent-Teacher Conferences</a:t>
            </a:r>
          </a:p>
        </p:txBody>
      </p:sp>
      <p:sp>
        <p:nvSpPr>
          <p:cNvPr id="3" name="Content Placeholder 2">
            <a:extLst>
              <a:ext uri="{FF2B5EF4-FFF2-40B4-BE49-F238E27FC236}">
                <a16:creationId xmlns:a16="http://schemas.microsoft.com/office/drawing/2014/main" id="{A72AC733-924E-4AB4-B518-EE19D2209F04}"/>
              </a:ext>
            </a:extLst>
          </p:cNvPr>
          <p:cNvSpPr>
            <a:spLocks noGrp="1"/>
          </p:cNvSpPr>
          <p:nvPr>
            <p:ph sz="half" idx="1"/>
          </p:nvPr>
        </p:nvSpPr>
        <p:spPr/>
        <p:txBody>
          <a:bodyPr/>
          <a:lstStyle/>
          <a:p>
            <a:pPr lvl="1"/>
            <a:r>
              <a:rPr lang="en-US" dirty="0"/>
              <a:t>Who?</a:t>
            </a:r>
          </a:p>
          <a:p>
            <a:pPr lvl="1"/>
            <a:r>
              <a:rPr lang="en-US" dirty="0"/>
              <a:t>What?</a:t>
            </a:r>
          </a:p>
          <a:p>
            <a:pPr lvl="1"/>
            <a:r>
              <a:rPr lang="en-US" dirty="0"/>
              <a:t>When?</a:t>
            </a:r>
          </a:p>
          <a:p>
            <a:pPr lvl="1"/>
            <a:r>
              <a:rPr lang="en-US" dirty="0"/>
              <a:t>Where?</a:t>
            </a:r>
          </a:p>
          <a:p>
            <a:pPr lvl="1"/>
            <a:r>
              <a:rPr lang="en-US" dirty="0"/>
              <a:t>Why?</a:t>
            </a:r>
          </a:p>
          <a:p>
            <a:pPr lvl="1"/>
            <a:endParaRPr lang="en-US" dirty="0"/>
          </a:p>
          <a:p>
            <a:pPr lvl="1"/>
            <a:endParaRPr lang="en-US" dirty="0"/>
          </a:p>
          <a:p>
            <a:endParaRPr lang="en-US" dirty="0"/>
          </a:p>
        </p:txBody>
      </p:sp>
    </p:spTree>
    <p:extLst>
      <p:ext uri="{BB962C8B-B14F-4D97-AF65-F5344CB8AC3E}">
        <p14:creationId xmlns:p14="http://schemas.microsoft.com/office/powerpoint/2010/main" val="3286863138"/>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schemas.microsoft.com/office/2006/metadata/properties"/>
    <ds:schemaRef ds:uri="http://purl.org/dc/terms/"/>
    <ds:schemaRef ds:uri="http://purl.org/dc/elements/1.1/"/>
    <ds:schemaRef ds:uri="http://schemas.microsoft.com/office/infopath/2007/PartnerControls"/>
    <ds:schemaRef ds:uri="http://schemas.openxmlformats.org/package/2006/metadata/core-properties"/>
    <ds:schemaRef ds:uri="http://schemas.microsoft.com/office/2006/documentManagement/types"/>
    <ds:schemaRef ds:uri="http://schemas.microsoft.com/sharepoint/v3"/>
    <ds:schemaRef ds:uri="http://purl.org/dc/dcmitype/"/>
    <ds:schemaRef ds:uri="05d88611-e516-4d1a-b12e-39107e78b3d0"/>
    <ds:schemaRef ds:uri="56ea17bb-c96d-4826-b465-01eec0dd23dd"/>
    <ds:schemaRef ds:uri="http://www.w3.org/XML/1998/namespace"/>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84</TotalTime>
  <Words>835</Words>
  <Application>Microsoft Office PowerPoint</Application>
  <PresentationFormat>Widescreen</PresentationFormat>
  <Paragraphs>85</Paragraphs>
  <Slides>12</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.AppleSystemUIFont</vt:lpstr>
      <vt:lpstr>Arial</vt:lpstr>
      <vt:lpstr>Calibri</vt:lpstr>
      <vt:lpstr>Open Sans</vt:lpstr>
      <vt:lpstr>Open Sans SemiBold</vt:lpstr>
      <vt:lpstr>Times New Roman</vt:lpstr>
      <vt:lpstr>2_Office Theme</vt:lpstr>
      <vt:lpstr>3_Office Theme</vt:lpstr>
      <vt:lpstr>Communicating with Parents Practicum in Education and Training </vt:lpstr>
      <vt:lpstr>PowerPoint Presentation</vt:lpstr>
      <vt:lpstr>Discuss</vt:lpstr>
      <vt:lpstr>Great Beginnings…</vt:lpstr>
      <vt:lpstr>Keep Communication Going</vt:lpstr>
      <vt:lpstr>Keep Communication Going</vt:lpstr>
      <vt:lpstr>Overview</vt:lpstr>
      <vt:lpstr>Overview</vt:lpstr>
      <vt:lpstr>Parent-Teacher Conferences</vt:lpstr>
      <vt:lpstr>Tips</vt:lpstr>
      <vt:lpstr>Tips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12</cp:revision>
  <cp:lastPrinted>2017-07-07T16:17:37Z</cp:lastPrinted>
  <dcterms:created xsi:type="dcterms:W3CDTF">2017-07-11T23:58:30Z</dcterms:created>
  <dcterms:modified xsi:type="dcterms:W3CDTF">2018-01-22T22:48:37Z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