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41"/>
  </p:notesMasterIdLst>
  <p:handoutMasterIdLst>
    <p:handoutMasterId r:id="rId42"/>
  </p:handoutMasterIdLst>
  <p:sldIdLst>
    <p:sldId id="322" r:id="rId6"/>
    <p:sldId id="319" r:id="rId7"/>
    <p:sldId id="323" r:id="rId8"/>
    <p:sldId id="324" r:id="rId9"/>
    <p:sldId id="325" r:id="rId10"/>
    <p:sldId id="326" r:id="rId11"/>
    <p:sldId id="327" r:id="rId12"/>
    <p:sldId id="328" r:id="rId13"/>
    <p:sldId id="329" r:id="rId14"/>
    <p:sldId id="330" r:id="rId15"/>
    <p:sldId id="331" r:id="rId16"/>
    <p:sldId id="332" r:id="rId17"/>
    <p:sldId id="333" r:id="rId18"/>
    <p:sldId id="334" r:id="rId19"/>
    <p:sldId id="335" r:id="rId20"/>
    <p:sldId id="336" r:id="rId21"/>
    <p:sldId id="337" r:id="rId22"/>
    <p:sldId id="338" r:id="rId23"/>
    <p:sldId id="339" r:id="rId24"/>
    <p:sldId id="340" r:id="rId25"/>
    <p:sldId id="341" r:id="rId26"/>
    <p:sldId id="342" r:id="rId27"/>
    <p:sldId id="343" r:id="rId28"/>
    <p:sldId id="344" r:id="rId29"/>
    <p:sldId id="345" r:id="rId30"/>
    <p:sldId id="346" r:id="rId31"/>
    <p:sldId id="347" r:id="rId32"/>
    <p:sldId id="348" r:id="rId33"/>
    <p:sldId id="349" r:id="rId34"/>
    <p:sldId id="350" r:id="rId35"/>
    <p:sldId id="351" r:id="rId36"/>
    <p:sldId id="352" r:id="rId37"/>
    <p:sldId id="353" r:id="rId38"/>
    <p:sldId id="354" r:id="rId39"/>
    <p:sldId id="355" r:id="rId4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71904" autoAdjust="0"/>
  </p:normalViewPr>
  <p:slideViewPr>
    <p:cSldViewPr snapToGrid="0">
      <p:cViewPr>
        <p:scale>
          <a:sx n="48" d="100"/>
          <a:sy n="48" d="100"/>
        </p:scale>
        <p:origin x="1380" y="44"/>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4" d="100"/>
          <a:sy n="64" d="100"/>
        </p:scale>
        <p:origin x="2395" y="8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1E05D9-16BA-4E35-9CD2-54F8E2FFF48B}"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198EB47C-86AA-43E4-AF5E-B7558B530AE6}">
      <dgm:prSet phldrT="[Text]"/>
      <dgm:spPr/>
      <dgm:t>
        <a:bodyPr/>
        <a:lstStyle/>
        <a:p>
          <a:r>
            <a:rPr lang="en-US" dirty="0">
              <a:solidFill>
                <a:schemeClr val="tx1"/>
              </a:solidFill>
            </a:rPr>
            <a:t>Beginning stage</a:t>
          </a:r>
        </a:p>
      </dgm:t>
    </dgm:pt>
    <dgm:pt modelId="{50ECB910-16CF-47C7-87A9-B767E2DE71BC}" type="parTrans" cxnId="{17610B17-72BC-422F-87C2-D7A6CF5F8CD7}">
      <dgm:prSet/>
      <dgm:spPr/>
      <dgm:t>
        <a:bodyPr/>
        <a:lstStyle/>
        <a:p>
          <a:endParaRPr lang="en-US"/>
        </a:p>
      </dgm:t>
    </dgm:pt>
    <dgm:pt modelId="{EDEB94D9-8BFB-476A-89A8-63929DF22B24}" type="sibTrans" cxnId="{17610B17-72BC-422F-87C2-D7A6CF5F8CD7}">
      <dgm:prSet/>
      <dgm:spPr/>
      <dgm:t>
        <a:bodyPr/>
        <a:lstStyle/>
        <a:p>
          <a:endParaRPr lang="en-US" dirty="0"/>
        </a:p>
      </dgm:t>
    </dgm:pt>
    <dgm:pt modelId="{63561805-1164-470F-9639-5732A851E19A}">
      <dgm:prSet phldrT="[Text]"/>
      <dgm:spPr/>
      <dgm:t>
        <a:bodyPr/>
        <a:lstStyle/>
        <a:p>
          <a:r>
            <a:rPr lang="en-US" dirty="0">
              <a:solidFill>
                <a:schemeClr val="tx1"/>
              </a:solidFill>
            </a:rPr>
            <a:t>Parenting stage</a:t>
          </a:r>
        </a:p>
      </dgm:t>
    </dgm:pt>
    <dgm:pt modelId="{B14DF80B-5044-418B-B69D-7712BC221ADF}" type="parTrans" cxnId="{2BB5752C-F8C9-4C9C-8B2B-0591D828FBE0}">
      <dgm:prSet/>
      <dgm:spPr/>
      <dgm:t>
        <a:bodyPr/>
        <a:lstStyle/>
        <a:p>
          <a:endParaRPr lang="en-US"/>
        </a:p>
      </dgm:t>
    </dgm:pt>
    <dgm:pt modelId="{E49B8A7C-C5E7-4FE3-BB00-F280B7F3F0D9}" type="sibTrans" cxnId="{2BB5752C-F8C9-4C9C-8B2B-0591D828FBE0}">
      <dgm:prSet/>
      <dgm:spPr/>
      <dgm:t>
        <a:bodyPr/>
        <a:lstStyle/>
        <a:p>
          <a:endParaRPr lang="en-US" dirty="0"/>
        </a:p>
      </dgm:t>
    </dgm:pt>
    <dgm:pt modelId="{98CE525C-B6AB-4769-A1AA-5564AF938FB2}">
      <dgm:prSet phldrT="[Text]"/>
      <dgm:spPr/>
      <dgm:t>
        <a:bodyPr/>
        <a:lstStyle/>
        <a:p>
          <a:r>
            <a:rPr lang="en-US" dirty="0">
              <a:solidFill>
                <a:schemeClr val="tx1"/>
              </a:solidFill>
            </a:rPr>
            <a:t>Launching stage</a:t>
          </a:r>
        </a:p>
      </dgm:t>
    </dgm:pt>
    <dgm:pt modelId="{2DDCC357-391C-483E-9995-4CAB9F3A74CA}" type="parTrans" cxnId="{A5E85165-46A0-431B-95DB-F58DA2A7FA69}">
      <dgm:prSet/>
      <dgm:spPr/>
      <dgm:t>
        <a:bodyPr/>
        <a:lstStyle/>
        <a:p>
          <a:endParaRPr lang="en-US"/>
        </a:p>
      </dgm:t>
    </dgm:pt>
    <dgm:pt modelId="{88DB68A9-463E-4F1A-A638-E64E12F1A8B6}" type="sibTrans" cxnId="{A5E85165-46A0-431B-95DB-F58DA2A7FA69}">
      <dgm:prSet/>
      <dgm:spPr/>
      <dgm:t>
        <a:bodyPr/>
        <a:lstStyle/>
        <a:p>
          <a:endParaRPr lang="en-US" dirty="0"/>
        </a:p>
      </dgm:t>
    </dgm:pt>
    <dgm:pt modelId="{E5D7047F-285A-4D18-87DA-4A639C629310}">
      <dgm:prSet phldrT="[Text]"/>
      <dgm:spPr/>
      <dgm:t>
        <a:bodyPr/>
        <a:lstStyle/>
        <a:p>
          <a:r>
            <a:rPr lang="en-US" dirty="0">
              <a:solidFill>
                <a:schemeClr val="tx1"/>
              </a:solidFill>
            </a:rPr>
            <a:t>Mid-years stage</a:t>
          </a:r>
        </a:p>
      </dgm:t>
    </dgm:pt>
    <dgm:pt modelId="{06844679-0E41-45AF-B884-9631CE2DEAEF}" type="parTrans" cxnId="{290D12A1-BBC6-4FA7-B38C-669CAB653301}">
      <dgm:prSet/>
      <dgm:spPr/>
      <dgm:t>
        <a:bodyPr/>
        <a:lstStyle/>
        <a:p>
          <a:endParaRPr lang="en-US"/>
        </a:p>
      </dgm:t>
    </dgm:pt>
    <dgm:pt modelId="{D85F8B50-D709-430B-875B-C2903C154FB1}" type="sibTrans" cxnId="{290D12A1-BBC6-4FA7-B38C-669CAB653301}">
      <dgm:prSet/>
      <dgm:spPr/>
      <dgm:t>
        <a:bodyPr/>
        <a:lstStyle/>
        <a:p>
          <a:endParaRPr lang="en-US" dirty="0"/>
        </a:p>
      </dgm:t>
    </dgm:pt>
    <dgm:pt modelId="{5BA0C012-07C1-47C6-AA41-209F37D8198B}">
      <dgm:prSet phldrT="[Text]"/>
      <dgm:spPr/>
      <dgm:t>
        <a:bodyPr/>
        <a:lstStyle/>
        <a:p>
          <a:r>
            <a:rPr lang="en-US" dirty="0">
              <a:solidFill>
                <a:schemeClr val="tx1"/>
              </a:solidFill>
            </a:rPr>
            <a:t>Aging stage</a:t>
          </a:r>
        </a:p>
      </dgm:t>
    </dgm:pt>
    <dgm:pt modelId="{1B1470B0-47D3-4591-B672-590E1A1B6A23}" type="parTrans" cxnId="{197FE446-8850-4955-8C13-940C3BBDEDB8}">
      <dgm:prSet/>
      <dgm:spPr/>
      <dgm:t>
        <a:bodyPr/>
        <a:lstStyle/>
        <a:p>
          <a:endParaRPr lang="en-US"/>
        </a:p>
      </dgm:t>
    </dgm:pt>
    <dgm:pt modelId="{4BD31DC6-2859-43A1-B8FC-5A4EE35CF554}" type="sibTrans" cxnId="{197FE446-8850-4955-8C13-940C3BBDEDB8}">
      <dgm:prSet/>
      <dgm:spPr/>
      <dgm:t>
        <a:bodyPr/>
        <a:lstStyle/>
        <a:p>
          <a:endParaRPr lang="en-US" dirty="0"/>
        </a:p>
      </dgm:t>
    </dgm:pt>
    <dgm:pt modelId="{07E50B59-EF10-4C49-98BA-B239E0AA480E}">
      <dgm:prSet/>
      <dgm:spPr/>
      <dgm:t>
        <a:bodyPr/>
        <a:lstStyle/>
        <a:p>
          <a:r>
            <a:rPr lang="en-US" dirty="0">
              <a:solidFill>
                <a:schemeClr val="tx1"/>
              </a:solidFill>
            </a:rPr>
            <a:t>Childbearing stage</a:t>
          </a:r>
        </a:p>
      </dgm:t>
    </dgm:pt>
    <dgm:pt modelId="{6CFBB479-4A92-4BD9-BE84-85B9C589A305}" type="parTrans" cxnId="{2C6558D9-FD5D-4845-93BF-B38EA2995BFD}">
      <dgm:prSet/>
      <dgm:spPr/>
      <dgm:t>
        <a:bodyPr/>
        <a:lstStyle/>
        <a:p>
          <a:endParaRPr lang="en-US"/>
        </a:p>
      </dgm:t>
    </dgm:pt>
    <dgm:pt modelId="{3DFDDB6F-BE1B-489E-BA56-B6B66FF8C8E5}" type="sibTrans" cxnId="{2C6558D9-FD5D-4845-93BF-B38EA2995BFD}">
      <dgm:prSet/>
      <dgm:spPr/>
      <dgm:t>
        <a:bodyPr/>
        <a:lstStyle/>
        <a:p>
          <a:endParaRPr lang="en-US" dirty="0"/>
        </a:p>
      </dgm:t>
    </dgm:pt>
    <dgm:pt modelId="{E8FB62B2-C3F1-4BDE-BD32-64624089D4D2}" type="pres">
      <dgm:prSet presAssocID="{2A1E05D9-16BA-4E35-9CD2-54F8E2FFF48B}" presName="cycle" presStyleCnt="0">
        <dgm:presLayoutVars>
          <dgm:dir/>
          <dgm:resizeHandles val="exact"/>
        </dgm:presLayoutVars>
      </dgm:prSet>
      <dgm:spPr/>
    </dgm:pt>
    <dgm:pt modelId="{D3A255EF-8529-4389-85E1-A90A08DB9281}" type="pres">
      <dgm:prSet presAssocID="{198EB47C-86AA-43E4-AF5E-B7558B530AE6}" presName="node" presStyleLbl="node1" presStyleIdx="0" presStyleCnt="6">
        <dgm:presLayoutVars>
          <dgm:bulletEnabled val="1"/>
        </dgm:presLayoutVars>
      </dgm:prSet>
      <dgm:spPr/>
    </dgm:pt>
    <dgm:pt modelId="{31DF086E-6BAF-4BD4-98CF-75F78CD7D983}" type="pres">
      <dgm:prSet presAssocID="{EDEB94D9-8BFB-476A-89A8-63929DF22B24}" presName="sibTrans" presStyleLbl="sibTrans2D1" presStyleIdx="0" presStyleCnt="6"/>
      <dgm:spPr/>
    </dgm:pt>
    <dgm:pt modelId="{52FBB09E-6F28-4DA1-86E9-67003B2CE95A}" type="pres">
      <dgm:prSet presAssocID="{EDEB94D9-8BFB-476A-89A8-63929DF22B24}" presName="connectorText" presStyleLbl="sibTrans2D1" presStyleIdx="0" presStyleCnt="6"/>
      <dgm:spPr/>
    </dgm:pt>
    <dgm:pt modelId="{67B2B3E5-C42B-404D-A768-E1E3C1F7D07E}" type="pres">
      <dgm:prSet presAssocID="{07E50B59-EF10-4C49-98BA-B239E0AA480E}" presName="node" presStyleLbl="node1" presStyleIdx="1" presStyleCnt="6">
        <dgm:presLayoutVars>
          <dgm:bulletEnabled val="1"/>
        </dgm:presLayoutVars>
      </dgm:prSet>
      <dgm:spPr/>
    </dgm:pt>
    <dgm:pt modelId="{43E961B7-DAC1-4D3A-96C8-B49F32999BAB}" type="pres">
      <dgm:prSet presAssocID="{3DFDDB6F-BE1B-489E-BA56-B6B66FF8C8E5}" presName="sibTrans" presStyleLbl="sibTrans2D1" presStyleIdx="1" presStyleCnt="6"/>
      <dgm:spPr/>
    </dgm:pt>
    <dgm:pt modelId="{5FDA917B-2871-4063-B83C-01D123699755}" type="pres">
      <dgm:prSet presAssocID="{3DFDDB6F-BE1B-489E-BA56-B6B66FF8C8E5}" presName="connectorText" presStyleLbl="sibTrans2D1" presStyleIdx="1" presStyleCnt="6"/>
      <dgm:spPr/>
    </dgm:pt>
    <dgm:pt modelId="{499DB2CB-6FB8-4BD6-B09C-D6ED6B8BAF5B}" type="pres">
      <dgm:prSet presAssocID="{63561805-1164-470F-9639-5732A851E19A}" presName="node" presStyleLbl="node1" presStyleIdx="2" presStyleCnt="6">
        <dgm:presLayoutVars>
          <dgm:bulletEnabled val="1"/>
        </dgm:presLayoutVars>
      </dgm:prSet>
      <dgm:spPr/>
    </dgm:pt>
    <dgm:pt modelId="{B160D09F-19BB-4226-93C6-16371DD66859}" type="pres">
      <dgm:prSet presAssocID="{E49B8A7C-C5E7-4FE3-BB00-F280B7F3F0D9}" presName="sibTrans" presStyleLbl="sibTrans2D1" presStyleIdx="2" presStyleCnt="6"/>
      <dgm:spPr/>
    </dgm:pt>
    <dgm:pt modelId="{B593CD95-18B1-4B06-9461-69A19994089C}" type="pres">
      <dgm:prSet presAssocID="{E49B8A7C-C5E7-4FE3-BB00-F280B7F3F0D9}" presName="connectorText" presStyleLbl="sibTrans2D1" presStyleIdx="2" presStyleCnt="6"/>
      <dgm:spPr/>
    </dgm:pt>
    <dgm:pt modelId="{0CDDE91D-E42D-422F-B3B3-019D5E7770D8}" type="pres">
      <dgm:prSet presAssocID="{98CE525C-B6AB-4769-A1AA-5564AF938FB2}" presName="node" presStyleLbl="node1" presStyleIdx="3" presStyleCnt="6">
        <dgm:presLayoutVars>
          <dgm:bulletEnabled val="1"/>
        </dgm:presLayoutVars>
      </dgm:prSet>
      <dgm:spPr/>
    </dgm:pt>
    <dgm:pt modelId="{9BCC53D3-FBB0-44DB-8044-824B96BD5183}" type="pres">
      <dgm:prSet presAssocID="{88DB68A9-463E-4F1A-A638-E64E12F1A8B6}" presName="sibTrans" presStyleLbl="sibTrans2D1" presStyleIdx="3" presStyleCnt="6"/>
      <dgm:spPr/>
    </dgm:pt>
    <dgm:pt modelId="{A0004493-C7EC-4927-9E2F-F61EA9822FD6}" type="pres">
      <dgm:prSet presAssocID="{88DB68A9-463E-4F1A-A638-E64E12F1A8B6}" presName="connectorText" presStyleLbl="sibTrans2D1" presStyleIdx="3" presStyleCnt="6"/>
      <dgm:spPr/>
    </dgm:pt>
    <dgm:pt modelId="{E55863D1-352B-40E2-8BBA-73C60A5E2715}" type="pres">
      <dgm:prSet presAssocID="{E5D7047F-285A-4D18-87DA-4A639C629310}" presName="node" presStyleLbl="node1" presStyleIdx="4" presStyleCnt="6">
        <dgm:presLayoutVars>
          <dgm:bulletEnabled val="1"/>
        </dgm:presLayoutVars>
      </dgm:prSet>
      <dgm:spPr/>
    </dgm:pt>
    <dgm:pt modelId="{855852F1-7A8D-4EC0-A8A4-DDECC2B1E99E}" type="pres">
      <dgm:prSet presAssocID="{D85F8B50-D709-430B-875B-C2903C154FB1}" presName="sibTrans" presStyleLbl="sibTrans2D1" presStyleIdx="4" presStyleCnt="6"/>
      <dgm:spPr/>
    </dgm:pt>
    <dgm:pt modelId="{A50D60CB-829F-4B5E-8509-B01B7D00D05C}" type="pres">
      <dgm:prSet presAssocID="{D85F8B50-D709-430B-875B-C2903C154FB1}" presName="connectorText" presStyleLbl="sibTrans2D1" presStyleIdx="4" presStyleCnt="6"/>
      <dgm:spPr/>
    </dgm:pt>
    <dgm:pt modelId="{D32D7286-CBD7-4038-97C9-BD8B62EB4111}" type="pres">
      <dgm:prSet presAssocID="{5BA0C012-07C1-47C6-AA41-209F37D8198B}" presName="node" presStyleLbl="node1" presStyleIdx="5" presStyleCnt="6">
        <dgm:presLayoutVars>
          <dgm:bulletEnabled val="1"/>
        </dgm:presLayoutVars>
      </dgm:prSet>
      <dgm:spPr/>
    </dgm:pt>
    <dgm:pt modelId="{8F3C8DD0-A58D-4BC4-90F5-DC8F6E80BDBC}" type="pres">
      <dgm:prSet presAssocID="{4BD31DC6-2859-43A1-B8FC-5A4EE35CF554}" presName="sibTrans" presStyleLbl="sibTrans2D1" presStyleIdx="5" presStyleCnt="6"/>
      <dgm:spPr/>
    </dgm:pt>
    <dgm:pt modelId="{A248A0EB-8018-4A15-8572-9D7C66553231}" type="pres">
      <dgm:prSet presAssocID="{4BD31DC6-2859-43A1-B8FC-5A4EE35CF554}" presName="connectorText" presStyleLbl="sibTrans2D1" presStyleIdx="5" presStyleCnt="6"/>
      <dgm:spPr/>
    </dgm:pt>
  </dgm:ptLst>
  <dgm:cxnLst>
    <dgm:cxn modelId="{AA6A5D0E-2864-4D4F-9360-48062960E4CB}" type="presOf" srcId="{4BD31DC6-2859-43A1-B8FC-5A4EE35CF554}" destId="{8F3C8DD0-A58D-4BC4-90F5-DC8F6E80BDBC}" srcOrd="0" destOrd="0" presId="urn:microsoft.com/office/officeart/2005/8/layout/cycle2"/>
    <dgm:cxn modelId="{19C3D70F-D626-455B-A342-C97061501D62}" type="presOf" srcId="{63561805-1164-470F-9639-5732A851E19A}" destId="{499DB2CB-6FB8-4BD6-B09C-D6ED6B8BAF5B}" srcOrd="0" destOrd="0" presId="urn:microsoft.com/office/officeart/2005/8/layout/cycle2"/>
    <dgm:cxn modelId="{17610B17-72BC-422F-87C2-D7A6CF5F8CD7}" srcId="{2A1E05D9-16BA-4E35-9CD2-54F8E2FFF48B}" destId="{198EB47C-86AA-43E4-AF5E-B7558B530AE6}" srcOrd="0" destOrd="0" parTransId="{50ECB910-16CF-47C7-87A9-B767E2DE71BC}" sibTransId="{EDEB94D9-8BFB-476A-89A8-63929DF22B24}"/>
    <dgm:cxn modelId="{CEFBCE1F-A2D8-4186-A4FB-3D17B3D882A0}" type="presOf" srcId="{98CE525C-B6AB-4769-A1AA-5564AF938FB2}" destId="{0CDDE91D-E42D-422F-B3B3-019D5E7770D8}" srcOrd="0" destOrd="0" presId="urn:microsoft.com/office/officeart/2005/8/layout/cycle2"/>
    <dgm:cxn modelId="{2BB5752C-F8C9-4C9C-8B2B-0591D828FBE0}" srcId="{2A1E05D9-16BA-4E35-9CD2-54F8E2FFF48B}" destId="{63561805-1164-470F-9639-5732A851E19A}" srcOrd="2" destOrd="0" parTransId="{B14DF80B-5044-418B-B69D-7712BC221ADF}" sibTransId="{E49B8A7C-C5E7-4FE3-BB00-F280B7F3F0D9}"/>
    <dgm:cxn modelId="{32EA393A-0122-4EB0-AB26-590295D79396}" type="presOf" srcId="{198EB47C-86AA-43E4-AF5E-B7558B530AE6}" destId="{D3A255EF-8529-4389-85E1-A90A08DB9281}" srcOrd="0" destOrd="0" presId="urn:microsoft.com/office/officeart/2005/8/layout/cycle2"/>
    <dgm:cxn modelId="{B9AFE05E-16AC-4B04-B957-EAF36626B9FA}" type="presOf" srcId="{EDEB94D9-8BFB-476A-89A8-63929DF22B24}" destId="{31DF086E-6BAF-4BD4-98CF-75F78CD7D983}" srcOrd="0" destOrd="0" presId="urn:microsoft.com/office/officeart/2005/8/layout/cycle2"/>
    <dgm:cxn modelId="{F2421744-E576-4476-8CFC-0F33E65916BE}" type="presOf" srcId="{4BD31DC6-2859-43A1-B8FC-5A4EE35CF554}" destId="{A248A0EB-8018-4A15-8572-9D7C66553231}" srcOrd="1" destOrd="0" presId="urn:microsoft.com/office/officeart/2005/8/layout/cycle2"/>
    <dgm:cxn modelId="{A5E85165-46A0-431B-95DB-F58DA2A7FA69}" srcId="{2A1E05D9-16BA-4E35-9CD2-54F8E2FFF48B}" destId="{98CE525C-B6AB-4769-A1AA-5564AF938FB2}" srcOrd="3" destOrd="0" parTransId="{2DDCC357-391C-483E-9995-4CAB9F3A74CA}" sibTransId="{88DB68A9-463E-4F1A-A638-E64E12F1A8B6}"/>
    <dgm:cxn modelId="{197FE446-8850-4955-8C13-940C3BBDEDB8}" srcId="{2A1E05D9-16BA-4E35-9CD2-54F8E2FFF48B}" destId="{5BA0C012-07C1-47C6-AA41-209F37D8198B}" srcOrd="5" destOrd="0" parTransId="{1B1470B0-47D3-4591-B672-590E1A1B6A23}" sibTransId="{4BD31DC6-2859-43A1-B8FC-5A4EE35CF554}"/>
    <dgm:cxn modelId="{F270B747-8772-4802-BF49-A03B1E205E0F}" type="presOf" srcId="{5BA0C012-07C1-47C6-AA41-209F37D8198B}" destId="{D32D7286-CBD7-4038-97C9-BD8B62EB4111}" srcOrd="0" destOrd="0" presId="urn:microsoft.com/office/officeart/2005/8/layout/cycle2"/>
    <dgm:cxn modelId="{38299749-B92A-4B92-9E6F-732E63B54A9B}" type="presOf" srcId="{88DB68A9-463E-4F1A-A638-E64E12F1A8B6}" destId="{9BCC53D3-FBB0-44DB-8044-824B96BD5183}" srcOrd="0" destOrd="0" presId="urn:microsoft.com/office/officeart/2005/8/layout/cycle2"/>
    <dgm:cxn modelId="{B7DDF469-7936-437F-8C01-AB652096C3E6}" type="presOf" srcId="{D85F8B50-D709-430B-875B-C2903C154FB1}" destId="{855852F1-7A8D-4EC0-A8A4-DDECC2B1E99E}" srcOrd="0" destOrd="0" presId="urn:microsoft.com/office/officeart/2005/8/layout/cycle2"/>
    <dgm:cxn modelId="{35C5EC6F-F41F-42F8-96D5-616682B62AF3}" type="presOf" srcId="{E5D7047F-285A-4D18-87DA-4A639C629310}" destId="{E55863D1-352B-40E2-8BBA-73C60A5E2715}" srcOrd="0" destOrd="0" presId="urn:microsoft.com/office/officeart/2005/8/layout/cycle2"/>
    <dgm:cxn modelId="{EB459C83-F1B2-45F8-9165-15F920394115}" type="presOf" srcId="{07E50B59-EF10-4C49-98BA-B239E0AA480E}" destId="{67B2B3E5-C42B-404D-A768-E1E3C1F7D07E}" srcOrd="0" destOrd="0" presId="urn:microsoft.com/office/officeart/2005/8/layout/cycle2"/>
    <dgm:cxn modelId="{290D12A1-BBC6-4FA7-B38C-669CAB653301}" srcId="{2A1E05D9-16BA-4E35-9CD2-54F8E2FFF48B}" destId="{E5D7047F-285A-4D18-87DA-4A639C629310}" srcOrd="4" destOrd="0" parTransId="{06844679-0E41-45AF-B884-9631CE2DEAEF}" sibTransId="{D85F8B50-D709-430B-875B-C2903C154FB1}"/>
    <dgm:cxn modelId="{452EF1A2-4381-4362-9972-10AB0C612EBD}" type="presOf" srcId="{88DB68A9-463E-4F1A-A638-E64E12F1A8B6}" destId="{A0004493-C7EC-4927-9E2F-F61EA9822FD6}" srcOrd="1" destOrd="0" presId="urn:microsoft.com/office/officeart/2005/8/layout/cycle2"/>
    <dgm:cxn modelId="{3FB2BFB5-0773-42D0-A47E-6E93429A2A5B}" type="presOf" srcId="{3DFDDB6F-BE1B-489E-BA56-B6B66FF8C8E5}" destId="{43E961B7-DAC1-4D3A-96C8-B49F32999BAB}" srcOrd="0" destOrd="0" presId="urn:microsoft.com/office/officeart/2005/8/layout/cycle2"/>
    <dgm:cxn modelId="{11F494B6-75AA-4BC9-A6FE-15F99AD82559}" type="presOf" srcId="{3DFDDB6F-BE1B-489E-BA56-B6B66FF8C8E5}" destId="{5FDA917B-2871-4063-B83C-01D123699755}" srcOrd="1" destOrd="0" presId="urn:microsoft.com/office/officeart/2005/8/layout/cycle2"/>
    <dgm:cxn modelId="{614BEEBB-9D75-47C0-88FC-5265900DEC40}" type="presOf" srcId="{D85F8B50-D709-430B-875B-C2903C154FB1}" destId="{A50D60CB-829F-4B5E-8509-B01B7D00D05C}" srcOrd="1" destOrd="0" presId="urn:microsoft.com/office/officeart/2005/8/layout/cycle2"/>
    <dgm:cxn modelId="{0613BAC5-1952-4525-B718-74E28CD85E44}" type="presOf" srcId="{2A1E05D9-16BA-4E35-9CD2-54F8E2FFF48B}" destId="{E8FB62B2-C3F1-4BDE-BD32-64624089D4D2}" srcOrd="0" destOrd="0" presId="urn:microsoft.com/office/officeart/2005/8/layout/cycle2"/>
    <dgm:cxn modelId="{2F3A73D8-6F97-4A8D-AC09-F0030950A160}" type="presOf" srcId="{E49B8A7C-C5E7-4FE3-BB00-F280B7F3F0D9}" destId="{B160D09F-19BB-4226-93C6-16371DD66859}" srcOrd="0" destOrd="0" presId="urn:microsoft.com/office/officeart/2005/8/layout/cycle2"/>
    <dgm:cxn modelId="{2C6558D9-FD5D-4845-93BF-B38EA2995BFD}" srcId="{2A1E05D9-16BA-4E35-9CD2-54F8E2FFF48B}" destId="{07E50B59-EF10-4C49-98BA-B239E0AA480E}" srcOrd="1" destOrd="0" parTransId="{6CFBB479-4A92-4BD9-BE84-85B9C589A305}" sibTransId="{3DFDDB6F-BE1B-489E-BA56-B6B66FF8C8E5}"/>
    <dgm:cxn modelId="{9F4ED5F9-EE6B-410D-9EAA-D15ECEA8DB73}" type="presOf" srcId="{EDEB94D9-8BFB-476A-89A8-63929DF22B24}" destId="{52FBB09E-6F28-4DA1-86E9-67003B2CE95A}" srcOrd="1" destOrd="0" presId="urn:microsoft.com/office/officeart/2005/8/layout/cycle2"/>
    <dgm:cxn modelId="{0318D4FB-9556-4E1C-8839-C691920D858A}" type="presOf" srcId="{E49B8A7C-C5E7-4FE3-BB00-F280B7F3F0D9}" destId="{B593CD95-18B1-4B06-9461-69A19994089C}" srcOrd="1" destOrd="0" presId="urn:microsoft.com/office/officeart/2005/8/layout/cycle2"/>
    <dgm:cxn modelId="{A851F1CF-004A-44A4-9121-1B0168196BCA}" type="presParOf" srcId="{E8FB62B2-C3F1-4BDE-BD32-64624089D4D2}" destId="{D3A255EF-8529-4389-85E1-A90A08DB9281}" srcOrd="0" destOrd="0" presId="urn:microsoft.com/office/officeart/2005/8/layout/cycle2"/>
    <dgm:cxn modelId="{7CC77DBE-426D-4FC5-B543-FE6EC38E1521}" type="presParOf" srcId="{E8FB62B2-C3F1-4BDE-BD32-64624089D4D2}" destId="{31DF086E-6BAF-4BD4-98CF-75F78CD7D983}" srcOrd="1" destOrd="0" presId="urn:microsoft.com/office/officeart/2005/8/layout/cycle2"/>
    <dgm:cxn modelId="{E4D824AD-AB9D-431B-8E85-395F2262E512}" type="presParOf" srcId="{31DF086E-6BAF-4BD4-98CF-75F78CD7D983}" destId="{52FBB09E-6F28-4DA1-86E9-67003B2CE95A}" srcOrd="0" destOrd="0" presId="urn:microsoft.com/office/officeart/2005/8/layout/cycle2"/>
    <dgm:cxn modelId="{8D12CC65-C597-4F0C-86FA-AB8940440374}" type="presParOf" srcId="{E8FB62B2-C3F1-4BDE-BD32-64624089D4D2}" destId="{67B2B3E5-C42B-404D-A768-E1E3C1F7D07E}" srcOrd="2" destOrd="0" presId="urn:microsoft.com/office/officeart/2005/8/layout/cycle2"/>
    <dgm:cxn modelId="{5A367616-7145-45A5-B3E4-7EC82CCFB17A}" type="presParOf" srcId="{E8FB62B2-C3F1-4BDE-BD32-64624089D4D2}" destId="{43E961B7-DAC1-4D3A-96C8-B49F32999BAB}" srcOrd="3" destOrd="0" presId="urn:microsoft.com/office/officeart/2005/8/layout/cycle2"/>
    <dgm:cxn modelId="{3B067F95-5542-4150-809B-D484C2873C05}" type="presParOf" srcId="{43E961B7-DAC1-4D3A-96C8-B49F32999BAB}" destId="{5FDA917B-2871-4063-B83C-01D123699755}" srcOrd="0" destOrd="0" presId="urn:microsoft.com/office/officeart/2005/8/layout/cycle2"/>
    <dgm:cxn modelId="{49745BAE-0119-4B64-A5CB-3B28E1ADDFF7}" type="presParOf" srcId="{E8FB62B2-C3F1-4BDE-BD32-64624089D4D2}" destId="{499DB2CB-6FB8-4BD6-B09C-D6ED6B8BAF5B}" srcOrd="4" destOrd="0" presId="urn:microsoft.com/office/officeart/2005/8/layout/cycle2"/>
    <dgm:cxn modelId="{641FA6B2-B449-4168-83DD-EC05A2656D19}" type="presParOf" srcId="{E8FB62B2-C3F1-4BDE-BD32-64624089D4D2}" destId="{B160D09F-19BB-4226-93C6-16371DD66859}" srcOrd="5" destOrd="0" presId="urn:microsoft.com/office/officeart/2005/8/layout/cycle2"/>
    <dgm:cxn modelId="{73F46848-0C1E-485F-9797-0DA29537A7C4}" type="presParOf" srcId="{B160D09F-19BB-4226-93C6-16371DD66859}" destId="{B593CD95-18B1-4B06-9461-69A19994089C}" srcOrd="0" destOrd="0" presId="urn:microsoft.com/office/officeart/2005/8/layout/cycle2"/>
    <dgm:cxn modelId="{1C98F725-443B-447B-8AAC-8EECC55C64A6}" type="presParOf" srcId="{E8FB62B2-C3F1-4BDE-BD32-64624089D4D2}" destId="{0CDDE91D-E42D-422F-B3B3-019D5E7770D8}" srcOrd="6" destOrd="0" presId="urn:microsoft.com/office/officeart/2005/8/layout/cycle2"/>
    <dgm:cxn modelId="{E17ADEB5-FF13-4360-A8D3-B71E3F1FB9EC}" type="presParOf" srcId="{E8FB62B2-C3F1-4BDE-BD32-64624089D4D2}" destId="{9BCC53D3-FBB0-44DB-8044-824B96BD5183}" srcOrd="7" destOrd="0" presId="urn:microsoft.com/office/officeart/2005/8/layout/cycle2"/>
    <dgm:cxn modelId="{C6524E90-5958-4192-8D7C-B754C0C65140}" type="presParOf" srcId="{9BCC53D3-FBB0-44DB-8044-824B96BD5183}" destId="{A0004493-C7EC-4927-9E2F-F61EA9822FD6}" srcOrd="0" destOrd="0" presId="urn:microsoft.com/office/officeart/2005/8/layout/cycle2"/>
    <dgm:cxn modelId="{9CB33D96-5524-4927-9132-C46C669F0974}" type="presParOf" srcId="{E8FB62B2-C3F1-4BDE-BD32-64624089D4D2}" destId="{E55863D1-352B-40E2-8BBA-73C60A5E2715}" srcOrd="8" destOrd="0" presId="urn:microsoft.com/office/officeart/2005/8/layout/cycle2"/>
    <dgm:cxn modelId="{72E53D55-0B42-4E1E-9342-1F07C403B65B}" type="presParOf" srcId="{E8FB62B2-C3F1-4BDE-BD32-64624089D4D2}" destId="{855852F1-7A8D-4EC0-A8A4-DDECC2B1E99E}" srcOrd="9" destOrd="0" presId="urn:microsoft.com/office/officeart/2005/8/layout/cycle2"/>
    <dgm:cxn modelId="{DED86CDE-CC5E-4564-96DB-4B838D71DBF4}" type="presParOf" srcId="{855852F1-7A8D-4EC0-A8A4-DDECC2B1E99E}" destId="{A50D60CB-829F-4B5E-8509-B01B7D00D05C}" srcOrd="0" destOrd="0" presId="urn:microsoft.com/office/officeart/2005/8/layout/cycle2"/>
    <dgm:cxn modelId="{E085EC42-AB39-493E-AF57-A76C61CA4DD3}" type="presParOf" srcId="{E8FB62B2-C3F1-4BDE-BD32-64624089D4D2}" destId="{D32D7286-CBD7-4038-97C9-BD8B62EB4111}" srcOrd="10" destOrd="0" presId="urn:microsoft.com/office/officeart/2005/8/layout/cycle2"/>
    <dgm:cxn modelId="{0DDF0DBF-0A3B-4711-B46E-584A3F56C0F0}" type="presParOf" srcId="{E8FB62B2-C3F1-4BDE-BD32-64624089D4D2}" destId="{8F3C8DD0-A58D-4BC4-90F5-DC8F6E80BDBC}" srcOrd="11" destOrd="0" presId="urn:microsoft.com/office/officeart/2005/8/layout/cycle2"/>
    <dgm:cxn modelId="{2A5BDE73-E902-4F52-B22A-77E682D30605}" type="presParOf" srcId="{8F3C8DD0-A58D-4BC4-90F5-DC8F6E80BDBC}" destId="{A248A0EB-8018-4A15-8572-9D7C66553231}"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A255EF-8529-4389-85E1-A90A08DB9281}">
      <dsp:nvSpPr>
        <dsp:cNvPr id="0" name=""/>
        <dsp:cNvSpPr/>
      </dsp:nvSpPr>
      <dsp:spPr>
        <a:xfrm>
          <a:off x="2734581" y="414"/>
          <a:ext cx="1209934" cy="120993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Beginning stage</a:t>
          </a:r>
        </a:p>
      </dsp:txBody>
      <dsp:txXfrm>
        <a:off x="2911772" y="177605"/>
        <a:ext cx="855552" cy="855552"/>
      </dsp:txXfrm>
    </dsp:sp>
    <dsp:sp modelId="{31DF086E-6BAF-4BD4-98CF-75F78CD7D983}">
      <dsp:nvSpPr>
        <dsp:cNvPr id="0" name=""/>
        <dsp:cNvSpPr/>
      </dsp:nvSpPr>
      <dsp:spPr>
        <a:xfrm rot="1800000">
          <a:off x="3957813" y="851277"/>
          <a:ext cx="322564" cy="40835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a:off x="3964295" y="908755"/>
        <a:ext cx="225795" cy="245012"/>
      </dsp:txXfrm>
    </dsp:sp>
    <dsp:sp modelId="{67B2B3E5-C42B-404D-A768-E1E3C1F7D07E}">
      <dsp:nvSpPr>
        <dsp:cNvPr id="0" name=""/>
        <dsp:cNvSpPr/>
      </dsp:nvSpPr>
      <dsp:spPr>
        <a:xfrm>
          <a:off x="4309489" y="909688"/>
          <a:ext cx="1209934" cy="120993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Childbearing stage</a:t>
          </a:r>
        </a:p>
      </dsp:txBody>
      <dsp:txXfrm>
        <a:off x="4486680" y="1086879"/>
        <a:ext cx="855552" cy="855552"/>
      </dsp:txXfrm>
    </dsp:sp>
    <dsp:sp modelId="{43E961B7-DAC1-4D3A-96C8-B49F32999BAB}">
      <dsp:nvSpPr>
        <dsp:cNvPr id="0" name=""/>
        <dsp:cNvSpPr/>
      </dsp:nvSpPr>
      <dsp:spPr>
        <a:xfrm rot="5400000">
          <a:off x="4753174" y="2210623"/>
          <a:ext cx="322564" cy="40835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a:off x="4801559" y="2243909"/>
        <a:ext cx="225795" cy="245012"/>
      </dsp:txXfrm>
    </dsp:sp>
    <dsp:sp modelId="{499DB2CB-6FB8-4BD6-B09C-D6ED6B8BAF5B}">
      <dsp:nvSpPr>
        <dsp:cNvPr id="0" name=""/>
        <dsp:cNvSpPr/>
      </dsp:nvSpPr>
      <dsp:spPr>
        <a:xfrm>
          <a:off x="4309489" y="2728235"/>
          <a:ext cx="1209934" cy="120993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Parenting stage</a:t>
          </a:r>
        </a:p>
      </dsp:txBody>
      <dsp:txXfrm>
        <a:off x="4486680" y="2905426"/>
        <a:ext cx="855552" cy="855552"/>
      </dsp:txXfrm>
    </dsp:sp>
    <dsp:sp modelId="{B160D09F-19BB-4226-93C6-16371DD66859}">
      <dsp:nvSpPr>
        <dsp:cNvPr id="0" name=""/>
        <dsp:cNvSpPr/>
      </dsp:nvSpPr>
      <dsp:spPr>
        <a:xfrm rot="9000000">
          <a:off x="3973626" y="3579098"/>
          <a:ext cx="322564" cy="40835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rot="10800000">
        <a:off x="4063913" y="3636576"/>
        <a:ext cx="225795" cy="245012"/>
      </dsp:txXfrm>
    </dsp:sp>
    <dsp:sp modelId="{0CDDE91D-E42D-422F-B3B3-019D5E7770D8}">
      <dsp:nvSpPr>
        <dsp:cNvPr id="0" name=""/>
        <dsp:cNvSpPr/>
      </dsp:nvSpPr>
      <dsp:spPr>
        <a:xfrm>
          <a:off x="2734581" y="3637509"/>
          <a:ext cx="1209934" cy="120993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Launching stage</a:t>
          </a:r>
        </a:p>
      </dsp:txBody>
      <dsp:txXfrm>
        <a:off x="2911772" y="3814700"/>
        <a:ext cx="855552" cy="855552"/>
      </dsp:txXfrm>
    </dsp:sp>
    <dsp:sp modelId="{9BCC53D3-FBB0-44DB-8044-824B96BD5183}">
      <dsp:nvSpPr>
        <dsp:cNvPr id="0" name=""/>
        <dsp:cNvSpPr/>
      </dsp:nvSpPr>
      <dsp:spPr>
        <a:xfrm rot="12600000">
          <a:off x="2398718" y="3588227"/>
          <a:ext cx="322564" cy="40835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rot="10800000">
        <a:off x="2489005" y="3694089"/>
        <a:ext cx="225795" cy="245012"/>
      </dsp:txXfrm>
    </dsp:sp>
    <dsp:sp modelId="{E55863D1-352B-40E2-8BBA-73C60A5E2715}">
      <dsp:nvSpPr>
        <dsp:cNvPr id="0" name=""/>
        <dsp:cNvSpPr/>
      </dsp:nvSpPr>
      <dsp:spPr>
        <a:xfrm>
          <a:off x="1159673" y="2728235"/>
          <a:ext cx="1209934" cy="120993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Mid-years stage</a:t>
          </a:r>
        </a:p>
      </dsp:txBody>
      <dsp:txXfrm>
        <a:off x="1336864" y="2905426"/>
        <a:ext cx="855552" cy="855552"/>
      </dsp:txXfrm>
    </dsp:sp>
    <dsp:sp modelId="{855852F1-7A8D-4EC0-A8A4-DDECC2B1E99E}">
      <dsp:nvSpPr>
        <dsp:cNvPr id="0" name=""/>
        <dsp:cNvSpPr/>
      </dsp:nvSpPr>
      <dsp:spPr>
        <a:xfrm rot="16200000">
          <a:off x="1603357" y="2228881"/>
          <a:ext cx="322564" cy="40835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a:off x="1651742" y="2358936"/>
        <a:ext cx="225795" cy="245012"/>
      </dsp:txXfrm>
    </dsp:sp>
    <dsp:sp modelId="{D32D7286-CBD7-4038-97C9-BD8B62EB4111}">
      <dsp:nvSpPr>
        <dsp:cNvPr id="0" name=""/>
        <dsp:cNvSpPr/>
      </dsp:nvSpPr>
      <dsp:spPr>
        <a:xfrm>
          <a:off x="1159673" y="909688"/>
          <a:ext cx="1209934" cy="120993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Aging stage</a:t>
          </a:r>
        </a:p>
      </dsp:txBody>
      <dsp:txXfrm>
        <a:off x="1336864" y="1086879"/>
        <a:ext cx="855552" cy="855552"/>
      </dsp:txXfrm>
    </dsp:sp>
    <dsp:sp modelId="{8F3C8DD0-A58D-4BC4-90F5-DC8F6E80BDBC}">
      <dsp:nvSpPr>
        <dsp:cNvPr id="0" name=""/>
        <dsp:cNvSpPr/>
      </dsp:nvSpPr>
      <dsp:spPr>
        <a:xfrm rot="19800000">
          <a:off x="2382905" y="860406"/>
          <a:ext cx="322564" cy="40835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a:off x="2389387" y="966268"/>
        <a:ext cx="225795" cy="245012"/>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B77C31-8667-4DE4-AD05-C5951A7DBCD9}"/>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6F31A9-37CE-4598-85C2-C7A1286AE8F2}"/>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D8E2FD8-9EED-478F-BC83-18EDD001AAB5}" type="datetimeFigureOut">
              <a:rPr lang="en-US" smtClean="0"/>
              <a:t>27-Nov-17</a:t>
            </a:fld>
            <a:endParaRPr lang="en-US"/>
          </a:p>
        </p:txBody>
      </p:sp>
      <p:sp>
        <p:nvSpPr>
          <p:cNvPr id="4" name="Footer Placeholder 3">
            <a:extLst>
              <a:ext uri="{FF2B5EF4-FFF2-40B4-BE49-F238E27FC236}">
                <a16:creationId xmlns:a16="http://schemas.microsoft.com/office/drawing/2014/main" id="{90E9A851-F312-43DC-8602-0CAC696EB8E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1E00B58-DF0B-4F7F-87D4-2A167E04E303}"/>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2886685-1DF0-4F10-A68E-3F2F3AEC1B21}" type="slidenum">
              <a:rPr lang="en-US" smtClean="0"/>
              <a:t>‹#›</a:t>
            </a:fld>
            <a:endParaRPr lang="en-US"/>
          </a:p>
        </p:txBody>
      </p:sp>
    </p:spTree>
    <p:extLst>
      <p:ext uri="{BB962C8B-B14F-4D97-AF65-F5344CB8AC3E}">
        <p14:creationId xmlns:p14="http://schemas.microsoft.com/office/powerpoint/2010/main" val="1291184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27-Nov-17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youtu.be/GzB0BDstCI0"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www.statisticbrain.com/youth-violence-statistics/"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www.childwelfare.gov/pubs/usermanuals/educator/educator.pdf"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www.dfps.state.tx.us/Child_Protection/About_Child_Protective_Services/"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a:t>
            </a:fld>
            <a:endParaRPr lang="en-US"/>
          </a:p>
        </p:txBody>
      </p:sp>
    </p:spTree>
    <p:extLst>
      <p:ext uri="{BB962C8B-B14F-4D97-AF65-F5344CB8AC3E}">
        <p14:creationId xmlns:p14="http://schemas.microsoft.com/office/powerpoint/2010/main" val="3709029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latin typeface="Arial" pitchFamily="34" charset="0"/>
                <a:cs typeface="Arial" pitchFamily="34" charset="0"/>
              </a:rPr>
              <a:t>Acquired roles:  The roles you assume because of choice. Husband, wife, co-worker or Vice President.</a:t>
            </a:r>
          </a:p>
          <a:p>
            <a:pPr>
              <a:defRPr/>
            </a:pPr>
            <a:endParaRPr lang="en-US" dirty="0">
              <a:latin typeface="Arial" pitchFamily="34" charset="0"/>
              <a:cs typeface="Arial" pitchFamily="34" charset="0"/>
            </a:endParaRPr>
          </a:p>
          <a:p>
            <a:pPr>
              <a:defRPr/>
            </a:pPr>
            <a:r>
              <a:rPr lang="en-US" dirty="0">
                <a:latin typeface="Arial" pitchFamily="34" charset="0"/>
                <a:cs typeface="Arial" pitchFamily="34" charset="0"/>
              </a:rPr>
              <a:t>Character roles: The roles you demonstrate because you have been labeled as such. Athlete, brain, little mother, baby, scapegoat or victim.</a:t>
            </a:r>
          </a:p>
          <a:p>
            <a:pPr>
              <a:defRPr/>
            </a:pPr>
            <a:endParaRPr lang="en-US" dirty="0">
              <a:latin typeface="Arial" pitchFamily="34" charset="0"/>
              <a:cs typeface="Arial" pitchFamily="34" charset="0"/>
            </a:endParaRPr>
          </a:p>
          <a:p>
            <a:pPr>
              <a:defRPr/>
            </a:pPr>
            <a:r>
              <a:rPr lang="en-US" dirty="0">
                <a:latin typeface="Arial" pitchFamily="34" charset="0"/>
                <a:cs typeface="Arial" pitchFamily="34" charset="0"/>
              </a:rPr>
              <a:t>Given roles: The roles we are given because of a birth in the family. </a:t>
            </a:r>
            <a:r>
              <a:rPr lang="en-US" dirty="0">
                <a:solidFill>
                  <a:schemeClr val="accent1"/>
                </a:solidFill>
                <a:latin typeface="Arial" pitchFamily="34" charset="0"/>
                <a:cs typeface="Arial" pitchFamily="34" charset="0"/>
              </a:rPr>
              <a:t>Mother, father, sister, brother, grandparent, aunt or cousin.</a:t>
            </a:r>
            <a:endParaRPr lang="en-US" dirty="0">
              <a:latin typeface="Arial" pitchFamily="34" charset="0"/>
              <a:cs typeface="Arial" pitchFamily="34" charset="0"/>
            </a:endParaRPr>
          </a:p>
          <a:p>
            <a:pPr>
              <a:defRPr/>
            </a:pPr>
            <a:endParaRPr lang="en-US" dirty="0"/>
          </a:p>
          <a:p>
            <a:pPr>
              <a:defRPr/>
            </a:pPr>
            <a:r>
              <a:rPr lang="en-US" dirty="0">
                <a:latin typeface="Arial" pitchFamily="34" charset="0"/>
                <a:cs typeface="Arial" pitchFamily="34" charset="0"/>
              </a:rPr>
              <a:t>Some roles happen by chance </a:t>
            </a:r>
            <a:r>
              <a:rPr lang="en-US" sz="2000" dirty="0">
                <a:latin typeface="Arial" pitchFamily="34" charset="0"/>
                <a:cs typeface="Arial" pitchFamily="34" charset="0"/>
              </a:rPr>
              <a:t>(</a:t>
            </a:r>
            <a:r>
              <a:rPr lang="en-US" sz="2000" b="1" dirty="0">
                <a:solidFill>
                  <a:schemeClr val="bg2">
                    <a:lumMod val="50000"/>
                  </a:schemeClr>
                </a:solidFill>
                <a:latin typeface="Arial" pitchFamily="34" charset="0"/>
                <a:cs typeface="Arial" pitchFamily="34" charset="0"/>
              </a:rPr>
              <a:t>given roles</a:t>
            </a:r>
            <a:r>
              <a:rPr lang="en-US" sz="2000" dirty="0">
                <a:latin typeface="Arial" pitchFamily="34" charset="0"/>
                <a:cs typeface="Arial" pitchFamily="34" charset="0"/>
              </a:rPr>
              <a:t>) </a:t>
            </a:r>
            <a:r>
              <a:rPr lang="en-US" dirty="0">
                <a:latin typeface="Arial" pitchFamily="34" charset="0"/>
                <a:cs typeface="Arial" pitchFamily="34" charset="0"/>
              </a:rPr>
              <a:t>and others by choice </a:t>
            </a:r>
            <a:r>
              <a:rPr lang="en-US" sz="2000" dirty="0">
                <a:latin typeface="Arial" pitchFamily="34" charset="0"/>
                <a:cs typeface="Arial" pitchFamily="34" charset="0"/>
              </a:rPr>
              <a:t>(</a:t>
            </a:r>
            <a:r>
              <a:rPr lang="en-US" sz="2000" b="1" dirty="0">
                <a:solidFill>
                  <a:schemeClr val="accent1"/>
                </a:solidFill>
                <a:latin typeface="Arial" pitchFamily="34" charset="0"/>
                <a:cs typeface="Arial" pitchFamily="34" charset="0"/>
              </a:rPr>
              <a:t>acquired roles</a:t>
            </a:r>
            <a:r>
              <a:rPr lang="en-US" sz="2000" dirty="0">
                <a:latin typeface="Arial" pitchFamily="34" charset="0"/>
                <a:cs typeface="Arial" pitchFamily="34" charset="0"/>
              </a:rPr>
              <a:t>)</a:t>
            </a:r>
            <a:r>
              <a:rPr lang="en-US" dirty="0">
                <a:latin typeface="Arial" pitchFamily="34" charset="0"/>
                <a:cs typeface="Arial" pitchFamily="34" charset="0"/>
              </a:rPr>
              <a:t>.  The roles we choose for ourselves can be changed.</a:t>
            </a:r>
          </a:p>
          <a:p>
            <a:pPr>
              <a:defRPr/>
            </a:pPr>
            <a:endParaRPr lang="en-US" dirty="0">
              <a:latin typeface="Arial" pitchFamily="34" charset="0"/>
              <a:cs typeface="Arial" pitchFamily="34" charset="0"/>
            </a:endParaRPr>
          </a:p>
          <a:p>
            <a:pPr>
              <a:defRPr/>
            </a:pPr>
            <a:r>
              <a:rPr lang="en-US" dirty="0">
                <a:latin typeface="Arial" pitchFamily="34" charset="0"/>
                <a:cs typeface="Arial" pitchFamily="34" charset="0"/>
              </a:rPr>
              <a:t>If we are not happy with our acquired roles, we can simply make the change such as:</a:t>
            </a:r>
          </a:p>
          <a:p>
            <a:pPr marL="171450" indent="-171450">
              <a:buFont typeface="Arial" panose="020B0604020202020204" pitchFamily="34" charset="0"/>
              <a:buChar char="•"/>
              <a:defRPr/>
            </a:pPr>
            <a:r>
              <a:rPr lang="en-US" dirty="0">
                <a:latin typeface="Arial" pitchFamily="34" charset="0"/>
                <a:cs typeface="Arial" pitchFamily="34" charset="0"/>
              </a:rPr>
              <a:t>Find a new job</a:t>
            </a:r>
          </a:p>
          <a:p>
            <a:pPr marL="171450" indent="-171450">
              <a:buFont typeface="Arial" panose="020B0604020202020204" pitchFamily="34" charset="0"/>
              <a:buChar char="•"/>
              <a:defRPr/>
            </a:pPr>
            <a:r>
              <a:rPr lang="en-US" dirty="0">
                <a:latin typeface="Arial" pitchFamily="34" charset="0"/>
                <a:cs typeface="Arial" pitchFamily="34" charset="0"/>
              </a:rPr>
              <a:t>Decide to get married or stay single</a:t>
            </a:r>
          </a:p>
          <a:p>
            <a:pPr>
              <a:defRPr/>
            </a:pP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11</a:t>
            </a:fld>
            <a:endParaRPr lang="en-US"/>
          </a:p>
        </p:txBody>
      </p:sp>
    </p:spTree>
    <p:extLst>
      <p:ext uri="{BB962C8B-B14F-4D97-AF65-F5344CB8AC3E}">
        <p14:creationId xmlns:p14="http://schemas.microsoft.com/office/powerpoint/2010/main" val="10121300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latin typeface="Arial" panose="020B0604020202020204" pitchFamily="34" charset="0"/>
                <a:cs typeface="Arial" panose="020B0604020202020204" pitchFamily="34" charset="0"/>
              </a:rPr>
              <a:t>These are the roles that we are “labeled” because of other’s views of us.</a:t>
            </a:r>
          </a:p>
          <a:p>
            <a:pPr>
              <a:defRPr/>
            </a:pPr>
            <a:endParaRPr lang="en-US" dirty="0">
              <a:latin typeface="Arial" panose="020B0604020202020204" pitchFamily="34" charset="0"/>
              <a:cs typeface="Arial" panose="020B0604020202020204" pitchFamily="34" charset="0"/>
            </a:endParaRPr>
          </a:p>
          <a:p>
            <a:pPr>
              <a:defRPr/>
            </a:pPr>
            <a:r>
              <a:rPr lang="en-US" dirty="0">
                <a:latin typeface="Arial" panose="020B0604020202020204" pitchFamily="34" charset="0"/>
                <a:cs typeface="Arial" panose="020B0604020202020204" pitchFamily="34" charset="0"/>
              </a:rPr>
              <a:t>Example:  The youngest child of the family is labeled “The Baby”.  This child assumes the “baby” role and begins to act this way.  </a:t>
            </a:r>
          </a:p>
          <a:p>
            <a:pPr marL="109728">
              <a:defRPr/>
            </a:pPr>
            <a:endParaRPr lang="en-US" dirty="0">
              <a:latin typeface="Arial" panose="020B0604020202020204" pitchFamily="34" charset="0"/>
              <a:cs typeface="Arial" panose="020B0604020202020204" pitchFamily="34" charset="0"/>
            </a:endParaRPr>
          </a:p>
          <a:p>
            <a:pPr>
              <a:defRPr/>
            </a:pPr>
            <a:r>
              <a:rPr lang="en-US" dirty="0">
                <a:latin typeface="Arial" panose="020B0604020202020204" pitchFamily="34" charset="0"/>
                <a:cs typeface="Arial" panose="020B0604020202020204" pitchFamily="34" charset="0"/>
              </a:rPr>
              <a:t>Other family members may feel that this child is spoiled or treated special because they are the baby of the family.</a:t>
            </a:r>
          </a:p>
          <a:p>
            <a:pPr>
              <a:defRPr/>
            </a:pPr>
            <a:endParaRPr lang="en-US" dirty="0"/>
          </a:p>
          <a:p>
            <a:pPr>
              <a:defRPr/>
            </a:pPr>
            <a:r>
              <a:rPr lang="en-US" dirty="0"/>
              <a:t>Do you have a label in your family?</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12</a:t>
            </a:fld>
            <a:endParaRPr lang="en-US"/>
          </a:p>
        </p:txBody>
      </p:sp>
    </p:spTree>
    <p:extLst>
      <p:ext uri="{BB962C8B-B14F-4D97-AF65-F5344CB8AC3E}">
        <p14:creationId xmlns:p14="http://schemas.microsoft.com/office/powerpoint/2010/main" val="35993266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What are the needs of a strong family unit?</a:t>
            </a:r>
          </a:p>
          <a:p>
            <a:pPr>
              <a:defRPr/>
            </a:pPr>
            <a:endParaRPr lang="en-US" dirty="0"/>
          </a:p>
          <a:p>
            <a:pPr>
              <a:defRPr/>
            </a:pPr>
            <a:r>
              <a:rPr lang="en-US" dirty="0"/>
              <a:t>Possible answers can include:</a:t>
            </a:r>
          </a:p>
          <a:p>
            <a:pPr>
              <a:defRPr/>
            </a:pPr>
            <a:endParaRPr lang="en-US" dirty="0"/>
          </a:p>
          <a:p>
            <a:pPr marL="171450" indent="-171450">
              <a:buFont typeface="Arial" panose="020B0604020202020204" pitchFamily="34" charset="0"/>
              <a:buChar char="•"/>
              <a:defRPr/>
            </a:pPr>
            <a:r>
              <a:rPr lang="en-US" dirty="0"/>
              <a:t>Consideration</a:t>
            </a:r>
          </a:p>
          <a:p>
            <a:pPr marL="171450" indent="-171450">
              <a:buFont typeface="Arial" panose="020B0604020202020204" pitchFamily="34" charset="0"/>
              <a:buChar char="•"/>
              <a:defRPr/>
            </a:pPr>
            <a:r>
              <a:rPr lang="en-US" dirty="0"/>
              <a:t>Companionship</a:t>
            </a:r>
          </a:p>
          <a:p>
            <a:pPr marL="171450" indent="-171450">
              <a:buFont typeface="Arial" panose="020B0604020202020204" pitchFamily="34" charset="0"/>
              <a:buChar char="•"/>
              <a:defRPr/>
            </a:pPr>
            <a:r>
              <a:rPr lang="en-US" dirty="0"/>
              <a:t>Financial skills</a:t>
            </a:r>
          </a:p>
          <a:p>
            <a:pPr marL="171450" indent="-171450">
              <a:buFont typeface="Arial" panose="020B0604020202020204" pitchFamily="34" charset="0"/>
              <a:buChar char="•"/>
              <a:defRPr/>
            </a:pPr>
            <a:r>
              <a:rPr lang="en-US" dirty="0"/>
              <a:t>Good communication</a:t>
            </a:r>
          </a:p>
          <a:p>
            <a:pPr marL="171450" indent="-171450">
              <a:buFont typeface="Arial" panose="020B0604020202020204" pitchFamily="34" charset="0"/>
              <a:buChar char="•"/>
              <a:defRPr/>
            </a:pPr>
            <a:r>
              <a:rPr lang="en-US" dirty="0"/>
              <a:t>Love</a:t>
            </a:r>
          </a:p>
          <a:p>
            <a:pPr marL="171450" indent="-171450">
              <a:buFont typeface="Arial" panose="020B0604020202020204" pitchFamily="34" charset="0"/>
              <a:buChar char="•"/>
              <a:defRPr/>
            </a:pPr>
            <a:r>
              <a:rPr lang="en-US" dirty="0"/>
              <a:t>Resourceful</a:t>
            </a:r>
          </a:p>
          <a:p>
            <a:pPr marL="171450" indent="-171450">
              <a:buFont typeface="Arial" panose="020B0604020202020204" pitchFamily="34" charset="0"/>
              <a:buChar char="•"/>
              <a:defRPr/>
            </a:pPr>
            <a:r>
              <a:rPr lang="en-US" dirty="0"/>
              <a:t>Respect</a:t>
            </a:r>
          </a:p>
          <a:p>
            <a:pPr marL="171450" indent="-171450">
              <a:buFont typeface="Arial" panose="020B0604020202020204" pitchFamily="34" charset="0"/>
              <a:buChar char="•"/>
              <a:defRPr/>
            </a:pPr>
            <a:r>
              <a:rPr lang="en-US" dirty="0"/>
              <a:t>Sense of humor</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13</a:t>
            </a:fld>
            <a:endParaRPr lang="en-US"/>
          </a:p>
        </p:txBody>
      </p:sp>
    </p:spTree>
    <p:extLst>
      <p:ext uri="{BB962C8B-B14F-4D97-AF65-F5344CB8AC3E}">
        <p14:creationId xmlns:p14="http://schemas.microsoft.com/office/powerpoint/2010/main" val="5018651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When pressures of life, finances or work affect a family member, other family members can help out.</a:t>
            </a:r>
          </a:p>
          <a:p>
            <a:endParaRPr lang="en-US" altLang="en-US" dirty="0"/>
          </a:p>
          <a:p>
            <a:r>
              <a:rPr lang="en-US" altLang="en-US" dirty="0"/>
              <a:t>Students can brainstorm ways to support family members.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14</a:t>
            </a:fld>
            <a:endParaRPr lang="en-US"/>
          </a:p>
        </p:txBody>
      </p:sp>
    </p:spTree>
    <p:extLst>
      <p:ext uri="{BB962C8B-B14F-4D97-AF65-F5344CB8AC3E}">
        <p14:creationId xmlns:p14="http://schemas.microsoft.com/office/powerpoint/2010/main" val="30364880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What are family traditions? How do family traditions strengthen the family unit? Discuss family traditions with the students.  Students need to understand that traditions allow for family bonding and the making of memories. Make sure that students understand that spending time together, reflecting on past memories and making new memories, bonds a family as an effective family unit. By raising hands, students will tell the class about the traditions in their individual families and cultures. </a:t>
            </a:r>
          </a:p>
          <a:p>
            <a:endParaRPr lang="en-US" altLang="en-US" dirty="0"/>
          </a:p>
          <a:p>
            <a:r>
              <a:rPr lang="en-US" altLang="en-US" dirty="0"/>
              <a:t>As an option, show and discuss the PBS videos (or others) on traditions.</a:t>
            </a:r>
          </a:p>
          <a:p>
            <a:r>
              <a:rPr lang="en-US" altLang="en-US" dirty="0"/>
              <a:t>This video shows a clip from the program Faces of America.</a:t>
            </a:r>
          </a:p>
          <a:p>
            <a:r>
              <a:rPr lang="en-US" altLang="en-US" dirty="0"/>
              <a:t>Faces of America</a:t>
            </a:r>
          </a:p>
          <a:p>
            <a:r>
              <a:rPr lang="en-US" altLang="en-US" dirty="0"/>
              <a:t>Episode: Family traditions and customs.  Stephen Colbert talks about traditions and customs he's kept alive in his own family over the generations.</a:t>
            </a:r>
          </a:p>
          <a:p>
            <a:r>
              <a:rPr lang="en-US" altLang="en-US" dirty="0"/>
              <a:t>http://video.pbs.org/video/2247082872</a:t>
            </a:r>
          </a:p>
          <a:p>
            <a:endParaRPr lang="en-US" altLang="en-US" dirty="0"/>
          </a:p>
          <a:p>
            <a:r>
              <a:rPr lang="en-US" altLang="en-US" dirty="0"/>
              <a:t>Teacher note: The following video is about 56 minutes long. It shares the importance of family traditions. You may opt to assign viewing the video as an enrichment activity.</a:t>
            </a:r>
          </a:p>
          <a:p>
            <a:endParaRPr lang="en-US" altLang="en-US" dirty="0"/>
          </a:p>
          <a:p>
            <a:r>
              <a:rPr lang="en-US" altLang="en-US" dirty="0"/>
              <a:t>The video program: Lidia Celebrates America, Episode: Episode 1: Holiday Tables and Traditions.  An Italian Christmas Eve. A Mexican-American Christmas Day in San Antonio, Texas. A Chinese New Year. A Passover Seder. Four holidays, four very different tables and traditions. Join celebrity chef and culinary author Lidia Bastianich as she travels across America in a celebration of culture through food in the new PBS prime-time special, Lidia Celebrates America: Holiday Tables and Traditions</a:t>
            </a:r>
          </a:p>
          <a:p>
            <a:r>
              <a:rPr lang="en-US" altLang="en-US" dirty="0"/>
              <a:t>http://video.pbs.org/video/2175964061</a:t>
            </a:r>
          </a:p>
          <a:p>
            <a:endParaRPr lang="en-US" alt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15</a:t>
            </a:fld>
            <a:endParaRPr lang="en-US"/>
          </a:p>
        </p:txBody>
      </p:sp>
    </p:spTree>
    <p:extLst>
      <p:ext uri="{BB962C8B-B14F-4D97-AF65-F5344CB8AC3E}">
        <p14:creationId xmlns:p14="http://schemas.microsoft.com/office/powerpoint/2010/main" val="40975126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Doing things for others to help alleviate stress.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16</a:t>
            </a:fld>
            <a:endParaRPr lang="en-US"/>
          </a:p>
        </p:txBody>
      </p:sp>
    </p:spTree>
    <p:extLst>
      <p:ext uri="{BB962C8B-B14F-4D97-AF65-F5344CB8AC3E}">
        <p14:creationId xmlns:p14="http://schemas.microsoft.com/office/powerpoint/2010/main" val="13566598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Organizing tasks and responsibilities can help you manage your individual and family resources such as finances, food, clothing, shelter, health care, recreation, transportation, time, and human capital.</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17</a:t>
            </a:fld>
            <a:endParaRPr lang="en-US"/>
          </a:p>
        </p:txBody>
      </p:sp>
    </p:spTree>
    <p:extLst>
      <p:ext uri="{BB962C8B-B14F-4D97-AF65-F5344CB8AC3E}">
        <p14:creationId xmlns:p14="http://schemas.microsoft.com/office/powerpoint/2010/main" val="3911336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What are other methods of offering emotional support to family members?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18</a:t>
            </a:fld>
            <a:endParaRPr lang="en-US"/>
          </a:p>
        </p:txBody>
      </p:sp>
    </p:spTree>
    <p:extLst>
      <p:ext uri="{BB962C8B-B14F-4D97-AF65-F5344CB8AC3E}">
        <p14:creationId xmlns:p14="http://schemas.microsoft.com/office/powerpoint/2010/main" val="36519458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Teacher note: This video is about 10 minutes long. She discusses the importance and benefits of eating together as a family unit. </a:t>
            </a:r>
          </a:p>
          <a:p>
            <a:endParaRPr lang="en-US" altLang="en-US" dirty="0"/>
          </a:p>
          <a:p>
            <a:r>
              <a:rPr lang="en-US" altLang="en-US" dirty="0"/>
              <a:t>Ask the following questions after viewing the video:</a:t>
            </a:r>
          </a:p>
          <a:p>
            <a:endParaRPr lang="en-US" altLang="en-US" dirty="0"/>
          </a:p>
          <a:p>
            <a:r>
              <a:rPr lang="en-US" altLang="en-US" dirty="0"/>
              <a:t>Do you eat together at the table as a family? If so, how often?</a:t>
            </a:r>
          </a:p>
          <a:p>
            <a:r>
              <a:rPr lang="en-US" altLang="en-US" dirty="0"/>
              <a:t>Why do you think it is important to eat together as a family?</a:t>
            </a:r>
          </a:p>
          <a:p>
            <a:r>
              <a:rPr lang="en-US" altLang="en-US" dirty="0"/>
              <a:t>What are your most favorite memories as eating together with your family?</a:t>
            </a:r>
          </a:p>
          <a:p>
            <a:endParaRPr lang="en-US" altLang="en-US" dirty="0"/>
          </a:p>
          <a:p>
            <a:r>
              <a:rPr lang="en-US" altLang="en-US" dirty="0"/>
              <a:t>Dinner makes a difference: Laurie David at </a:t>
            </a:r>
            <a:r>
              <a:rPr lang="en-US" altLang="en-US" dirty="0" err="1"/>
              <a:t>TEDxManhattan</a:t>
            </a:r>
            <a:br>
              <a:rPr lang="en-US" altLang="en-US" dirty="0"/>
            </a:br>
            <a:r>
              <a:rPr lang="en-US" altLang="en-US" dirty="0"/>
              <a:t>Producer of Al Gore’s “An Inconvenient Truth,” Laurie David has authored best-selling books, executive produced television specials and documentaries and has been called the Bono of climate change by Vanity Fair. Now she’s bringing it all home to her kitchen table.</a:t>
            </a:r>
            <a:br>
              <a:rPr lang="en-US" altLang="en-US" dirty="0"/>
            </a:br>
            <a:r>
              <a:rPr lang="en-US" altLang="en-US" dirty="0">
                <a:hlinkClick r:id="rId3"/>
              </a:rPr>
              <a:t>http://youtu.be/GzB0BDstCI0</a:t>
            </a:r>
            <a:endParaRPr lang="en-US" alt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19</a:t>
            </a:fld>
            <a:endParaRPr lang="en-US"/>
          </a:p>
        </p:txBody>
      </p:sp>
    </p:spTree>
    <p:extLst>
      <p:ext uri="{BB962C8B-B14F-4D97-AF65-F5344CB8AC3E}">
        <p14:creationId xmlns:p14="http://schemas.microsoft.com/office/powerpoint/2010/main" val="41634939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cs typeface="Arial" panose="020B0604020202020204" pitchFamily="34" charset="0"/>
              </a:rPr>
              <a:t>Life Passage - A predictable developmental stage in a person’s life.  Example:  Teen years, 20’s, 30’s, 40’s and so forth. </a:t>
            </a:r>
          </a:p>
          <a:p>
            <a:endParaRPr lang="en-US" altLang="en-US" dirty="0">
              <a:cs typeface="Arial" panose="020B0604020202020204" pitchFamily="34" charset="0"/>
            </a:endParaRPr>
          </a:p>
          <a:p>
            <a:r>
              <a:rPr lang="en-US" altLang="en-US" dirty="0">
                <a:cs typeface="Arial" panose="020B0604020202020204" pitchFamily="34" charset="0"/>
              </a:rPr>
              <a:t>What events or situations typically occur in the teen years? 20’s? 30’s? 40’s? 50’s? 60’s and older?</a:t>
            </a:r>
          </a:p>
          <a:p>
            <a:r>
              <a:rPr lang="en-US" altLang="en-US" dirty="0">
                <a:cs typeface="Arial" panose="020B0604020202020204" pitchFamily="34" charset="0"/>
              </a:rPr>
              <a:t> </a:t>
            </a:r>
          </a:p>
          <a:p>
            <a:r>
              <a:rPr lang="en-US" altLang="en-US" dirty="0">
                <a:cs typeface="Arial" panose="020B0604020202020204" pitchFamily="34" charset="0"/>
              </a:rPr>
              <a:t>How do these events or situations impact the family unit?</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20</a:t>
            </a:fld>
            <a:endParaRPr lang="en-US"/>
          </a:p>
        </p:txBody>
      </p:sp>
    </p:spTree>
    <p:extLst>
      <p:ext uri="{BB962C8B-B14F-4D97-AF65-F5344CB8AC3E}">
        <p14:creationId xmlns:p14="http://schemas.microsoft.com/office/powerpoint/2010/main" val="127132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Ask the students this question. You may assign a scribe to write the answers on the board. Discuss the results.</a:t>
            </a:r>
          </a:p>
          <a:p>
            <a:endParaRPr lang="en-US" altLang="en-US" dirty="0"/>
          </a:p>
          <a:p>
            <a:r>
              <a:rPr lang="en-US" altLang="en-US" dirty="0"/>
              <a:t>How does the life cycle affect the family unit?</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a:t>
            </a:fld>
            <a:endParaRPr lang="en-US"/>
          </a:p>
        </p:txBody>
      </p:sp>
    </p:spTree>
    <p:extLst>
      <p:ext uri="{BB962C8B-B14F-4D97-AF65-F5344CB8AC3E}">
        <p14:creationId xmlns:p14="http://schemas.microsoft.com/office/powerpoint/2010/main" val="17224804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dirty="0">
                <a:latin typeface="Arial" panose="020B0604020202020204" pitchFamily="34" charset="0"/>
                <a:cs typeface="Arial" panose="020B0604020202020204" pitchFamily="34" charset="0"/>
              </a:rPr>
              <a:t>Marker events can affect a life positively or negatively.  But the one thing about life, is that it is constantly changing. </a:t>
            </a:r>
            <a:r>
              <a:rPr lang="en-US" dirty="0"/>
              <a:t>Some of those markers are shared and common to particular societies. Some of the common markers include:</a:t>
            </a:r>
          </a:p>
          <a:p>
            <a:pPr marL="171450" indent="-171450">
              <a:buFont typeface="Arial" panose="020B0604020202020204" pitchFamily="34" charset="0"/>
              <a:buChar char="•"/>
              <a:defRPr/>
            </a:pPr>
            <a:r>
              <a:rPr lang="en-US" dirty="0"/>
              <a:t>Adoption</a:t>
            </a:r>
          </a:p>
          <a:p>
            <a:pPr marL="171450" indent="-171450">
              <a:buFont typeface="Arial" panose="020B0604020202020204" pitchFamily="34" charset="0"/>
              <a:buChar char="•"/>
              <a:defRPr/>
            </a:pPr>
            <a:r>
              <a:rPr lang="en-US" dirty="0"/>
              <a:t>Baptism or Bar Mitzvah</a:t>
            </a:r>
          </a:p>
          <a:p>
            <a:pPr marL="171450" indent="-171450">
              <a:buFont typeface="Arial" panose="020B0604020202020204" pitchFamily="34" charset="0"/>
              <a:buChar char="•"/>
              <a:defRPr/>
            </a:pPr>
            <a:r>
              <a:rPr lang="en-US" dirty="0"/>
              <a:t>Begin school</a:t>
            </a:r>
          </a:p>
          <a:p>
            <a:pPr marL="171450" indent="-171450">
              <a:buFont typeface="Arial" panose="020B0604020202020204" pitchFamily="34" charset="0"/>
              <a:buChar char="•"/>
              <a:defRPr/>
            </a:pPr>
            <a:r>
              <a:rPr lang="en-US" dirty="0"/>
              <a:t>Birth</a:t>
            </a:r>
          </a:p>
          <a:p>
            <a:pPr marL="171450" indent="-171450">
              <a:buFont typeface="Arial" panose="020B0604020202020204" pitchFamily="34" charset="0"/>
              <a:buChar char="•"/>
              <a:defRPr/>
            </a:pPr>
            <a:r>
              <a:rPr lang="en-US" dirty="0"/>
              <a:t>Birth of children</a:t>
            </a:r>
          </a:p>
          <a:p>
            <a:pPr marL="171450" indent="-171450">
              <a:buFont typeface="Arial" panose="020B0604020202020204" pitchFamily="34" charset="0"/>
              <a:buChar char="•"/>
              <a:defRPr/>
            </a:pPr>
            <a:r>
              <a:rPr lang="en-US" dirty="0"/>
              <a:t>College</a:t>
            </a:r>
          </a:p>
          <a:p>
            <a:pPr marL="171450" indent="-171450">
              <a:buFont typeface="Arial" panose="020B0604020202020204" pitchFamily="34" charset="0"/>
              <a:buChar char="•"/>
              <a:defRPr/>
            </a:pPr>
            <a:r>
              <a:rPr lang="en-US" dirty="0"/>
              <a:t>Death of loved ones</a:t>
            </a:r>
          </a:p>
          <a:p>
            <a:pPr marL="171450" indent="-171450">
              <a:buFont typeface="Arial" panose="020B0604020202020204" pitchFamily="34" charset="0"/>
              <a:buChar char="•"/>
              <a:defRPr/>
            </a:pPr>
            <a:r>
              <a:rPr lang="en-US" dirty="0"/>
              <a:t>Divorce</a:t>
            </a:r>
          </a:p>
          <a:p>
            <a:pPr marL="171450" indent="-171450">
              <a:buFont typeface="Arial" panose="020B0604020202020204" pitchFamily="34" charset="0"/>
              <a:buChar char="•"/>
              <a:defRPr/>
            </a:pPr>
            <a:r>
              <a:rPr lang="en-US" dirty="0"/>
              <a:t>Empty nest</a:t>
            </a:r>
          </a:p>
          <a:p>
            <a:pPr marL="171450" indent="-171450">
              <a:buFont typeface="Arial" panose="020B0604020202020204" pitchFamily="34" charset="0"/>
              <a:buChar char="•"/>
              <a:defRPr/>
            </a:pPr>
            <a:r>
              <a:rPr lang="en-US" dirty="0"/>
              <a:t>First job</a:t>
            </a:r>
          </a:p>
          <a:p>
            <a:pPr marL="171450" indent="-171450">
              <a:buFont typeface="Arial" panose="020B0604020202020204" pitchFamily="34" charset="0"/>
              <a:buChar char="•"/>
              <a:defRPr/>
            </a:pPr>
            <a:r>
              <a:rPr lang="en-US" dirty="0"/>
              <a:t>Graduation</a:t>
            </a:r>
          </a:p>
          <a:p>
            <a:pPr marL="171450" indent="-171450">
              <a:buFont typeface="Arial" panose="020B0604020202020204" pitchFamily="34" charset="0"/>
              <a:buChar char="•"/>
              <a:defRPr/>
            </a:pPr>
            <a:r>
              <a:rPr lang="en-US" dirty="0"/>
              <a:t>Job changes</a:t>
            </a:r>
          </a:p>
          <a:p>
            <a:pPr marL="171450" indent="-171450">
              <a:buFont typeface="Arial" panose="020B0604020202020204" pitchFamily="34" charset="0"/>
              <a:buChar char="•"/>
              <a:defRPr/>
            </a:pPr>
            <a:r>
              <a:rPr lang="en-US" dirty="0"/>
              <a:t>Join the armed services</a:t>
            </a:r>
          </a:p>
          <a:p>
            <a:pPr marL="171450" indent="-171450">
              <a:buFont typeface="Arial" panose="020B0604020202020204" pitchFamily="34" charset="0"/>
              <a:buChar char="•"/>
              <a:defRPr/>
            </a:pPr>
            <a:r>
              <a:rPr lang="en-US" dirty="0"/>
              <a:t>Loss of job</a:t>
            </a:r>
          </a:p>
          <a:p>
            <a:pPr marL="171450" indent="-171450">
              <a:buFont typeface="Arial" panose="020B0604020202020204" pitchFamily="34" charset="0"/>
              <a:buChar char="•"/>
              <a:defRPr/>
            </a:pPr>
            <a:r>
              <a:rPr lang="en-US" dirty="0"/>
              <a:t>Major health issues</a:t>
            </a:r>
          </a:p>
          <a:p>
            <a:pPr marL="171450" indent="-171450">
              <a:buFont typeface="Arial" panose="020B0604020202020204" pitchFamily="34" charset="0"/>
              <a:buChar char="•"/>
              <a:defRPr/>
            </a:pPr>
            <a:r>
              <a:rPr lang="en-US" dirty="0"/>
              <a:t>Marriage</a:t>
            </a:r>
          </a:p>
          <a:p>
            <a:pPr marL="171450" indent="-171450">
              <a:buFont typeface="Arial" panose="020B0604020202020204" pitchFamily="34" charset="0"/>
              <a:buChar char="•"/>
              <a:defRPr/>
            </a:pPr>
            <a:r>
              <a:rPr lang="en-US" dirty="0"/>
              <a:t>Retirement</a:t>
            </a:r>
          </a:p>
          <a:p>
            <a:pPr>
              <a:buFont typeface="Arial" panose="020B0604020202020204" pitchFamily="34" charset="0"/>
              <a:buNone/>
              <a:defRPr/>
            </a:pPr>
            <a:endParaRPr lang="en-US" dirty="0"/>
          </a:p>
          <a:p>
            <a:pPr>
              <a:buFont typeface="Arial" panose="020B0604020202020204" pitchFamily="34" charset="0"/>
              <a:buNone/>
              <a:defRPr/>
            </a:pPr>
            <a:r>
              <a:rPr lang="en-US" dirty="0"/>
              <a:t>You may opt to have the students indicate with a show of hands, how many have personally experienced the marker events. </a:t>
            </a:r>
          </a:p>
          <a:p>
            <a:pPr>
              <a:buFont typeface="Arial" panose="020B0604020202020204" pitchFamily="34" charset="0"/>
              <a:buNone/>
              <a:defRPr/>
            </a:pPr>
            <a:endParaRPr lang="en-US" dirty="0"/>
          </a:p>
          <a:p>
            <a:pPr>
              <a:buFont typeface="Arial" panose="020B0604020202020204" pitchFamily="34" charset="0"/>
              <a:buNone/>
              <a:defRPr/>
            </a:pPr>
            <a:r>
              <a:rPr lang="en-US" dirty="0"/>
              <a:t>How did the marker event(s) he or she experienced, impact the family unit?</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21</a:t>
            </a:fld>
            <a:endParaRPr lang="en-US"/>
          </a:p>
        </p:txBody>
      </p:sp>
    </p:spTree>
    <p:extLst>
      <p:ext uri="{BB962C8B-B14F-4D97-AF65-F5344CB8AC3E}">
        <p14:creationId xmlns:p14="http://schemas.microsoft.com/office/powerpoint/2010/main" val="26537702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a:t>Conduct a discussion about how each item listed can influence the dynamics of a family.</a:t>
            </a:r>
          </a:p>
          <a:p>
            <a:pPr>
              <a:defRPr/>
            </a:pPr>
            <a:endParaRPr lang="en-US" dirty="0"/>
          </a:p>
          <a:p>
            <a:pPr>
              <a:defRPr/>
            </a:pPr>
            <a:r>
              <a:rPr lang="en-US" dirty="0"/>
              <a:t>Crisis events which affect family members:</a:t>
            </a:r>
          </a:p>
          <a:p>
            <a:pPr>
              <a:defRPr/>
            </a:pPr>
            <a:r>
              <a:rPr lang="en-US" dirty="0"/>
              <a:t> </a:t>
            </a:r>
          </a:p>
          <a:p>
            <a:pPr marL="171450" indent="-171450">
              <a:buFont typeface="Arial" panose="020B0604020202020204" pitchFamily="34" charset="0"/>
              <a:buChar char="•"/>
              <a:defRPr/>
            </a:pPr>
            <a:r>
              <a:rPr lang="en-US" dirty="0"/>
              <a:t>abuse</a:t>
            </a:r>
          </a:p>
          <a:p>
            <a:pPr marL="171450" indent="-171450">
              <a:buFont typeface="Arial" panose="020B0604020202020204" pitchFamily="34" charset="0"/>
              <a:buChar char="•"/>
              <a:defRPr/>
            </a:pPr>
            <a:r>
              <a:rPr lang="en-US" dirty="0"/>
              <a:t>alcohol or other drug use</a:t>
            </a:r>
          </a:p>
          <a:p>
            <a:pPr marL="171450" indent="-171450">
              <a:buFont typeface="Arial" panose="020B0604020202020204" pitchFamily="34" charset="0"/>
              <a:buChar char="•"/>
              <a:defRPr/>
            </a:pPr>
            <a:r>
              <a:rPr lang="en-US" dirty="0"/>
              <a:t>an affair</a:t>
            </a:r>
          </a:p>
          <a:p>
            <a:pPr marL="171450" indent="-171450">
              <a:buFont typeface="Arial" panose="020B0604020202020204" pitchFamily="34" charset="0"/>
              <a:buChar char="•"/>
              <a:defRPr/>
            </a:pPr>
            <a:r>
              <a:rPr lang="en-US" dirty="0"/>
              <a:t>death</a:t>
            </a:r>
          </a:p>
          <a:p>
            <a:pPr marL="171450" indent="-171450">
              <a:buFont typeface="Arial" panose="020B0604020202020204" pitchFamily="34" charset="0"/>
              <a:buChar char="•"/>
              <a:defRPr/>
            </a:pPr>
            <a:r>
              <a:rPr lang="en-US" dirty="0"/>
              <a:t>divorce</a:t>
            </a:r>
          </a:p>
          <a:p>
            <a:pPr marL="171450" indent="-171450">
              <a:buFont typeface="Arial" panose="020B0604020202020204" pitchFamily="34" charset="0"/>
              <a:buChar char="•"/>
              <a:defRPr/>
            </a:pPr>
            <a:r>
              <a:rPr lang="en-US" dirty="0"/>
              <a:t>family violence</a:t>
            </a:r>
          </a:p>
          <a:p>
            <a:pPr marL="171450" indent="-171450">
              <a:buFont typeface="Arial" panose="020B0604020202020204" pitchFamily="34" charset="0"/>
              <a:buChar char="•"/>
              <a:defRPr/>
            </a:pPr>
            <a:r>
              <a:rPr lang="en-US" dirty="0"/>
              <a:t>homelessness</a:t>
            </a:r>
          </a:p>
          <a:p>
            <a:pPr marL="171450" indent="-171450">
              <a:buFont typeface="Arial" panose="020B0604020202020204" pitchFamily="34" charset="0"/>
              <a:buChar char="•"/>
              <a:defRPr/>
            </a:pPr>
            <a:r>
              <a:rPr lang="en-US" dirty="0"/>
              <a:t>mental health difficulties</a:t>
            </a:r>
          </a:p>
          <a:p>
            <a:pPr marL="171450" indent="-171450">
              <a:buFont typeface="Arial" panose="020B0604020202020204" pitchFamily="34" charset="0"/>
              <a:buChar char="•"/>
              <a:defRPr/>
            </a:pPr>
            <a:r>
              <a:rPr lang="en-US" dirty="0"/>
              <a:t>poverty</a:t>
            </a:r>
          </a:p>
          <a:p>
            <a:pPr marL="171450" indent="-171450">
              <a:buFont typeface="Arial" panose="020B0604020202020204" pitchFamily="34" charset="0"/>
              <a:buChar char="•"/>
              <a:defRPr/>
            </a:pPr>
            <a:r>
              <a:rPr lang="en-US" dirty="0"/>
              <a:t>trauma</a:t>
            </a:r>
          </a:p>
          <a:p>
            <a:pPr marL="171450" indent="-171450">
              <a:buFont typeface="Arial" panose="020B0604020202020204" pitchFamily="34" charset="0"/>
              <a:buChar char="•"/>
              <a:defRPr/>
            </a:pPr>
            <a:r>
              <a:rPr lang="en-US" dirty="0"/>
              <a:t>unemployment</a:t>
            </a:r>
          </a:p>
          <a:p>
            <a:pPr>
              <a:defRPr/>
            </a:pPr>
            <a:endParaRPr lang="en-US" dirty="0"/>
          </a:p>
          <a:p>
            <a:pPr>
              <a:defRPr/>
            </a:pPr>
            <a:r>
              <a:rPr lang="en-US" dirty="0"/>
              <a:t>How do family values, beliefs, culture and ethnicity influence the family dynamics?</a:t>
            </a:r>
          </a:p>
          <a:p>
            <a:pPr>
              <a:defRPr/>
            </a:pPr>
            <a:endParaRPr lang="en-US" dirty="0"/>
          </a:p>
          <a:p>
            <a:pPr>
              <a:defRPr/>
            </a:pPr>
            <a:r>
              <a:rPr lang="en-US" dirty="0"/>
              <a:t>How does the nature of attachments in a family, such as being secure or insecure, influence the overall family dynamics?</a:t>
            </a:r>
          </a:p>
          <a:p>
            <a:pPr>
              <a:defRPr/>
            </a:pPr>
            <a:endParaRPr lang="en-US" dirty="0"/>
          </a:p>
          <a:p>
            <a:pPr>
              <a:defRPr/>
            </a:pPr>
            <a:r>
              <a:rPr lang="en-US" dirty="0"/>
              <a:t>How do the dynamics of previous generations (parents and grandparents families) influence the family dynamics?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22</a:t>
            </a:fld>
            <a:endParaRPr lang="en-US"/>
          </a:p>
        </p:txBody>
      </p:sp>
    </p:spTree>
    <p:extLst>
      <p:ext uri="{BB962C8B-B14F-4D97-AF65-F5344CB8AC3E}">
        <p14:creationId xmlns:p14="http://schemas.microsoft.com/office/powerpoint/2010/main" val="36749873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dirty="0"/>
              <a:t>Ask the students this question. You may assign a scribe to write the answers on the board. Discuss the results. Some answers might include:</a:t>
            </a:r>
          </a:p>
          <a:p>
            <a:pPr>
              <a:defRPr/>
            </a:pPr>
            <a:endParaRPr lang="en-US" altLang="en-US" dirty="0"/>
          </a:p>
          <a:p>
            <a:pPr marL="171450" indent="-171450">
              <a:buFont typeface="Arial" panose="020B0604020202020204" pitchFamily="34" charset="0"/>
              <a:buChar char="•"/>
              <a:defRPr/>
            </a:pPr>
            <a:r>
              <a:rPr lang="en-US" altLang="en-US" dirty="0"/>
              <a:t>Abuse</a:t>
            </a:r>
          </a:p>
          <a:p>
            <a:pPr marL="171450" indent="-171450">
              <a:buFont typeface="Arial" panose="020B0604020202020204" pitchFamily="34" charset="0"/>
              <a:buChar char="•"/>
              <a:defRPr/>
            </a:pPr>
            <a:r>
              <a:rPr lang="en-US" altLang="en-US" dirty="0"/>
              <a:t>Alcohol or other drug use</a:t>
            </a:r>
          </a:p>
          <a:p>
            <a:pPr marL="171450" indent="-171450">
              <a:buFont typeface="Arial" panose="020B0604020202020204" pitchFamily="34" charset="0"/>
              <a:buChar char="•"/>
              <a:defRPr/>
            </a:pPr>
            <a:r>
              <a:rPr lang="en-US" altLang="en-US" dirty="0"/>
              <a:t>Child neglect</a:t>
            </a:r>
          </a:p>
          <a:p>
            <a:pPr marL="171450" indent="-171450">
              <a:buFont typeface="Arial" panose="020B0604020202020204" pitchFamily="34" charset="0"/>
              <a:buChar char="•"/>
              <a:defRPr/>
            </a:pPr>
            <a:r>
              <a:rPr lang="en-US" altLang="en-US" dirty="0"/>
              <a:t>Family violence</a:t>
            </a:r>
          </a:p>
          <a:p>
            <a:pPr marL="171450" indent="-171450">
              <a:buFont typeface="Arial" panose="020B0604020202020204" pitchFamily="34" charset="0"/>
              <a:buChar char="•"/>
              <a:defRPr/>
            </a:pPr>
            <a:r>
              <a:rPr lang="en-US" altLang="en-US" dirty="0"/>
              <a:t>High levels of tension or arguing</a:t>
            </a:r>
          </a:p>
          <a:p>
            <a:pPr marL="171450" indent="-171450">
              <a:buFont typeface="Arial" panose="020B0604020202020204" pitchFamily="34" charset="0"/>
              <a:buChar char="•"/>
              <a:defRPr/>
            </a:pPr>
            <a:r>
              <a:rPr lang="en-US" altLang="en-US" dirty="0"/>
              <a:t>Lack of communication</a:t>
            </a:r>
          </a:p>
          <a:p>
            <a:pPr>
              <a:defRPr/>
            </a:pPr>
            <a:endParaRPr lang="en-US" altLang="en-US" dirty="0"/>
          </a:p>
          <a:p>
            <a:pPr>
              <a:defRPr/>
            </a:pPr>
            <a:r>
              <a:rPr lang="en-US" altLang="en-US" dirty="0"/>
              <a:t>Texas State University</a:t>
            </a:r>
          </a:p>
          <a:p>
            <a:pPr>
              <a:defRPr/>
            </a:pPr>
            <a:r>
              <a:rPr lang="en-US" altLang="en-US" dirty="0"/>
              <a:t>Dysfunctional Family Patterns</a:t>
            </a:r>
          </a:p>
          <a:p>
            <a:pPr>
              <a:defRPr/>
            </a:pPr>
            <a:r>
              <a:rPr lang="en-US" altLang="en-US" dirty="0"/>
              <a:t>http://www.counseling.txstate.edu/resources/shoverview/bro/dysfunc.html</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23</a:t>
            </a:fld>
            <a:endParaRPr lang="en-US"/>
          </a:p>
        </p:txBody>
      </p:sp>
    </p:spTree>
    <p:extLst>
      <p:ext uri="{BB962C8B-B14F-4D97-AF65-F5344CB8AC3E}">
        <p14:creationId xmlns:p14="http://schemas.microsoft.com/office/powerpoint/2010/main" val="5446884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Discuss each trait and have students give examples of how these could create a dysfunctional family.</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24</a:t>
            </a:fld>
            <a:endParaRPr lang="en-US"/>
          </a:p>
        </p:txBody>
      </p:sp>
    </p:spTree>
    <p:extLst>
      <p:ext uri="{BB962C8B-B14F-4D97-AF65-F5344CB8AC3E}">
        <p14:creationId xmlns:p14="http://schemas.microsoft.com/office/powerpoint/2010/main" val="22211510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25</a:t>
            </a:fld>
            <a:endParaRPr lang="en-US"/>
          </a:p>
        </p:txBody>
      </p:sp>
    </p:spTree>
    <p:extLst>
      <p:ext uri="{BB962C8B-B14F-4D97-AF65-F5344CB8AC3E}">
        <p14:creationId xmlns:p14="http://schemas.microsoft.com/office/powerpoint/2010/main" val="36225412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Go into depth about abuse not being acceptable.  A dysfunctional family needs to seek help and counseling.  Discuss ways families can get the help and counseling they need.</a:t>
            </a:r>
          </a:p>
          <a:p>
            <a:endParaRPr lang="en-US" altLang="en-US" dirty="0"/>
          </a:p>
          <a:p>
            <a:r>
              <a:rPr lang="en-US" altLang="en-US" dirty="0"/>
              <a:t>What programs are available to assist individuals experiencing violence and abuse?</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26</a:t>
            </a:fld>
            <a:endParaRPr lang="en-US"/>
          </a:p>
        </p:txBody>
      </p:sp>
    </p:spTree>
    <p:extLst>
      <p:ext uri="{BB962C8B-B14F-4D97-AF65-F5344CB8AC3E}">
        <p14:creationId xmlns:p14="http://schemas.microsoft.com/office/powerpoint/2010/main" val="41800718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Violence can include:</a:t>
            </a:r>
          </a:p>
          <a:p>
            <a:pPr>
              <a:buFont typeface="Arial" panose="020B0604020202020204" pitchFamily="34" charset="0"/>
              <a:buNone/>
              <a:defRPr/>
            </a:pPr>
            <a:r>
              <a:rPr lang="en-US" dirty="0"/>
              <a:t> </a:t>
            </a:r>
          </a:p>
          <a:p>
            <a:pPr marL="171450" indent="-171450">
              <a:buFont typeface="Arial" panose="020B0604020202020204" pitchFamily="34" charset="0"/>
              <a:buChar char="•"/>
              <a:defRPr/>
            </a:pPr>
            <a:r>
              <a:rPr lang="en-US" dirty="0"/>
              <a:t>Child abuse</a:t>
            </a:r>
          </a:p>
          <a:p>
            <a:pPr marL="171450" indent="-171450">
              <a:buFont typeface="Arial" panose="020B0604020202020204" pitchFamily="34" charset="0"/>
              <a:buChar char="•"/>
              <a:defRPr/>
            </a:pPr>
            <a:r>
              <a:rPr lang="en-US" dirty="0"/>
              <a:t>Elder abuse</a:t>
            </a:r>
          </a:p>
          <a:p>
            <a:pPr marL="171450" indent="-171450">
              <a:buFont typeface="Arial" panose="020B0604020202020204" pitchFamily="34" charset="0"/>
              <a:buChar char="•"/>
              <a:defRPr/>
            </a:pPr>
            <a:r>
              <a:rPr lang="en-US" dirty="0"/>
              <a:t>Every ethnic, religious, educational and economic background</a:t>
            </a:r>
          </a:p>
          <a:p>
            <a:pPr marL="171450" indent="-171450">
              <a:buFont typeface="Arial" panose="020B0604020202020204" pitchFamily="34" charset="0"/>
              <a:buChar char="•"/>
              <a:defRPr/>
            </a:pPr>
            <a:r>
              <a:rPr lang="en-US" dirty="0"/>
              <a:t>Spouse/partner abuse</a:t>
            </a:r>
          </a:p>
          <a:p>
            <a:pPr marL="171450" indent="-171450">
              <a:buFont typeface="Arial" panose="020B0604020202020204" pitchFamily="34" charset="0"/>
              <a:buChar char="•"/>
              <a:defRPr/>
            </a:pPr>
            <a:endParaRPr lang="en-US" dirty="0"/>
          </a:p>
          <a:p>
            <a:pPr>
              <a:buFont typeface="Arial" panose="020B0604020202020204" pitchFamily="34" charset="0"/>
              <a:buNone/>
              <a:defRPr/>
            </a:pPr>
            <a:r>
              <a:rPr lang="en-US" dirty="0"/>
              <a:t>Is bullying (in all its forms) a form of abuse? Why or why not?</a:t>
            </a:r>
          </a:p>
          <a:p>
            <a:pPr>
              <a:buFont typeface="Arial" panose="020B0604020202020204" pitchFamily="34" charset="0"/>
              <a:buNone/>
              <a:defRPr/>
            </a:pPr>
            <a:endParaRPr lang="en-US" dirty="0"/>
          </a:p>
          <a:p>
            <a:pPr>
              <a:defRPr/>
            </a:pPr>
            <a:r>
              <a:rPr lang="en-US" dirty="0"/>
              <a:t>What are some reasons for violence?</a:t>
            </a:r>
          </a:p>
          <a:p>
            <a:pPr>
              <a:defRPr/>
            </a:pPr>
            <a:r>
              <a:rPr lang="en-US" dirty="0"/>
              <a:t> </a:t>
            </a:r>
          </a:p>
          <a:p>
            <a:pPr marL="171450" indent="-171450">
              <a:buFont typeface="Arial" panose="020B0604020202020204" pitchFamily="34" charset="0"/>
              <a:buChar char="•"/>
              <a:defRPr/>
            </a:pPr>
            <a:r>
              <a:rPr lang="en-US" dirty="0"/>
              <a:t>Anger</a:t>
            </a:r>
          </a:p>
          <a:p>
            <a:pPr marL="171450" indent="-171450">
              <a:buFont typeface="Arial" panose="020B0604020202020204" pitchFamily="34" charset="0"/>
              <a:buChar char="•"/>
              <a:defRPr/>
            </a:pPr>
            <a:r>
              <a:rPr lang="en-US" dirty="0"/>
              <a:t>Frustration</a:t>
            </a:r>
          </a:p>
          <a:p>
            <a:pPr marL="171450" indent="-171450">
              <a:buFont typeface="Arial" panose="020B0604020202020204" pitchFamily="34" charset="0"/>
              <a:buChar char="•"/>
              <a:defRPr/>
            </a:pPr>
            <a:r>
              <a:rPr lang="en-US" dirty="0"/>
              <a:t>Insecure</a:t>
            </a:r>
          </a:p>
          <a:p>
            <a:pPr marL="171450" indent="-171450">
              <a:buFont typeface="Arial" panose="020B0604020202020204" pitchFamily="34" charset="0"/>
              <a:buChar char="•"/>
              <a:defRPr/>
            </a:pPr>
            <a:r>
              <a:rPr lang="en-US" dirty="0"/>
              <a:t>Low self-esteem</a:t>
            </a:r>
          </a:p>
          <a:p>
            <a:pPr marL="171450" indent="-171450">
              <a:buFont typeface="Arial" panose="020B0604020202020204" pitchFamily="34" charset="0"/>
              <a:buChar char="•"/>
              <a:defRPr/>
            </a:pPr>
            <a:r>
              <a:rPr lang="en-US" dirty="0"/>
              <a:t>Stress</a:t>
            </a:r>
          </a:p>
          <a:p>
            <a:pPr marL="171450" indent="-171450">
              <a:buFont typeface="Arial" panose="020B0604020202020204" pitchFamily="34" charset="0"/>
              <a:buChar char="•"/>
              <a:defRPr/>
            </a:pPr>
            <a:r>
              <a:rPr lang="en-US" dirty="0"/>
              <a:t>Resentment</a:t>
            </a:r>
          </a:p>
          <a:p>
            <a:pPr marL="171450" indent="-171450">
              <a:buFont typeface="Arial" panose="020B0604020202020204" pitchFamily="34" charset="0"/>
              <a:buChar char="•"/>
              <a:defRPr/>
            </a:pPr>
            <a:r>
              <a:rPr lang="en-US" dirty="0"/>
              <a:t>Suspicion</a:t>
            </a:r>
          </a:p>
          <a:p>
            <a:pPr marL="171450" indent="-171450">
              <a:buFont typeface="Arial" panose="020B0604020202020204" pitchFamily="34" charset="0"/>
              <a:buChar char="•"/>
              <a:defRPr/>
            </a:pPr>
            <a:r>
              <a:rPr lang="en-US" dirty="0"/>
              <a:t>Tension</a:t>
            </a:r>
          </a:p>
          <a:p>
            <a:pPr>
              <a:defRPr/>
            </a:pPr>
            <a:endParaRPr lang="en-US" dirty="0"/>
          </a:p>
          <a:p>
            <a:pPr>
              <a:defRPr/>
            </a:pPr>
            <a:r>
              <a:rPr lang="en-US" dirty="0"/>
              <a:t>What is youth violence? Youth violence refers to harmful behaviors that can start early and continue into young adulthood. The young person can be a victim, an offender or a witness to the violence. Youth violence includes various behaviors. Some violent acts—such as bullying, slapping or hitting—can cause more emotional harm than physical harm. Others, such as robbery and assault (with or without weapons) can lead to serious injury or even death.</a:t>
            </a:r>
          </a:p>
          <a:p>
            <a:pPr>
              <a:defRPr/>
            </a:pPr>
            <a:r>
              <a:rPr lang="en-US" dirty="0"/>
              <a:t> </a:t>
            </a:r>
          </a:p>
          <a:p>
            <a:pPr>
              <a:defRPr/>
            </a:pPr>
            <a:r>
              <a:rPr lang="en-US" dirty="0"/>
              <a:t>Youth Violence Statistics</a:t>
            </a:r>
          </a:p>
          <a:p>
            <a:pPr>
              <a:defRPr/>
            </a:pPr>
            <a:r>
              <a:rPr lang="en-US" dirty="0"/>
              <a:t>Source: Character Counts, Where Peace Lives, Bureau of Justice Statistics</a:t>
            </a:r>
          </a:p>
          <a:p>
            <a:pPr>
              <a:defRPr/>
            </a:pPr>
            <a:r>
              <a:rPr lang="en-US" u="sng" dirty="0"/>
              <a:t>http://www.statisticbrain.com/youth-violence-statistics/</a:t>
            </a:r>
            <a:endParaRPr lang="en-US" dirty="0"/>
          </a:p>
          <a:p>
            <a:pPr>
              <a:defRPr/>
            </a:pPr>
            <a:r>
              <a:rPr lang="en-US" dirty="0"/>
              <a:t> </a:t>
            </a:r>
          </a:p>
          <a:p>
            <a:pPr>
              <a:defRPr/>
            </a:pPr>
            <a:r>
              <a:rPr lang="en-US" dirty="0"/>
              <a:t> </a:t>
            </a:r>
          </a:p>
          <a:p>
            <a:pPr>
              <a:defRPr/>
            </a:pPr>
            <a:r>
              <a:rPr lang="en-US" dirty="0"/>
              <a:t> </a:t>
            </a:r>
          </a:p>
          <a:p>
            <a:pPr>
              <a:buFont typeface="Arial" panose="020B0604020202020204" pitchFamily="34" charset="0"/>
              <a:buNone/>
              <a:defRPr/>
            </a:pPr>
            <a:endParaRPr lang="en-US" dirty="0"/>
          </a:p>
          <a:p>
            <a:pPr>
              <a:buFont typeface="Arial" panose="020B0604020202020204" pitchFamily="34" charset="0"/>
              <a:buNone/>
              <a:defRPr/>
            </a:pPr>
            <a:endParaRPr lang="en-US" dirty="0"/>
          </a:p>
          <a:p>
            <a:pPr>
              <a:buFont typeface="Arial" panose="020B0604020202020204" pitchFamily="34" charset="0"/>
              <a:buNone/>
              <a:defRPr/>
            </a:pPr>
            <a:endParaRPr lang="en-US" dirty="0"/>
          </a:p>
          <a:p>
            <a:pPr>
              <a:buFont typeface="Arial" panose="020B0604020202020204" pitchFamily="34" charset="0"/>
              <a:buNone/>
              <a:defRPr/>
            </a:pPr>
            <a:endParaRPr lang="en-US" dirty="0"/>
          </a:p>
          <a:p>
            <a:pPr>
              <a:buFont typeface="Arial" panose="020B0604020202020204" pitchFamily="34" charset="0"/>
              <a:buNone/>
              <a:defRPr/>
            </a:pPr>
            <a:endParaRPr lang="en-US" dirty="0"/>
          </a:p>
          <a:p>
            <a:pPr>
              <a:buFont typeface="Arial" panose="020B0604020202020204" pitchFamily="34" charset="0"/>
              <a:buNone/>
              <a:defRPr/>
            </a:pPr>
            <a:endParaRPr lang="en-US" dirty="0"/>
          </a:p>
          <a:p>
            <a:pPr>
              <a:buFont typeface="Arial" panose="020B0604020202020204" pitchFamily="34" charset="0"/>
              <a:buNone/>
              <a:defRPr/>
            </a:pPr>
            <a:endParaRPr lang="en-US" dirty="0"/>
          </a:p>
          <a:p>
            <a:pPr>
              <a:buFont typeface="Arial" panose="020B0604020202020204" pitchFamily="34" charset="0"/>
              <a:buNone/>
              <a:defRPr/>
            </a:pPr>
            <a:endParaRPr lang="en-US" dirty="0"/>
          </a:p>
          <a:p>
            <a:pPr>
              <a:buFont typeface="Arial" panose="020B0604020202020204" pitchFamily="34" charset="0"/>
              <a:buNone/>
              <a:defRPr/>
            </a:pPr>
            <a:endParaRPr lang="en-US" dirty="0"/>
          </a:p>
          <a:p>
            <a:pPr>
              <a:buFont typeface="Arial" panose="020B0604020202020204" pitchFamily="34" charset="0"/>
              <a:buNone/>
              <a:defRPr/>
            </a:pPr>
            <a:endParaRPr lang="en-US" dirty="0"/>
          </a:p>
          <a:p>
            <a:pPr>
              <a:buFont typeface="Arial" panose="020B0604020202020204" pitchFamily="34" charset="0"/>
              <a:buNone/>
              <a:defRPr/>
            </a:pPr>
            <a:endParaRPr lang="en-US" dirty="0"/>
          </a:p>
          <a:p>
            <a:pPr>
              <a:buFont typeface="Arial" panose="020B0604020202020204" pitchFamily="34" charset="0"/>
              <a:buNone/>
              <a:defRPr/>
            </a:pPr>
            <a:endParaRPr lang="en-US" dirty="0"/>
          </a:p>
          <a:p>
            <a:pPr>
              <a:buFont typeface="Arial" panose="020B0604020202020204" pitchFamily="34" charset="0"/>
              <a:buNone/>
              <a:defRPr/>
            </a:pPr>
            <a:endParaRPr lang="en-US" dirty="0"/>
          </a:p>
          <a:p>
            <a:pPr>
              <a:buFont typeface="Arial" panose="020B0604020202020204" pitchFamily="34" charset="0"/>
              <a:buNone/>
              <a:defRPr/>
            </a:pPr>
            <a:endParaRPr lang="en-US" dirty="0"/>
          </a:p>
          <a:p>
            <a:pPr>
              <a:buFont typeface="Arial" panose="020B0604020202020204" pitchFamily="34" charset="0"/>
              <a:buNone/>
              <a:defRPr/>
            </a:pPr>
            <a:endParaRPr lang="en-US" dirty="0"/>
          </a:p>
          <a:p>
            <a:pPr>
              <a:buFont typeface="Arial" panose="020B0604020202020204" pitchFamily="34" charset="0"/>
              <a:buNone/>
              <a:defRPr/>
            </a:pPr>
            <a:endParaRPr lang="en-US" dirty="0"/>
          </a:p>
          <a:p>
            <a:pPr>
              <a:buFont typeface="Arial" panose="020B0604020202020204" pitchFamily="34" charset="0"/>
              <a:buNone/>
              <a:defRPr/>
            </a:pPr>
            <a:endParaRPr lang="en-US" dirty="0"/>
          </a:p>
          <a:p>
            <a:pPr>
              <a:buFont typeface="Arial" panose="020B0604020202020204" pitchFamily="34" charset="0"/>
              <a:buNone/>
              <a:defRPr/>
            </a:pPr>
            <a:endParaRPr lang="en-US" dirty="0"/>
          </a:p>
          <a:p>
            <a:pPr>
              <a:buFont typeface="Arial" panose="020B0604020202020204" pitchFamily="34" charset="0"/>
              <a:buNone/>
              <a:defRPr/>
            </a:pPr>
            <a:endParaRPr lang="en-US" dirty="0"/>
          </a:p>
          <a:p>
            <a:pPr>
              <a:buFont typeface="Arial" panose="020B0604020202020204" pitchFamily="34" charset="0"/>
              <a:buNone/>
              <a:defRPr/>
            </a:pPr>
            <a:endParaRPr lang="en-US" dirty="0"/>
          </a:p>
          <a:p>
            <a:pPr>
              <a:buFont typeface="Arial" panose="020B0604020202020204" pitchFamily="34" charset="0"/>
              <a:buNone/>
              <a:defRPr/>
            </a:pPr>
            <a:endParaRPr lang="en-US" dirty="0"/>
          </a:p>
          <a:p>
            <a:pPr>
              <a:buFont typeface="Arial" panose="020B0604020202020204" pitchFamily="34" charset="0"/>
              <a:buNone/>
              <a:defRPr/>
            </a:pPr>
            <a:endParaRPr lang="en-US" dirty="0"/>
          </a:p>
          <a:p>
            <a:pPr>
              <a:buFont typeface="Arial" panose="020B0604020202020204" pitchFamily="34" charset="0"/>
              <a:buNone/>
              <a:defRPr/>
            </a:pPr>
            <a:endParaRPr lang="en-US" dirty="0"/>
          </a:p>
          <a:p>
            <a:pPr>
              <a:buFont typeface="Arial" panose="020B0604020202020204" pitchFamily="34" charset="0"/>
              <a:buNone/>
              <a:defRPr/>
            </a:pPr>
            <a:endParaRPr lang="en-US" dirty="0"/>
          </a:p>
          <a:p>
            <a:pPr>
              <a:buFont typeface="Arial" panose="020B0604020202020204" pitchFamily="34" charset="0"/>
              <a:buNone/>
              <a:defRPr/>
            </a:pPr>
            <a:endParaRPr lang="en-US" dirty="0"/>
          </a:p>
          <a:p>
            <a:pPr>
              <a:buFont typeface="Arial" panose="020B0604020202020204" pitchFamily="34" charset="0"/>
              <a:buNone/>
              <a:defRPr/>
            </a:pPr>
            <a:endParaRPr lang="en-US" dirty="0"/>
          </a:p>
          <a:p>
            <a:pPr>
              <a:buFont typeface="Arial" panose="020B0604020202020204" pitchFamily="34" charset="0"/>
              <a:buNone/>
              <a:defRPr/>
            </a:pPr>
            <a:endParaRPr lang="en-US" dirty="0"/>
          </a:p>
          <a:p>
            <a:pPr>
              <a:buFont typeface="Arial" panose="020B0604020202020204" pitchFamily="34" charset="0"/>
              <a:buNone/>
              <a:defRPr/>
            </a:pPr>
            <a:endParaRPr lang="en-US" dirty="0"/>
          </a:p>
          <a:p>
            <a:pPr>
              <a:buFont typeface="Arial" panose="020B0604020202020204" pitchFamily="34" charset="0"/>
              <a:buNone/>
              <a:defRPr/>
            </a:pPr>
            <a:endParaRPr lang="en-US" dirty="0"/>
          </a:p>
          <a:p>
            <a:pPr>
              <a:buFont typeface="Arial" panose="020B0604020202020204" pitchFamily="34" charset="0"/>
              <a:buNone/>
              <a:defRPr/>
            </a:pPr>
            <a:endParaRPr lang="en-US" dirty="0"/>
          </a:p>
          <a:p>
            <a:pPr>
              <a:buFont typeface="Arial" panose="020B0604020202020204" pitchFamily="34" charset="0"/>
              <a:buNone/>
              <a:defRPr/>
            </a:pPr>
            <a:endParaRPr lang="en-US" dirty="0"/>
          </a:p>
          <a:p>
            <a:pPr>
              <a:buFont typeface="Arial" panose="020B0604020202020204" pitchFamily="34" charset="0"/>
              <a:buNone/>
              <a:defRPr/>
            </a:pPr>
            <a:endParaRPr lang="en-US" dirty="0"/>
          </a:p>
          <a:p>
            <a:pPr>
              <a:buFont typeface="Arial" panose="020B0604020202020204" pitchFamily="34" charset="0"/>
              <a:buNone/>
              <a:defRPr/>
            </a:pPr>
            <a:endParaRPr lang="en-US" dirty="0"/>
          </a:p>
          <a:p>
            <a:pPr>
              <a:buFont typeface="Arial" panose="020B0604020202020204" pitchFamily="34" charset="0"/>
              <a:buNone/>
              <a:defRPr/>
            </a:pPr>
            <a:endParaRPr lang="en-US" dirty="0"/>
          </a:p>
          <a:p>
            <a:pPr>
              <a:buFont typeface="Arial" panose="020B0604020202020204" pitchFamily="34" charset="0"/>
              <a:buNone/>
              <a:defRPr/>
            </a:pPr>
            <a:endParaRPr lang="en-US" dirty="0"/>
          </a:p>
          <a:p>
            <a:pPr>
              <a:buFont typeface="Arial" panose="020B0604020202020204" pitchFamily="34" charset="0"/>
              <a:buNone/>
              <a:defRPr/>
            </a:pPr>
            <a:endParaRPr lang="en-US" dirty="0"/>
          </a:p>
          <a:p>
            <a:pPr>
              <a:buFont typeface="Arial" panose="020B0604020202020204" pitchFamily="34" charset="0"/>
              <a:buNone/>
              <a:defRPr/>
            </a:pPr>
            <a:endParaRPr lang="en-US" dirty="0"/>
          </a:p>
          <a:p>
            <a:pPr>
              <a:buFont typeface="Arial" panose="020B0604020202020204" pitchFamily="34" charset="0"/>
              <a:buNone/>
              <a:defRPr/>
            </a:pPr>
            <a:endParaRPr lang="en-US" dirty="0"/>
          </a:p>
          <a:p>
            <a:pPr>
              <a:buFont typeface="Arial" panose="020B0604020202020204" pitchFamily="34" charset="0"/>
              <a:buNone/>
              <a:defRPr/>
            </a:pPr>
            <a:endParaRPr lang="en-US" dirty="0"/>
          </a:p>
          <a:p>
            <a:pPr>
              <a:buFont typeface="Arial" panose="020B0604020202020204" pitchFamily="34" charset="0"/>
              <a:buNone/>
              <a:defRPr/>
            </a:pPr>
            <a:endParaRPr lang="en-US" dirty="0"/>
          </a:p>
          <a:p>
            <a:pPr>
              <a:buFont typeface="Arial" panose="020B0604020202020204" pitchFamily="34" charset="0"/>
              <a:buNone/>
              <a:defRPr/>
            </a:pPr>
            <a:endParaRPr lang="en-US" dirty="0"/>
          </a:p>
          <a:p>
            <a:pPr>
              <a:buFont typeface="Arial" panose="020B0604020202020204" pitchFamily="34" charset="0"/>
              <a:buNone/>
              <a:defRPr/>
            </a:pPr>
            <a:endParaRPr lang="en-US" dirty="0"/>
          </a:p>
          <a:p>
            <a:pPr>
              <a:buFont typeface="Arial" panose="020B0604020202020204" pitchFamily="34" charset="0"/>
              <a:buNone/>
              <a:defRPr/>
            </a:pPr>
            <a:endParaRPr lang="en-US" dirty="0"/>
          </a:p>
          <a:p>
            <a:pPr>
              <a:buFont typeface="Arial" panose="020B0604020202020204" pitchFamily="34" charset="0"/>
              <a:buNone/>
              <a:defRPr/>
            </a:pPr>
            <a:endParaRPr lang="en-US" dirty="0"/>
          </a:p>
          <a:p>
            <a:pPr>
              <a:buFont typeface="Arial" panose="020B0604020202020204" pitchFamily="34" charset="0"/>
              <a:buNone/>
              <a:defRPr/>
            </a:pPr>
            <a:endParaRPr lang="en-US" dirty="0"/>
          </a:p>
          <a:p>
            <a:pPr>
              <a:buFont typeface="Arial" panose="020B0604020202020204" pitchFamily="34" charset="0"/>
              <a:buNone/>
              <a:defRPr/>
            </a:pPr>
            <a:endParaRPr lang="en-US" dirty="0"/>
          </a:p>
          <a:p>
            <a:pPr>
              <a:buFont typeface="Arial" panose="020B0604020202020204" pitchFamily="34" charset="0"/>
              <a:buNone/>
              <a:defRPr/>
            </a:pPr>
            <a:endParaRPr lang="en-US" dirty="0"/>
          </a:p>
          <a:p>
            <a:pPr>
              <a:buFont typeface="Arial" panose="020B0604020202020204" pitchFamily="34" charset="0"/>
              <a:buNone/>
              <a:defRPr/>
            </a:pPr>
            <a:endParaRPr lang="en-US" dirty="0"/>
          </a:p>
          <a:p>
            <a:pPr>
              <a:buFont typeface="Arial" panose="020B0604020202020204" pitchFamily="34" charset="0"/>
              <a:buNone/>
              <a:defRPr/>
            </a:pPr>
            <a:endParaRPr lang="en-US" dirty="0"/>
          </a:p>
          <a:p>
            <a:pPr>
              <a:buFont typeface="Arial" panose="020B0604020202020204" pitchFamily="34" charset="0"/>
              <a:buNone/>
              <a:defRPr/>
            </a:pPr>
            <a:endParaRPr lang="en-US" dirty="0"/>
          </a:p>
          <a:p>
            <a:pPr>
              <a:buFont typeface="Arial" panose="020B0604020202020204" pitchFamily="34" charset="0"/>
              <a:buNone/>
              <a:defRPr/>
            </a:pPr>
            <a:endParaRPr lang="en-US" dirty="0"/>
          </a:p>
          <a:p>
            <a:pPr>
              <a:buFont typeface="Arial" panose="020B0604020202020204" pitchFamily="34" charset="0"/>
              <a:buNone/>
              <a:defRPr/>
            </a:pPr>
            <a:endParaRPr lang="en-US" dirty="0"/>
          </a:p>
          <a:p>
            <a:pPr>
              <a:buFont typeface="Arial" panose="020B0604020202020204" pitchFamily="34" charset="0"/>
              <a:buNone/>
              <a:defRPr/>
            </a:pPr>
            <a:endParaRPr lang="en-US" dirty="0"/>
          </a:p>
          <a:p>
            <a:pPr>
              <a:buFont typeface="Arial" panose="020B0604020202020204" pitchFamily="34" charset="0"/>
              <a:buNone/>
              <a:defRPr/>
            </a:pPr>
            <a:endParaRPr lang="en-US" dirty="0"/>
          </a:p>
          <a:p>
            <a:pPr>
              <a:buFont typeface="Arial" panose="020B0604020202020204" pitchFamily="34" charset="0"/>
              <a:buNone/>
              <a:defRPr/>
            </a:pPr>
            <a:endParaRPr lang="en-US" dirty="0"/>
          </a:p>
          <a:p>
            <a:pPr>
              <a:buFont typeface="Arial" panose="020B0604020202020204" pitchFamily="34" charset="0"/>
              <a:buNone/>
              <a:defRPr/>
            </a:pPr>
            <a:endParaRPr lang="en-US" dirty="0"/>
          </a:p>
          <a:p>
            <a:pPr>
              <a:buFont typeface="Arial" panose="020B0604020202020204" pitchFamily="34" charset="0"/>
              <a:buNone/>
              <a:defRPr/>
            </a:pPr>
            <a:endParaRPr lang="en-US" dirty="0"/>
          </a:p>
          <a:p>
            <a:pPr>
              <a:buFont typeface="Arial" panose="020B0604020202020204" pitchFamily="34" charset="0"/>
              <a:buNone/>
              <a:defRPr/>
            </a:pPr>
            <a:endParaRPr lang="en-US" dirty="0"/>
          </a:p>
          <a:p>
            <a:pPr>
              <a:buFont typeface="Arial" panose="020B0604020202020204" pitchFamily="34" charset="0"/>
              <a:buNone/>
              <a:defRPr/>
            </a:pPr>
            <a:endParaRPr lang="en-US" dirty="0"/>
          </a:p>
          <a:p>
            <a:pPr>
              <a:buFont typeface="Arial" panose="020B0604020202020204" pitchFamily="34" charset="0"/>
              <a:buNone/>
              <a:defRPr/>
            </a:pPr>
            <a:endParaRPr lang="en-US" dirty="0"/>
          </a:p>
          <a:p>
            <a:pPr>
              <a:buFont typeface="Arial" panose="020B0604020202020204" pitchFamily="34" charset="0"/>
              <a:buNone/>
              <a:defRPr/>
            </a:pPr>
            <a:endParaRPr lang="en-US" dirty="0"/>
          </a:p>
          <a:p>
            <a:pPr>
              <a:buFont typeface="Arial" panose="020B0604020202020204" pitchFamily="34" charset="0"/>
              <a:buNone/>
              <a:defRPr/>
            </a:pPr>
            <a:endParaRPr lang="en-US" dirty="0"/>
          </a:p>
          <a:p>
            <a:pPr>
              <a:buFont typeface="Arial" panose="020B0604020202020204" pitchFamily="34" charset="0"/>
              <a:buNone/>
              <a:defRPr/>
            </a:pPr>
            <a:endParaRPr lang="en-US" dirty="0"/>
          </a:p>
          <a:p>
            <a:pPr>
              <a:buFont typeface="Arial" panose="020B0604020202020204" pitchFamily="34" charset="0"/>
              <a:buNone/>
              <a:defRPr/>
            </a:pPr>
            <a:endParaRPr lang="en-US" dirty="0"/>
          </a:p>
          <a:p>
            <a:pPr>
              <a:buFont typeface="Arial" panose="020B0604020202020204" pitchFamily="34" charset="0"/>
              <a:buNone/>
              <a:defRPr/>
            </a:pPr>
            <a:endParaRPr lang="en-US" dirty="0"/>
          </a:p>
          <a:p>
            <a:pPr>
              <a:buFont typeface="Arial" panose="020B0604020202020204" pitchFamily="34" charset="0"/>
              <a:buNone/>
              <a:defRPr/>
            </a:pPr>
            <a:endParaRPr lang="en-US" dirty="0"/>
          </a:p>
          <a:p>
            <a:pPr>
              <a:buFont typeface="Arial" panose="020B0604020202020204" pitchFamily="34" charset="0"/>
              <a:buNone/>
              <a:defRPr/>
            </a:pPr>
            <a:endParaRPr lang="en-US" dirty="0"/>
          </a:p>
          <a:p>
            <a:pPr>
              <a:buFont typeface="Arial" panose="020B0604020202020204" pitchFamily="34" charset="0"/>
              <a:buNone/>
              <a:defRPr/>
            </a:pPr>
            <a:endParaRPr lang="en-US" dirty="0"/>
          </a:p>
          <a:p>
            <a:pPr>
              <a:buFont typeface="Arial" panose="020B0604020202020204" pitchFamily="34" charset="0"/>
              <a:buNone/>
              <a:defRPr/>
            </a:pPr>
            <a:endParaRPr lang="en-US" dirty="0"/>
          </a:p>
          <a:p>
            <a:pPr>
              <a:buFont typeface="Arial" panose="020B0604020202020204" pitchFamily="34" charset="0"/>
              <a:buNone/>
              <a:defRPr/>
            </a:pPr>
            <a:endParaRPr lang="en-US" dirty="0"/>
          </a:p>
          <a:p>
            <a:pPr>
              <a:buFont typeface="Arial" panose="020B0604020202020204" pitchFamily="34" charset="0"/>
              <a:buNone/>
              <a:defRPr/>
            </a:pPr>
            <a:endParaRPr lang="en-US" dirty="0"/>
          </a:p>
          <a:p>
            <a:pPr>
              <a:buFont typeface="Arial" panose="020B0604020202020204" pitchFamily="34" charset="0"/>
              <a:buNone/>
              <a:defRPr/>
            </a:pPr>
            <a:endParaRPr lang="en-US" dirty="0"/>
          </a:p>
          <a:p>
            <a:pPr>
              <a:buFont typeface="Arial" panose="020B0604020202020204" pitchFamily="34" charset="0"/>
              <a:buNone/>
              <a:defRPr/>
            </a:pPr>
            <a:endParaRPr lang="en-US" dirty="0"/>
          </a:p>
          <a:p>
            <a:pPr>
              <a:buFont typeface="Arial" panose="020B0604020202020204" pitchFamily="34" charset="0"/>
              <a:buNone/>
              <a:defRPr/>
            </a:pPr>
            <a:endParaRPr lang="en-US" dirty="0"/>
          </a:p>
          <a:p>
            <a:pPr>
              <a:buFont typeface="Arial" panose="020B0604020202020204" pitchFamily="34" charset="0"/>
              <a:buNone/>
              <a:defRPr/>
            </a:pPr>
            <a:endParaRPr lang="en-US" dirty="0"/>
          </a:p>
          <a:p>
            <a:pPr>
              <a:buFont typeface="Arial" panose="020B0604020202020204" pitchFamily="34" charset="0"/>
              <a:buNone/>
              <a:defRPr/>
            </a:pPr>
            <a:endParaRPr lang="en-US" dirty="0"/>
          </a:p>
          <a:p>
            <a:pPr>
              <a:buFont typeface="Arial" panose="020B0604020202020204" pitchFamily="34" charset="0"/>
              <a:buNone/>
              <a:defRPr/>
            </a:pPr>
            <a:endParaRPr lang="en-US" dirty="0"/>
          </a:p>
          <a:p>
            <a:pPr>
              <a:buFont typeface="Arial" panose="020B0604020202020204" pitchFamily="34" charset="0"/>
              <a:buNone/>
              <a:defRPr/>
            </a:pPr>
            <a:endParaRPr lang="en-US" dirty="0"/>
          </a:p>
          <a:p>
            <a:pPr>
              <a:buFont typeface="Arial" panose="020B0604020202020204" pitchFamily="34" charset="0"/>
              <a:buNone/>
              <a:defRPr/>
            </a:pPr>
            <a:endParaRPr lang="en-US" dirty="0"/>
          </a:p>
          <a:p>
            <a:pPr>
              <a:buFont typeface="Arial" panose="020B0604020202020204" pitchFamily="34" charset="0"/>
              <a:buNone/>
              <a:defRPr/>
            </a:pPr>
            <a:endParaRPr lang="en-US" dirty="0"/>
          </a:p>
          <a:p>
            <a:pPr>
              <a:buFont typeface="Arial" panose="020B0604020202020204" pitchFamily="34" charset="0"/>
              <a:buNone/>
              <a:defRPr/>
            </a:pPr>
            <a:endParaRPr lang="en-US" dirty="0"/>
          </a:p>
          <a:p>
            <a:pPr>
              <a:buFont typeface="Arial" panose="020B0604020202020204" pitchFamily="34" charset="0"/>
              <a:buNone/>
              <a:defRPr/>
            </a:pPr>
            <a:endParaRPr lang="en-US" dirty="0"/>
          </a:p>
          <a:p>
            <a:pPr>
              <a:buFont typeface="Arial" panose="020B0604020202020204" pitchFamily="34" charset="0"/>
              <a:buNone/>
              <a:defRPr/>
            </a:pPr>
            <a:endParaRPr lang="en-US" dirty="0"/>
          </a:p>
          <a:p>
            <a:pPr>
              <a:buFont typeface="Arial" panose="020B0604020202020204" pitchFamily="34" charset="0"/>
              <a:buNone/>
              <a:defRPr/>
            </a:pPr>
            <a:endParaRPr lang="en-US" dirty="0"/>
          </a:p>
          <a:p>
            <a:pPr>
              <a:buFont typeface="Arial" panose="020B0604020202020204" pitchFamily="34" charset="0"/>
              <a:buNone/>
              <a:defRPr/>
            </a:pPr>
            <a:endParaRPr lang="en-US" dirty="0"/>
          </a:p>
          <a:p>
            <a:pPr>
              <a:buFont typeface="Arial" panose="020B0604020202020204" pitchFamily="34" charset="0"/>
              <a:buNone/>
              <a:defRPr/>
            </a:pPr>
            <a:endParaRPr lang="en-US" dirty="0"/>
          </a:p>
          <a:p>
            <a:pPr>
              <a:buFont typeface="Arial" panose="020B0604020202020204" pitchFamily="34" charset="0"/>
              <a:buNone/>
              <a:defRPr/>
            </a:pPr>
            <a:endParaRPr lang="en-US" dirty="0"/>
          </a:p>
          <a:p>
            <a:pPr>
              <a:buFont typeface="Arial" panose="020B0604020202020204" pitchFamily="34" charset="0"/>
              <a:buNone/>
              <a:defRPr/>
            </a:pPr>
            <a:endParaRPr lang="en-US" dirty="0"/>
          </a:p>
          <a:p>
            <a:pPr>
              <a:buFont typeface="Arial" panose="020B0604020202020204" pitchFamily="34" charset="0"/>
              <a:buNone/>
              <a:defRPr/>
            </a:pPr>
            <a:endParaRPr lang="en-US" dirty="0"/>
          </a:p>
          <a:p>
            <a:pPr>
              <a:buFont typeface="Arial" panose="020B0604020202020204" pitchFamily="34" charset="0"/>
              <a:buNone/>
              <a:defRPr/>
            </a:pPr>
            <a:endParaRPr lang="en-US" dirty="0"/>
          </a:p>
          <a:p>
            <a:pPr>
              <a:buFont typeface="Arial" panose="020B0604020202020204" pitchFamily="34" charset="0"/>
              <a:buNone/>
              <a:defRPr/>
            </a:pPr>
            <a:endParaRPr lang="en-US" dirty="0"/>
          </a:p>
          <a:p>
            <a:pPr>
              <a:buFont typeface="Arial" panose="020B0604020202020204" pitchFamily="34" charset="0"/>
              <a:buNone/>
              <a:defRPr/>
            </a:pPr>
            <a:endParaRPr lang="en-US" dirty="0"/>
          </a:p>
          <a:p>
            <a:pPr>
              <a:buFont typeface="Arial" panose="020B0604020202020204" pitchFamily="34" charset="0"/>
              <a:buNone/>
              <a:defRPr/>
            </a:pPr>
            <a:endParaRPr lang="en-US" dirty="0"/>
          </a:p>
          <a:p>
            <a:pPr>
              <a:buFont typeface="Arial" panose="020B0604020202020204" pitchFamily="34" charset="0"/>
              <a:buNone/>
              <a:defRPr/>
            </a:pPr>
            <a:endParaRPr lang="en-US" dirty="0"/>
          </a:p>
          <a:p>
            <a:pPr>
              <a:buFont typeface="Arial" panose="020B0604020202020204" pitchFamily="34" charset="0"/>
              <a:buNone/>
              <a:defRPr/>
            </a:pPr>
            <a:endParaRPr lang="en-US" dirty="0"/>
          </a:p>
          <a:p>
            <a:pPr>
              <a:buFont typeface="Arial" panose="020B0604020202020204" pitchFamily="34" charset="0"/>
              <a:buNone/>
              <a:defRPr/>
            </a:pPr>
            <a:endParaRPr lang="en-US" dirty="0"/>
          </a:p>
          <a:p>
            <a:pPr>
              <a:buFont typeface="Arial" panose="020B0604020202020204" pitchFamily="34" charset="0"/>
              <a:buNone/>
              <a:defRPr/>
            </a:pPr>
            <a:endParaRPr lang="en-US" dirty="0"/>
          </a:p>
          <a:p>
            <a:pPr>
              <a:buFont typeface="Arial" panose="020B0604020202020204" pitchFamily="34" charset="0"/>
              <a:buNone/>
              <a:defRPr/>
            </a:pPr>
            <a:endParaRPr lang="en-US" dirty="0"/>
          </a:p>
          <a:p>
            <a:pPr>
              <a:buFont typeface="Arial" panose="020B0604020202020204" pitchFamily="34" charset="0"/>
              <a:buNone/>
              <a:defRPr/>
            </a:pPr>
            <a:endParaRPr lang="en-US" dirty="0"/>
          </a:p>
          <a:p>
            <a:pPr>
              <a:buFont typeface="Arial" panose="020B0604020202020204" pitchFamily="34" charset="0"/>
              <a:buNone/>
              <a:defRPr/>
            </a:pPr>
            <a:endParaRPr lang="en-US" dirty="0"/>
          </a:p>
          <a:p>
            <a:pPr>
              <a:buFont typeface="Arial" panose="020B0604020202020204" pitchFamily="34" charset="0"/>
              <a:buNone/>
              <a:defRPr/>
            </a:pPr>
            <a:endParaRPr lang="en-US" dirty="0"/>
          </a:p>
          <a:p>
            <a:pPr>
              <a:buFont typeface="Arial" panose="020B0604020202020204" pitchFamily="34" charset="0"/>
              <a:buNone/>
              <a:defRPr/>
            </a:pPr>
            <a:endParaRPr lang="en-US" dirty="0"/>
          </a:p>
          <a:p>
            <a:pPr>
              <a:buFont typeface="Arial" panose="020B0604020202020204" pitchFamily="34" charset="0"/>
              <a:buNone/>
              <a:defRPr/>
            </a:pPr>
            <a:endParaRPr lang="en-US" dirty="0"/>
          </a:p>
          <a:p>
            <a:pPr>
              <a:buFont typeface="Arial" panose="020B0604020202020204" pitchFamily="34" charset="0"/>
              <a:buNone/>
              <a:defRPr/>
            </a:pPr>
            <a:endParaRPr lang="en-US" dirty="0"/>
          </a:p>
          <a:p>
            <a:pPr>
              <a:buFont typeface="Arial" panose="020B0604020202020204" pitchFamily="34" charset="0"/>
              <a:buNone/>
              <a:defRPr/>
            </a:pPr>
            <a:endParaRPr lang="en-US" dirty="0"/>
          </a:p>
          <a:p>
            <a:pPr>
              <a:buFont typeface="Arial" panose="020B0604020202020204" pitchFamily="34" charset="0"/>
              <a:buNone/>
              <a:defRPr/>
            </a:pPr>
            <a:endParaRPr lang="en-US" dirty="0"/>
          </a:p>
          <a:p>
            <a:pPr>
              <a:buFont typeface="Arial" panose="020B0604020202020204" pitchFamily="34" charset="0"/>
              <a:buNone/>
              <a:defRPr/>
            </a:pPr>
            <a:endParaRPr lang="en-US" dirty="0"/>
          </a:p>
          <a:p>
            <a:pPr>
              <a:buFont typeface="Arial" panose="020B0604020202020204" pitchFamily="34" charset="0"/>
              <a:buNone/>
              <a:defRPr/>
            </a:pPr>
            <a:endParaRPr lang="en-US" dirty="0"/>
          </a:p>
          <a:p>
            <a:pPr>
              <a:buFont typeface="Arial" panose="020B0604020202020204" pitchFamily="34" charset="0"/>
              <a:buNone/>
              <a:defRPr/>
            </a:pPr>
            <a:endParaRPr lang="en-US" dirty="0"/>
          </a:p>
          <a:p>
            <a:pPr>
              <a:buFont typeface="Arial" panose="020B0604020202020204" pitchFamily="34" charset="0"/>
              <a:buNone/>
              <a:defRPr/>
            </a:pPr>
            <a:endParaRPr lang="en-US" dirty="0"/>
          </a:p>
          <a:p>
            <a:pPr>
              <a:buFont typeface="Arial" panose="020B0604020202020204" pitchFamily="34" charset="0"/>
              <a:buNone/>
              <a:defRPr/>
            </a:pPr>
            <a:endParaRPr lang="en-US" dirty="0"/>
          </a:p>
          <a:p>
            <a:pPr>
              <a:buFont typeface="Arial" panose="020B0604020202020204" pitchFamily="34" charset="0"/>
              <a:buNone/>
              <a:defRPr/>
            </a:pPr>
            <a:endParaRPr lang="en-US" dirty="0"/>
          </a:p>
          <a:p>
            <a:pPr>
              <a:buFont typeface="Arial" panose="020B0604020202020204" pitchFamily="34" charset="0"/>
              <a:buNone/>
              <a:defRPr/>
            </a:pPr>
            <a:endParaRPr lang="en-US" dirty="0"/>
          </a:p>
          <a:p>
            <a:pPr>
              <a:buFont typeface="Arial" panose="020B0604020202020204" pitchFamily="34" charset="0"/>
              <a:buNone/>
              <a:defRPr/>
            </a:pPr>
            <a:endParaRPr lang="en-US" dirty="0"/>
          </a:p>
          <a:p>
            <a:pPr>
              <a:buFont typeface="Arial" panose="020B0604020202020204" pitchFamily="34" charset="0"/>
              <a:buNone/>
              <a:defRPr/>
            </a:pPr>
            <a:endParaRPr lang="en-US" dirty="0"/>
          </a:p>
          <a:p>
            <a:pPr>
              <a:buFont typeface="Arial" panose="020B0604020202020204" pitchFamily="34" charset="0"/>
              <a:buNone/>
              <a:defRPr/>
            </a:pPr>
            <a:endParaRPr lang="en-US" dirty="0"/>
          </a:p>
          <a:p>
            <a:pPr>
              <a:buFont typeface="Arial" panose="020B0604020202020204" pitchFamily="34" charset="0"/>
              <a:buNone/>
              <a:defRPr/>
            </a:pPr>
            <a:endParaRPr lang="en-US" dirty="0"/>
          </a:p>
          <a:p>
            <a:pPr>
              <a:buFont typeface="Arial" panose="020B0604020202020204" pitchFamily="34" charset="0"/>
              <a:buNone/>
              <a:defRPr/>
            </a:pPr>
            <a:endParaRPr lang="en-US" dirty="0"/>
          </a:p>
          <a:p>
            <a:pPr>
              <a:buFont typeface="Arial" panose="020B0604020202020204" pitchFamily="34" charset="0"/>
              <a:buNone/>
              <a:defRPr/>
            </a:pPr>
            <a:r>
              <a:rPr lang="en-US" dirty="0"/>
              <a:t>9</a:t>
            </a:r>
          </a:p>
          <a:p>
            <a:pPr>
              <a:buFont typeface="Arial" panose="020B0604020202020204" pitchFamily="34" charset="0"/>
              <a:buNone/>
              <a:defRPr/>
            </a:pPr>
            <a:r>
              <a:rPr lang="en-US" dirty="0"/>
              <a:t>What are some reasons for violence?</a:t>
            </a:r>
          </a:p>
          <a:p>
            <a:pPr>
              <a:buFont typeface="Arial" panose="020B0604020202020204" pitchFamily="34" charset="0"/>
              <a:buNone/>
              <a:defRPr/>
            </a:pPr>
            <a:endParaRPr lang="en-US" dirty="0"/>
          </a:p>
          <a:p>
            <a:pPr>
              <a:defRPr/>
            </a:pPr>
            <a:r>
              <a:rPr lang="en-US" dirty="0"/>
              <a:t>Reasons for violence:</a:t>
            </a:r>
          </a:p>
          <a:p>
            <a:pPr marL="171450" indent="-171450">
              <a:buFont typeface="Arial" panose="020B0604020202020204" pitchFamily="34" charset="0"/>
              <a:buChar char="•"/>
              <a:defRPr/>
            </a:pPr>
            <a:r>
              <a:rPr lang="en-US" dirty="0"/>
              <a:t>Anger</a:t>
            </a:r>
          </a:p>
          <a:p>
            <a:pPr marL="171450" indent="-171450">
              <a:buFont typeface="Arial" panose="020B0604020202020204" pitchFamily="34" charset="0"/>
              <a:buChar char="•"/>
              <a:defRPr/>
            </a:pPr>
            <a:r>
              <a:rPr lang="en-US" dirty="0"/>
              <a:t>Frustration</a:t>
            </a:r>
          </a:p>
          <a:p>
            <a:pPr marL="171450" indent="-171450">
              <a:buFont typeface="Arial" panose="020B0604020202020204" pitchFamily="34" charset="0"/>
              <a:buChar char="•"/>
              <a:defRPr/>
            </a:pPr>
            <a:r>
              <a:rPr lang="en-US" dirty="0"/>
              <a:t>Stress</a:t>
            </a:r>
          </a:p>
          <a:p>
            <a:pPr marL="171450" indent="-171450">
              <a:buFont typeface="Arial" panose="020B0604020202020204" pitchFamily="34" charset="0"/>
              <a:buChar char="•"/>
              <a:defRPr/>
            </a:pPr>
            <a:r>
              <a:rPr lang="en-US" dirty="0"/>
              <a:t>Resentment</a:t>
            </a:r>
          </a:p>
          <a:p>
            <a:pPr marL="171450" indent="-171450">
              <a:buFont typeface="Arial" panose="020B0604020202020204" pitchFamily="34" charset="0"/>
              <a:buChar char="•"/>
              <a:defRPr/>
            </a:pPr>
            <a:r>
              <a:rPr lang="en-US" dirty="0"/>
              <a:t>Suspicion</a:t>
            </a:r>
          </a:p>
          <a:p>
            <a:pPr marL="171450" indent="-171450">
              <a:buFont typeface="Arial" panose="020B0604020202020204" pitchFamily="34" charset="0"/>
              <a:buChar char="•"/>
              <a:defRPr/>
            </a:pPr>
            <a:r>
              <a:rPr lang="en-US" dirty="0"/>
              <a:t>Tension</a:t>
            </a:r>
          </a:p>
          <a:p>
            <a:pPr marL="171450" indent="-171450">
              <a:buFont typeface="Arial" panose="020B0604020202020204" pitchFamily="34" charset="0"/>
              <a:buChar char="•"/>
              <a:defRPr/>
            </a:pPr>
            <a:r>
              <a:rPr lang="en-US" dirty="0"/>
              <a:t>Insecure</a:t>
            </a:r>
          </a:p>
          <a:p>
            <a:pPr marL="171450" indent="-171450">
              <a:buFont typeface="Arial" panose="020B0604020202020204" pitchFamily="34" charset="0"/>
              <a:buChar char="•"/>
              <a:defRPr/>
            </a:pPr>
            <a:r>
              <a:rPr lang="en-US" dirty="0"/>
              <a:t>Low self-esteem</a:t>
            </a:r>
          </a:p>
          <a:p>
            <a:pPr>
              <a:buFont typeface="Arial" panose="020B0604020202020204" pitchFamily="34" charset="0"/>
              <a:buNone/>
              <a:defRPr/>
            </a:pPr>
            <a:endParaRPr lang="en-US" dirty="0"/>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dirty="0"/>
              <a:t>What is youth violence? Youth violence refers to harmful behaviors that can start early and continue into young adulthood. The young person can be a victim, an offender, or a witness to the violence. Youth violence includes various behaviors. Some violent acts—such as bullying, slapping, or hitting—can cause more emotional harm than physical harm. Others, such as robbery and assault (with or without weapons) can lead to serious injury or even death.</a:t>
            </a:r>
          </a:p>
          <a:p>
            <a:pPr>
              <a:defRPr/>
            </a:pPr>
            <a:endParaRPr lang="en-US" dirty="0"/>
          </a:p>
          <a:p>
            <a:pPr>
              <a:defRPr/>
            </a:pPr>
            <a:r>
              <a:rPr lang="en-US" dirty="0"/>
              <a:t>Youth Violence Statistics</a:t>
            </a:r>
          </a:p>
          <a:p>
            <a:pPr>
              <a:defRPr/>
            </a:pPr>
            <a:r>
              <a:rPr lang="en-US" dirty="0"/>
              <a:t>Source: Character Counts, Where Peace Lives, Bureau of Justice Statistics</a:t>
            </a:r>
          </a:p>
          <a:p>
            <a:pPr>
              <a:defRPr/>
            </a:pPr>
            <a:r>
              <a:rPr lang="en-US" dirty="0">
                <a:hlinkClick r:id="rId3"/>
              </a:rPr>
              <a:t>http://www.statisticbrain.com/youth-violence-statistics/</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27</a:t>
            </a:fld>
            <a:endParaRPr lang="en-US"/>
          </a:p>
        </p:txBody>
      </p:sp>
    </p:spTree>
    <p:extLst>
      <p:ext uri="{BB962C8B-B14F-4D97-AF65-F5344CB8AC3E}">
        <p14:creationId xmlns:p14="http://schemas.microsoft.com/office/powerpoint/2010/main" val="7817039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Coping with a crisis:</a:t>
            </a:r>
          </a:p>
          <a:p>
            <a:pPr marL="171450" indent="-171450">
              <a:buFont typeface="Arial" panose="020B0604020202020204" pitchFamily="34" charset="0"/>
              <a:buChar char="•"/>
              <a:defRPr/>
            </a:pPr>
            <a:r>
              <a:rPr lang="en-US" dirty="0"/>
              <a:t>Look to each other for support</a:t>
            </a:r>
          </a:p>
          <a:p>
            <a:pPr marL="171450" indent="-171450">
              <a:buFont typeface="Arial" panose="020B0604020202020204" pitchFamily="34" charset="0"/>
              <a:buChar char="•"/>
              <a:defRPr/>
            </a:pPr>
            <a:r>
              <a:rPr lang="en-US" dirty="0"/>
              <a:t>Recognize the existence of a crisis</a:t>
            </a:r>
          </a:p>
          <a:p>
            <a:pPr marL="171450" indent="-171450">
              <a:buFont typeface="Arial" panose="020B0604020202020204" pitchFamily="34" charset="0"/>
              <a:buChar char="•"/>
              <a:defRPr/>
            </a:pPr>
            <a:r>
              <a:rPr lang="en-US" dirty="0"/>
              <a:t>Resume efforts to achieve personal and family goals</a:t>
            </a:r>
          </a:p>
          <a:p>
            <a:pPr marL="171450" indent="-171450">
              <a:buFont typeface="Arial" panose="020B0604020202020204" pitchFamily="34" charset="0"/>
              <a:buChar char="•"/>
              <a:defRPr/>
            </a:pPr>
            <a:r>
              <a:rPr lang="en-US" dirty="0"/>
              <a:t>Seek alternative solutions</a:t>
            </a:r>
          </a:p>
          <a:p>
            <a:pPr marL="171450" indent="-171450">
              <a:buFont typeface="Arial" panose="020B0604020202020204" pitchFamily="34" charset="0"/>
              <a:buChar char="•"/>
              <a:defRPr/>
            </a:pPr>
            <a:endParaRPr lang="en-US" dirty="0"/>
          </a:p>
          <a:p>
            <a:pPr>
              <a:defRPr/>
            </a:pPr>
            <a:r>
              <a:rPr lang="en-US" dirty="0"/>
              <a:t>The following are resources available during a crisis:</a:t>
            </a:r>
          </a:p>
          <a:p>
            <a:pPr>
              <a:defRPr/>
            </a:pPr>
            <a:endParaRPr lang="en-US" dirty="0"/>
          </a:p>
          <a:p>
            <a:pPr marL="171450" indent="-171450">
              <a:buFont typeface="Arial" panose="020B0604020202020204" pitchFamily="34" charset="0"/>
              <a:buChar char="•"/>
              <a:defRPr/>
            </a:pPr>
            <a:r>
              <a:rPr lang="en-US" dirty="0"/>
              <a:t>Community efforts</a:t>
            </a:r>
          </a:p>
          <a:p>
            <a:pPr marL="171450" indent="-171450">
              <a:buFont typeface="Arial" panose="020B0604020202020204" pitchFamily="34" charset="0"/>
              <a:buChar char="•"/>
              <a:defRPr/>
            </a:pPr>
            <a:r>
              <a:rPr lang="en-US" dirty="0"/>
              <a:t>Community resources including shelters, hotlines, intervention or support groups</a:t>
            </a:r>
          </a:p>
          <a:p>
            <a:pPr marL="171450" indent="-171450">
              <a:buFont typeface="Arial" panose="020B0604020202020204" pitchFamily="34" charset="0"/>
              <a:buChar char="•"/>
              <a:defRPr/>
            </a:pPr>
            <a:r>
              <a:rPr lang="en-US" dirty="0"/>
              <a:t>Educational opportunities</a:t>
            </a:r>
          </a:p>
          <a:p>
            <a:pPr marL="171450" indent="-171450">
              <a:buFont typeface="Arial" panose="020B0604020202020204" pitchFamily="34" charset="0"/>
              <a:buChar char="•"/>
              <a:defRPr/>
            </a:pPr>
            <a:r>
              <a:rPr lang="en-US" dirty="0"/>
              <a:t>Legal system protections</a:t>
            </a:r>
          </a:p>
          <a:p>
            <a:pPr marL="171450" indent="-171450">
              <a:buFont typeface="Arial" panose="020B0604020202020204" pitchFamily="34" charset="0"/>
              <a:buChar char="•"/>
              <a:defRPr/>
            </a:pPr>
            <a:r>
              <a:rPr lang="en-US" dirty="0"/>
              <a:t>Personal commitments</a:t>
            </a:r>
          </a:p>
          <a:p>
            <a:pPr marL="171450" indent="-171450">
              <a:buFont typeface="Arial" panose="020B0604020202020204" pitchFamily="34" charset="0"/>
              <a:buChar char="•"/>
              <a:defRPr/>
            </a:pPr>
            <a:r>
              <a:rPr lang="en-US" dirty="0"/>
              <a:t>Professional responsibilities</a:t>
            </a:r>
          </a:p>
          <a:p>
            <a:pPr>
              <a:buFont typeface="Arial" panose="020B0604020202020204" pitchFamily="34" charset="0"/>
              <a:buNone/>
              <a:defRPr/>
            </a:pPr>
            <a:endParaRPr lang="en-US" dirty="0"/>
          </a:p>
          <a:p>
            <a:pPr>
              <a:defRPr/>
            </a:pPr>
            <a:r>
              <a:rPr lang="en-US" dirty="0"/>
              <a:t>Additional information on this publication can be found at:</a:t>
            </a:r>
          </a:p>
          <a:p>
            <a:pPr>
              <a:defRPr/>
            </a:pPr>
            <a:r>
              <a:rPr lang="en-US" dirty="0">
                <a:hlinkClick r:id="rId3"/>
              </a:rPr>
              <a:t>http://www.childwelfare.gov/pubs/usermanuals/educator/educator.pdf</a:t>
            </a:r>
            <a:endParaRPr lang="en-US" dirty="0"/>
          </a:p>
          <a:p>
            <a:pPr>
              <a:defRPr/>
            </a:pPr>
            <a:endParaRPr lang="en-US" dirty="0"/>
          </a:p>
          <a:p>
            <a:pPr>
              <a:defRPr/>
            </a:pPr>
            <a:r>
              <a:rPr lang="en-US" dirty="0"/>
              <a:t>Child Protective Services Division of Texas is another organization available to assist families in crisis. The Child Protective Services Division investigates reports of abuse and neglect of children.</a:t>
            </a:r>
          </a:p>
          <a:p>
            <a:pPr>
              <a:defRPr/>
            </a:pPr>
            <a:r>
              <a:rPr lang="en-US" dirty="0"/>
              <a:t>It also aids in the following:</a:t>
            </a:r>
          </a:p>
          <a:p>
            <a:pPr>
              <a:defRPr/>
            </a:pPr>
            <a:endParaRPr lang="en-US" dirty="0"/>
          </a:p>
          <a:p>
            <a:pPr marL="171450" indent="-171450">
              <a:buFont typeface="Arial" panose="020B0604020202020204" pitchFamily="34" charset="0"/>
              <a:buChar char="•"/>
              <a:defRPr/>
            </a:pPr>
            <a:r>
              <a:rPr lang="en-US" dirty="0"/>
              <a:t>Placing children in adoptive homes</a:t>
            </a:r>
          </a:p>
          <a:p>
            <a:pPr marL="171450" indent="-171450">
              <a:buFont typeface="Arial" panose="020B0604020202020204" pitchFamily="34" charset="0"/>
              <a:buChar char="•"/>
              <a:defRPr/>
            </a:pPr>
            <a:r>
              <a:rPr lang="en-US" dirty="0"/>
              <a:t>Placing children in foster care</a:t>
            </a:r>
          </a:p>
          <a:p>
            <a:pPr marL="171450" indent="-171450">
              <a:buFont typeface="Arial" panose="020B0604020202020204" pitchFamily="34" charset="0"/>
              <a:buChar char="•"/>
              <a:defRPr/>
            </a:pPr>
            <a:r>
              <a:rPr lang="en-US" dirty="0"/>
              <a:t>Providing services to children and families in their own homes</a:t>
            </a:r>
          </a:p>
          <a:p>
            <a:pPr marL="171450" indent="-171450">
              <a:buFont typeface="Arial" panose="020B0604020202020204" pitchFamily="34" charset="0"/>
              <a:buChar char="•"/>
              <a:defRPr/>
            </a:pPr>
            <a:r>
              <a:rPr lang="en-US" dirty="0"/>
              <a:t>Providing services to help youth in foster care make the transition to adulthood</a:t>
            </a:r>
          </a:p>
          <a:p>
            <a:pPr marL="171450" indent="-171450">
              <a:buFont typeface="Arial" panose="020B0604020202020204" pitchFamily="34" charset="0"/>
              <a:buChar char="•"/>
              <a:defRPr/>
            </a:pPr>
            <a:endParaRPr lang="en-US" dirty="0"/>
          </a:p>
          <a:p>
            <a:pPr>
              <a:defRPr/>
            </a:pPr>
            <a:r>
              <a:rPr lang="en-US" dirty="0"/>
              <a:t>For additional information and legal definitions of abuse and neglect, visit:</a:t>
            </a:r>
            <a:br>
              <a:rPr lang="en-US" dirty="0"/>
            </a:br>
            <a:r>
              <a:rPr lang="en-US" dirty="0">
                <a:hlinkClick r:id="rId4"/>
              </a:rPr>
              <a:t>http://www.dfps.state.tx.us/Child_Protection/About_Child_Protective_Services/</a:t>
            </a:r>
            <a:endParaRPr lang="en-US" dirty="0"/>
          </a:p>
          <a:p>
            <a:pPr>
              <a:defRPr/>
            </a:pPr>
            <a:endParaRPr lang="en-US" dirty="0"/>
          </a:p>
          <a:p>
            <a:pPr marL="171450" indent="-171450">
              <a:buFont typeface="Arial" panose="020B0604020202020204" pitchFamily="34" charset="0"/>
              <a:buChar char="•"/>
              <a:defRPr/>
            </a:pPr>
            <a:endParaRPr lang="en-US" dirty="0"/>
          </a:p>
          <a:p>
            <a:pPr>
              <a:defRPr/>
            </a:pP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28</a:t>
            </a:fld>
            <a:endParaRPr lang="en-US"/>
          </a:p>
        </p:txBody>
      </p:sp>
    </p:spTree>
    <p:extLst>
      <p:ext uri="{BB962C8B-B14F-4D97-AF65-F5344CB8AC3E}">
        <p14:creationId xmlns:p14="http://schemas.microsoft.com/office/powerpoint/2010/main" val="15732246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Have students name each of these technology devices.  Ask them how this is a benefit to the family and how it is a drawback.  Which is it more?  Would you suggest buying it?</a:t>
            </a:r>
          </a:p>
          <a:p>
            <a:endParaRPr lang="en-US" altLang="en-US" dirty="0"/>
          </a:p>
          <a:p>
            <a:r>
              <a:rPr lang="en-US" altLang="en-US" dirty="0"/>
              <a:t>Items listed:</a:t>
            </a:r>
          </a:p>
          <a:p>
            <a:r>
              <a:rPr lang="en-US" altLang="en-US" dirty="0"/>
              <a:t>Top left to right…cell phone, flat screen T.V., and laptop.</a:t>
            </a:r>
          </a:p>
          <a:p>
            <a:r>
              <a:rPr lang="en-US" altLang="en-US" dirty="0"/>
              <a:t>Bottom row: electric smart car, microwave oven, and ATM machine.</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29</a:t>
            </a:fld>
            <a:endParaRPr lang="en-US"/>
          </a:p>
        </p:txBody>
      </p:sp>
    </p:spTree>
    <p:extLst>
      <p:ext uri="{BB962C8B-B14F-4D97-AF65-F5344CB8AC3E}">
        <p14:creationId xmlns:p14="http://schemas.microsoft.com/office/powerpoint/2010/main" val="35291336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What forms of technology do you use to keep the lines of communication open with your family?</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30</a:t>
            </a:fld>
            <a:endParaRPr lang="en-US"/>
          </a:p>
        </p:txBody>
      </p:sp>
    </p:spTree>
    <p:extLst>
      <p:ext uri="{BB962C8B-B14F-4D97-AF65-F5344CB8AC3E}">
        <p14:creationId xmlns:p14="http://schemas.microsoft.com/office/powerpoint/2010/main" val="261150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The stages of the Family Life Cycle can be described as:</a:t>
            </a:r>
          </a:p>
          <a:p>
            <a:pPr>
              <a:buFontTx/>
              <a:buChar char="•"/>
            </a:pPr>
            <a:r>
              <a:rPr lang="en-US" altLang="en-US" dirty="0"/>
              <a:t>Beginning Stage</a:t>
            </a:r>
          </a:p>
          <a:p>
            <a:pPr>
              <a:buFontTx/>
              <a:buChar char="•"/>
            </a:pPr>
            <a:r>
              <a:rPr lang="en-US" altLang="en-US" dirty="0"/>
              <a:t>Childbearing Stage</a:t>
            </a:r>
          </a:p>
          <a:p>
            <a:pPr>
              <a:buFontTx/>
              <a:buChar char="•"/>
            </a:pPr>
            <a:r>
              <a:rPr lang="en-US" altLang="en-US" dirty="0"/>
              <a:t>Parenting Stage</a:t>
            </a:r>
          </a:p>
          <a:p>
            <a:pPr>
              <a:buFontTx/>
              <a:buChar char="•"/>
            </a:pPr>
            <a:r>
              <a:rPr lang="en-US" altLang="en-US" dirty="0"/>
              <a:t>Launching Stage</a:t>
            </a:r>
          </a:p>
          <a:p>
            <a:pPr>
              <a:buFontTx/>
              <a:buChar char="•"/>
            </a:pPr>
            <a:r>
              <a:rPr lang="en-US" altLang="en-US" dirty="0"/>
              <a:t>Mid-Years Stage</a:t>
            </a:r>
          </a:p>
          <a:p>
            <a:pPr>
              <a:buFontTx/>
              <a:buChar char="•"/>
            </a:pPr>
            <a:r>
              <a:rPr lang="en-US" altLang="en-US" dirty="0"/>
              <a:t>Aging Stage</a:t>
            </a:r>
          </a:p>
          <a:p>
            <a:endParaRPr lang="en-US" altLang="en-US" dirty="0"/>
          </a:p>
          <a:p>
            <a:r>
              <a:rPr lang="en-US" altLang="en-US" dirty="0"/>
              <a:t>The stages do not occur in exactly the same way in all families. Some families can be in two stages at one time. For example, the same family could be living with an adolescent and launching an older child. Remember, the family life stages are fluid, without rigid boundaries, and that they can encompass the emotional, intellectual, physical, and spiritual aspects of life.</a:t>
            </a:r>
          </a:p>
          <a:p>
            <a:endParaRPr lang="en-US" altLang="en-US" dirty="0"/>
          </a:p>
          <a:p>
            <a:r>
              <a:rPr lang="en-US" altLang="en-US" dirty="0"/>
              <a:t>What are the technological considerations related to the family life cycle?</a:t>
            </a:r>
          </a:p>
          <a:p>
            <a:r>
              <a:rPr lang="en-US" altLang="en-US" dirty="0"/>
              <a:t>What stage do you think people use the most technology? Why? </a:t>
            </a:r>
          </a:p>
          <a:p>
            <a:r>
              <a:rPr lang="en-US" altLang="en-US" dirty="0"/>
              <a:t>Does technology have an impact on the family life cycle?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21585611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How many cell phones do you have in your family?</a:t>
            </a:r>
          </a:p>
          <a:p>
            <a:r>
              <a:rPr lang="en-US" altLang="en-US" dirty="0"/>
              <a:t>Do you have a fax machine?</a:t>
            </a:r>
          </a:p>
          <a:p>
            <a:r>
              <a:rPr lang="en-US" altLang="en-US" dirty="0"/>
              <a:t>Do you send out e-mails or do you prefer other methods of social networking?</a:t>
            </a:r>
          </a:p>
          <a:p>
            <a:r>
              <a:rPr lang="en-US" altLang="en-US" dirty="0"/>
              <a:t>How many text messages do you or does your family send/or receive a day?</a:t>
            </a:r>
          </a:p>
          <a:p>
            <a:r>
              <a:rPr lang="en-US" altLang="en-US" dirty="0"/>
              <a:t>How has social networks improved communication between people?</a:t>
            </a:r>
          </a:p>
          <a:p>
            <a:r>
              <a:rPr lang="en-US" altLang="en-US" dirty="0"/>
              <a:t>How many of you have a wireless stereo headset? What are the advantages and disadvantages of using this type of device?</a:t>
            </a:r>
          </a:p>
          <a:p>
            <a:endParaRPr lang="en-US" altLang="en-US" dirty="0"/>
          </a:p>
          <a:p>
            <a:r>
              <a:rPr lang="en-US" altLang="en-US" dirty="0"/>
              <a:t>Which group in the family life cycle would benefit greatly with this type of technology? Why?</a:t>
            </a:r>
          </a:p>
          <a:p>
            <a:endParaRPr lang="en-US" alt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31</a:t>
            </a:fld>
            <a:endParaRPr lang="en-US"/>
          </a:p>
        </p:txBody>
      </p:sp>
    </p:spTree>
    <p:extLst>
      <p:ext uri="{BB962C8B-B14F-4D97-AF65-F5344CB8AC3E}">
        <p14:creationId xmlns:p14="http://schemas.microsoft.com/office/powerpoint/2010/main" val="27449543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32</a:t>
            </a:fld>
            <a:endParaRPr lang="en-US"/>
          </a:p>
        </p:txBody>
      </p:sp>
    </p:spTree>
    <p:extLst>
      <p:ext uri="{BB962C8B-B14F-4D97-AF65-F5344CB8AC3E}">
        <p14:creationId xmlns:p14="http://schemas.microsoft.com/office/powerpoint/2010/main" val="20906613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33</a:t>
            </a:fld>
            <a:endParaRPr lang="en-US"/>
          </a:p>
        </p:txBody>
      </p:sp>
    </p:spTree>
    <p:extLst>
      <p:ext uri="{BB962C8B-B14F-4D97-AF65-F5344CB8AC3E}">
        <p14:creationId xmlns:p14="http://schemas.microsoft.com/office/powerpoint/2010/main" val="36038320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34</a:t>
            </a:fld>
            <a:endParaRPr lang="en-US"/>
          </a:p>
        </p:txBody>
      </p:sp>
    </p:spTree>
    <p:extLst>
      <p:ext uri="{BB962C8B-B14F-4D97-AF65-F5344CB8AC3E}">
        <p14:creationId xmlns:p14="http://schemas.microsoft.com/office/powerpoint/2010/main" val="21234723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35</a:t>
            </a:fld>
            <a:endParaRPr lang="en-US"/>
          </a:p>
        </p:txBody>
      </p:sp>
    </p:spTree>
    <p:extLst>
      <p:ext uri="{BB962C8B-B14F-4D97-AF65-F5344CB8AC3E}">
        <p14:creationId xmlns:p14="http://schemas.microsoft.com/office/powerpoint/2010/main" val="2665410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Today, there are many different family structures. There is no one best structure as long as the family members are happy and fulfilled individuals.</a:t>
            </a:r>
          </a:p>
          <a:p>
            <a:pPr>
              <a:defRPr/>
            </a:pPr>
            <a:r>
              <a:rPr lang="en-US" dirty="0"/>
              <a:t>The six common structures in society today are the:</a:t>
            </a:r>
          </a:p>
          <a:p>
            <a:pPr>
              <a:defRPr/>
            </a:pPr>
            <a:endParaRPr lang="en-US" dirty="0"/>
          </a:p>
          <a:p>
            <a:pPr marL="171450" indent="-171450">
              <a:buFont typeface="Arial" panose="020B0604020202020204" pitchFamily="34" charset="0"/>
              <a:buChar char="•"/>
              <a:defRPr/>
            </a:pPr>
            <a:r>
              <a:rPr lang="en-US" dirty="0"/>
              <a:t>adoptive family </a:t>
            </a:r>
          </a:p>
          <a:p>
            <a:pPr marL="171450" indent="-171450">
              <a:buFont typeface="Arial" panose="020B0604020202020204" pitchFamily="34" charset="0"/>
              <a:buChar char="•"/>
              <a:defRPr/>
            </a:pPr>
            <a:r>
              <a:rPr lang="en-US" dirty="0"/>
              <a:t>extended kinship</a:t>
            </a:r>
          </a:p>
          <a:p>
            <a:pPr marL="171450" indent="-171450">
              <a:buFont typeface="Arial" panose="020B0604020202020204" pitchFamily="34" charset="0"/>
              <a:buChar char="•"/>
              <a:defRPr/>
            </a:pPr>
            <a:r>
              <a:rPr lang="en-US" dirty="0"/>
              <a:t>foster family</a:t>
            </a:r>
          </a:p>
          <a:p>
            <a:pPr marL="171450" indent="-171450">
              <a:buFont typeface="Arial" panose="020B0604020202020204" pitchFamily="34" charset="0"/>
              <a:buChar char="•"/>
              <a:defRPr/>
            </a:pPr>
            <a:r>
              <a:rPr lang="en-US" dirty="0"/>
              <a:t>single parent</a:t>
            </a:r>
          </a:p>
          <a:p>
            <a:pPr marL="171450" indent="-171450">
              <a:buFont typeface="Arial" panose="020B0604020202020204" pitchFamily="34" charset="0"/>
              <a:buChar char="•"/>
              <a:defRPr/>
            </a:pPr>
            <a:r>
              <a:rPr lang="en-US" dirty="0"/>
              <a:t>Step-family</a:t>
            </a:r>
          </a:p>
          <a:p>
            <a:pPr marL="171450" indent="-171450">
              <a:buFont typeface="Arial" panose="020B0604020202020204" pitchFamily="34" charset="0"/>
              <a:buChar char="•"/>
              <a:defRPr/>
            </a:pPr>
            <a:r>
              <a:rPr lang="en-US" dirty="0"/>
              <a:t>two-parent</a:t>
            </a:r>
          </a:p>
          <a:p>
            <a:pPr>
              <a:buFont typeface="Arial" pitchFamily="34" charset="0"/>
              <a:buNone/>
              <a:defRPr/>
            </a:pPr>
            <a:endParaRPr lang="en-US" dirty="0"/>
          </a:p>
          <a:p>
            <a:pPr>
              <a:defRPr/>
            </a:pPr>
            <a:r>
              <a:rPr lang="en-US" dirty="0"/>
              <a:t>The two-parent family is made up of a married couple and their biological children. One or both parents may work outside the home. This is also called a nuclear family. Activities and events center around the family. In 2009, 83 percent of children living in families maintained by two married parents had at least one parent who worked year round, full time. In contrast, 54 percent of children living in families maintained by a single father and 44 percent of children living in families maintained by a single mother had a parent who worked year round, full time.</a:t>
            </a:r>
          </a:p>
          <a:p>
            <a:pPr>
              <a:defRPr/>
            </a:pPr>
            <a:endParaRPr lang="en-US" dirty="0"/>
          </a:p>
          <a:p>
            <a:pPr>
              <a:defRPr/>
            </a:pPr>
            <a:r>
              <a:rPr lang="en-US" dirty="0"/>
              <a:t>The single-parent family occurs as the result of divorce, separation, death of a spouse, or having children outside of marriage. In 2010, 66 percent of children ages 0–17 lived with two married parents, down from 77 percent in 1980.</a:t>
            </a:r>
            <a:br>
              <a:rPr lang="en-US" dirty="0"/>
            </a:br>
            <a:r>
              <a:rPr lang="en-US" dirty="0"/>
              <a:t>In 2010, 23 percent of children lived with only their mother, 3 percent lived with only their father, and 4 percent lived with neither of their parents. Being a single parent, the sole head of the household, can be stressful. Single parents must provide for the same needs and wants as all parents.</a:t>
            </a:r>
          </a:p>
          <a:p>
            <a:pPr>
              <a:defRPr/>
            </a:pPr>
            <a:endParaRPr lang="en-US" dirty="0"/>
          </a:p>
          <a:p>
            <a:pPr>
              <a:defRPr/>
            </a:pPr>
            <a:r>
              <a:rPr lang="en-US" dirty="0"/>
              <a:t>The stepfamily occurs when either or both spouses have been married before and have one or more children from the previous marriage. Relationships in stepfamilies can be rewarding and challenging. When families have been combined, it may bring financial tensions to the family. Space, time, and energy resources must be allocated with thought and consideration. Each family has to be dedicated and positive in making the new family system work.</a:t>
            </a:r>
          </a:p>
          <a:p>
            <a:pPr>
              <a:defRPr/>
            </a:pPr>
            <a:endParaRPr lang="en-US" dirty="0"/>
          </a:p>
          <a:p>
            <a:pPr>
              <a:defRPr/>
            </a:pPr>
            <a:r>
              <a:rPr lang="en-US" dirty="0"/>
              <a:t>The extended kinship family occurs when several generations of a family live together. It can be a mixture of grandparents, parents, children, aunts, uncles, and cousins in the same household. In many foreign countries, extended kinship families are very common. There are advantages of this type of family, including interaction between family members of all age groups. This can be an opportunity to educate and appreciate each other. Sometimes aging parents are the focus of this type of family. Middle-age has taken on a new image in recent years, partly due to finances. Some sociologists have labeled today’s middle-aged couples as the “sandwich generation.” The couple is often “sandwiched” between caring for their own children and their aging parents.</a:t>
            </a:r>
          </a:p>
          <a:p>
            <a:pPr>
              <a:defRPr/>
            </a:pPr>
            <a:endParaRPr lang="en-US" dirty="0"/>
          </a:p>
          <a:p>
            <a:pPr>
              <a:defRPr/>
            </a:pPr>
            <a:r>
              <a:rPr lang="en-US" dirty="0"/>
              <a:t>Foster parents try to make their home loving, caring, and inviting to foster children. They are reimbursed only for the child’s expenses. The challenges lie in the type of child that may be in their homes. Some children are often abused, neglected, angry, frightened, and resentful of their situation. Adjustments must be made for both parties involved.</a:t>
            </a:r>
          </a:p>
          <a:p>
            <a:pPr>
              <a:defRPr/>
            </a:pPr>
            <a:endParaRPr lang="en-US" dirty="0"/>
          </a:p>
          <a:p>
            <a:pPr>
              <a:defRPr/>
            </a:pPr>
            <a:r>
              <a:rPr lang="en-US" dirty="0"/>
              <a:t>The adoptive family chooses to adopt and raise a child. The child is legally theirs, and adoption can be just as fulfilling as having a biological child. Most couples prefer to adopt a newborn; however, children of all ages can be adopted.</a:t>
            </a:r>
          </a:p>
          <a:p>
            <a:pPr>
              <a:defRPr/>
            </a:pPr>
            <a:endParaRPr lang="en-US" dirty="0"/>
          </a:p>
          <a:p>
            <a:pPr>
              <a:defRPr/>
            </a:pPr>
            <a:r>
              <a:rPr lang="en-US" dirty="0"/>
              <a:t>How would you compare a stepfamily and extended kinship family?</a:t>
            </a:r>
          </a:p>
          <a:p>
            <a:pPr>
              <a:defRPr/>
            </a:pPr>
            <a:r>
              <a:rPr lang="en-US" dirty="0"/>
              <a:t>Can you identify the type of family you are currently living in?</a:t>
            </a:r>
          </a:p>
          <a:p>
            <a:pPr>
              <a:defRPr/>
            </a:pP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924918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Ask the students this question. You may assign a scribe to write the answers on the board. Discuss the results.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38284406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Discuss how each one of these is important to the family.  Ask students if there are other traits to add to the list.</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19402917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Review how traditions build family bonds and creates memories.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1889600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dirty="0"/>
              <a:t>What roles do you have? Ask the students this question. You may assign a scribe to write the answers on the board. Discuss the results.</a:t>
            </a:r>
          </a:p>
          <a:p>
            <a:pPr>
              <a:defRPr/>
            </a:pPr>
            <a:r>
              <a:rPr lang="en-US" altLang="en-US" dirty="0"/>
              <a:t>Possible answers can include:</a:t>
            </a:r>
          </a:p>
          <a:p>
            <a:pPr>
              <a:defRPr/>
            </a:pPr>
            <a:endParaRPr lang="en-US" altLang="en-US" dirty="0"/>
          </a:p>
          <a:p>
            <a:pPr marL="171450" indent="-171450">
              <a:buFont typeface="Arial" panose="020B0604020202020204" pitchFamily="34" charset="0"/>
              <a:buChar char="•"/>
              <a:defRPr/>
            </a:pPr>
            <a:r>
              <a:rPr lang="en-US" altLang="en-US" dirty="0"/>
              <a:t>Brother/sister</a:t>
            </a:r>
          </a:p>
          <a:p>
            <a:pPr marL="171450" indent="-171450">
              <a:buFont typeface="Arial" panose="020B0604020202020204" pitchFamily="34" charset="0"/>
              <a:buChar char="•"/>
              <a:defRPr/>
            </a:pPr>
            <a:r>
              <a:rPr lang="en-US" altLang="en-US" dirty="0"/>
              <a:t>Club member</a:t>
            </a:r>
          </a:p>
          <a:p>
            <a:pPr marL="171450" indent="-171450">
              <a:buFont typeface="Arial" panose="020B0604020202020204" pitchFamily="34" charset="0"/>
              <a:buChar char="•"/>
              <a:defRPr/>
            </a:pPr>
            <a:r>
              <a:rPr lang="en-US" altLang="en-US" dirty="0"/>
              <a:t>Cousin</a:t>
            </a:r>
          </a:p>
          <a:p>
            <a:pPr marL="171450" indent="-171450">
              <a:buFont typeface="Arial" panose="020B0604020202020204" pitchFamily="34" charset="0"/>
              <a:buChar char="•"/>
              <a:defRPr/>
            </a:pPr>
            <a:r>
              <a:rPr lang="en-US" altLang="en-US" dirty="0"/>
              <a:t>Employee</a:t>
            </a:r>
          </a:p>
          <a:p>
            <a:pPr marL="171450" indent="-171450">
              <a:buFont typeface="Arial" panose="020B0604020202020204" pitchFamily="34" charset="0"/>
              <a:buChar char="•"/>
              <a:defRPr/>
            </a:pPr>
            <a:r>
              <a:rPr lang="en-US" altLang="en-US" dirty="0"/>
              <a:t>Nephew/niece</a:t>
            </a:r>
          </a:p>
          <a:p>
            <a:pPr marL="171450" indent="-171450">
              <a:buFont typeface="Arial" panose="020B0604020202020204" pitchFamily="34" charset="0"/>
              <a:buChar char="•"/>
              <a:defRPr/>
            </a:pPr>
            <a:r>
              <a:rPr lang="en-US" altLang="en-US" dirty="0"/>
              <a:t>Son/daughter</a:t>
            </a:r>
          </a:p>
          <a:p>
            <a:pPr marL="171450" indent="-171450">
              <a:buFont typeface="Arial" panose="020B0604020202020204" pitchFamily="34" charset="0"/>
              <a:buChar char="•"/>
              <a:defRPr/>
            </a:pPr>
            <a:r>
              <a:rPr lang="en-US" altLang="en-US" dirty="0"/>
              <a:t>Student</a:t>
            </a:r>
          </a:p>
          <a:p>
            <a:pPr marL="171450" indent="-171450">
              <a:buFont typeface="Arial" panose="020B0604020202020204" pitchFamily="34" charset="0"/>
              <a:buChar char="•"/>
              <a:defRPr/>
            </a:pPr>
            <a:r>
              <a:rPr lang="en-US" altLang="en-US" dirty="0"/>
              <a:t>Team member</a:t>
            </a:r>
          </a:p>
          <a:p>
            <a:pPr marL="171450" indent="-171450">
              <a:buFont typeface="Arial" panose="020B0604020202020204" pitchFamily="34" charset="0"/>
              <a:buChar char="•"/>
              <a:defRPr/>
            </a:pPr>
            <a:r>
              <a:rPr lang="en-US" altLang="en-US" dirty="0"/>
              <a:t>Uncle/aunt</a:t>
            </a:r>
          </a:p>
          <a:p>
            <a:pPr marL="171450" indent="-171450">
              <a:buFont typeface="Arial" panose="020B0604020202020204" pitchFamily="34" charset="0"/>
              <a:buChar char="•"/>
              <a:defRPr/>
            </a:pPr>
            <a:r>
              <a:rPr lang="en-US" altLang="en-US" dirty="0"/>
              <a:t>Volunteer</a:t>
            </a:r>
          </a:p>
          <a:p>
            <a:pPr>
              <a:buFont typeface="Arial" panose="020B0604020202020204" pitchFamily="34" charset="0"/>
              <a:buNone/>
              <a:defRPr/>
            </a:pPr>
            <a:endParaRPr lang="en-US" altLang="en-US" dirty="0"/>
          </a:p>
          <a:p>
            <a:pPr>
              <a:buFont typeface="Arial" panose="020B0604020202020204" pitchFamily="34" charset="0"/>
              <a:buNone/>
              <a:defRPr/>
            </a:pPr>
            <a:r>
              <a:rPr lang="en-US" altLang="en-US" dirty="0"/>
              <a:t>How do your different roles affect your family unit?</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9</a:t>
            </a:fld>
            <a:endParaRPr lang="en-US"/>
          </a:p>
        </p:txBody>
      </p:sp>
    </p:spTree>
    <p:extLst>
      <p:ext uri="{BB962C8B-B14F-4D97-AF65-F5344CB8AC3E}">
        <p14:creationId xmlns:p14="http://schemas.microsoft.com/office/powerpoint/2010/main" val="19923462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2400" dirty="0">
                <a:cs typeface="Arial" panose="020B0604020202020204" pitchFamily="34" charset="0"/>
              </a:rPr>
              <a:t>We have learned that people play many roles in their lives.  Some are by choice and some are not.</a:t>
            </a:r>
          </a:p>
          <a:p>
            <a:pPr lvl="2"/>
            <a:endParaRPr lang="en-US" altLang="en-US" dirty="0"/>
          </a:p>
          <a:p>
            <a:endParaRPr lang="en-US" alt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10</a:t>
            </a:fld>
            <a:endParaRPr lang="en-US"/>
          </a:p>
        </p:txBody>
      </p:sp>
    </p:spTree>
    <p:extLst>
      <p:ext uri="{BB962C8B-B14F-4D97-AF65-F5344CB8AC3E}">
        <p14:creationId xmlns:p14="http://schemas.microsoft.com/office/powerpoint/2010/main" val="24313292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65361"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9C40A44-36AE-481E-B090-1CC6ADC1BFB3}"/>
              </a:ext>
            </a:extLst>
          </p:cNvPr>
          <p:cNvSpPr>
            <a:spLocks noGrp="1"/>
          </p:cNvSpPr>
          <p:nvPr>
            <p:ph type="title"/>
          </p:nvPr>
        </p:nvSpPr>
        <p:spPr>
          <a:xfrm>
            <a:off x="4525346" y="477093"/>
            <a:ext cx="7462935" cy="3413772"/>
          </a:xfrm>
        </p:spPr>
        <p:txBody>
          <a:bodyPr>
            <a:normAutofit/>
          </a:bodyPr>
          <a:lstStyle>
            <a:lvl1pPr>
              <a:defRPr sz="7200">
                <a:solidFill>
                  <a:schemeClr val="bg1"/>
                </a:solidFill>
              </a:defRPr>
            </a:lvl1pPr>
          </a:lstStyle>
          <a:p>
            <a:r>
              <a:rPr lang="en-US" dirty="0"/>
              <a:t>Click to edit Master title style</a:t>
            </a:r>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l">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video.pbs.org/video/2247082872/"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19.jpeg"/><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22.wmf"/><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hyperlink" Target="http://youtu.be/GzB0BDstCI0"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www.counseling.txstate.edu/resources/shoverview/bro/dysfunc.html"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27.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png"/><Relationship Id="rId7" Type="http://schemas.openxmlformats.org/officeDocument/2006/relationships/image" Target="../media/image35.wmf"/><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D23808-E336-4296-8521-6F80DB5018F3}"/>
              </a:ext>
            </a:extLst>
          </p:cNvPr>
          <p:cNvSpPr>
            <a:spLocks noGrp="1"/>
          </p:cNvSpPr>
          <p:nvPr>
            <p:ph type="title"/>
          </p:nvPr>
        </p:nvSpPr>
        <p:spPr/>
        <p:txBody>
          <a:bodyPr>
            <a:normAutofit/>
          </a:bodyPr>
          <a:lstStyle/>
          <a:p>
            <a:r>
              <a:rPr lang="en-US" dirty="0"/>
              <a:t>Components of a Strong Family Unit</a:t>
            </a:r>
          </a:p>
        </p:txBody>
      </p:sp>
    </p:spTree>
    <p:extLst>
      <p:ext uri="{BB962C8B-B14F-4D97-AF65-F5344CB8AC3E}">
        <p14:creationId xmlns:p14="http://schemas.microsoft.com/office/powerpoint/2010/main" val="668198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Roles in Life</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Life gives us a lot to balance:</a:t>
            </a:r>
          </a:p>
          <a:p>
            <a:pPr lvl="2"/>
            <a:r>
              <a:rPr lang="en-US" sz="2400" dirty="0"/>
              <a:t>Different personalities</a:t>
            </a:r>
          </a:p>
          <a:p>
            <a:pPr lvl="2"/>
            <a:r>
              <a:rPr lang="en-US" sz="2400" dirty="0"/>
              <a:t>Family</a:t>
            </a:r>
          </a:p>
          <a:p>
            <a:pPr lvl="2"/>
            <a:r>
              <a:rPr lang="en-US" sz="2400" dirty="0"/>
              <a:t>Various roles</a:t>
            </a:r>
          </a:p>
          <a:p>
            <a:pPr lvl="2"/>
            <a:r>
              <a:rPr lang="en-US" sz="2400" dirty="0"/>
              <a:t>Work or school</a:t>
            </a:r>
          </a:p>
          <a:p>
            <a:pPr lvl="1"/>
            <a:endParaRPr lang="en-US" dirty="0"/>
          </a:p>
          <a:p>
            <a:pPr lvl="1"/>
            <a:endParaRPr lang="en-US" dirty="0"/>
          </a:p>
          <a:p>
            <a:pPr lvl="1"/>
            <a:endParaRPr lang="en-US" dirty="0"/>
          </a:p>
          <a:p>
            <a:pPr lvl="1"/>
            <a:endParaRPr lang="en-US" dirty="0"/>
          </a:p>
          <a:p>
            <a:pPr lvl="1"/>
            <a:endParaRPr lang="en-US" dirty="0"/>
          </a:p>
        </p:txBody>
      </p:sp>
      <p:pic>
        <p:nvPicPr>
          <p:cNvPr id="4" name="Picture 2" descr="C:\Program Files\Microsoft Office\MEDIA\CAGCAT10\j0300840.wmf">
            <a:extLst>
              <a:ext uri="{FF2B5EF4-FFF2-40B4-BE49-F238E27FC236}">
                <a16:creationId xmlns:a16="http://schemas.microsoft.com/office/drawing/2014/main" id="{006F853A-20A5-4D67-AE22-A2520E5560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7341" y="3245610"/>
            <a:ext cx="3152775" cy="265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51566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Roles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The responsibilities we assume and how we portray them individually and in the family</a:t>
            </a:r>
          </a:p>
          <a:p>
            <a:pPr lvl="2"/>
            <a:r>
              <a:rPr lang="en-US" sz="2400" dirty="0"/>
              <a:t>Acquired roles</a:t>
            </a:r>
          </a:p>
          <a:p>
            <a:pPr lvl="2"/>
            <a:r>
              <a:rPr lang="en-US" sz="2400" dirty="0"/>
              <a:t>Character roles</a:t>
            </a:r>
          </a:p>
          <a:p>
            <a:pPr lvl="2"/>
            <a:r>
              <a:rPr lang="en-US" sz="2400" dirty="0"/>
              <a:t>Given roles</a:t>
            </a:r>
          </a:p>
          <a:p>
            <a:pPr lvl="1"/>
            <a:endParaRPr lang="en-US" dirty="0"/>
          </a:p>
          <a:p>
            <a:pPr lvl="1"/>
            <a:endParaRPr lang="en-US" dirty="0"/>
          </a:p>
        </p:txBody>
      </p:sp>
      <p:pic>
        <p:nvPicPr>
          <p:cNvPr id="4" name="Picture 5">
            <a:extLst>
              <a:ext uri="{FF2B5EF4-FFF2-40B4-BE49-F238E27FC236}">
                <a16:creationId xmlns:a16="http://schemas.microsoft.com/office/drawing/2014/main" id="{CACD204A-919A-4BD8-B94C-3B95E9B12A1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49053" y="3429000"/>
            <a:ext cx="2151063"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1796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Character Roles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Can be a true character trait or a myth</a:t>
            </a:r>
          </a:p>
          <a:p>
            <a:pPr lvl="1"/>
            <a:r>
              <a:rPr lang="en-US" dirty="0"/>
              <a:t>Can be changed, but it requires communication and understanding by all parties</a:t>
            </a:r>
          </a:p>
          <a:p>
            <a:pPr lvl="1"/>
            <a:r>
              <a:rPr lang="en-US" dirty="0"/>
              <a:t>Can put extra expectation on a person</a:t>
            </a:r>
          </a:p>
          <a:p>
            <a:pPr lvl="1"/>
            <a:r>
              <a:rPr lang="en-US" dirty="0"/>
              <a:t>Can raise or lower one’s self-esteem</a:t>
            </a:r>
          </a:p>
          <a:p>
            <a:pPr lvl="1"/>
            <a:endParaRPr lang="en-US" dirty="0"/>
          </a:p>
          <a:p>
            <a:pPr lvl="1"/>
            <a:endParaRPr lang="en-US" dirty="0"/>
          </a:p>
          <a:p>
            <a:pPr lvl="1"/>
            <a:endParaRPr lang="en-US" dirty="0"/>
          </a:p>
        </p:txBody>
      </p:sp>
      <p:pic>
        <p:nvPicPr>
          <p:cNvPr id="4" name="Picture 6">
            <a:extLst>
              <a:ext uri="{FF2B5EF4-FFF2-40B4-BE49-F238E27FC236}">
                <a16:creationId xmlns:a16="http://schemas.microsoft.com/office/drawing/2014/main" id="{FDD6CF71-B6F2-4BA6-ACEA-9385F59AD57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03355" y="4073879"/>
            <a:ext cx="2796761" cy="2037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2940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Meeting the Needs of the Family</a:t>
            </a:r>
          </a:p>
        </p:txBody>
      </p:sp>
      <p:pic>
        <p:nvPicPr>
          <p:cNvPr id="6" name="Content Placeholder 5">
            <a:extLst>
              <a:ext uri="{FF2B5EF4-FFF2-40B4-BE49-F238E27FC236}">
                <a16:creationId xmlns:a16="http://schemas.microsoft.com/office/drawing/2014/main" id="{6DABC91A-D7C4-4FF5-A4A5-F924C46E27B9}"/>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3796403" y="2448339"/>
            <a:ext cx="4818062" cy="3162300"/>
          </a:xfrm>
        </p:spPr>
      </p:pic>
    </p:spTree>
    <p:extLst>
      <p:ext uri="{BB962C8B-B14F-4D97-AF65-F5344CB8AC3E}">
        <p14:creationId xmlns:p14="http://schemas.microsoft.com/office/powerpoint/2010/main" val="14859543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Family Bonds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All families go through difficult and trying times. That’s why it’s so important to love and support each other at all times.</a:t>
            </a:r>
          </a:p>
          <a:p>
            <a:pPr lvl="1"/>
            <a:endParaRPr lang="en-US" dirty="0"/>
          </a:p>
          <a:p>
            <a:pPr lvl="1"/>
            <a:endParaRPr lang="en-US" dirty="0"/>
          </a:p>
        </p:txBody>
      </p:sp>
      <p:pic>
        <p:nvPicPr>
          <p:cNvPr id="4" name="Picture 3" descr="C:\Users\gayla.vaughan\AppData\Local\Microsoft\Windows\Temporary Internet Files\Content.IE5\6HCA8S5N\MM900236451[1].gif">
            <a:extLst>
              <a:ext uri="{FF2B5EF4-FFF2-40B4-BE49-F238E27FC236}">
                <a16:creationId xmlns:a16="http://schemas.microsoft.com/office/drawing/2014/main" id="{AFC6A9BF-DA0E-4589-960E-F70986CFE944}"/>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922734" y="3429000"/>
            <a:ext cx="2346532" cy="2346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787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Family Traditions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How does food transcend generations?</a:t>
            </a:r>
          </a:p>
          <a:p>
            <a:pPr lvl="1"/>
            <a:r>
              <a:rPr lang="en-US" dirty="0"/>
              <a:t>How do family traditions strengthen the family unit?</a:t>
            </a:r>
          </a:p>
          <a:p>
            <a:pPr lvl="1"/>
            <a:r>
              <a:rPr lang="en-US" dirty="0"/>
              <a:t>What are family traditions?</a:t>
            </a:r>
          </a:p>
        </p:txBody>
      </p:sp>
      <p:pic>
        <p:nvPicPr>
          <p:cNvPr id="4" name="Picture 4">
            <a:hlinkClick r:id="rId3"/>
            <a:extLst>
              <a:ext uri="{FF2B5EF4-FFF2-40B4-BE49-F238E27FC236}">
                <a16:creationId xmlns:a16="http://schemas.microsoft.com/office/drawing/2014/main" id="{6E966CDE-0635-4789-B8AC-C4EBDBE96F7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98297" y="3574773"/>
            <a:ext cx="2401819" cy="222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8316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Meeting Needs Physically </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Financially</a:t>
            </a:r>
          </a:p>
          <a:p>
            <a:pPr lvl="2"/>
            <a:r>
              <a:rPr lang="en-US" sz="2400" dirty="0"/>
              <a:t>Do chores without allowance</a:t>
            </a:r>
          </a:p>
          <a:p>
            <a:pPr lvl="2"/>
            <a:r>
              <a:rPr lang="en-US" sz="2400" dirty="0"/>
              <a:t>Restrain from asking for extra things</a:t>
            </a:r>
          </a:p>
          <a:p>
            <a:pPr lvl="2"/>
            <a:r>
              <a:rPr lang="en-US" sz="2400" dirty="0"/>
              <a:t>Take a part-time job</a:t>
            </a:r>
          </a:p>
          <a:p>
            <a:pPr lvl="1"/>
            <a:endParaRPr lang="en-US" dirty="0"/>
          </a:p>
          <a:p>
            <a:pPr lvl="1"/>
            <a:r>
              <a:rPr lang="en-US" dirty="0"/>
              <a:t>Meeting Needs Physically </a:t>
            </a:r>
          </a:p>
          <a:p>
            <a:pPr lvl="2"/>
            <a:r>
              <a:rPr lang="en-US" sz="2400" dirty="0"/>
              <a:t>Chores</a:t>
            </a:r>
          </a:p>
          <a:p>
            <a:pPr lvl="2"/>
            <a:r>
              <a:rPr lang="en-US" sz="2400" dirty="0"/>
              <a:t>Cooking</a:t>
            </a:r>
          </a:p>
          <a:p>
            <a:pPr lvl="2"/>
            <a:r>
              <a:rPr lang="en-US" sz="2400" dirty="0"/>
              <a:t>Helping around the house</a:t>
            </a:r>
          </a:p>
          <a:p>
            <a:pPr lvl="1"/>
            <a:endParaRPr lang="en-US" dirty="0"/>
          </a:p>
          <a:p>
            <a:pPr lvl="1"/>
            <a:endParaRPr lang="en-US" dirty="0"/>
          </a:p>
          <a:p>
            <a:pPr lvl="1"/>
            <a:endParaRPr lang="en-US" dirty="0"/>
          </a:p>
          <a:p>
            <a:pPr lvl="1"/>
            <a:endParaRPr lang="en-US" dirty="0"/>
          </a:p>
        </p:txBody>
      </p:sp>
      <p:pic>
        <p:nvPicPr>
          <p:cNvPr id="4" name="Picture 5" descr="C:\Users\gayla.vaughan\AppData\Local\Microsoft\Windows\Temporary Internet Files\Content.IE5\6HCA8S5N\MC900290178[1].wmf">
            <a:extLst>
              <a:ext uri="{FF2B5EF4-FFF2-40B4-BE49-F238E27FC236}">
                <a16:creationId xmlns:a16="http://schemas.microsoft.com/office/drawing/2014/main" id="{4C9B22A5-6C7F-4519-9416-3499C74750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3400" y="3862780"/>
            <a:ext cx="2365375"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E8AD1462-27E7-4D19-BC36-0E93385FE0F9}"/>
              </a:ext>
            </a:extLst>
          </p:cNvPr>
          <p:cNvSpPr/>
          <p:nvPr/>
        </p:nvSpPr>
        <p:spPr>
          <a:xfrm>
            <a:off x="6679096" y="818855"/>
            <a:ext cx="6096000" cy="1823576"/>
          </a:xfrm>
          <a:prstGeom prst="rect">
            <a:avLst/>
          </a:prstGeom>
        </p:spPr>
        <p:txBody>
          <a:bodyPr>
            <a:spAutoFit/>
          </a:bodyPr>
          <a:lstStyle/>
          <a:p>
            <a:pPr marL="342900" lvl="1" indent="-342900" defTabSz="914400">
              <a:spcBef>
                <a:spcPts val="1000"/>
              </a:spcBef>
              <a:buClr>
                <a:srgbClr val="C02033"/>
              </a:buClr>
              <a:buFont typeface=".AppleSystemUIFont" charset="-120"/>
              <a:buChar char="&gt;"/>
            </a:pPr>
            <a:endParaRPr lang="en-US" sz="2600" dirty="0">
              <a:solidFill>
                <a:srgbClr val="000000"/>
              </a:solidFill>
              <a:latin typeface="Open Sans"/>
            </a:endParaRPr>
          </a:p>
          <a:p>
            <a:pPr marL="342900" lvl="1" indent="-342900" defTabSz="914400">
              <a:spcBef>
                <a:spcPts val="1000"/>
              </a:spcBef>
              <a:buClr>
                <a:srgbClr val="C02033"/>
              </a:buClr>
              <a:buFont typeface=".AppleSystemUIFont" charset="-120"/>
              <a:buChar char="&gt;"/>
            </a:pPr>
            <a:r>
              <a:rPr lang="en-US" sz="2600" dirty="0">
                <a:solidFill>
                  <a:srgbClr val="000000"/>
                </a:solidFill>
                <a:latin typeface="Open Sans"/>
              </a:rPr>
              <a:t>Other</a:t>
            </a:r>
          </a:p>
          <a:p>
            <a:pPr marL="685800" lvl="2" indent="-228600" defTabSz="914400">
              <a:spcBef>
                <a:spcPts val="500"/>
              </a:spcBef>
              <a:buClr>
                <a:srgbClr val="4E7CBE"/>
              </a:buClr>
              <a:buFont typeface="Arial" panose="020B0604020202020204" pitchFamily="34" charset="0"/>
              <a:buChar char="•"/>
            </a:pPr>
            <a:r>
              <a:rPr lang="en-US" sz="2400" dirty="0">
                <a:solidFill>
                  <a:srgbClr val="000000"/>
                </a:solidFill>
                <a:latin typeface="Open Sans"/>
              </a:rPr>
              <a:t>Picking up the responsibilities wherever needed</a:t>
            </a:r>
          </a:p>
        </p:txBody>
      </p:sp>
    </p:spTree>
    <p:extLst>
      <p:ext uri="{BB962C8B-B14F-4D97-AF65-F5344CB8AC3E}">
        <p14:creationId xmlns:p14="http://schemas.microsoft.com/office/powerpoint/2010/main" val="831806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Managing Your Money</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3142223" cy="4734318"/>
          </a:xfrm>
        </p:spPr>
        <p:txBody>
          <a:bodyPr/>
          <a:lstStyle/>
          <a:p>
            <a:pPr lvl="1"/>
            <a:r>
              <a:rPr lang="en-US" dirty="0"/>
              <a:t>Determine your needs and wants</a:t>
            </a:r>
          </a:p>
          <a:p>
            <a:pPr lvl="1"/>
            <a:r>
              <a:rPr lang="en-US" dirty="0"/>
              <a:t>Establish your priorities</a:t>
            </a:r>
          </a:p>
        </p:txBody>
      </p:sp>
      <p:sp>
        <p:nvSpPr>
          <p:cNvPr id="4" name="Content Placeholder 2">
            <a:extLst>
              <a:ext uri="{FF2B5EF4-FFF2-40B4-BE49-F238E27FC236}">
                <a16:creationId xmlns:a16="http://schemas.microsoft.com/office/drawing/2014/main" id="{B2BF0CE4-BCD1-4834-A344-5B563CE90F69}"/>
              </a:ext>
            </a:extLst>
          </p:cNvPr>
          <p:cNvSpPr txBox="1">
            <a:spLocks/>
          </p:cNvSpPr>
          <p:nvPr/>
        </p:nvSpPr>
        <p:spPr>
          <a:xfrm>
            <a:off x="4442063" y="1420420"/>
            <a:ext cx="3142223" cy="4734318"/>
          </a:xfrm>
          <a:prstGeom prst="rect">
            <a:avLst/>
          </a:prstGeom>
        </p:spPr>
        <p:txBody>
          <a:bodyPr lIns="0" tIns="0" rIns="0" bIns="0">
            <a:noAutofit/>
          </a:bodyPr>
          <a:lstStyle>
            <a:lvl1pPr marL="0" indent="0" algn="l" defTabSz="914400" rtl="0" eaLnBrk="1" latinLnBrk="0" hangingPunct="1">
              <a:lnSpc>
                <a:spcPct val="100000"/>
              </a:lnSpc>
              <a:spcBef>
                <a:spcPts val="1000"/>
              </a:spcBef>
              <a:buFontTx/>
              <a:buNone/>
              <a:defRPr sz="2600" kern="1200">
                <a:solidFill>
                  <a:schemeClr val="tx1"/>
                </a:solidFill>
                <a:latin typeface="Open Sans"/>
                <a:ea typeface="+mn-ea"/>
                <a:cs typeface="+mn-cs"/>
              </a:defRPr>
            </a:lvl1pPr>
            <a:lvl2pPr marL="342900" indent="-342900" algn="l" defTabSz="914400" rtl="0" eaLnBrk="1" latinLnBrk="0" hangingPunct="1">
              <a:lnSpc>
                <a:spcPct val="100000"/>
              </a:lnSpc>
              <a:spcBef>
                <a:spcPts val="1000"/>
              </a:spcBef>
              <a:buClr>
                <a:schemeClr val="accent1"/>
              </a:buClr>
              <a:buFont typeface=".AppleSystemUIFont" charset="-120"/>
              <a:buChar char="&gt;"/>
              <a:tabLst/>
              <a:defRPr sz="2600" kern="1200">
                <a:solidFill>
                  <a:schemeClr val="tx1"/>
                </a:solidFill>
                <a:latin typeface="Open Sans"/>
                <a:ea typeface="+mn-ea"/>
                <a:cs typeface="+mn-cs"/>
              </a:defRPr>
            </a:lvl2pPr>
            <a:lvl3pPr marL="685800" indent="-228600" algn="l" defTabSz="914400" rtl="0" eaLnBrk="1" latinLnBrk="0" hangingPunct="1">
              <a:lnSpc>
                <a:spcPct val="100000"/>
              </a:lnSpc>
              <a:spcBef>
                <a:spcPts val="500"/>
              </a:spcBef>
              <a:buClr>
                <a:schemeClr val="accent2"/>
              </a:buClr>
              <a:buFont typeface="Arial" panose="020B0604020202020204" pitchFamily="34" charset="0"/>
              <a:buChar char="•"/>
              <a:defRPr sz="2600" kern="1200">
                <a:solidFill>
                  <a:schemeClr val="tx1"/>
                </a:solidFill>
                <a:latin typeface="Open Sans"/>
                <a:ea typeface="+mn-ea"/>
                <a:cs typeface="+mn-cs"/>
              </a:defRPr>
            </a:lvl3pPr>
            <a:lvl4pPr marL="914400" indent="-228600" algn="l" defTabSz="914400" rtl="0" eaLnBrk="1" latinLnBrk="0" hangingPunct="1">
              <a:lnSpc>
                <a:spcPct val="100000"/>
              </a:lnSpc>
              <a:spcBef>
                <a:spcPts val="500"/>
              </a:spcBef>
              <a:buClr>
                <a:schemeClr val="accent2"/>
              </a:buClr>
              <a:buFont typeface="Arial" panose="020B0604020202020204" pitchFamily="34" charset="0"/>
              <a:buChar char="•"/>
              <a:defRPr sz="2400" kern="1200">
                <a:solidFill>
                  <a:schemeClr val="tx1"/>
                </a:solidFill>
                <a:latin typeface="Open Sans"/>
                <a:ea typeface="+mn-ea"/>
                <a:cs typeface="+mn-cs"/>
              </a:defRPr>
            </a:lvl4pPr>
            <a:lvl5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2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dirty="0"/>
              <a:t>Use a systematic process</a:t>
            </a:r>
          </a:p>
          <a:p>
            <a:pPr lvl="1"/>
            <a:r>
              <a:rPr lang="en-US" dirty="0"/>
              <a:t>A decision-making process can help you make the best financial approach</a:t>
            </a:r>
          </a:p>
        </p:txBody>
      </p:sp>
      <p:sp>
        <p:nvSpPr>
          <p:cNvPr id="5" name="Content Placeholder 2">
            <a:extLst>
              <a:ext uri="{FF2B5EF4-FFF2-40B4-BE49-F238E27FC236}">
                <a16:creationId xmlns:a16="http://schemas.microsoft.com/office/drawing/2014/main" id="{E83C2A57-4980-48E2-8B4A-26343AD1FBB6}"/>
              </a:ext>
            </a:extLst>
          </p:cNvPr>
          <p:cNvSpPr txBox="1">
            <a:spLocks/>
          </p:cNvSpPr>
          <p:nvPr/>
        </p:nvSpPr>
        <p:spPr>
          <a:xfrm>
            <a:off x="8143463" y="1420420"/>
            <a:ext cx="3142223" cy="4734318"/>
          </a:xfrm>
          <a:prstGeom prst="rect">
            <a:avLst/>
          </a:prstGeom>
        </p:spPr>
        <p:txBody>
          <a:bodyPr lIns="0" tIns="0" rIns="0" bIns="0">
            <a:noAutofit/>
          </a:bodyPr>
          <a:lstStyle>
            <a:lvl1pPr marL="0" indent="0" algn="l" defTabSz="914400" rtl="0" eaLnBrk="1" latinLnBrk="0" hangingPunct="1">
              <a:lnSpc>
                <a:spcPct val="100000"/>
              </a:lnSpc>
              <a:spcBef>
                <a:spcPts val="1000"/>
              </a:spcBef>
              <a:buFontTx/>
              <a:buNone/>
              <a:defRPr sz="2600" kern="1200">
                <a:solidFill>
                  <a:schemeClr val="tx1"/>
                </a:solidFill>
                <a:latin typeface="Open Sans"/>
                <a:ea typeface="+mn-ea"/>
                <a:cs typeface="+mn-cs"/>
              </a:defRPr>
            </a:lvl1pPr>
            <a:lvl2pPr marL="342900" indent="-342900" algn="l" defTabSz="914400" rtl="0" eaLnBrk="1" latinLnBrk="0" hangingPunct="1">
              <a:lnSpc>
                <a:spcPct val="100000"/>
              </a:lnSpc>
              <a:spcBef>
                <a:spcPts val="1000"/>
              </a:spcBef>
              <a:buClr>
                <a:schemeClr val="accent1"/>
              </a:buClr>
              <a:buFont typeface=".AppleSystemUIFont" charset="-120"/>
              <a:buChar char="&gt;"/>
              <a:tabLst/>
              <a:defRPr sz="2600" kern="1200">
                <a:solidFill>
                  <a:schemeClr val="tx1"/>
                </a:solidFill>
                <a:latin typeface="Open Sans"/>
                <a:ea typeface="+mn-ea"/>
                <a:cs typeface="+mn-cs"/>
              </a:defRPr>
            </a:lvl2pPr>
            <a:lvl3pPr marL="685800" indent="-228600" algn="l" defTabSz="914400" rtl="0" eaLnBrk="1" latinLnBrk="0" hangingPunct="1">
              <a:lnSpc>
                <a:spcPct val="100000"/>
              </a:lnSpc>
              <a:spcBef>
                <a:spcPts val="500"/>
              </a:spcBef>
              <a:buClr>
                <a:schemeClr val="accent2"/>
              </a:buClr>
              <a:buFont typeface="Arial" panose="020B0604020202020204" pitchFamily="34" charset="0"/>
              <a:buChar char="•"/>
              <a:defRPr sz="2600" kern="1200">
                <a:solidFill>
                  <a:schemeClr val="tx1"/>
                </a:solidFill>
                <a:latin typeface="Open Sans"/>
                <a:ea typeface="+mn-ea"/>
                <a:cs typeface="+mn-cs"/>
              </a:defRPr>
            </a:lvl3pPr>
            <a:lvl4pPr marL="914400" indent="-228600" algn="l" defTabSz="914400" rtl="0" eaLnBrk="1" latinLnBrk="0" hangingPunct="1">
              <a:lnSpc>
                <a:spcPct val="100000"/>
              </a:lnSpc>
              <a:spcBef>
                <a:spcPts val="500"/>
              </a:spcBef>
              <a:buClr>
                <a:schemeClr val="accent2"/>
              </a:buClr>
              <a:buFont typeface="Arial" panose="020B0604020202020204" pitchFamily="34" charset="0"/>
              <a:buChar char="•"/>
              <a:defRPr sz="2400" kern="1200">
                <a:solidFill>
                  <a:schemeClr val="tx1"/>
                </a:solidFill>
                <a:latin typeface="Open Sans"/>
                <a:ea typeface="+mn-ea"/>
                <a:cs typeface="+mn-cs"/>
              </a:defRPr>
            </a:lvl4pPr>
            <a:lvl5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2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dirty="0"/>
              <a:t>Become your own personal “accountant”</a:t>
            </a:r>
          </a:p>
          <a:p>
            <a:pPr lvl="1"/>
            <a:r>
              <a:rPr lang="en-US" dirty="0"/>
              <a:t>Keep accurate and current records of money</a:t>
            </a:r>
          </a:p>
          <a:p>
            <a:pPr lvl="1"/>
            <a:endParaRPr lang="en-US" dirty="0"/>
          </a:p>
          <a:p>
            <a:pPr lvl="1"/>
            <a:endParaRPr lang="en-US" dirty="0"/>
          </a:p>
        </p:txBody>
      </p:sp>
      <p:pic>
        <p:nvPicPr>
          <p:cNvPr id="6" name="Content Placeholder 35" descr="PM00100_hundred_dollar_bills.png">
            <a:extLst>
              <a:ext uri="{FF2B5EF4-FFF2-40B4-BE49-F238E27FC236}">
                <a16:creationId xmlns:a16="http://schemas.microsoft.com/office/drawing/2014/main" id="{E55DB7E6-8021-4929-B2B9-D777BEDFD79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322011" y="4651766"/>
            <a:ext cx="2470150" cy="1389063"/>
          </a:xfrm>
          <a:prstGeom prst="rect">
            <a:avLst/>
          </a:prstGeom>
          <a:ln>
            <a:miter lim="800000"/>
            <a:headEnd/>
            <a:tailEnd/>
          </a:ln>
        </p:spPr>
      </p:pic>
      <p:pic>
        <p:nvPicPr>
          <p:cNvPr id="7" name="Content Placeholder 33" descr="PM00059_rising_arrows.png">
            <a:extLst>
              <a:ext uri="{FF2B5EF4-FFF2-40B4-BE49-F238E27FC236}">
                <a16:creationId xmlns:a16="http://schemas.microsoft.com/office/drawing/2014/main" id="{6532A49C-C1D5-44CD-B5D4-23AAD1FD654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4860925" y="4743048"/>
            <a:ext cx="2470150" cy="1389063"/>
          </a:xfrm>
          <a:prstGeom prst="rect">
            <a:avLst/>
          </a:prstGeom>
          <a:ln>
            <a:miter lim="800000"/>
            <a:headEnd/>
            <a:tailEnd/>
          </a:ln>
        </p:spPr>
      </p:pic>
      <p:pic>
        <p:nvPicPr>
          <p:cNvPr id="8" name="Content Placeholder 31" descr="graph2.png">
            <a:extLst>
              <a:ext uri="{FF2B5EF4-FFF2-40B4-BE49-F238E27FC236}">
                <a16:creationId xmlns:a16="http://schemas.microsoft.com/office/drawing/2014/main" id="{39BAF6EC-79DA-4686-B26A-0B8A59E4D67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8660611" y="4743047"/>
            <a:ext cx="2466975" cy="1389063"/>
          </a:xfrm>
          <a:prstGeom prst="rect">
            <a:avLst/>
          </a:prstGeom>
          <a:ln>
            <a:miter lim="800000"/>
            <a:headEnd/>
            <a:tailEnd/>
          </a:ln>
        </p:spPr>
      </p:pic>
      <p:sp>
        <p:nvSpPr>
          <p:cNvPr id="9" name="Notched Right Arrow 20">
            <a:extLst>
              <a:ext uri="{FF2B5EF4-FFF2-40B4-BE49-F238E27FC236}">
                <a16:creationId xmlns:a16="http://schemas.microsoft.com/office/drawing/2014/main" id="{E6BB05BD-5544-4DD9-BE98-99FEA9A62E8C}"/>
              </a:ext>
            </a:extLst>
          </p:cNvPr>
          <p:cNvSpPr/>
          <p:nvPr/>
        </p:nvSpPr>
        <p:spPr>
          <a:xfrm>
            <a:off x="4041894" y="5041498"/>
            <a:ext cx="609600" cy="609600"/>
          </a:xfrm>
          <a:prstGeom prst="notched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Notched Right Arrow 13">
            <a:extLst>
              <a:ext uri="{FF2B5EF4-FFF2-40B4-BE49-F238E27FC236}">
                <a16:creationId xmlns:a16="http://schemas.microsoft.com/office/drawing/2014/main" id="{37D08A7C-7916-4920-9440-B57047CB03B8}"/>
              </a:ext>
            </a:extLst>
          </p:cNvPr>
          <p:cNvSpPr/>
          <p:nvPr/>
        </p:nvSpPr>
        <p:spPr>
          <a:xfrm>
            <a:off x="7559075" y="5041498"/>
            <a:ext cx="609600" cy="609600"/>
          </a:xfrm>
          <a:prstGeom prst="notched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26494934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Meeting Emotional Needs </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Give verbal support or praise</a:t>
            </a:r>
          </a:p>
          <a:p>
            <a:pPr lvl="1"/>
            <a:r>
              <a:rPr lang="en-US" dirty="0"/>
              <a:t>Listen</a:t>
            </a:r>
          </a:p>
          <a:p>
            <a:pPr lvl="1"/>
            <a:r>
              <a:rPr lang="en-US" dirty="0"/>
              <a:t>Offer a hug</a:t>
            </a:r>
          </a:p>
          <a:p>
            <a:pPr lvl="1"/>
            <a:endParaRPr lang="en-US" dirty="0"/>
          </a:p>
          <a:p>
            <a:pPr lvl="1"/>
            <a:endParaRPr lang="en-US" dirty="0"/>
          </a:p>
          <a:p>
            <a:pPr lvl="1"/>
            <a:endParaRPr lang="en-US" dirty="0"/>
          </a:p>
          <a:p>
            <a:pPr lvl="1"/>
            <a:endParaRPr lang="en-US" dirty="0"/>
          </a:p>
        </p:txBody>
      </p:sp>
      <p:pic>
        <p:nvPicPr>
          <p:cNvPr id="4" name="Picture 3" descr="C:\Users\gayla.vaughan\AppData\Local\Microsoft\Windows\Temporary Internet Files\Content.IE5\WX61KE18\MC900187159[1].wmf">
            <a:extLst>
              <a:ext uri="{FF2B5EF4-FFF2-40B4-BE49-F238E27FC236}">
                <a16:creationId xmlns:a16="http://schemas.microsoft.com/office/drawing/2014/main" id="{EB5F213A-9B17-47FE-BE91-A6787F1165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0390" y="4602163"/>
            <a:ext cx="1550987" cy="127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C:\Users\gayla.vaughan\AppData\Local\Microsoft\Windows\Temporary Internet Files\Content.IE5\WX61KE18\MP900438732[1].jpg">
            <a:extLst>
              <a:ext uri="{FF2B5EF4-FFF2-40B4-BE49-F238E27FC236}">
                <a16:creationId xmlns:a16="http://schemas.microsoft.com/office/drawing/2014/main" id="{A8963EDD-9C66-4240-AD8D-9CCE99AA2B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3227" y="4235450"/>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C:\Users\gayla.vaughan\AppData\Local\Microsoft\Windows\Temporary Internet Files\Content.IE5\1T8QGXXM\MC900390778[1].wmf">
            <a:extLst>
              <a:ext uri="{FF2B5EF4-FFF2-40B4-BE49-F238E27FC236}">
                <a16:creationId xmlns:a16="http://schemas.microsoft.com/office/drawing/2014/main" id="{1B358894-E327-4D6F-922A-3995F8F0CAA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43103" y="4479236"/>
            <a:ext cx="1454927" cy="1508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07242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Dinner Makes A Difference</a:t>
            </a:r>
          </a:p>
        </p:txBody>
      </p:sp>
      <p:pic>
        <p:nvPicPr>
          <p:cNvPr id="4" name="Content Placeholder 5">
            <a:hlinkClick r:id="rId3"/>
            <a:extLst>
              <a:ext uri="{FF2B5EF4-FFF2-40B4-BE49-F238E27FC236}">
                <a16:creationId xmlns:a16="http://schemas.microsoft.com/office/drawing/2014/main" id="{8ADE337A-DA8E-4259-B560-CCADB152545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3677927" y="1807368"/>
            <a:ext cx="4867275" cy="3243263"/>
          </a:xfrm>
          <a:prstGeom prst="rect">
            <a:avLst/>
          </a:prstGeom>
        </p:spPr>
      </p:pic>
      <p:sp>
        <p:nvSpPr>
          <p:cNvPr id="7" name="TextBox 6">
            <a:extLst>
              <a:ext uri="{FF2B5EF4-FFF2-40B4-BE49-F238E27FC236}">
                <a16:creationId xmlns:a16="http://schemas.microsoft.com/office/drawing/2014/main" id="{81461AC1-6D55-4B38-9D9D-687F00FA7A61}"/>
              </a:ext>
            </a:extLst>
          </p:cNvPr>
          <p:cNvSpPr txBox="1">
            <a:spLocks noChangeArrowheads="1"/>
          </p:cNvSpPr>
          <p:nvPr/>
        </p:nvSpPr>
        <p:spPr bwMode="auto">
          <a:xfrm>
            <a:off x="3677927" y="5050631"/>
            <a:ext cx="4419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Arial Unicode MS" pitchFamily="34" charset="-128"/>
              </a:defRPr>
            </a:lvl1pPr>
            <a:lvl2pPr marL="742950" indent="-285750">
              <a:defRPr sz="3600">
                <a:solidFill>
                  <a:schemeClr val="tx1"/>
                </a:solidFill>
                <a:latin typeface="Arial Unicode MS" pitchFamily="34" charset="-128"/>
              </a:defRPr>
            </a:lvl2pPr>
            <a:lvl3pPr marL="1143000" indent="-228600">
              <a:defRPr sz="3600">
                <a:solidFill>
                  <a:schemeClr val="tx1"/>
                </a:solidFill>
                <a:latin typeface="Arial Unicode MS" pitchFamily="34" charset="-128"/>
              </a:defRPr>
            </a:lvl3pPr>
            <a:lvl4pPr marL="1600200" indent="-228600">
              <a:defRPr sz="3600">
                <a:solidFill>
                  <a:schemeClr val="tx1"/>
                </a:solidFill>
                <a:latin typeface="Arial Unicode MS" pitchFamily="34" charset="-128"/>
              </a:defRPr>
            </a:lvl4pPr>
            <a:lvl5pPr marL="2057400" indent="-228600">
              <a:defRPr sz="3600">
                <a:solidFill>
                  <a:schemeClr val="tx1"/>
                </a:solidFill>
                <a:latin typeface="Arial Unicode MS" pitchFamily="34" charset="-128"/>
              </a:defRPr>
            </a:lvl5pPr>
            <a:lvl6pPr marL="2514600" indent="-228600" eaLnBrk="0" fontAlgn="base" hangingPunct="0">
              <a:spcBef>
                <a:spcPct val="0"/>
              </a:spcBef>
              <a:spcAft>
                <a:spcPct val="0"/>
              </a:spcAft>
              <a:defRPr sz="3600">
                <a:solidFill>
                  <a:schemeClr val="tx1"/>
                </a:solidFill>
                <a:latin typeface="Arial Unicode MS" pitchFamily="34" charset="-128"/>
              </a:defRPr>
            </a:lvl6pPr>
            <a:lvl7pPr marL="2971800" indent="-228600" eaLnBrk="0" fontAlgn="base" hangingPunct="0">
              <a:spcBef>
                <a:spcPct val="0"/>
              </a:spcBef>
              <a:spcAft>
                <a:spcPct val="0"/>
              </a:spcAft>
              <a:defRPr sz="3600">
                <a:solidFill>
                  <a:schemeClr val="tx1"/>
                </a:solidFill>
                <a:latin typeface="Arial Unicode MS" pitchFamily="34" charset="-128"/>
              </a:defRPr>
            </a:lvl7pPr>
            <a:lvl8pPr marL="3429000" indent="-228600" eaLnBrk="0" fontAlgn="base" hangingPunct="0">
              <a:spcBef>
                <a:spcPct val="0"/>
              </a:spcBef>
              <a:spcAft>
                <a:spcPct val="0"/>
              </a:spcAft>
              <a:defRPr sz="3600">
                <a:solidFill>
                  <a:schemeClr val="tx1"/>
                </a:solidFill>
                <a:latin typeface="Arial Unicode MS" pitchFamily="34" charset="-128"/>
              </a:defRPr>
            </a:lvl8pPr>
            <a:lvl9pPr marL="3886200" indent="-228600" eaLnBrk="0" fontAlgn="base" hangingPunct="0">
              <a:spcBef>
                <a:spcPct val="0"/>
              </a:spcBef>
              <a:spcAft>
                <a:spcPct val="0"/>
              </a:spcAft>
              <a:defRPr sz="3600">
                <a:solidFill>
                  <a:schemeClr val="tx1"/>
                </a:solidFill>
                <a:latin typeface="Arial Unicode MS" pitchFamily="34" charset="-128"/>
              </a:defRPr>
            </a:lvl9pPr>
          </a:lstStyle>
          <a:p>
            <a:pPr algn="ctr"/>
            <a:r>
              <a:rPr lang="en-US" altLang="en-US" sz="2000" dirty="0">
                <a:latin typeface="Open Sans"/>
              </a:rPr>
              <a:t>(click on picture)</a:t>
            </a:r>
          </a:p>
        </p:txBody>
      </p:sp>
    </p:spTree>
    <p:extLst>
      <p:ext uri="{BB962C8B-B14F-4D97-AF65-F5344CB8AC3E}">
        <p14:creationId xmlns:p14="http://schemas.microsoft.com/office/powerpoint/2010/main" val="3368937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Life Stages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There are various events or situations in life that can greatly affect us.  These are a natural and expected part of each person’s life.</a:t>
            </a:r>
          </a:p>
          <a:p>
            <a:pPr lvl="1"/>
            <a:endParaRPr lang="en-US" dirty="0"/>
          </a:p>
        </p:txBody>
      </p:sp>
      <p:pic>
        <p:nvPicPr>
          <p:cNvPr id="4" name="Picture 3" descr="C:\Users\gayla.vaughan\AppData\Local\Microsoft\Windows\Temporary Internet Files\Content.IE5\WX61KE18\MC900156753[1].wmf">
            <a:extLst>
              <a:ext uri="{FF2B5EF4-FFF2-40B4-BE49-F238E27FC236}">
                <a16:creationId xmlns:a16="http://schemas.microsoft.com/office/drawing/2014/main" id="{90ECFE55-A325-4116-9E25-00B4A1D078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2652" y="3429000"/>
            <a:ext cx="2917825" cy="221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58842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Life Changes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Marker event - A significant event that marks real change in one’s life.  For example:  Graduation, marriage, birth of a child or winning the lottery.</a:t>
            </a:r>
          </a:p>
          <a:p>
            <a:pPr lvl="1"/>
            <a:endParaRPr lang="en-US" dirty="0"/>
          </a:p>
          <a:p>
            <a:pPr lvl="1"/>
            <a:endParaRPr lang="en-US" dirty="0"/>
          </a:p>
          <a:p>
            <a:pPr lvl="1"/>
            <a:endParaRPr lang="en-US" dirty="0"/>
          </a:p>
        </p:txBody>
      </p:sp>
      <p:pic>
        <p:nvPicPr>
          <p:cNvPr id="4" name="Picture 3" descr="C:\Users\gayla.vaughan\AppData\Local\Microsoft\Windows\Temporary Internet Files\Content.IE5\WX61KE18\MC900335735[1].wmf">
            <a:extLst>
              <a:ext uri="{FF2B5EF4-FFF2-40B4-BE49-F238E27FC236}">
                <a16:creationId xmlns:a16="http://schemas.microsoft.com/office/drawing/2014/main" id="{D22FA12D-7870-4233-BD63-81D01EBCBA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8912" y="3429000"/>
            <a:ext cx="1654175"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80969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Influences on Family Dynamics </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Crisis in the family</a:t>
            </a:r>
          </a:p>
          <a:p>
            <a:pPr lvl="1"/>
            <a:r>
              <a:rPr lang="en-US" dirty="0"/>
              <a:t>Dynamics of previous generations</a:t>
            </a:r>
          </a:p>
          <a:p>
            <a:pPr lvl="1"/>
            <a:r>
              <a:rPr lang="en-US" dirty="0"/>
              <a:t>Family values</a:t>
            </a:r>
          </a:p>
          <a:p>
            <a:pPr lvl="1"/>
            <a:r>
              <a:rPr lang="en-US" dirty="0"/>
              <a:t>Level and type of influence from extended family or others</a:t>
            </a:r>
          </a:p>
          <a:p>
            <a:pPr lvl="1"/>
            <a:r>
              <a:rPr lang="en-US" dirty="0"/>
              <a:t>Nature of attachments</a:t>
            </a:r>
          </a:p>
          <a:p>
            <a:pPr lvl="1"/>
            <a:r>
              <a:rPr lang="en-US" dirty="0"/>
              <a:t>Nature of the household “mix”</a:t>
            </a:r>
          </a:p>
          <a:p>
            <a:pPr lvl="1"/>
            <a:r>
              <a:rPr lang="en-US" dirty="0"/>
              <a:t>Special needs or chronically sick child and/or adult</a:t>
            </a:r>
          </a:p>
          <a:p>
            <a:pPr lvl="1"/>
            <a:endParaRPr lang="en-US" dirty="0"/>
          </a:p>
          <a:p>
            <a:pPr lvl="1"/>
            <a:endParaRPr lang="en-US" dirty="0"/>
          </a:p>
          <a:p>
            <a:pPr lvl="1"/>
            <a:endParaRPr lang="en-US" dirty="0"/>
          </a:p>
          <a:p>
            <a:pPr lvl="1"/>
            <a:endParaRPr lang="en-US" dirty="0"/>
          </a:p>
        </p:txBody>
      </p:sp>
      <p:pic>
        <p:nvPicPr>
          <p:cNvPr id="4" name="Picture 5">
            <a:extLst>
              <a:ext uri="{FF2B5EF4-FFF2-40B4-BE49-F238E27FC236}">
                <a16:creationId xmlns:a16="http://schemas.microsoft.com/office/drawing/2014/main" id="{006FD2DD-B12D-4F64-96BB-DD11FCEDF42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51605" y="3429000"/>
            <a:ext cx="1860550"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89928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What are some traits of a dysfunctional family?</a:t>
            </a:r>
          </a:p>
        </p:txBody>
      </p:sp>
      <p:pic>
        <p:nvPicPr>
          <p:cNvPr id="4" name="Picture 3">
            <a:hlinkClick r:id="rId3"/>
            <a:extLst>
              <a:ext uri="{FF2B5EF4-FFF2-40B4-BE49-F238E27FC236}">
                <a16:creationId xmlns:a16="http://schemas.microsoft.com/office/drawing/2014/main" id="{CBC67753-2F19-4A96-9273-66B2AE6FEF0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82765" y="2228056"/>
            <a:ext cx="3657600" cy="240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01FFA4E0-9756-48A9-A690-A6B01C68D3F0}"/>
              </a:ext>
            </a:extLst>
          </p:cNvPr>
          <p:cNvSpPr txBox="1">
            <a:spLocks noChangeArrowheads="1"/>
          </p:cNvSpPr>
          <p:nvPr/>
        </p:nvSpPr>
        <p:spPr bwMode="auto">
          <a:xfrm>
            <a:off x="3901765" y="4629944"/>
            <a:ext cx="4419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Arial Unicode MS" pitchFamily="34" charset="-128"/>
              </a:defRPr>
            </a:lvl1pPr>
            <a:lvl2pPr marL="742950" indent="-285750">
              <a:defRPr sz="3600">
                <a:solidFill>
                  <a:schemeClr val="tx1"/>
                </a:solidFill>
                <a:latin typeface="Arial Unicode MS" pitchFamily="34" charset="-128"/>
              </a:defRPr>
            </a:lvl2pPr>
            <a:lvl3pPr marL="1143000" indent="-228600">
              <a:defRPr sz="3600">
                <a:solidFill>
                  <a:schemeClr val="tx1"/>
                </a:solidFill>
                <a:latin typeface="Arial Unicode MS" pitchFamily="34" charset="-128"/>
              </a:defRPr>
            </a:lvl3pPr>
            <a:lvl4pPr marL="1600200" indent="-228600">
              <a:defRPr sz="3600">
                <a:solidFill>
                  <a:schemeClr val="tx1"/>
                </a:solidFill>
                <a:latin typeface="Arial Unicode MS" pitchFamily="34" charset="-128"/>
              </a:defRPr>
            </a:lvl4pPr>
            <a:lvl5pPr marL="2057400" indent="-228600">
              <a:defRPr sz="3600">
                <a:solidFill>
                  <a:schemeClr val="tx1"/>
                </a:solidFill>
                <a:latin typeface="Arial Unicode MS" pitchFamily="34" charset="-128"/>
              </a:defRPr>
            </a:lvl5pPr>
            <a:lvl6pPr marL="2514600" indent="-228600" eaLnBrk="0" fontAlgn="base" hangingPunct="0">
              <a:spcBef>
                <a:spcPct val="0"/>
              </a:spcBef>
              <a:spcAft>
                <a:spcPct val="0"/>
              </a:spcAft>
              <a:defRPr sz="3600">
                <a:solidFill>
                  <a:schemeClr val="tx1"/>
                </a:solidFill>
                <a:latin typeface="Arial Unicode MS" pitchFamily="34" charset="-128"/>
              </a:defRPr>
            </a:lvl6pPr>
            <a:lvl7pPr marL="2971800" indent="-228600" eaLnBrk="0" fontAlgn="base" hangingPunct="0">
              <a:spcBef>
                <a:spcPct val="0"/>
              </a:spcBef>
              <a:spcAft>
                <a:spcPct val="0"/>
              </a:spcAft>
              <a:defRPr sz="3600">
                <a:solidFill>
                  <a:schemeClr val="tx1"/>
                </a:solidFill>
                <a:latin typeface="Arial Unicode MS" pitchFamily="34" charset="-128"/>
              </a:defRPr>
            </a:lvl7pPr>
            <a:lvl8pPr marL="3429000" indent="-228600" eaLnBrk="0" fontAlgn="base" hangingPunct="0">
              <a:spcBef>
                <a:spcPct val="0"/>
              </a:spcBef>
              <a:spcAft>
                <a:spcPct val="0"/>
              </a:spcAft>
              <a:defRPr sz="3600">
                <a:solidFill>
                  <a:schemeClr val="tx1"/>
                </a:solidFill>
                <a:latin typeface="Arial Unicode MS" pitchFamily="34" charset="-128"/>
              </a:defRPr>
            </a:lvl8pPr>
            <a:lvl9pPr marL="3886200" indent="-228600" eaLnBrk="0" fontAlgn="base" hangingPunct="0">
              <a:spcBef>
                <a:spcPct val="0"/>
              </a:spcBef>
              <a:spcAft>
                <a:spcPct val="0"/>
              </a:spcAft>
              <a:defRPr sz="3600">
                <a:solidFill>
                  <a:schemeClr val="tx1"/>
                </a:solidFill>
                <a:latin typeface="Arial Unicode MS" pitchFamily="34" charset="-128"/>
              </a:defRPr>
            </a:lvl9pPr>
          </a:lstStyle>
          <a:p>
            <a:pPr algn="ctr"/>
            <a:r>
              <a:rPr lang="en-US" altLang="en-US" sz="2000" dirty="0">
                <a:latin typeface="Open Sans"/>
              </a:rPr>
              <a:t>(click on picture)</a:t>
            </a:r>
          </a:p>
        </p:txBody>
      </p:sp>
    </p:spTree>
    <p:extLst>
      <p:ext uri="{BB962C8B-B14F-4D97-AF65-F5344CB8AC3E}">
        <p14:creationId xmlns:p14="http://schemas.microsoft.com/office/powerpoint/2010/main" val="11887472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Traits of a Dysfunctional Family</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Communicates indirectly</a:t>
            </a:r>
          </a:p>
          <a:p>
            <a:pPr lvl="1"/>
            <a:r>
              <a:rPr lang="en-US" dirty="0"/>
              <a:t>Doesn’t express feelings openly</a:t>
            </a:r>
          </a:p>
          <a:p>
            <a:pPr lvl="1"/>
            <a:r>
              <a:rPr lang="en-US" dirty="0"/>
              <a:t>Doesn’t laugh or play together</a:t>
            </a:r>
          </a:p>
          <a:p>
            <a:pPr lvl="1"/>
            <a:r>
              <a:rPr lang="en-US" dirty="0"/>
              <a:t>Has unrealistic expectations</a:t>
            </a:r>
          </a:p>
          <a:p>
            <a:pPr lvl="1"/>
            <a:r>
              <a:rPr lang="en-US" dirty="0"/>
              <a:t>Says it’s NOT okay to talk about   problems</a:t>
            </a:r>
          </a:p>
          <a:p>
            <a:pPr lvl="1"/>
            <a:endParaRPr lang="en-US" dirty="0"/>
          </a:p>
        </p:txBody>
      </p:sp>
    </p:spTree>
    <p:extLst>
      <p:ext uri="{BB962C8B-B14F-4D97-AF65-F5344CB8AC3E}">
        <p14:creationId xmlns:p14="http://schemas.microsoft.com/office/powerpoint/2010/main" val="3140957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A Dysfunctional Family</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May also use violence or abuse to try to solve problems.</a:t>
            </a:r>
          </a:p>
        </p:txBody>
      </p:sp>
      <p:pic>
        <p:nvPicPr>
          <p:cNvPr id="4" name="Picture 5" descr="C:\Users\gayla.vaughan\AppData\Local\Microsoft\Windows\Temporary Internet Files\Content.IE5\8DJDHIQW\MC900232446[1].wmf">
            <a:extLst>
              <a:ext uri="{FF2B5EF4-FFF2-40B4-BE49-F238E27FC236}">
                <a16:creationId xmlns:a16="http://schemas.microsoft.com/office/drawing/2014/main" id="{76685474-E202-4E3B-8615-0EDF48CC45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7617" y="3213653"/>
            <a:ext cx="1930400"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65588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altLang="en-US" dirty="0"/>
              <a:t>Violence and Abuse</a:t>
            </a:r>
            <a:endParaRPr lang="en-US" dirty="0"/>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Violence and abuse can include:</a:t>
            </a:r>
          </a:p>
          <a:p>
            <a:pPr lvl="2"/>
            <a:r>
              <a:rPr lang="en-US" sz="2400" dirty="0"/>
              <a:t>Emotional – attacks on self-esteem, extreme pressure and neglect</a:t>
            </a:r>
          </a:p>
          <a:p>
            <a:pPr lvl="2"/>
            <a:r>
              <a:rPr lang="en-US" sz="2400" dirty="0"/>
              <a:t>Physical – slapping, beating, torture and withholding food and water</a:t>
            </a:r>
          </a:p>
          <a:p>
            <a:pPr lvl="2"/>
            <a:r>
              <a:rPr lang="en-US" sz="2400" dirty="0"/>
              <a:t>Sexual – forcing you to touch or do things with a body that you don’t like</a:t>
            </a:r>
          </a:p>
          <a:p>
            <a:pPr lvl="2"/>
            <a:r>
              <a:rPr lang="en-US" sz="2400" dirty="0"/>
              <a:t>Verbal – yelling, cursing, sarcastic put-downs and verbal assaults</a:t>
            </a:r>
          </a:p>
          <a:p>
            <a:pPr lvl="1"/>
            <a:endParaRPr lang="en-US" dirty="0"/>
          </a:p>
          <a:p>
            <a:pPr lvl="1"/>
            <a:endParaRPr lang="en-US" dirty="0"/>
          </a:p>
          <a:p>
            <a:pPr lvl="1"/>
            <a:endParaRPr lang="en-US" dirty="0"/>
          </a:p>
          <a:p>
            <a:pPr lvl="1"/>
            <a:endParaRPr lang="en-US" dirty="0"/>
          </a:p>
        </p:txBody>
      </p:sp>
    </p:spTree>
    <p:extLst>
      <p:ext uri="{BB962C8B-B14F-4D97-AF65-F5344CB8AC3E}">
        <p14:creationId xmlns:p14="http://schemas.microsoft.com/office/powerpoint/2010/main" val="29358620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Violence</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Physical: pushing, hitting, slapping, punching or kicking </a:t>
            </a:r>
          </a:p>
          <a:p>
            <a:pPr lvl="1"/>
            <a:r>
              <a:rPr lang="en-US" dirty="0"/>
              <a:t>Property: physically throwing things or punching doors or walls</a:t>
            </a:r>
          </a:p>
          <a:p>
            <a:pPr lvl="1"/>
            <a:r>
              <a:rPr lang="en-US" dirty="0"/>
              <a:t>Psychological: threats, intimidation, controlling behavior, jealousy or verbal abuse</a:t>
            </a:r>
          </a:p>
          <a:p>
            <a:pPr lvl="1"/>
            <a:endParaRPr lang="en-US" dirty="0"/>
          </a:p>
        </p:txBody>
      </p:sp>
      <p:pic>
        <p:nvPicPr>
          <p:cNvPr id="4" name="Content Placeholder 12">
            <a:extLst>
              <a:ext uri="{FF2B5EF4-FFF2-40B4-BE49-F238E27FC236}">
                <a16:creationId xmlns:a16="http://schemas.microsoft.com/office/drawing/2014/main" id="{2A6A0F6F-A28B-46BA-86C8-B32D6476D93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4634384" y="3787579"/>
            <a:ext cx="3167903" cy="2758868"/>
          </a:xfrm>
          <a:prstGeom prst="rect">
            <a:avLst/>
          </a:prstGeom>
        </p:spPr>
      </p:pic>
    </p:spTree>
    <p:extLst>
      <p:ext uri="{BB962C8B-B14F-4D97-AF65-F5344CB8AC3E}">
        <p14:creationId xmlns:p14="http://schemas.microsoft.com/office/powerpoint/2010/main" val="1242820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Resources Available During a Crisis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Adult Protective and Child Protective Services Division of Texas </a:t>
            </a:r>
          </a:p>
          <a:p>
            <a:pPr lvl="1"/>
            <a:r>
              <a:rPr lang="en-US" dirty="0"/>
              <a:t>Community resources </a:t>
            </a:r>
          </a:p>
          <a:p>
            <a:pPr lvl="1"/>
            <a:r>
              <a:rPr lang="en-US" dirty="0"/>
              <a:t>Educators</a:t>
            </a:r>
          </a:p>
          <a:p>
            <a:pPr lvl="1"/>
            <a:r>
              <a:rPr lang="en-US" dirty="0"/>
              <a:t>Family relationships</a:t>
            </a:r>
          </a:p>
          <a:p>
            <a:pPr lvl="1"/>
            <a:r>
              <a:rPr lang="en-US" dirty="0"/>
              <a:t>Friends</a:t>
            </a:r>
          </a:p>
          <a:p>
            <a:pPr lvl="1"/>
            <a:r>
              <a:rPr lang="en-US" dirty="0"/>
              <a:t>Legal system protections</a:t>
            </a:r>
          </a:p>
          <a:p>
            <a:pPr lvl="1"/>
            <a:endParaRPr lang="en-US" dirty="0"/>
          </a:p>
          <a:p>
            <a:pPr lvl="1"/>
            <a:endParaRPr lang="en-US" dirty="0"/>
          </a:p>
          <a:p>
            <a:pPr lvl="1"/>
            <a:endParaRPr lang="en-US" dirty="0"/>
          </a:p>
        </p:txBody>
      </p:sp>
      <p:pic>
        <p:nvPicPr>
          <p:cNvPr id="4" name="Content Placeholder 8">
            <a:extLst>
              <a:ext uri="{FF2B5EF4-FFF2-40B4-BE49-F238E27FC236}">
                <a16:creationId xmlns:a16="http://schemas.microsoft.com/office/drawing/2014/main" id="{1076F60F-252A-4214-B732-21CBA9DD18C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7721953" y="3077818"/>
            <a:ext cx="3078163" cy="2743200"/>
          </a:xfrm>
          <a:prstGeom prst="rect">
            <a:avLst/>
          </a:prstGeom>
        </p:spPr>
      </p:pic>
    </p:spTree>
    <p:extLst>
      <p:ext uri="{BB962C8B-B14F-4D97-AF65-F5344CB8AC3E}">
        <p14:creationId xmlns:p14="http://schemas.microsoft.com/office/powerpoint/2010/main" val="4979717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Technology in the Home</a:t>
            </a:r>
          </a:p>
        </p:txBody>
      </p:sp>
      <p:pic>
        <p:nvPicPr>
          <p:cNvPr id="6" name="Picture 2" descr="C:\Users\mwilkinson\AppData\Local\Microsoft\Windows\Temporary Internet Files\Content.IE5\NOSSA45A\MC900441332[1].png">
            <a:extLst>
              <a:ext uri="{FF2B5EF4-FFF2-40B4-BE49-F238E27FC236}">
                <a16:creationId xmlns:a16="http://schemas.microsoft.com/office/drawing/2014/main" id="{7098C742-A582-4A43-A1D9-343226E7F0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868560" y="1662113"/>
            <a:ext cx="2590800" cy="2057400"/>
          </a:xfrm>
          <a:prstGeom prst="rect">
            <a:avLst/>
          </a:prstGeom>
        </p:spPr>
      </p:pic>
      <p:pic>
        <p:nvPicPr>
          <p:cNvPr id="7" name="Picture 3" descr="C:\Users\mwilkinson\AppData\Local\Microsoft\Windows\Temporary Internet Files\Content.IE5\J2U9M1JE\MC900439833[1].png">
            <a:extLst>
              <a:ext uri="{FF2B5EF4-FFF2-40B4-BE49-F238E27FC236}">
                <a16:creationId xmlns:a16="http://schemas.microsoft.com/office/drawing/2014/main" id="{96536659-F12C-435C-AD0F-1C15AF9D44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7960" y="1435100"/>
            <a:ext cx="2362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C:\Users\mwilkinson\AppData\Local\Microsoft\Windows\Temporary Internet Files\Content.IE5\4LTX9KVM\MP900402186[1].jpg">
            <a:extLst>
              <a:ext uri="{FF2B5EF4-FFF2-40B4-BE49-F238E27FC236}">
                <a16:creationId xmlns:a16="http://schemas.microsoft.com/office/drawing/2014/main" id="{97B12C0B-BADE-4C5F-831C-C6615069E0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31160" y="1676400"/>
            <a:ext cx="3436938"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C:\Users\mwilkinson\AppData\Local\Microsoft\Windows\Temporary Internet Files\Content.IE5\NOSSA45A\MP900427702[1].jpg">
            <a:extLst>
              <a:ext uri="{FF2B5EF4-FFF2-40B4-BE49-F238E27FC236}">
                <a16:creationId xmlns:a16="http://schemas.microsoft.com/office/drawing/2014/main" id="{7A766521-C55C-4724-B0B2-9F0853F87B7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69323" y="3887788"/>
            <a:ext cx="280987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C:\Users\mwilkinson\AppData\Local\Microsoft\Windows\Temporary Internet Files\Content.IE5\Z03S76LY\MC900016759[1].wmf">
            <a:extLst>
              <a:ext uri="{FF2B5EF4-FFF2-40B4-BE49-F238E27FC236}">
                <a16:creationId xmlns:a16="http://schemas.microsoft.com/office/drawing/2014/main" id="{941C0DE5-7319-4E1A-8AD3-A007F1922AD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62623" y="4191000"/>
            <a:ext cx="1887537"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7" descr="C:\Users\mwilkinson\AppData\Local\Microsoft\Windows\Temporary Internet Files\Content.IE5\NOSSA45A\MC900439329[1].jpg">
            <a:extLst>
              <a:ext uri="{FF2B5EF4-FFF2-40B4-BE49-F238E27FC236}">
                <a16:creationId xmlns:a16="http://schemas.microsoft.com/office/drawing/2014/main" id="{199CA4C9-59C9-40BA-9FAA-FFB7EEBC1F4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24173" y="3810000"/>
            <a:ext cx="2287587" cy="26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4211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 What is the life cycle?</a:t>
            </a:r>
          </a:p>
        </p:txBody>
      </p:sp>
    </p:spTree>
    <p:extLst>
      <p:ext uri="{BB962C8B-B14F-4D97-AF65-F5344CB8AC3E}">
        <p14:creationId xmlns:p14="http://schemas.microsoft.com/office/powerpoint/2010/main" val="29239856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Using Technology to Meet Needs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Calling or texting </a:t>
            </a:r>
          </a:p>
          <a:p>
            <a:pPr lvl="1"/>
            <a:r>
              <a:rPr lang="en-US" dirty="0"/>
              <a:t>Keeping the lines of communication open</a:t>
            </a:r>
          </a:p>
          <a:p>
            <a:pPr lvl="1"/>
            <a:r>
              <a:rPr lang="en-US" dirty="0"/>
              <a:t>Sending an e-mail or e-card to let someone know that you are thinking of them</a:t>
            </a:r>
          </a:p>
          <a:p>
            <a:pPr lvl="1"/>
            <a:r>
              <a:rPr lang="en-US" dirty="0"/>
              <a:t>Using the Internet to research sources of assistance</a:t>
            </a:r>
          </a:p>
        </p:txBody>
      </p:sp>
      <p:pic>
        <p:nvPicPr>
          <p:cNvPr id="4" name="Picture 2" descr="C:\Users\gayla.vaughan\AppData\Local\Microsoft\Windows\Temporary Internet Files\Content.IE5\6HCA8S5N\MC900432629[1].png">
            <a:extLst>
              <a:ext uri="{FF2B5EF4-FFF2-40B4-BE49-F238E27FC236}">
                <a16:creationId xmlns:a16="http://schemas.microsoft.com/office/drawing/2014/main" id="{4F3F82A0-9882-4AFE-9673-7F2B7687A2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4315" y="4440238"/>
            <a:ext cx="17145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97168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Improved Communication</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Blogging</a:t>
            </a:r>
          </a:p>
          <a:p>
            <a:pPr lvl="1"/>
            <a:r>
              <a:rPr lang="en-US" dirty="0"/>
              <a:t>Cell phones</a:t>
            </a:r>
          </a:p>
          <a:p>
            <a:pPr lvl="1"/>
            <a:r>
              <a:rPr lang="en-US" dirty="0"/>
              <a:t>E-mail</a:t>
            </a:r>
          </a:p>
          <a:p>
            <a:pPr lvl="1"/>
            <a:r>
              <a:rPr lang="en-US" dirty="0"/>
              <a:t>Fax machines</a:t>
            </a:r>
          </a:p>
          <a:p>
            <a:pPr lvl="1"/>
            <a:r>
              <a:rPr lang="en-US" dirty="0"/>
              <a:t>Instant messaging</a:t>
            </a:r>
          </a:p>
          <a:p>
            <a:pPr lvl="1"/>
            <a:r>
              <a:rPr lang="en-US" dirty="0"/>
              <a:t>Internet</a:t>
            </a:r>
          </a:p>
          <a:p>
            <a:pPr lvl="1"/>
            <a:r>
              <a:rPr lang="en-US" dirty="0"/>
              <a:t>Social networks</a:t>
            </a:r>
          </a:p>
          <a:p>
            <a:pPr lvl="1"/>
            <a:r>
              <a:rPr lang="en-US" dirty="0"/>
              <a:t>Text messages</a:t>
            </a:r>
          </a:p>
          <a:p>
            <a:pPr lvl="1"/>
            <a:r>
              <a:rPr lang="en-US" dirty="0"/>
              <a:t>Vehicles with Bluetooth</a:t>
            </a:r>
          </a:p>
        </p:txBody>
      </p:sp>
      <p:pic>
        <p:nvPicPr>
          <p:cNvPr id="4" name="Picture 5">
            <a:extLst>
              <a:ext uri="{FF2B5EF4-FFF2-40B4-BE49-F238E27FC236}">
                <a16:creationId xmlns:a16="http://schemas.microsoft.com/office/drawing/2014/main" id="{1A17052E-59D3-4C6F-88FB-761F25DD0A3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84704" y="2400897"/>
            <a:ext cx="2133600" cy="277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66929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28682345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sz="2000" dirty="0"/>
              <a:t>Images:</a:t>
            </a:r>
          </a:p>
          <a:p>
            <a:pPr lvl="2"/>
            <a:r>
              <a:rPr lang="en-US" sz="2000" dirty="0"/>
              <a:t>Microsoft Clip Art: Used with permission from Microsoft.</a:t>
            </a:r>
          </a:p>
          <a:p>
            <a:pPr lvl="1"/>
            <a:r>
              <a:rPr lang="en-US" sz="2000" dirty="0"/>
              <a:t>Textbook:</a:t>
            </a:r>
          </a:p>
          <a:p>
            <a:pPr lvl="2"/>
            <a:r>
              <a:rPr lang="en-US" sz="2000" dirty="0"/>
              <a:t>Strengthening Family and Self. The </a:t>
            </a:r>
            <a:r>
              <a:rPr lang="en-US" sz="2000" dirty="0" err="1"/>
              <a:t>Goodheart</a:t>
            </a:r>
            <a:r>
              <a:rPr lang="en-US" sz="2000" dirty="0"/>
              <a:t>-Wilcox Company, Inc., Copyright 2004</a:t>
            </a:r>
          </a:p>
          <a:p>
            <a:pPr lvl="1"/>
            <a:r>
              <a:rPr lang="en-US" sz="2000" dirty="0"/>
              <a:t>Websites:</a:t>
            </a:r>
          </a:p>
          <a:p>
            <a:pPr lvl="2"/>
            <a:r>
              <a:rPr lang="en-US" sz="2000" dirty="0"/>
              <a:t>Bureau of Labor Statistics</a:t>
            </a:r>
            <a:br>
              <a:rPr lang="en-US" sz="2000" dirty="0"/>
            </a:br>
            <a:r>
              <a:rPr lang="en-US" sz="2000" dirty="0"/>
              <a:t>What Effects do Macroeconomic Conditions Have on Families’ Time Together?</a:t>
            </a:r>
            <a:br>
              <a:rPr lang="en-US" sz="2000" dirty="0"/>
            </a:br>
            <a:r>
              <a:rPr lang="en-US" sz="2000" dirty="0"/>
              <a:t>http://www.bls.gov/ore/pdf/ec120030.pdf</a:t>
            </a:r>
          </a:p>
          <a:p>
            <a:pPr lvl="2"/>
            <a:r>
              <a:rPr lang="en-US" sz="2000" dirty="0"/>
              <a:t>Forum on Child and Family Statistics</a:t>
            </a:r>
            <a:br>
              <a:rPr lang="en-US" sz="2000" dirty="0"/>
            </a:br>
            <a:r>
              <a:rPr lang="en-US" sz="2000" dirty="0"/>
              <a:t>The Federal Interagency Forum on Child and Family Statistics, or the Forum is a working group of federal agencies that collect, analyze, and report data on issues related to children and families. The Forum has partners from 22 federal agencies as well as partners in private research organizations.</a:t>
            </a:r>
            <a:br>
              <a:rPr lang="en-US" sz="2000" dirty="0"/>
            </a:br>
            <a:r>
              <a:rPr lang="en-US" sz="2000" dirty="0"/>
              <a:t>http://www.childstats.gov/index.asp</a:t>
            </a:r>
          </a:p>
          <a:p>
            <a:pPr lvl="1"/>
            <a:endParaRPr lang="en-US" sz="2000" dirty="0"/>
          </a:p>
        </p:txBody>
      </p:sp>
    </p:spTree>
    <p:extLst>
      <p:ext uri="{BB962C8B-B14F-4D97-AF65-F5344CB8AC3E}">
        <p14:creationId xmlns:p14="http://schemas.microsoft.com/office/powerpoint/2010/main" val="37695822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sz="2000" dirty="0"/>
              <a:t>Websites:</a:t>
            </a:r>
          </a:p>
          <a:p>
            <a:pPr lvl="2"/>
            <a:r>
              <a:rPr lang="en-US" sz="2000" dirty="0"/>
              <a:t>Maternal and Child Health</a:t>
            </a:r>
            <a:br>
              <a:rPr lang="en-US" sz="2000" dirty="0"/>
            </a:br>
            <a:r>
              <a:rPr lang="en-US" sz="2000" dirty="0"/>
              <a:t>The Federal Title V Maternal and Child Health program has provided a foundation for ensuring the health of the nation’s mothers, women, children and youth, including children and youth with special health care needs, and their families. </a:t>
            </a:r>
            <a:br>
              <a:rPr lang="en-US" sz="2000" dirty="0"/>
            </a:br>
            <a:r>
              <a:rPr lang="en-US" sz="2000" dirty="0"/>
              <a:t>http://mchb.hrsa.gov/</a:t>
            </a:r>
          </a:p>
          <a:p>
            <a:pPr lvl="2"/>
            <a:r>
              <a:rPr lang="en-US" sz="2000" dirty="0"/>
              <a:t>Public Broadcasting Service (PBS)</a:t>
            </a:r>
            <a:br>
              <a:rPr lang="en-US" sz="2000" dirty="0"/>
            </a:br>
            <a:r>
              <a:rPr lang="en-US" sz="2000" dirty="0"/>
              <a:t>Website with links to television, articles and information on various curricular subjects of public interest.</a:t>
            </a:r>
            <a:br>
              <a:rPr lang="en-US" sz="2000" dirty="0"/>
            </a:br>
            <a:r>
              <a:rPr lang="en-US" sz="2000" dirty="0"/>
              <a:t>http://www.pbs.org or http://www.pbs.org/parents/cominghome/article-homecomings.html</a:t>
            </a:r>
          </a:p>
          <a:p>
            <a:pPr lvl="2"/>
            <a:r>
              <a:rPr lang="en-US" sz="2000" dirty="0" err="1"/>
              <a:t>StoryBird</a:t>
            </a:r>
            <a:br>
              <a:rPr lang="en-US" sz="2000" dirty="0"/>
            </a:br>
            <a:r>
              <a:rPr lang="en-US" sz="2000" dirty="0" err="1"/>
              <a:t>StoryBird</a:t>
            </a:r>
            <a:r>
              <a:rPr lang="en-US" sz="2000" dirty="0"/>
              <a:t> is a visual storytelling community and a global hub of readers, writers and artists of all ages.</a:t>
            </a:r>
            <a:br>
              <a:rPr lang="en-US" sz="2000" dirty="0"/>
            </a:br>
            <a:r>
              <a:rPr lang="en-US" sz="2000" dirty="0"/>
              <a:t>http://storybird.com/teachers/</a:t>
            </a:r>
          </a:p>
          <a:p>
            <a:pPr lvl="1"/>
            <a:endParaRPr lang="en-US" sz="2000" dirty="0"/>
          </a:p>
        </p:txBody>
      </p:sp>
    </p:spTree>
    <p:extLst>
      <p:ext uri="{BB962C8B-B14F-4D97-AF65-F5344CB8AC3E}">
        <p14:creationId xmlns:p14="http://schemas.microsoft.com/office/powerpoint/2010/main" val="3560793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sz="2000" dirty="0"/>
              <a:t>Websites:</a:t>
            </a:r>
          </a:p>
          <a:p>
            <a:pPr lvl="2"/>
            <a:r>
              <a:rPr lang="en-US" sz="2000" dirty="0"/>
              <a:t>Texas State University</a:t>
            </a:r>
            <a:br>
              <a:rPr lang="en-US" sz="2000" dirty="0"/>
            </a:br>
            <a:r>
              <a:rPr lang="en-US" sz="2000" dirty="0"/>
              <a:t>Dysfunctional Family Patterns</a:t>
            </a:r>
            <a:br>
              <a:rPr lang="en-US" sz="2000" dirty="0"/>
            </a:br>
            <a:r>
              <a:rPr lang="en-US" sz="2000" dirty="0"/>
              <a:t>http://www.counseling.txstate.edu/resources/shoverview/bro/dysfunc.html</a:t>
            </a:r>
          </a:p>
          <a:p>
            <a:pPr lvl="1"/>
            <a:r>
              <a:rPr lang="en-US" sz="2000" dirty="0"/>
              <a:t>Video:</a:t>
            </a:r>
          </a:p>
          <a:p>
            <a:pPr lvl="2"/>
            <a:r>
              <a:rPr lang="en-US" sz="2000" dirty="0"/>
              <a:t>Faces of America</a:t>
            </a:r>
            <a:br>
              <a:rPr lang="en-US" sz="2000" dirty="0"/>
            </a:br>
            <a:r>
              <a:rPr lang="en-US" sz="2000" dirty="0"/>
              <a:t>Episode: Family traditions and customs. Stephen Colbert talks about traditions and customs he’s kept alive in his own family over the generations.</a:t>
            </a:r>
            <a:br>
              <a:rPr lang="en-US" sz="2000" dirty="0"/>
            </a:br>
            <a:r>
              <a:rPr lang="en-US" sz="2000" dirty="0"/>
              <a:t>http://video.pbs.org/video/2247082872</a:t>
            </a:r>
          </a:p>
          <a:p>
            <a:pPr lvl="1"/>
            <a:endParaRPr lang="en-US" sz="2000" dirty="0"/>
          </a:p>
          <a:p>
            <a:pPr lvl="1"/>
            <a:endParaRPr lang="en-US" sz="2000" dirty="0"/>
          </a:p>
        </p:txBody>
      </p:sp>
    </p:spTree>
    <p:extLst>
      <p:ext uri="{BB962C8B-B14F-4D97-AF65-F5344CB8AC3E}">
        <p14:creationId xmlns:p14="http://schemas.microsoft.com/office/powerpoint/2010/main" val="2811292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The Family Life Cycle</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Beginning stage</a:t>
            </a:r>
          </a:p>
          <a:p>
            <a:pPr lvl="1"/>
            <a:r>
              <a:rPr lang="en-US" dirty="0"/>
              <a:t>Childbearing stage</a:t>
            </a:r>
          </a:p>
          <a:p>
            <a:pPr lvl="1"/>
            <a:r>
              <a:rPr lang="en-US" dirty="0"/>
              <a:t>Parenting stage</a:t>
            </a:r>
          </a:p>
          <a:p>
            <a:pPr lvl="1"/>
            <a:r>
              <a:rPr lang="en-US" dirty="0"/>
              <a:t>Launching stage</a:t>
            </a:r>
          </a:p>
          <a:p>
            <a:pPr lvl="1"/>
            <a:r>
              <a:rPr lang="en-US" dirty="0"/>
              <a:t>Mid-years stage</a:t>
            </a:r>
          </a:p>
          <a:p>
            <a:pPr lvl="1"/>
            <a:r>
              <a:rPr lang="en-US" dirty="0"/>
              <a:t>Aging stage</a:t>
            </a:r>
          </a:p>
          <a:p>
            <a:pPr lvl="1"/>
            <a:endParaRPr lang="en-US" dirty="0"/>
          </a:p>
        </p:txBody>
      </p:sp>
      <p:graphicFrame>
        <p:nvGraphicFramePr>
          <p:cNvPr id="4" name="Diagram 3">
            <a:extLst>
              <a:ext uri="{FF2B5EF4-FFF2-40B4-BE49-F238E27FC236}">
                <a16:creationId xmlns:a16="http://schemas.microsoft.com/office/drawing/2014/main" id="{2CCDD627-BA7C-4812-90BA-0F93D84A50A6}"/>
              </a:ext>
            </a:extLst>
          </p:cNvPr>
          <p:cNvGraphicFramePr/>
          <p:nvPr>
            <p:extLst>
              <p:ext uri="{D42A27DB-BD31-4B8C-83A1-F6EECF244321}">
                <p14:modId xmlns:p14="http://schemas.microsoft.com/office/powerpoint/2010/main" val="3028234070"/>
              </p:ext>
            </p:extLst>
          </p:nvPr>
        </p:nvGraphicFramePr>
        <p:xfrm>
          <a:off x="4678017" y="1420420"/>
          <a:ext cx="6679097" cy="48478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310361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Family Structures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Adoptive family </a:t>
            </a:r>
          </a:p>
          <a:p>
            <a:pPr lvl="1"/>
            <a:r>
              <a:rPr lang="en-US" dirty="0"/>
              <a:t>Extended kinship</a:t>
            </a:r>
          </a:p>
          <a:p>
            <a:pPr lvl="1"/>
            <a:r>
              <a:rPr lang="en-US" dirty="0"/>
              <a:t>Foster family</a:t>
            </a:r>
          </a:p>
          <a:p>
            <a:pPr lvl="1"/>
            <a:r>
              <a:rPr lang="en-US" dirty="0"/>
              <a:t>Single parent</a:t>
            </a:r>
          </a:p>
          <a:p>
            <a:pPr lvl="1"/>
            <a:r>
              <a:rPr lang="en-US" dirty="0"/>
              <a:t>Step-family</a:t>
            </a:r>
          </a:p>
          <a:p>
            <a:pPr lvl="1"/>
            <a:r>
              <a:rPr lang="en-US" dirty="0"/>
              <a:t>Two-parent</a:t>
            </a:r>
          </a:p>
          <a:p>
            <a:pPr lvl="1"/>
            <a:endParaRPr lang="en-US" dirty="0"/>
          </a:p>
        </p:txBody>
      </p:sp>
      <p:pic>
        <p:nvPicPr>
          <p:cNvPr id="4" name="Content Placeholder 6" descr="arms.bmp">
            <a:extLst>
              <a:ext uri="{FF2B5EF4-FFF2-40B4-BE49-F238E27FC236}">
                <a16:creationId xmlns:a16="http://schemas.microsoft.com/office/drawing/2014/main" id="{7ED68E07-EB92-4E79-8B72-91DDEBD3850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8247416" y="2751966"/>
            <a:ext cx="2552700" cy="2830512"/>
          </a:xfrm>
          <a:prstGeom prst="rect">
            <a:avLst/>
          </a:prstGeom>
        </p:spPr>
      </p:pic>
    </p:spTree>
    <p:extLst>
      <p:ext uri="{BB962C8B-B14F-4D97-AF65-F5344CB8AC3E}">
        <p14:creationId xmlns:p14="http://schemas.microsoft.com/office/powerpoint/2010/main" val="2556731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What are some traits of a healthy family unit?</a:t>
            </a:r>
          </a:p>
        </p:txBody>
      </p:sp>
      <p:pic>
        <p:nvPicPr>
          <p:cNvPr id="6" name="Picture 3">
            <a:extLst>
              <a:ext uri="{FF2B5EF4-FFF2-40B4-BE49-F238E27FC236}">
                <a16:creationId xmlns:a16="http://schemas.microsoft.com/office/drawing/2014/main" id="{046A319F-C73D-4BBF-B5AF-15826E93135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2637182"/>
            <a:ext cx="38100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8702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Traits of a Healthy Family</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Affirms and supports</a:t>
            </a:r>
          </a:p>
          <a:p>
            <a:pPr lvl="1"/>
            <a:r>
              <a:rPr lang="en-US" dirty="0"/>
              <a:t>Communicates</a:t>
            </a:r>
          </a:p>
          <a:p>
            <a:pPr lvl="1"/>
            <a:r>
              <a:rPr lang="en-US" dirty="0"/>
              <a:t>Listens</a:t>
            </a:r>
          </a:p>
          <a:p>
            <a:pPr lvl="1"/>
            <a:r>
              <a:rPr lang="en-US" dirty="0"/>
              <a:t>Respects</a:t>
            </a:r>
          </a:p>
          <a:p>
            <a:pPr lvl="1"/>
            <a:r>
              <a:rPr lang="en-US" dirty="0"/>
              <a:t>Trusts and forgives</a:t>
            </a:r>
          </a:p>
        </p:txBody>
      </p:sp>
      <p:pic>
        <p:nvPicPr>
          <p:cNvPr id="4" name="Picture 4" descr="C:\Users\gayla.vaughan\AppData\Local\Microsoft\Windows\Temporary Internet Files\Content.IE5\8DJDHIQW\MC900057201[1].wmf">
            <a:extLst>
              <a:ext uri="{FF2B5EF4-FFF2-40B4-BE49-F238E27FC236}">
                <a16:creationId xmlns:a16="http://schemas.microsoft.com/office/drawing/2014/main" id="{D7618968-2B65-4FB6-84E4-A7B53DECD3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0091" y="2637183"/>
            <a:ext cx="2740025" cy="312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1433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Healthy Families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Admit/seek help for problems</a:t>
            </a:r>
          </a:p>
          <a:p>
            <a:pPr lvl="1"/>
            <a:r>
              <a:rPr lang="en-US" dirty="0"/>
              <a:t>Have a sense of humor</a:t>
            </a:r>
          </a:p>
          <a:p>
            <a:pPr lvl="1"/>
            <a:r>
              <a:rPr lang="en-US" dirty="0"/>
              <a:t>Have family rituals and traditions</a:t>
            </a:r>
          </a:p>
          <a:p>
            <a:pPr lvl="1"/>
            <a:r>
              <a:rPr lang="en-US" dirty="0"/>
              <a:t>Share responsibilities</a:t>
            </a:r>
          </a:p>
          <a:p>
            <a:pPr lvl="1"/>
            <a:r>
              <a:rPr lang="en-US" dirty="0"/>
              <a:t>Teach right from wrong</a:t>
            </a:r>
          </a:p>
        </p:txBody>
      </p:sp>
      <p:pic>
        <p:nvPicPr>
          <p:cNvPr id="4" name="Picture 4" descr="C:\Users\gayla.vaughan\AppData\Local\Microsoft\Windows\Temporary Internet Files\Content.IE5\8DJDHIQW\MC900434743[1].png">
            <a:extLst>
              <a:ext uri="{FF2B5EF4-FFF2-40B4-BE49-F238E27FC236}">
                <a16:creationId xmlns:a16="http://schemas.microsoft.com/office/drawing/2014/main" id="{BD873068-4B8B-4442-8D8C-6DB04DAA62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60228">
            <a:off x="8108053" y="3215101"/>
            <a:ext cx="2284412" cy="228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69367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Roles in Life</a:t>
            </a:r>
          </a:p>
        </p:txBody>
      </p:sp>
      <p:pic>
        <p:nvPicPr>
          <p:cNvPr id="4" name="Content Placeholder 7">
            <a:extLst>
              <a:ext uri="{FF2B5EF4-FFF2-40B4-BE49-F238E27FC236}">
                <a16:creationId xmlns:a16="http://schemas.microsoft.com/office/drawing/2014/main" id="{16D5B81F-16BA-469F-96F8-E5E1DE15612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4738309" y="2173357"/>
            <a:ext cx="3511826" cy="3511826"/>
          </a:xfrm>
          <a:prstGeom prst="rect">
            <a:avLst/>
          </a:prstGeom>
        </p:spPr>
      </p:pic>
    </p:spTree>
    <p:extLst>
      <p:ext uri="{BB962C8B-B14F-4D97-AF65-F5344CB8AC3E}">
        <p14:creationId xmlns:p14="http://schemas.microsoft.com/office/powerpoint/2010/main" val="1353818180"/>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Props1.xml><?xml version="1.0" encoding="utf-8"?>
<ds:datastoreItem xmlns:ds="http://schemas.openxmlformats.org/officeDocument/2006/customXml" ds:itemID="{E510B6C6-E837-483C-A857-03CE8FC2D022}">
  <ds:schemaRefs>
    <ds:schemaRef ds:uri="http://schemas.microsoft.com/sharepoint/v3/contenttype/forms"/>
  </ds:schemaRefs>
</ds:datastoreItem>
</file>

<file path=customXml/itemProps2.xml><?xml version="1.0" encoding="utf-8"?>
<ds:datastoreItem xmlns:ds="http://schemas.openxmlformats.org/officeDocument/2006/customXml" ds:itemID="{03DCA1A3-838F-4DE4-BC5B-8F48DBF5CD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71B5C7F-2497-4FAB-9E2E-E6A7EB669C3E}">
  <ds:schemaRefs>
    <ds:schemaRef ds:uri="56ea17bb-c96d-4826-b465-01eec0dd23dd"/>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microsoft.com/sharepoint/v3"/>
    <ds:schemaRef ds:uri="http://schemas.openxmlformats.org/package/2006/metadata/core-properties"/>
    <ds:schemaRef ds:uri="http://purl.org/dc/terms/"/>
    <ds:schemaRef ds:uri="05d88611-e516-4d1a-b12e-39107e78b3d0"/>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1896</TotalTime>
  <Words>2777</Words>
  <Application>Microsoft Office PowerPoint</Application>
  <PresentationFormat>Widescreen</PresentationFormat>
  <Paragraphs>596</Paragraphs>
  <Slides>35</Slides>
  <Notes>34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35</vt:i4>
      </vt:variant>
    </vt:vector>
  </HeadingPairs>
  <TitlesOfParts>
    <vt:vector size="42" baseType="lpstr">
      <vt:lpstr>.AppleSystemUIFont</vt:lpstr>
      <vt:lpstr>Arial</vt:lpstr>
      <vt:lpstr>Calibri</vt:lpstr>
      <vt:lpstr>Open Sans</vt:lpstr>
      <vt:lpstr>Open Sans SemiBold</vt:lpstr>
      <vt:lpstr>2_Office Theme</vt:lpstr>
      <vt:lpstr>3_Office Theme</vt:lpstr>
      <vt:lpstr>Components of a Strong Family Unit</vt:lpstr>
      <vt:lpstr>PowerPoint Presentation</vt:lpstr>
      <vt:lpstr> What is the life cycle?</vt:lpstr>
      <vt:lpstr>The Family Life Cycle</vt:lpstr>
      <vt:lpstr>Family Structures</vt:lpstr>
      <vt:lpstr>What are some traits of a healthy family unit?</vt:lpstr>
      <vt:lpstr>Traits of a Healthy Family</vt:lpstr>
      <vt:lpstr>Healthy Families</vt:lpstr>
      <vt:lpstr>Roles in Life</vt:lpstr>
      <vt:lpstr>Roles in Life</vt:lpstr>
      <vt:lpstr>Roles</vt:lpstr>
      <vt:lpstr>Character Roles</vt:lpstr>
      <vt:lpstr>Meeting the Needs of the Family</vt:lpstr>
      <vt:lpstr>Family Bonds</vt:lpstr>
      <vt:lpstr>Family Traditions</vt:lpstr>
      <vt:lpstr>Meeting Needs Physically </vt:lpstr>
      <vt:lpstr>Managing Your Money</vt:lpstr>
      <vt:lpstr>Meeting Emotional Needs </vt:lpstr>
      <vt:lpstr>Dinner Makes A Difference</vt:lpstr>
      <vt:lpstr>Life Stages</vt:lpstr>
      <vt:lpstr>Life Changes</vt:lpstr>
      <vt:lpstr>Influences on Family Dynamics </vt:lpstr>
      <vt:lpstr>What are some traits of a dysfunctional family?</vt:lpstr>
      <vt:lpstr>Traits of a Dysfunctional Family</vt:lpstr>
      <vt:lpstr>A Dysfunctional Family</vt:lpstr>
      <vt:lpstr>Violence and Abuse</vt:lpstr>
      <vt:lpstr>Violence</vt:lpstr>
      <vt:lpstr>Resources Available During a Crisis</vt:lpstr>
      <vt:lpstr>Technology in the Home</vt:lpstr>
      <vt:lpstr>Using Technology to Meet Needs</vt:lpstr>
      <vt:lpstr>Improved Communication</vt:lpstr>
      <vt:lpstr>Questions?</vt:lpstr>
      <vt:lpstr>References and Resources</vt:lpstr>
      <vt:lpstr>References and Resources</vt:lpstr>
      <vt:lpstr>References and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Madhuri Dhariwal</cp:lastModifiedBy>
  <cp:revision>8</cp:revision>
  <cp:lastPrinted>2017-07-07T16:17:37Z</cp:lastPrinted>
  <dcterms:created xsi:type="dcterms:W3CDTF">2017-07-11T23:58:30Z</dcterms:created>
  <dcterms:modified xsi:type="dcterms:W3CDTF">2017-11-28T16:38:59Z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