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1"/>
  </p:notesMasterIdLst>
  <p:handoutMasterIdLst>
    <p:handoutMasterId r:id="rId32"/>
  </p:handoutMasterIdLst>
  <p:sldIdLst>
    <p:sldId id="322" r:id="rId6"/>
    <p:sldId id="319" r:id="rId7"/>
    <p:sldId id="324" r:id="rId8"/>
    <p:sldId id="325" r:id="rId9"/>
    <p:sldId id="327" r:id="rId10"/>
    <p:sldId id="326" r:id="rId11"/>
    <p:sldId id="328" r:id="rId12"/>
    <p:sldId id="329" r:id="rId13"/>
    <p:sldId id="330" r:id="rId14"/>
    <p:sldId id="347" r:id="rId15"/>
    <p:sldId id="332" r:id="rId16"/>
    <p:sldId id="331" r:id="rId17"/>
    <p:sldId id="335" r:id="rId18"/>
    <p:sldId id="333" r:id="rId19"/>
    <p:sldId id="339" r:id="rId20"/>
    <p:sldId id="336" r:id="rId21"/>
    <p:sldId id="340" r:id="rId22"/>
    <p:sldId id="337" r:id="rId23"/>
    <p:sldId id="338" r:id="rId24"/>
    <p:sldId id="344" r:id="rId25"/>
    <p:sldId id="341" r:id="rId26"/>
    <p:sldId id="342" r:id="rId27"/>
    <p:sldId id="343" r:id="rId28"/>
    <p:sldId id="345" r:id="rId29"/>
    <p:sldId id="346" r:id="rId3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76846" autoAdjust="0"/>
  </p:normalViewPr>
  <p:slideViewPr>
    <p:cSldViewPr snapToGrid="0">
      <p:cViewPr varScale="1">
        <p:scale>
          <a:sx n="63" d="100"/>
          <a:sy n="63" d="100"/>
        </p:scale>
        <p:origin x="1402"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1/22/2018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1/22/2018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job market refers to the wide variety of job and career choices that will be available when you are go to work. </a:t>
            </a:r>
          </a:p>
          <a:p>
            <a:r>
              <a:rPr lang="en-US" sz="1200" b="0" i="0" u="none" strike="noStrike" kern="1200" baseline="0" dirty="0">
                <a:solidFill>
                  <a:schemeClr val="tx1"/>
                </a:solidFill>
                <a:latin typeface="+mn-lt"/>
                <a:ea typeface="+mn-ea"/>
                <a:cs typeface="+mn-cs"/>
              </a:rPr>
              <a:t>Job skills are specific things you can do that are needed to be successful on the job. </a:t>
            </a:r>
          </a:p>
          <a:p>
            <a:r>
              <a:rPr lang="en-US" sz="1200" b="0" i="0" u="none" strike="noStrike" kern="1200" baseline="0" dirty="0">
                <a:solidFill>
                  <a:schemeClr val="tx1"/>
                </a:solidFill>
                <a:latin typeface="+mn-lt"/>
                <a:ea typeface="+mn-ea"/>
                <a:cs typeface="+mn-cs"/>
              </a:rPr>
              <a:t>Generally, the more skill, training, or education required for a job, the more income you can earn. </a:t>
            </a:r>
          </a:p>
          <a:p>
            <a:r>
              <a:rPr lang="en-US" sz="1200" b="0" i="0" u="none" strike="noStrike" kern="1200" baseline="0" dirty="0">
                <a:solidFill>
                  <a:schemeClr val="tx1"/>
                </a:solidFill>
                <a:latin typeface="+mn-lt"/>
                <a:ea typeface="+mn-ea"/>
                <a:cs typeface="+mn-cs"/>
              </a:rPr>
              <a:t>Click on hyperlink CTE: Making a Difference to view video. </a:t>
            </a:r>
          </a:p>
          <a:p>
            <a:r>
              <a:rPr lang="en-US" sz="1200" b="0" i="0" u="none" strike="noStrike" kern="1200" baseline="0" dirty="0">
                <a:solidFill>
                  <a:schemeClr val="tx1"/>
                </a:solidFill>
                <a:latin typeface="+mn-lt"/>
                <a:ea typeface="+mn-ea"/>
                <a:cs typeface="+mn-cs"/>
              </a:rPr>
              <a:t>CTE is leading positive change in secondary, postsecondary and adult education, with innovative programs that are making a difference nationwide. </a:t>
            </a:r>
          </a:p>
          <a:p>
            <a:r>
              <a:rPr lang="en-US" sz="1200" b="0" i="0" u="none" strike="noStrike" kern="1200" baseline="0" dirty="0">
                <a:solidFill>
                  <a:schemeClr val="tx1"/>
                </a:solidFill>
                <a:latin typeface="+mn-lt"/>
                <a:ea typeface="+mn-ea"/>
                <a:cs typeface="+mn-cs"/>
              </a:rPr>
              <a:t>http://vimeo.com/26926766 </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29580592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40505820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Bachelor Degrees are generally four year programs that will assist the student as they continue in their careers. </a:t>
            </a:r>
            <a:endParaRPr lang="en-US" b="1"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22164737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9878264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Management Careers are at the top of the ladder of success. </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11667867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Active Listening </a:t>
            </a:r>
            <a:r>
              <a:rPr lang="en-US" sz="1200" b="0" i="0" u="none" strike="noStrike" kern="1200" baseline="0" dirty="0">
                <a:solidFill>
                  <a:schemeClr val="tx1"/>
                </a:solidFill>
                <a:latin typeface="+mn-lt"/>
                <a:ea typeface="+mn-ea"/>
                <a:cs typeface="+mn-cs"/>
              </a:rPr>
              <a:t>— Giving full attention to what other people are saying, taking time to understand the points being made, asking questions as appropriate, and not interrupting at inappropriate times. </a:t>
            </a:r>
          </a:p>
          <a:p>
            <a:r>
              <a:rPr lang="en-US" sz="1200" b="1" i="0" u="none" strike="noStrike" kern="1200" baseline="0" dirty="0">
                <a:solidFill>
                  <a:schemeClr val="tx1"/>
                </a:solidFill>
                <a:latin typeface="+mn-lt"/>
                <a:ea typeface="+mn-ea"/>
                <a:cs typeface="+mn-cs"/>
              </a:rPr>
              <a:t>Critical Thinking </a:t>
            </a:r>
            <a:r>
              <a:rPr lang="en-US" sz="1200" b="0" i="0" u="none" strike="noStrike" kern="1200" baseline="0" dirty="0">
                <a:solidFill>
                  <a:schemeClr val="tx1"/>
                </a:solidFill>
                <a:latin typeface="+mn-lt"/>
                <a:ea typeface="+mn-ea"/>
                <a:cs typeface="+mn-cs"/>
              </a:rPr>
              <a:t>— Using logic and reasoning to identify the strengths and weaknesses of alternative solutions, conclusions or approaches to problems. </a:t>
            </a:r>
          </a:p>
          <a:p>
            <a:r>
              <a:rPr lang="en-US" sz="1200" b="1" i="0" u="none" strike="noStrike" kern="1200" baseline="0" dirty="0">
                <a:solidFill>
                  <a:schemeClr val="tx1"/>
                </a:solidFill>
                <a:latin typeface="+mn-lt"/>
                <a:ea typeface="+mn-ea"/>
                <a:cs typeface="+mn-cs"/>
              </a:rPr>
              <a:t>Negotiation </a:t>
            </a:r>
            <a:r>
              <a:rPr lang="en-US" sz="1200" b="0" i="0" u="none" strike="noStrike" kern="1200" baseline="0" dirty="0">
                <a:solidFill>
                  <a:schemeClr val="tx1"/>
                </a:solidFill>
                <a:latin typeface="+mn-lt"/>
                <a:ea typeface="+mn-ea"/>
                <a:cs typeface="+mn-cs"/>
              </a:rPr>
              <a:t>— Bringing others together and trying to reconcile differences. </a:t>
            </a:r>
          </a:p>
          <a:p>
            <a:r>
              <a:rPr lang="en-US" sz="1200" b="1" i="0" u="none" strike="noStrike" kern="1200" baseline="0" dirty="0">
                <a:solidFill>
                  <a:schemeClr val="tx1"/>
                </a:solidFill>
                <a:latin typeface="+mn-lt"/>
                <a:ea typeface="+mn-ea"/>
                <a:cs typeface="+mn-cs"/>
              </a:rPr>
              <a:t>Persuasion </a:t>
            </a:r>
            <a:r>
              <a:rPr lang="en-US" sz="1200" b="0" i="0" u="none" strike="noStrike" kern="1200" baseline="0" dirty="0">
                <a:solidFill>
                  <a:schemeClr val="tx1"/>
                </a:solidFill>
                <a:latin typeface="+mn-lt"/>
                <a:ea typeface="+mn-ea"/>
                <a:cs typeface="+mn-cs"/>
              </a:rPr>
              <a:t>— Persuading others to change their minds or behavior. </a:t>
            </a:r>
          </a:p>
          <a:p>
            <a:r>
              <a:rPr lang="en-US" sz="1200" b="1" i="0" u="none" strike="noStrike" kern="1200" baseline="0" dirty="0">
                <a:solidFill>
                  <a:schemeClr val="tx1"/>
                </a:solidFill>
                <a:latin typeface="+mn-lt"/>
                <a:ea typeface="+mn-ea"/>
                <a:cs typeface="+mn-cs"/>
              </a:rPr>
              <a:t>Reading Comprehension </a:t>
            </a:r>
            <a:r>
              <a:rPr lang="en-US" sz="1200" b="0" i="0" u="none" strike="noStrike" kern="1200" baseline="0" dirty="0">
                <a:solidFill>
                  <a:schemeClr val="tx1"/>
                </a:solidFill>
                <a:latin typeface="+mn-lt"/>
                <a:ea typeface="+mn-ea"/>
                <a:cs typeface="+mn-cs"/>
              </a:rPr>
              <a:t>— Understanding written sentences and paragraphs in work related documents. </a:t>
            </a:r>
          </a:p>
          <a:p>
            <a:r>
              <a:rPr lang="en-US" sz="1200" b="1" i="0" u="none" strike="noStrike" kern="1200" baseline="0" dirty="0">
                <a:solidFill>
                  <a:schemeClr val="tx1"/>
                </a:solidFill>
                <a:latin typeface="+mn-lt"/>
                <a:ea typeface="+mn-ea"/>
                <a:cs typeface="+mn-cs"/>
              </a:rPr>
              <a:t>Service Orientation </a:t>
            </a:r>
            <a:r>
              <a:rPr lang="en-US" sz="1200" b="0" i="0" u="none" strike="noStrike" kern="1200" baseline="0" dirty="0">
                <a:solidFill>
                  <a:schemeClr val="tx1"/>
                </a:solidFill>
                <a:latin typeface="+mn-lt"/>
                <a:ea typeface="+mn-ea"/>
                <a:cs typeface="+mn-cs"/>
              </a:rPr>
              <a:t>— Actively looking for ways to help people. </a:t>
            </a:r>
          </a:p>
          <a:p>
            <a:r>
              <a:rPr lang="en-US" sz="1200" b="1" i="0" u="none" strike="noStrike" kern="1200" baseline="0" dirty="0">
                <a:solidFill>
                  <a:schemeClr val="tx1"/>
                </a:solidFill>
                <a:latin typeface="+mn-lt"/>
                <a:ea typeface="+mn-ea"/>
                <a:cs typeface="+mn-cs"/>
              </a:rPr>
              <a:t>Social Perceptiveness </a:t>
            </a:r>
            <a:r>
              <a:rPr lang="en-US" sz="1200" b="0" i="0" u="none" strike="noStrike" kern="1200" baseline="0" dirty="0">
                <a:solidFill>
                  <a:schemeClr val="tx1"/>
                </a:solidFill>
                <a:latin typeface="+mn-lt"/>
                <a:ea typeface="+mn-ea"/>
                <a:cs typeface="+mn-cs"/>
              </a:rPr>
              <a:t>— Being aware of others' reactions and understanding why they react as they do. </a:t>
            </a:r>
          </a:p>
          <a:p>
            <a:r>
              <a:rPr lang="en-US" sz="1200" b="1" i="0" u="none" strike="noStrike" kern="1200" baseline="0" dirty="0">
                <a:solidFill>
                  <a:schemeClr val="tx1"/>
                </a:solidFill>
                <a:latin typeface="+mn-lt"/>
                <a:ea typeface="+mn-ea"/>
                <a:cs typeface="+mn-cs"/>
              </a:rPr>
              <a:t>Speaking </a:t>
            </a:r>
            <a:r>
              <a:rPr lang="en-US" sz="1200" b="0" i="0" u="none" strike="noStrike" kern="1200" baseline="0" dirty="0">
                <a:solidFill>
                  <a:schemeClr val="tx1"/>
                </a:solidFill>
                <a:latin typeface="+mn-lt"/>
                <a:ea typeface="+mn-ea"/>
                <a:cs typeface="+mn-cs"/>
              </a:rPr>
              <a:t>— Talking to others to convey information effectively. </a:t>
            </a:r>
          </a:p>
          <a:p>
            <a:r>
              <a:rPr lang="en-US" sz="1200" b="1" i="0" u="none" strike="noStrike" kern="1200" baseline="0" dirty="0">
                <a:solidFill>
                  <a:schemeClr val="tx1"/>
                </a:solidFill>
                <a:latin typeface="+mn-lt"/>
                <a:ea typeface="+mn-ea"/>
                <a:cs typeface="+mn-cs"/>
              </a:rPr>
              <a:t>Writing </a:t>
            </a:r>
            <a:r>
              <a:rPr lang="en-US" sz="1200" b="0" i="0" u="none" strike="noStrike" kern="1200" baseline="0" dirty="0">
                <a:solidFill>
                  <a:schemeClr val="tx1"/>
                </a:solidFill>
                <a:latin typeface="+mn-lt"/>
                <a:ea typeface="+mn-ea"/>
                <a:cs typeface="+mn-cs"/>
              </a:rPr>
              <a:t>— Communicating effectively in writing as appropriate for the needs of the audience. </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30570301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Networking is making contacts and building relationships with other people in your field. </a:t>
            </a:r>
          </a:p>
          <a:p>
            <a:r>
              <a:rPr lang="en-US" sz="1200" b="0" i="0" u="none" strike="noStrike" kern="1200" baseline="0" dirty="0">
                <a:solidFill>
                  <a:schemeClr val="tx1"/>
                </a:solidFill>
                <a:latin typeface="+mn-lt"/>
                <a:ea typeface="+mn-ea"/>
                <a:cs typeface="+mn-cs"/>
              </a:rPr>
              <a:t>Entrepreneurship is owning your own business is also called self employment. It can be challenging but has many rewards as well. </a:t>
            </a:r>
          </a:p>
          <a:p>
            <a:r>
              <a:rPr lang="en-US" sz="1200" b="0" i="0" u="none" strike="noStrike" kern="1200" baseline="0" dirty="0">
                <a:solidFill>
                  <a:schemeClr val="tx1"/>
                </a:solidFill>
                <a:latin typeface="+mn-lt"/>
                <a:ea typeface="+mn-ea"/>
                <a:cs typeface="+mn-cs"/>
              </a:rPr>
              <a:t>Income is money you receive for work </a:t>
            </a:r>
          </a:p>
          <a:p>
            <a:r>
              <a:rPr lang="en-US" sz="1200" b="0" i="0" u="none" strike="noStrike" kern="1200" baseline="0" dirty="0">
                <a:solidFill>
                  <a:schemeClr val="tx1"/>
                </a:solidFill>
                <a:latin typeface="+mn-lt"/>
                <a:ea typeface="+mn-ea"/>
                <a:cs typeface="+mn-cs"/>
              </a:rPr>
              <a:t>Benefits are forms of pay other than salary such as paid vacations and health insurance. </a:t>
            </a:r>
          </a:p>
          <a:p>
            <a:r>
              <a:rPr lang="en-US" sz="1200" b="0" i="0" u="none" strike="noStrike" kern="1200" baseline="0" dirty="0">
                <a:solidFill>
                  <a:schemeClr val="tx1"/>
                </a:solidFill>
                <a:latin typeface="+mn-lt"/>
                <a:ea typeface="+mn-ea"/>
                <a:cs typeface="+mn-cs"/>
              </a:rPr>
              <a:t>Click on hyperlink How to Succeed in the Workplace for tips. </a:t>
            </a:r>
          </a:p>
          <a:p>
            <a:r>
              <a:rPr lang="en-US" sz="1200" b="0" i="0" u="none" strike="noStrike" kern="1200" baseline="0" dirty="0">
                <a:solidFill>
                  <a:schemeClr val="tx1"/>
                </a:solidFill>
                <a:latin typeface="+mn-lt"/>
                <a:ea typeface="+mn-ea"/>
                <a:cs typeface="+mn-cs"/>
              </a:rPr>
              <a:t>How to Succeed in the Workplace </a:t>
            </a:r>
          </a:p>
          <a:p>
            <a:r>
              <a:rPr lang="en-US" sz="1200" b="0" i="0" u="none" strike="noStrike" kern="1200" baseline="0" dirty="0">
                <a:solidFill>
                  <a:schemeClr val="tx1"/>
                </a:solidFill>
                <a:latin typeface="+mn-lt"/>
                <a:ea typeface="+mn-ea"/>
                <a:cs typeface="+mn-cs"/>
              </a:rPr>
              <a:t>Russ Mitchell and Rebecca Jarvis discuss ways to become a professional success with CBS News financial contributor Carmen Wong Ulrich. </a:t>
            </a:r>
          </a:p>
          <a:p>
            <a:r>
              <a:rPr lang="en-US" sz="1200" b="0" i="0" u="none" strike="noStrike" kern="1200" baseline="0" dirty="0">
                <a:solidFill>
                  <a:schemeClr val="tx1"/>
                </a:solidFill>
                <a:latin typeface="+mn-lt"/>
                <a:ea typeface="+mn-ea"/>
                <a:cs typeface="+mn-cs"/>
              </a:rPr>
              <a:t>http://youtu.be/v4btmhXVXZo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3129262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An entrepreneur is a self-motivated person who creates and runs a business. But the changing world creates a strong need for new food products so opening a food business has both advantages and disadvantages. </a:t>
            </a:r>
          </a:p>
          <a:p>
            <a:r>
              <a:rPr lang="en-US" sz="1200" b="1" i="0" u="none" strike="noStrike" kern="1200" baseline="0" dirty="0">
                <a:solidFill>
                  <a:schemeClr val="tx1"/>
                </a:solidFill>
                <a:latin typeface="+mn-lt"/>
                <a:ea typeface="+mn-ea"/>
                <a:cs typeface="+mn-cs"/>
              </a:rPr>
              <a:t>Advantages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Ownership – you decide what to produce and how to produce it. </a:t>
            </a:r>
          </a:p>
          <a:p>
            <a:r>
              <a:rPr lang="en-US" sz="1200" b="0" i="0" u="none" strike="noStrike" kern="1200" baseline="0" dirty="0">
                <a:solidFill>
                  <a:schemeClr val="tx1"/>
                </a:solidFill>
                <a:latin typeface="+mn-lt"/>
                <a:ea typeface="+mn-ea"/>
                <a:cs typeface="+mn-cs"/>
              </a:rPr>
              <a:t>Job satisfaction – your secret recipe can be marketed. </a:t>
            </a:r>
          </a:p>
          <a:p>
            <a:r>
              <a:rPr lang="en-US" sz="1200" b="0" i="0" u="none" strike="noStrike" kern="1200" baseline="0" dirty="0">
                <a:solidFill>
                  <a:schemeClr val="tx1"/>
                </a:solidFill>
                <a:latin typeface="+mn-lt"/>
                <a:ea typeface="+mn-ea"/>
                <a:cs typeface="+mn-cs"/>
              </a:rPr>
              <a:t>Earning potential – can make lots of money of product is popular. </a:t>
            </a:r>
          </a:p>
          <a:p>
            <a:r>
              <a:rPr lang="en-US" sz="1200" b="1" i="0" u="none" strike="noStrike" kern="1200" baseline="0" dirty="0">
                <a:solidFill>
                  <a:schemeClr val="tx1"/>
                </a:solidFill>
                <a:latin typeface="+mn-lt"/>
                <a:ea typeface="+mn-ea"/>
                <a:cs typeface="+mn-cs"/>
              </a:rPr>
              <a:t>Disadvantages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Financial risk – investing your money to take a product from idea to market is a gamble. </a:t>
            </a:r>
          </a:p>
          <a:p>
            <a:r>
              <a:rPr lang="en-US" sz="1200" b="0" i="0" u="none" strike="noStrike" kern="1200" baseline="0" dirty="0">
                <a:solidFill>
                  <a:schemeClr val="tx1"/>
                </a:solidFill>
                <a:latin typeface="+mn-lt"/>
                <a:ea typeface="+mn-ea"/>
                <a:cs typeface="+mn-cs"/>
              </a:rPr>
              <a:t>Competition – may people are creating new foods so thoroughly evaluating competition is essential. </a:t>
            </a:r>
          </a:p>
          <a:p>
            <a:r>
              <a:rPr lang="en-US" sz="1200" b="0" i="0" u="none" strike="noStrike" kern="1200" baseline="0" dirty="0">
                <a:solidFill>
                  <a:schemeClr val="tx1"/>
                </a:solidFill>
                <a:latin typeface="+mn-lt"/>
                <a:ea typeface="+mn-ea"/>
                <a:cs typeface="+mn-cs"/>
              </a:rPr>
              <a:t>No guarantees – strict government regulations and a high rate of failure are things to consider.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3674037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These are just a few professional organizations in the Consumer Services Careers. These organizations can provide networking, job openings, continuing education programs, insurance, discounts, and much more. </a:t>
            </a:r>
          </a:p>
          <a:p>
            <a:r>
              <a:rPr lang="en-US" sz="1200" b="0" i="0" u="none" strike="noStrike" kern="1200" baseline="0" dirty="0">
                <a:solidFill>
                  <a:schemeClr val="tx1"/>
                </a:solidFill>
                <a:latin typeface="+mn-lt"/>
                <a:ea typeface="+mn-ea"/>
                <a:cs typeface="+mn-cs"/>
              </a:rPr>
              <a:t>It is an advantage to be a part of your career professional organization.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23</a:t>
            </a:fld>
            <a:endParaRPr lang="en-US"/>
          </a:p>
        </p:txBody>
      </p:sp>
    </p:spTree>
    <p:extLst>
      <p:ext uri="{BB962C8B-B14F-4D97-AF65-F5344CB8AC3E}">
        <p14:creationId xmlns:p14="http://schemas.microsoft.com/office/powerpoint/2010/main" val="1900958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Human Services recommended sequence of courses.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40649140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Achieve Texas College and Career Initiative </a:t>
            </a:r>
            <a:r>
              <a:rPr lang="en-US" sz="1200" b="0" i="0" u="none" strike="noStrike" kern="1200" baseline="0" dirty="0">
                <a:solidFill>
                  <a:schemeClr val="tx1"/>
                </a:solidFill>
                <a:latin typeface="+mn-lt"/>
                <a:ea typeface="+mn-ea"/>
                <a:cs typeface="+mn-cs"/>
              </a:rPr>
              <a:t>is an education initiative designed to prepare students for a lifetime of success. It allows students to achieve excellence by preparing them for secondary and postsecondary opportunities, career preparation and advancement, meaningful work, and active citizenship. </a:t>
            </a:r>
          </a:p>
          <a:p>
            <a:r>
              <a:rPr lang="en-US" sz="1200" b="1" i="0" u="none" strike="noStrike" kern="1200" baseline="0" dirty="0">
                <a:solidFill>
                  <a:schemeClr val="tx1"/>
                </a:solidFill>
                <a:latin typeface="+mn-lt"/>
                <a:ea typeface="+mn-ea"/>
                <a:cs typeface="+mn-cs"/>
              </a:rPr>
              <a:t>Achieve Texas </a:t>
            </a:r>
            <a:r>
              <a:rPr lang="en-US" sz="1200" b="0" i="0" u="none" strike="noStrike" kern="1200" baseline="0" dirty="0">
                <a:solidFill>
                  <a:schemeClr val="tx1"/>
                </a:solidFill>
                <a:latin typeface="+mn-lt"/>
                <a:ea typeface="+mn-ea"/>
                <a:cs typeface="+mn-cs"/>
              </a:rPr>
              <a:t>is designed to help students (and their parents) make wise education choices. It is based on the belief that the curricula of the 21st century should combine </a:t>
            </a:r>
            <a:r>
              <a:rPr lang="en-US" sz="1200" b="0" i="1" u="none" strike="noStrike" kern="1200" baseline="0" dirty="0">
                <a:solidFill>
                  <a:schemeClr val="tx1"/>
                </a:solidFill>
                <a:latin typeface="+mn-lt"/>
                <a:ea typeface="+mn-ea"/>
                <a:cs typeface="+mn-cs"/>
              </a:rPr>
              <a:t>rigorous </a:t>
            </a:r>
            <a:r>
              <a:rPr lang="en-US" sz="1200" b="0" i="0" u="none" strike="noStrike" kern="1200" baseline="0" dirty="0">
                <a:solidFill>
                  <a:schemeClr val="tx1"/>
                </a:solidFill>
                <a:latin typeface="+mn-lt"/>
                <a:ea typeface="+mn-ea"/>
                <a:cs typeface="+mn-cs"/>
              </a:rPr>
              <a:t>academics with </a:t>
            </a:r>
            <a:r>
              <a:rPr lang="en-US" sz="1200" b="0" i="1" u="none" strike="noStrike" kern="1200" baseline="0" dirty="0">
                <a:solidFill>
                  <a:schemeClr val="tx1"/>
                </a:solidFill>
                <a:latin typeface="+mn-lt"/>
                <a:ea typeface="+mn-ea"/>
                <a:cs typeface="+mn-cs"/>
              </a:rPr>
              <a:t>relevant </a:t>
            </a:r>
            <a:r>
              <a:rPr lang="en-US" sz="1200" b="0" i="0" u="none" strike="noStrike" kern="1200" baseline="0" dirty="0">
                <a:solidFill>
                  <a:schemeClr val="tx1"/>
                </a:solidFill>
                <a:latin typeface="+mn-lt"/>
                <a:ea typeface="+mn-ea"/>
                <a:cs typeface="+mn-cs"/>
              </a:rPr>
              <a:t>career education. When schools integrate academic and technical education, students can see the “usefulness” of what they are learning. The system also facilitates a seamless transition from secondary to postsecondary opportunities.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1642162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POS represent a </a:t>
            </a:r>
            <a:r>
              <a:rPr lang="en-US" sz="1200" b="1" i="0" u="none" strike="noStrike" kern="1200" baseline="0" dirty="0">
                <a:solidFill>
                  <a:schemeClr val="tx1"/>
                </a:solidFill>
                <a:latin typeface="+mn-lt"/>
                <a:ea typeface="+mn-ea"/>
                <a:cs typeface="+mn-cs"/>
              </a:rPr>
              <a:t>recommended </a:t>
            </a:r>
            <a:r>
              <a:rPr lang="en-US" sz="1200" b="0" i="0" u="none" strike="noStrike" kern="1200" baseline="0" dirty="0">
                <a:solidFill>
                  <a:schemeClr val="tx1"/>
                </a:solidFill>
                <a:latin typeface="+mn-lt"/>
                <a:ea typeface="+mn-ea"/>
                <a:cs typeface="+mn-cs"/>
              </a:rPr>
              <a:t>sequence of coursework based on a student’s interest and career goal. POS contain lots of helpful information, including the core courses and career-related electives in high school that will help prepare students for their career goals. The POS are based upon the Recommended High School Graduation Plan and can easily be adapted for the Distinguished Achievement High School Graduation Plan. </a:t>
            </a:r>
          </a:p>
          <a:p>
            <a:r>
              <a:rPr lang="en-US" sz="1200" b="0" i="0" u="none" strike="noStrike" kern="1200" baseline="0" dirty="0">
                <a:solidFill>
                  <a:schemeClr val="tx1"/>
                </a:solidFill>
                <a:latin typeface="+mn-lt"/>
                <a:ea typeface="+mn-ea"/>
                <a:cs typeface="+mn-cs"/>
              </a:rPr>
              <a:t>There are 5 Programs of Study and 9 Models for this Career Cluster. We will focus on the Consumer Services Programs of Study. </a:t>
            </a:r>
          </a:p>
          <a:p>
            <a:r>
              <a:rPr lang="en-US" sz="1200" b="0" i="0" u="none" strike="noStrike" kern="1200" baseline="0" dirty="0">
                <a:solidFill>
                  <a:schemeClr val="tx1"/>
                </a:solidFill>
                <a:latin typeface="+mn-lt"/>
                <a:ea typeface="+mn-ea"/>
                <a:cs typeface="+mn-cs"/>
              </a:rPr>
              <a:t>All schools are different and may choose to follow other Programs of Study. Be sure to tell students what your school has to offer.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026000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See Programs of Study Models for Personal Financial Manager Advisor, Housing Home Furnishings Sales Representative and Sales Manager Apparel in the all Lesson Attachment tab to follow along with the slide presentation. The slides include information from all three models in alphabetical order.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202825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These are recommended sequence of courses but _____________ (name of your school) offers _______________________.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8068076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Discuss employment opportunities in your town or city.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10978876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Education never ends. Students should be aware that earning certifications will help their careers as they move up the ladder of success.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832381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Associate Degrees are generally two year programs at a community college.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16450288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http://youtu.be/v4btmhXVXZo"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www.careertech.org/" TargetMode="External"/><Relationship Id="rId2" Type="http://schemas.openxmlformats.org/officeDocument/2006/relationships/hyperlink" Target="http://www.achievetexas.org/" TargetMode="External"/><Relationship Id="rId1" Type="http://schemas.openxmlformats.org/officeDocument/2006/relationships/slideLayout" Target="../slideLayouts/slideLayout3.xml"/><Relationship Id="rId5" Type="http://schemas.openxmlformats.org/officeDocument/2006/relationships/hyperlink" Target="http://www.bls.gov/ooh/About/Teachers-Guide.htm" TargetMode="External"/><Relationship Id="rId4" Type="http://schemas.openxmlformats.org/officeDocument/2006/relationships/hyperlink" Target="http://bls.gov/ooh/"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youtu.be/v4btmhXVXZo" TargetMode="External"/><Relationship Id="rId2" Type="http://schemas.openxmlformats.org/officeDocument/2006/relationships/hyperlink" Target="https://www.texasworkprep.com/texasworkprep.htm"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vimeo.com/26926766"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525346" y="477092"/>
            <a:ext cx="7462935" cy="4773333"/>
          </a:xfrm>
        </p:spPr>
        <p:txBody>
          <a:bodyPr>
            <a:normAutofit/>
          </a:bodyPr>
          <a:lstStyle/>
          <a:p>
            <a:r>
              <a:rPr lang="en-US" sz="6000" dirty="0"/>
              <a:t>Consumer Services Careers</a:t>
            </a:r>
            <a:br>
              <a:rPr lang="en-US" sz="6000" dirty="0"/>
            </a:br>
            <a:br>
              <a:rPr lang="en-US" sz="6000" dirty="0"/>
            </a:br>
            <a:r>
              <a:rPr lang="en-US" sz="4000" dirty="0"/>
              <a:t>Counseling and Mental Health</a:t>
            </a:r>
            <a:br>
              <a:rPr lang="en-US" sz="6000" dirty="0"/>
            </a:br>
            <a:endParaRPr lang="en-US" sz="6000" dirty="0"/>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E5DAA-26D2-4BBC-AEF9-672317AE9216}"/>
              </a:ext>
            </a:extLst>
          </p:cNvPr>
          <p:cNvSpPr>
            <a:spLocks noGrp="1"/>
          </p:cNvSpPr>
          <p:nvPr>
            <p:ph type="title"/>
          </p:nvPr>
        </p:nvSpPr>
        <p:spPr/>
        <p:txBody>
          <a:bodyPr/>
          <a:lstStyle/>
          <a:p>
            <a:r>
              <a:rPr lang="en-US" dirty="0"/>
              <a:t>On the Job Training</a:t>
            </a:r>
          </a:p>
        </p:txBody>
      </p:sp>
      <p:sp>
        <p:nvSpPr>
          <p:cNvPr id="3" name="Content Placeholder 2">
            <a:extLst>
              <a:ext uri="{FF2B5EF4-FFF2-40B4-BE49-F238E27FC236}">
                <a16:creationId xmlns:a16="http://schemas.microsoft.com/office/drawing/2014/main" id="{44E36F28-CE35-457C-9FFA-E258C6A70903}"/>
              </a:ext>
            </a:extLst>
          </p:cNvPr>
          <p:cNvSpPr>
            <a:spLocks noGrp="1"/>
          </p:cNvSpPr>
          <p:nvPr>
            <p:ph sz="half" idx="1"/>
          </p:nvPr>
        </p:nvSpPr>
        <p:spPr>
          <a:xfrm>
            <a:off x="740664" y="1420420"/>
            <a:ext cx="5328050" cy="2993084"/>
          </a:xfrm>
        </p:spPr>
        <p:txBody>
          <a:bodyPr/>
          <a:lstStyle/>
          <a:p>
            <a:pPr lvl="1"/>
            <a:r>
              <a:rPr lang="en-US" dirty="0"/>
              <a:t>Account Collector</a:t>
            </a:r>
          </a:p>
          <a:p>
            <a:pPr lvl="1"/>
            <a:r>
              <a:rPr lang="en-US" dirty="0"/>
              <a:t>Bank Teller</a:t>
            </a:r>
          </a:p>
          <a:p>
            <a:pPr lvl="1"/>
            <a:r>
              <a:rPr lang="en-US" dirty="0"/>
              <a:t>Billing and Posting Clerk</a:t>
            </a:r>
          </a:p>
          <a:p>
            <a:pPr lvl="1"/>
            <a:r>
              <a:rPr lang="en-US" dirty="0"/>
              <a:t>Data Entry Clerk</a:t>
            </a:r>
          </a:p>
          <a:p>
            <a:pPr lvl="1"/>
            <a:r>
              <a:rPr lang="en-US" dirty="0"/>
              <a:t>Payroll and Timekeeping Clerk</a:t>
            </a:r>
          </a:p>
        </p:txBody>
      </p:sp>
      <p:sp>
        <p:nvSpPr>
          <p:cNvPr id="4" name="Content Placeholder 3">
            <a:extLst>
              <a:ext uri="{FF2B5EF4-FFF2-40B4-BE49-F238E27FC236}">
                <a16:creationId xmlns:a16="http://schemas.microsoft.com/office/drawing/2014/main" id="{021D708E-5644-48ED-85D2-CE5A9FB404B0}"/>
              </a:ext>
            </a:extLst>
          </p:cNvPr>
          <p:cNvSpPr>
            <a:spLocks noGrp="1"/>
          </p:cNvSpPr>
          <p:nvPr>
            <p:ph sz="half" idx="10"/>
          </p:nvPr>
        </p:nvSpPr>
        <p:spPr>
          <a:xfrm>
            <a:off x="6477000" y="1420420"/>
            <a:ext cx="5328050" cy="3602684"/>
          </a:xfrm>
          <a:prstGeom prst="rect">
            <a:avLst/>
          </a:prstGeom>
        </p:spPr>
        <p:txBody>
          <a:bodyPr/>
          <a:lstStyle/>
          <a:p>
            <a:pPr lvl="1"/>
            <a:r>
              <a:rPr lang="en-US" dirty="0"/>
              <a:t>Sales Consultant</a:t>
            </a:r>
          </a:p>
          <a:p>
            <a:pPr lvl="1"/>
            <a:r>
              <a:rPr lang="en-US" dirty="0"/>
              <a:t>Retail Salesperson</a:t>
            </a:r>
          </a:p>
          <a:p>
            <a:pPr lvl="1"/>
            <a:r>
              <a:rPr lang="en-US" dirty="0"/>
              <a:t>Inventory Clerk</a:t>
            </a:r>
          </a:p>
          <a:p>
            <a:pPr lvl="1"/>
            <a:r>
              <a:rPr lang="en-US" dirty="0"/>
              <a:t>Furnishings Sales Associate</a:t>
            </a:r>
          </a:p>
          <a:p>
            <a:pPr lvl="1"/>
            <a:r>
              <a:rPr lang="en-US" dirty="0"/>
              <a:t>Showroom Assistant</a:t>
            </a:r>
          </a:p>
          <a:p>
            <a:endParaRPr lang="en-US" sz="1600" dirty="0"/>
          </a:p>
        </p:txBody>
      </p:sp>
      <p:sp>
        <p:nvSpPr>
          <p:cNvPr id="5" name="Content Placeholder 3">
            <a:extLst>
              <a:ext uri="{FF2B5EF4-FFF2-40B4-BE49-F238E27FC236}">
                <a16:creationId xmlns:a16="http://schemas.microsoft.com/office/drawing/2014/main" id="{F4E7557B-BECB-46D9-B34E-94D098401DC9}"/>
              </a:ext>
            </a:extLst>
          </p:cNvPr>
          <p:cNvSpPr txBox="1">
            <a:spLocks/>
          </p:cNvSpPr>
          <p:nvPr/>
        </p:nvSpPr>
        <p:spPr>
          <a:xfrm>
            <a:off x="740664" y="6002364"/>
            <a:ext cx="11064386" cy="30474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0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dirty="0"/>
              <a:t>Note -These experiences may be started and/or completed as part of the high school experience.</a:t>
            </a:r>
          </a:p>
        </p:txBody>
      </p:sp>
    </p:spTree>
    <p:extLst>
      <p:ext uri="{BB962C8B-B14F-4D97-AF65-F5344CB8AC3E}">
        <p14:creationId xmlns:p14="http://schemas.microsoft.com/office/powerpoint/2010/main" val="806033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E5DAA-26D2-4BBC-AEF9-672317AE9216}"/>
              </a:ext>
            </a:extLst>
          </p:cNvPr>
          <p:cNvSpPr>
            <a:spLocks noGrp="1"/>
          </p:cNvSpPr>
          <p:nvPr>
            <p:ph type="title"/>
          </p:nvPr>
        </p:nvSpPr>
        <p:spPr/>
        <p:txBody>
          <a:bodyPr/>
          <a:lstStyle/>
          <a:p>
            <a:r>
              <a:rPr lang="en-US" dirty="0"/>
              <a:t>Possible Certificates (HS)</a:t>
            </a:r>
          </a:p>
        </p:txBody>
      </p:sp>
      <p:sp>
        <p:nvSpPr>
          <p:cNvPr id="3" name="Content Placeholder 2">
            <a:extLst>
              <a:ext uri="{FF2B5EF4-FFF2-40B4-BE49-F238E27FC236}">
                <a16:creationId xmlns:a16="http://schemas.microsoft.com/office/drawing/2014/main" id="{44E36F28-CE35-457C-9FFA-E258C6A70903}"/>
              </a:ext>
            </a:extLst>
          </p:cNvPr>
          <p:cNvSpPr>
            <a:spLocks noGrp="1"/>
          </p:cNvSpPr>
          <p:nvPr>
            <p:ph sz="half" idx="1"/>
          </p:nvPr>
        </p:nvSpPr>
        <p:spPr>
          <a:xfrm>
            <a:off x="740664" y="1420420"/>
            <a:ext cx="11055750" cy="3574367"/>
          </a:xfrm>
        </p:spPr>
        <p:txBody>
          <a:bodyPr/>
          <a:lstStyle/>
          <a:p>
            <a:pPr lvl="1"/>
            <a:r>
              <a:rPr lang="en-US" dirty="0"/>
              <a:t>Customer Service</a:t>
            </a:r>
          </a:p>
          <a:p>
            <a:pPr lvl="1"/>
            <a:r>
              <a:rPr lang="en-US" dirty="0"/>
              <a:t>OSHA </a:t>
            </a:r>
            <a:r>
              <a:rPr lang="en-US" dirty="0" err="1"/>
              <a:t>CareerSafe</a:t>
            </a:r>
            <a:endParaRPr lang="en-US" dirty="0"/>
          </a:p>
          <a:p>
            <a:endParaRPr lang="en-US" dirty="0"/>
          </a:p>
        </p:txBody>
      </p:sp>
      <p:sp>
        <p:nvSpPr>
          <p:cNvPr id="4" name="Content Placeholder 3">
            <a:extLst>
              <a:ext uri="{FF2B5EF4-FFF2-40B4-BE49-F238E27FC236}">
                <a16:creationId xmlns:a16="http://schemas.microsoft.com/office/drawing/2014/main" id="{021D708E-5644-48ED-85D2-CE5A9FB404B0}"/>
              </a:ext>
            </a:extLst>
          </p:cNvPr>
          <p:cNvSpPr>
            <a:spLocks noGrp="1"/>
          </p:cNvSpPr>
          <p:nvPr>
            <p:ph sz="half" idx="4294967295"/>
          </p:nvPr>
        </p:nvSpPr>
        <p:spPr>
          <a:xfrm>
            <a:off x="740664" y="6105832"/>
            <a:ext cx="11055750" cy="344958"/>
          </a:xfrm>
          <a:prstGeom prst="rect">
            <a:avLst/>
          </a:prstGeom>
        </p:spPr>
        <p:txBody>
          <a:bodyPr/>
          <a:lstStyle/>
          <a:p>
            <a:pPr marL="0" indent="0">
              <a:buNone/>
            </a:pPr>
            <a:r>
              <a:rPr lang="en-US" sz="1600" dirty="0"/>
              <a:t>Note - Students may earn all or part of these certificates as part of the high school experience.</a:t>
            </a:r>
          </a:p>
          <a:p>
            <a:endParaRPr lang="en-US" sz="1600" dirty="0"/>
          </a:p>
        </p:txBody>
      </p:sp>
    </p:spTree>
    <p:extLst>
      <p:ext uri="{BB962C8B-B14F-4D97-AF65-F5344CB8AC3E}">
        <p14:creationId xmlns:p14="http://schemas.microsoft.com/office/powerpoint/2010/main" val="580415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F27CF-8580-4D58-BDF6-D227A32EC8A8}"/>
              </a:ext>
            </a:extLst>
          </p:cNvPr>
          <p:cNvSpPr>
            <a:spLocks noGrp="1"/>
          </p:cNvSpPr>
          <p:nvPr>
            <p:ph type="title"/>
          </p:nvPr>
        </p:nvSpPr>
        <p:spPr/>
        <p:txBody>
          <a:bodyPr/>
          <a:lstStyle/>
          <a:p>
            <a:r>
              <a:rPr lang="en-US" dirty="0"/>
              <a:t>Associate Degrees</a:t>
            </a:r>
          </a:p>
        </p:txBody>
      </p:sp>
      <p:sp>
        <p:nvSpPr>
          <p:cNvPr id="3" name="Content Placeholder 2">
            <a:extLst>
              <a:ext uri="{FF2B5EF4-FFF2-40B4-BE49-F238E27FC236}">
                <a16:creationId xmlns:a16="http://schemas.microsoft.com/office/drawing/2014/main" id="{8A105513-45D4-47FC-8330-4A76C96547C8}"/>
              </a:ext>
            </a:extLst>
          </p:cNvPr>
          <p:cNvSpPr>
            <a:spLocks noGrp="1"/>
          </p:cNvSpPr>
          <p:nvPr>
            <p:ph sz="half" idx="1"/>
          </p:nvPr>
        </p:nvSpPr>
        <p:spPr/>
        <p:txBody>
          <a:bodyPr/>
          <a:lstStyle/>
          <a:p>
            <a:pPr lvl="1"/>
            <a:r>
              <a:rPr lang="en-US" sz="2400" dirty="0"/>
              <a:t>Accounting</a:t>
            </a:r>
          </a:p>
          <a:p>
            <a:pPr lvl="1"/>
            <a:r>
              <a:rPr lang="en-US" sz="2400" dirty="0"/>
              <a:t>Apparel and Accessories</a:t>
            </a:r>
          </a:p>
          <a:p>
            <a:pPr lvl="1"/>
            <a:r>
              <a:rPr lang="en-US" sz="2400" dirty="0"/>
              <a:t>Operations</a:t>
            </a:r>
          </a:p>
          <a:p>
            <a:pPr lvl="1"/>
            <a:r>
              <a:rPr lang="en-US" sz="2400" dirty="0"/>
              <a:t>Business</a:t>
            </a:r>
          </a:p>
          <a:p>
            <a:pPr lvl="1"/>
            <a:r>
              <a:rPr lang="en-US" sz="2400" dirty="0"/>
              <a:t>Business Administration and  Management</a:t>
            </a:r>
          </a:p>
          <a:p>
            <a:pPr lvl="1"/>
            <a:r>
              <a:rPr lang="en-US" sz="2400" dirty="0"/>
              <a:t>Business Marketing</a:t>
            </a:r>
          </a:p>
          <a:p>
            <a:pPr lvl="1"/>
            <a:r>
              <a:rPr lang="en-US" sz="2400" dirty="0"/>
              <a:t>Financial Management and  Services Management</a:t>
            </a:r>
          </a:p>
          <a:p>
            <a:pPr lvl="1"/>
            <a:r>
              <a:rPr lang="en-US" sz="2400" dirty="0"/>
              <a:t>Marketing Management and  Research</a:t>
            </a:r>
          </a:p>
          <a:p>
            <a:endParaRPr lang="en-US" sz="2400" dirty="0"/>
          </a:p>
        </p:txBody>
      </p:sp>
    </p:spTree>
    <p:extLst>
      <p:ext uri="{BB962C8B-B14F-4D97-AF65-F5344CB8AC3E}">
        <p14:creationId xmlns:p14="http://schemas.microsoft.com/office/powerpoint/2010/main" val="736688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F27CF-8580-4D58-BDF6-D227A32EC8A8}"/>
              </a:ext>
            </a:extLst>
          </p:cNvPr>
          <p:cNvSpPr>
            <a:spLocks noGrp="1"/>
          </p:cNvSpPr>
          <p:nvPr>
            <p:ph type="title"/>
          </p:nvPr>
        </p:nvSpPr>
        <p:spPr/>
        <p:txBody>
          <a:bodyPr/>
          <a:lstStyle/>
          <a:p>
            <a:r>
              <a:rPr lang="en-US" dirty="0"/>
              <a:t>Associate Degrees</a:t>
            </a:r>
          </a:p>
        </p:txBody>
      </p:sp>
      <p:sp>
        <p:nvSpPr>
          <p:cNvPr id="3" name="Content Placeholder 2">
            <a:extLst>
              <a:ext uri="{FF2B5EF4-FFF2-40B4-BE49-F238E27FC236}">
                <a16:creationId xmlns:a16="http://schemas.microsoft.com/office/drawing/2014/main" id="{8A105513-45D4-47FC-8330-4A76C96547C8}"/>
              </a:ext>
            </a:extLst>
          </p:cNvPr>
          <p:cNvSpPr>
            <a:spLocks noGrp="1"/>
          </p:cNvSpPr>
          <p:nvPr>
            <p:ph sz="half" idx="1"/>
          </p:nvPr>
        </p:nvSpPr>
        <p:spPr/>
        <p:txBody>
          <a:bodyPr/>
          <a:lstStyle/>
          <a:p>
            <a:pPr marL="0" lvl="1" indent="0">
              <a:buNone/>
            </a:pPr>
            <a:r>
              <a:rPr lang="en-US" sz="2400" b="1" dirty="0"/>
              <a:t>Career Options:</a:t>
            </a:r>
          </a:p>
          <a:p>
            <a:pPr lvl="1"/>
            <a:r>
              <a:rPr lang="en-US" sz="2400" dirty="0"/>
              <a:t>Accounting Clerk</a:t>
            </a:r>
          </a:p>
          <a:p>
            <a:pPr lvl="1"/>
            <a:r>
              <a:rPr lang="en-US" sz="2400" dirty="0"/>
              <a:t>Accounting Office Manager</a:t>
            </a:r>
          </a:p>
          <a:p>
            <a:pPr lvl="1"/>
            <a:r>
              <a:rPr lang="en-US" sz="2400" dirty="0"/>
              <a:t>Assistant Store Manager</a:t>
            </a:r>
          </a:p>
          <a:p>
            <a:pPr lvl="1"/>
            <a:r>
              <a:rPr lang="en-US" sz="2400" dirty="0"/>
              <a:t>Bookkeeper</a:t>
            </a:r>
          </a:p>
          <a:p>
            <a:pPr lvl="1"/>
            <a:r>
              <a:rPr lang="en-US" sz="2400" dirty="0"/>
              <a:t>Display Designer</a:t>
            </a:r>
          </a:p>
          <a:p>
            <a:endParaRPr lang="en-US" sz="2400" dirty="0"/>
          </a:p>
        </p:txBody>
      </p:sp>
      <p:sp>
        <p:nvSpPr>
          <p:cNvPr id="5" name="Content Placeholder 4">
            <a:extLst>
              <a:ext uri="{FF2B5EF4-FFF2-40B4-BE49-F238E27FC236}">
                <a16:creationId xmlns:a16="http://schemas.microsoft.com/office/drawing/2014/main" id="{27804AB8-BBE9-4F88-A994-137BF2F9455A}"/>
              </a:ext>
            </a:extLst>
          </p:cNvPr>
          <p:cNvSpPr>
            <a:spLocks noGrp="1"/>
          </p:cNvSpPr>
          <p:nvPr>
            <p:ph sz="half" idx="10"/>
          </p:nvPr>
        </p:nvSpPr>
        <p:spPr/>
        <p:txBody>
          <a:bodyPr/>
          <a:lstStyle/>
          <a:p>
            <a:endParaRPr lang="en-US" dirty="0"/>
          </a:p>
          <a:p>
            <a:pPr lvl="1"/>
            <a:r>
              <a:rPr lang="en-US" sz="2400" dirty="0"/>
              <a:t>Furnishings and Equipment Sales  Associate</a:t>
            </a:r>
          </a:p>
          <a:p>
            <a:pPr lvl="1"/>
            <a:r>
              <a:rPr lang="en-US" sz="2400" dirty="0"/>
              <a:t>Merchandise Displayer</a:t>
            </a:r>
          </a:p>
          <a:p>
            <a:pPr lvl="1"/>
            <a:r>
              <a:rPr lang="en-US" sz="2400" dirty="0"/>
              <a:t>Procurement Clerk</a:t>
            </a:r>
          </a:p>
          <a:p>
            <a:pPr lvl="1"/>
            <a:r>
              <a:rPr lang="en-US" sz="2400" dirty="0"/>
              <a:t>Retail Salesperson</a:t>
            </a:r>
          </a:p>
          <a:p>
            <a:pPr lvl="1"/>
            <a:r>
              <a:rPr lang="en-US" sz="2400" dirty="0"/>
              <a:t>Sales Manager</a:t>
            </a:r>
          </a:p>
          <a:p>
            <a:endParaRPr lang="en-US" dirty="0"/>
          </a:p>
        </p:txBody>
      </p:sp>
    </p:spTree>
    <p:extLst>
      <p:ext uri="{BB962C8B-B14F-4D97-AF65-F5344CB8AC3E}">
        <p14:creationId xmlns:p14="http://schemas.microsoft.com/office/powerpoint/2010/main" val="5340185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F27CF-8580-4D58-BDF6-D227A32EC8A8}"/>
              </a:ext>
            </a:extLst>
          </p:cNvPr>
          <p:cNvSpPr>
            <a:spLocks noGrp="1"/>
          </p:cNvSpPr>
          <p:nvPr>
            <p:ph type="title"/>
          </p:nvPr>
        </p:nvSpPr>
        <p:spPr/>
        <p:txBody>
          <a:bodyPr/>
          <a:lstStyle/>
          <a:p>
            <a:r>
              <a:rPr lang="en-US" dirty="0"/>
              <a:t>Bachelor Degrees</a:t>
            </a:r>
          </a:p>
        </p:txBody>
      </p:sp>
      <p:sp>
        <p:nvSpPr>
          <p:cNvPr id="3" name="Content Placeholder 2">
            <a:extLst>
              <a:ext uri="{FF2B5EF4-FFF2-40B4-BE49-F238E27FC236}">
                <a16:creationId xmlns:a16="http://schemas.microsoft.com/office/drawing/2014/main" id="{8A105513-45D4-47FC-8330-4A76C96547C8}"/>
              </a:ext>
            </a:extLst>
          </p:cNvPr>
          <p:cNvSpPr>
            <a:spLocks noGrp="1"/>
          </p:cNvSpPr>
          <p:nvPr>
            <p:ph sz="half" idx="1"/>
          </p:nvPr>
        </p:nvSpPr>
        <p:spPr/>
        <p:txBody>
          <a:bodyPr/>
          <a:lstStyle/>
          <a:p>
            <a:pPr lvl="1"/>
            <a:r>
              <a:rPr lang="en-US" sz="2400" dirty="0"/>
              <a:t>Accounting</a:t>
            </a:r>
          </a:p>
          <a:p>
            <a:pPr lvl="1"/>
            <a:r>
              <a:rPr lang="en-US" sz="2400" dirty="0"/>
              <a:t>Advertising</a:t>
            </a:r>
          </a:p>
          <a:p>
            <a:pPr lvl="1"/>
            <a:r>
              <a:rPr lang="en-US" sz="2400" dirty="0"/>
              <a:t>Banking Finance</a:t>
            </a:r>
          </a:p>
          <a:p>
            <a:pPr lvl="1"/>
            <a:r>
              <a:rPr lang="en-US" sz="2400" dirty="0"/>
              <a:t>Business Administration</a:t>
            </a:r>
          </a:p>
          <a:p>
            <a:pPr lvl="1"/>
            <a:r>
              <a:rPr lang="en-US" sz="2400" dirty="0"/>
              <a:t>Clothing and Textile Merchandising</a:t>
            </a:r>
          </a:p>
          <a:p>
            <a:pPr lvl="1"/>
            <a:r>
              <a:rPr lang="en-US" sz="2400" dirty="0"/>
              <a:t>Entrepreneurship</a:t>
            </a:r>
          </a:p>
          <a:p>
            <a:pPr lvl="1"/>
            <a:r>
              <a:rPr lang="en-US" sz="2400" dirty="0"/>
              <a:t>Family and Consumer Services</a:t>
            </a:r>
          </a:p>
          <a:p>
            <a:pPr lvl="1"/>
            <a:r>
              <a:rPr lang="en-US" sz="2400" dirty="0"/>
              <a:t>Fashion Merchandising Management</a:t>
            </a:r>
          </a:p>
          <a:p>
            <a:pPr lvl="1"/>
            <a:r>
              <a:rPr lang="en-US" sz="2400" dirty="0"/>
              <a:t>Financial Management</a:t>
            </a:r>
          </a:p>
          <a:p>
            <a:endParaRPr lang="en-US" sz="2400" dirty="0"/>
          </a:p>
        </p:txBody>
      </p:sp>
      <p:sp>
        <p:nvSpPr>
          <p:cNvPr id="4" name="Content Placeholder 3">
            <a:extLst>
              <a:ext uri="{FF2B5EF4-FFF2-40B4-BE49-F238E27FC236}">
                <a16:creationId xmlns:a16="http://schemas.microsoft.com/office/drawing/2014/main" id="{6D548AAB-C405-45B3-B16A-22136D90FBA6}"/>
              </a:ext>
            </a:extLst>
          </p:cNvPr>
          <p:cNvSpPr>
            <a:spLocks noGrp="1"/>
          </p:cNvSpPr>
          <p:nvPr>
            <p:ph sz="half" idx="10"/>
          </p:nvPr>
        </p:nvSpPr>
        <p:spPr/>
        <p:txBody>
          <a:bodyPr/>
          <a:lstStyle/>
          <a:p>
            <a:pPr lvl="1"/>
            <a:r>
              <a:rPr lang="en-US" sz="2400" dirty="0"/>
              <a:t>Financial Services</a:t>
            </a:r>
          </a:p>
          <a:p>
            <a:pPr lvl="1"/>
            <a:r>
              <a:rPr lang="en-US" sz="2400" dirty="0"/>
              <a:t>Home Furnishing Merchandising  Management</a:t>
            </a:r>
          </a:p>
          <a:p>
            <a:pPr lvl="1"/>
            <a:r>
              <a:rPr lang="en-US" sz="2400" dirty="0"/>
              <a:t>Human Services and Consumer Sciences</a:t>
            </a:r>
          </a:p>
          <a:p>
            <a:pPr lvl="1"/>
            <a:r>
              <a:rPr lang="en-US" sz="2400" dirty="0"/>
              <a:t>Marketing</a:t>
            </a:r>
          </a:p>
          <a:p>
            <a:pPr lvl="1"/>
            <a:r>
              <a:rPr lang="en-US" sz="2400" dirty="0"/>
              <a:t>Merchandising</a:t>
            </a:r>
          </a:p>
          <a:p>
            <a:pPr lvl="1"/>
            <a:r>
              <a:rPr lang="en-US" sz="2400" dirty="0"/>
              <a:t>Personal Financial Planning</a:t>
            </a:r>
          </a:p>
          <a:p>
            <a:pPr lvl="1"/>
            <a:r>
              <a:rPr lang="en-US" sz="2400" dirty="0"/>
              <a:t>Public Relations</a:t>
            </a:r>
          </a:p>
          <a:p>
            <a:pPr lvl="1"/>
            <a:endParaRPr lang="en-US" sz="2400" dirty="0"/>
          </a:p>
        </p:txBody>
      </p:sp>
    </p:spTree>
    <p:extLst>
      <p:ext uri="{BB962C8B-B14F-4D97-AF65-F5344CB8AC3E}">
        <p14:creationId xmlns:p14="http://schemas.microsoft.com/office/powerpoint/2010/main" val="7321139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F27CF-8580-4D58-BDF6-D227A32EC8A8}"/>
              </a:ext>
            </a:extLst>
          </p:cNvPr>
          <p:cNvSpPr>
            <a:spLocks noGrp="1"/>
          </p:cNvSpPr>
          <p:nvPr>
            <p:ph type="title"/>
          </p:nvPr>
        </p:nvSpPr>
        <p:spPr/>
        <p:txBody>
          <a:bodyPr/>
          <a:lstStyle/>
          <a:p>
            <a:r>
              <a:rPr lang="en-US" dirty="0"/>
              <a:t>Bachelor Degrees</a:t>
            </a:r>
          </a:p>
        </p:txBody>
      </p:sp>
      <p:sp>
        <p:nvSpPr>
          <p:cNvPr id="3" name="Content Placeholder 2">
            <a:extLst>
              <a:ext uri="{FF2B5EF4-FFF2-40B4-BE49-F238E27FC236}">
                <a16:creationId xmlns:a16="http://schemas.microsoft.com/office/drawing/2014/main" id="{8A105513-45D4-47FC-8330-4A76C96547C8}"/>
              </a:ext>
            </a:extLst>
          </p:cNvPr>
          <p:cNvSpPr>
            <a:spLocks noGrp="1"/>
          </p:cNvSpPr>
          <p:nvPr>
            <p:ph sz="half" idx="1"/>
          </p:nvPr>
        </p:nvSpPr>
        <p:spPr/>
        <p:txBody>
          <a:bodyPr/>
          <a:lstStyle/>
          <a:p>
            <a:pPr marL="0" lvl="1" indent="0">
              <a:buNone/>
            </a:pPr>
            <a:r>
              <a:rPr lang="en-US" sz="2400" b="1" dirty="0"/>
              <a:t>Career Options:</a:t>
            </a:r>
          </a:p>
          <a:p>
            <a:pPr lvl="1"/>
            <a:r>
              <a:rPr lang="en-US" sz="2400" dirty="0"/>
              <a:t>Accountant</a:t>
            </a:r>
          </a:p>
          <a:p>
            <a:pPr lvl="1"/>
            <a:r>
              <a:rPr lang="en-US" sz="2400" dirty="0"/>
              <a:t>Assistant Buyer</a:t>
            </a:r>
          </a:p>
          <a:p>
            <a:pPr lvl="1"/>
            <a:r>
              <a:rPr lang="en-US" sz="2400" dirty="0"/>
              <a:t>Financial Consultant</a:t>
            </a:r>
          </a:p>
          <a:p>
            <a:pPr lvl="1"/>
            <a:r>
              <a:rPr lang="en-US" sz="2400" dirty="0"/>
              <a:t>Loan Counselor</a:t>
            </a:r>
          </a:p>
          <a:p>
            <a:pPr lvl="1"/>
            <a:r>
              <a:rPr lang="en-US" sz="2400" dirty="0"/>
              <a:t>Manufacturer’s Agent</a:t>
            </a:r>
          </a:p>
          <a:p>
            <a:endParaRPr lang="en-US" sz="2400" dirty="0"/>
          </a:p>
        </p:txBody>
      </p:sp>
      <p:sp>
        <p:nvSpPr>
          <p:cNvPr id="4" name="Content Placeholder 3">
            <a:extLst>
              <a:ext uri="{FF2B5EF4-FFF2-40B4-BE49-F238E27FC236}">
                <a16:creationId xmlns:a16="http://schemas.microsoft.com/office/drawing/2014/main" id="{6D548AAB-C405-45B3-B16A-22136D90FBA6}"/>
              </a:ext>
            </a:extLst>
          </p:cNvPr>
          <p:cNvSpPr>
            <a:spLocks noGrp="1"/>
          </p:cNvSpPr>
          <p:nvPr>
            <p:ph sz="half" idx="10"/>
          </p:nvPr>
        </p:nvSpPr>
        <p:spPr/>
        <p:txBody>
          <a:bodyPr/>
          <a:lstStyle/>
          <a:p>
            <a:pPr lvl="1"/>
            <a:endParaRPr lang="en-US" sz="2400" dirty="0"/>
          </a:p>
          <a:p>
            <a:pPr lvl="1"/>
            <a:r>
              <a:rPr lang="en-US" sz="2400" dirty="0"/>
              <a:t>Personal Financial Advisor</a:t>
            </a:r>
          </a:p>
          <a:p>
            <a:pPr lvl="1"/>
            <a:r>
              <a:rPr lang="en-US" sz="2400" dirty="0"/>
              <a:t>Sales Manager</a:t>
            </a:r>
          </a:p>
          <a:p>
            <a:pPr lvl="1"/>
            <a:r>
              <a:rPr lang="en-US" sz="2400" dirty="0"/>
              <a:t>Sales Representative</a:t>
            </a:r>
          </a:p>
          <a:p>
            <a:pPr lvl="1"/>
            <a:r>
              <a:rPr lang="en-US" sz="2400" dirty="0"/>
              <a:t>Sales Trainer</a:t>
            </a:r>
          </a:p>
          <a:p>
            <a:pPr lvl="1"/>
            <a:r>
              <a:rPr lang="en-US" sz="2400" dirty="0"/>
              <a:t>Securities/Investment Broker</a:t>
            </a:r>
          </a:p>
          <a:p>
            <a:pPr lvl="1"/>
            <a:endParaRPr lang="en-US" sz="2400" dirty="0"/>
          </a:p>
        </p:txBody>
      </p:sp>
    </p:spTree>
    <p:extLst>
      <p:ext uri="{BB962C8B-B14F-4D97-AF65-F5344CB8AC3E}">
        <p14:creationId xmlns:p14="http://schemas.microsoft.com/office/powerpoint/2010/main" val="5413246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EBBF5-64E7-4A38-9097-DB506BFA8C96}"/>
              </a:ext>
            </a:extLst>
          </p:cNvPr>
          <p:cNvSpPr>
            <a:spLocks noGrp="1"/>
          </p:cNvSpPr>
          <p:nvPr>
            <p:ph type="title"/>
          </p:nvPr>
        </p:nvSpPr>
        <p:spPr/>
        <p:txBody>
          <a:bodyPr/>
          <a:lstStyle/>
          <a:p>
            <a:r>
              <a:rPr lang="en-US" dirty="0"/>
              <a:t>Graduate Degrees</a:t>
            </a:r>
          </a:p>
        </p:txBody>
      </p:sp>
      <p:sp>
        <p:nvSpPr>
          <p:cNvPr id="3" name="Content Placeholder 2">
            <a:extLst>
              <a:ext uri="{FF2B5EF4-FFF2-40B4-BE49-F238E27FC236}">
                <a16:creationId xmlns:a16="http://schemas.microsoft.com/office/drawing/2014/main" id="{65759B42-5794-48E1-9388-DD47ED0FD0FF}"/>
              </a:ext>
            </a:extLst>
          </p:cNvPr>
          <p:cNvSpPr>
            <a:spLocks noGrp="1"/>
          </p:cNvSpPr>
          <p:nvPr>
            <p:ph sz="half" idx="1"/>
          </p:nvPr>
        </p:nvSpPr>
        <p:spPr/>
        <p:txBody>
          <a:bodyPr/>
          <a:lstStyle/>
          <a:p>
            <a:pPr lvl="1"/>
            <a:r>
              <a:rPr lang="en-US" sz="2400" dirty="0"/>
              <a:t>Accounting</a:t>
            </a:r>
          </a:p>
          <a:p>
            <a:pPr lvl="1"/>
            <a:r>
              <a:rPr lang="en-US" sz="2400" dirty="0"/>
              <a:t>Accounting-Audit and Financial  Accounting</a:t>
            </a:r>
          </a:p>
          <a:p>
            <a:pPr lvl="1"/>
            <a:r>
              <a:rPr lang="en-US" sz="2400" dirty="0"/>
              <a:t>Accounting-Government and NFP</a:t>
            </a:r>
          </a:p>
          <a:p>
            <a:pPr lvl="1"/>
            <a:r>
              <a:rPr lang="en-US" sz="2400" dirty="0"/>
              <a:t>Advertising</a:t>
            </a:r>
          </a:p>
          <a:p>
            <a:pPr lvl="1"/>
            <a:r>
              <a:rPr lang="en-US" sz="2400" dirty="0"/>
              <a:t>Business Administration</a:t>
            </a:r>
          </a:p>
          <a:p>
            <a:pPr lvl="1"/>
            <a:r>
              <a:rPr lang="en-US" sz="2400" dirty="0"/>
              <a:t>Fashion Merchandising</a:t>
            </a:r>
          </a:p>
          <a:p>
            <a:pPr lvl="1"/>
            <a:r>
              <a:rPr lang="en-US" sz="2400" dirty="0"/>
              <a:t>Finance or Financial Management</a:t>
            </a:r>
          </a:p>
          <a:p>
            <a:pPr lvl="1"/>
            <a:endParaRPr lang="en-US" sz="2400" dirty="0"/>
          </a:p>
          <a:p>
            <a:pPr lvl="1"/>
            <a:endParaRPr lang="en-US" sz="2400" dirty="0"/>
          </a:p>
        </p:txBody>
      </p:sp>
      <p:sp>
        <p:nvSpPr>
          <p:cNvPr id="4" name="Content Placeholder 3">
            <a:extLst>
              <a:ext uri="{FF2B5EF4-FFF2-40B4-BE49-F238E27FC236}">
                <a16:creationId xmlns:a16="http://schemas.microsoft.com/office/drawing/2014/main" id="{75C0E080-7B0E-4FA5-9309-F84A3B990FBE}"/>
              </a:ext>
            </a:extLst>
          </p:cNvPr>
          <p:cNvSpPr>
            <a:spLocks noGrp="1"/>
          </p:cNvSpPr>
          <p:nvPr>
            <p:ph sz="half" idx="10"/>
          </p:nvPr>
        </p:nvSpPr>
        <p:spPr/>
        <p:txBody>
          <a:bodyPr/>
          <a:lstStyle/>
          <a:p>
            <a:pPr lvl="1"/>
            <a:r>
              <a:rPr lang="en-US" sz="2400" dirty="0"/>
              <a:t>General Business</a:t>
            </a:r>
          </a:p>
          <a:p>
            <a:pPr lvl="1"/>
            <a:r>
              <a:rPr lang="en-US" sz="2400" dirty="0"/>
              <a:t>Human Services and Consumer  Sciences</a:t>
            </a:r>
          </a:p>
          <a:p>
            <a:pPr lvl="1"/>
            <a:r>
              <a:rPr lang="en-US" sz="2400" dirty="0"/>
              <a:t>Management</a:t>
            </a:r>
          </a:p>
          <a:p>
            <a:pPr lvl="1"/>
            <a:r>
              <a:rPr lang="en-US" sz="2400" dirty="0"/>
              <a:t>Marketing</a:t>
            </a:r>
          </a:p>
          <a:p>
            <a:pPr lvl="1"/>
            <a:r>
              <a:rPr lang="en-US" sz="2400" dirty="0"/>
              <a:t>Merchandising</a:t>
            </a:r>
          </a:p>
          <a:p>
            <a:pPr lvl="1"/>
            <a:r>
              <a:rPr lang="en-US" sz="2400" dirty="0"/>
              <a:t>Personal Financial Planning</a:t>
            </a:r>
          </a:p>
          <a:p>
            <a:pPr lvl="1"/>
            <a:r>
              <a:rPr lang="en-US" sz="2400" dirty="0"/>
              <a:t>Public Relations</a:t>
            </a:r>
          </a:p>
          <a:p>
            <a:endParaRPr lang="en-US" dirty="0"/>
          </a:p>
        </p:txBody>
      </p:sp>
    </p:spTree>
    <p:extLst>
      <p:ext uri="{BB962C8B-B14F-4D97-AF65-F5344CB8AC3E}">
        <p14:creationId xmlns:p14="http://schemas.microsoft.com/office/powerpoint/2010/main" val="238340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EBBF5-64E7-4A38-9097-DB506BFA8C96}"/>
              </a:ext>
            </a:extLst>
          </p:cNvPr>
          <p:cNvSpPr>
            <a:spLocks noGrp="1"/>
          </p:cNvSpPr>
          <p:nvPr>
            <p:ph type="title"/>
          </p:nvPr>
        </p:nvSpPr>
        <p:spPr/>
        <p:txBody>
          <a:bodyPr/>
          <a:lstStyle/>
          <a:p>
            <a:r>
              <a:rPr lang="en-US" dirty="0"/>
              <a:t>Graduate Degrees</a:t>
            </a:r>
          </a:p>
        </p:txBody>
      </p:sp>
      <p:sp>
        <p:nvSpPr>
          <p:cNvPr id="3" name="Content Placeholder 2">
            <a:extLst>
              <a:ext uri="{FF2B5EF4-FFF2-40B4-BE49-F238E27FC236}">
                <a16:creationId xmlns:a16="http://schemas.microsoft.com/office/drawing/2014/main" id="{65759B42-5794-48E1-9388-DD47ED0FD0FF}"/>
              </a:ext>
            </a:extLst>
          </p:cNvPr>
          <p:cNvSpPr>
            <a:spLocks noGrp="1"/>
          </p:cNvSpPr>
          <p:nvPr>
            <p:ph sz="half" idx="1"/>
          </p:nvPr>
        </p:nvSpPr>
        <p:spPr/>
        <p:txBody>
          <a:bodyPr/>
          <a:lstStyle/>
          <a:p>
            <a:pPr marL="0" lvl="1" indent="0">
              <a:buNone/>
            </a:pPr>
            <a:r>
              <a:rPr lang="en-US" sz="2400" b="1" dirty="0"/>
              <a:t>Career Options:</a:t>
            </a:r>
          </a:p>
          <a:p>
            <a:pPr lvl="1"/>
            <a:r>
              <a:rPr lang="en-US" sz="2400" dirty="0"/>
              <a:t>Advertising /Promotions</a:t>
            </a:r>
          </a:p>
          <a:p>
            <a:pPr lvl="1"/>
            <a:r>
              <a:rPr lang="en-US" sz="2400" dirty="0"/>
              <a:t>Manager</a:t>
            </a:r>
          </a:p>
          <a:p>
            <a:pPr lvl="1"/>
            <a:r>
              <a:rPr lang="en-US" sz="2400" dirty="0"/>
              <a:t>Chief Financial Officer</a:t>
            </a:r>
          </a:p>
          <a:p>
            <a:pPr lvl="1"/>
            <a:r>
              <a:rPr lang="en-US" sz="2400" dirty="0"/>
              <a:t>Financial Analyst</a:t>
            </a:r>
          </a:p>
          <a:p>
            <a:pPr lvl="1"/>
            <a:r>
              <a:rPr lang="en-US" sz="2400" dirty="0"/>
              <a:t>Financial/Estate Planner</a:t>
            </a:r>
          </a:p>
          <a:p>
            <a:pPr lvl="1"/>
            <a:endParaRPr lang="en-US" sz="2400" dirty="0"/>
          </a:p>
        </p:txBody>
      </p:sp>
      <p:sp>
        <p:nvSpPr>
          <p:cNvPr id="4" name="Content Placeholder 3">
            <a:extLst>
              <a:ext uri="{FF2B5EF4-FFF2-40B4-BE49-F238E27FC236}">
                <a16:creationId xmlns:a16="http://schemas.microsoft.com/office/drawing/2014/main" id="{75C0E080-7B0E-4FA5-9309-F84A3B990FBE}"/>
              </a:ext>
            </a:extLst>
          </p:cNvPr>
          <p:cNvSpPr>
            <a:spLocks noGrp="1"/>
          </p:cNvSpPr>
          <p:nvPr>
            <p:ph sz="half" idx="10"/>
          </p:nvPr>
        </p:nvSpPr>
        <p:spPr/>
        <p:txBody>
          <a:bodyPr/>
          <a:lstStyle/>
          <a:p>
            <a:pPr lvl="1"/>
            <a:endParaRPr lang="en-US" sz="2400" dirty="0"/>
          </a:p>
          <a:p>
            <a:pPr lvl="1"/>
            <a:r>
              <a:rPr lang="en-US" sz="2400" dirty="0"/>
              <a:t>Financial Manager</a:t>
            </a:r>
          </a:p>
          <a:p>
            <a:pPr lvl="1"/>
            <a:r>
              <a:rPr lang="en-US" sz="2400" dirty="0"/>
              <a:t>Market Research Analyst</a:t>
            </a:r>
          </a:p>
          <a:p>
            <a:pPr lvl="1"/>
            <a:r>
              <a:rPr lang="en-US" sz="2400" dirty="0"/>
              <a:t>Personal Financial Manager</a:t>
            </a:r>
          </a:p>
          <a:p>
            <a:pPr lvl="1"/>
            <a:r>
              <a:rPr lang="en-US" sz="2400" dirty="0"/>
              <a:t>Purchasing Manager</a:t>
            </a:r>
          </a:p>
          <a:p>
            <a:pPr lvl="1"/>
            <a:r>
              <a:rPr lang="en-US" sz="2400" dirty="0"/>
              <a:t>Vice-President of Sales</a:t>
            </a:r>
          </a:p>
          <a:p>
            <a:endParaRPr lang="en-US" dirty="0"/>
          </a:p>
        </p:txBody>
      </p:sp>
    </p:spTree>
    <p:extLst>
      <p:ext uri="{BB962C8B-B14F-4D97-AF65-F5344CB8AC3E}">
        <p14:creationId xmlns:p14="http://schemas.microsoft.com/office/powerpoint/2010/main" val="19986429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CBA64-94AF-4A24-A692-D1529E68832C}"/>
              </a:ext>
            </a:extLst>
          </p:cNvPr>
          <p:cNvSpPr>
            <a:spLocks noGrp="1"/>
          </p:cNvSpPr>
          <p:nvPr>
            <p:ph type="title"/>
          </p:nvPr>
        </p:nvSpPr>
        <p:spPr/>
        <p:txBody>
          <a:bodyPr/>
          <a:lstStyle/>
          <a:p>
            <a:r>
              <a:rPr lang="en-US" dirty="0"/>
              <a:t>Interpersonal Skills Needed</a:t>
            </a:r>
          </a:p>
        </p:txBody>
      </p:sp>
      <p:sp>
        <p:nvSpPr>
          <p:cNvPr id="3" name="Content Placeholder 2">
            <a:extLst>
              <a:ext uri="{FF2B5EF4-FFF2-40B4-BE49-F238E27FC236}">
                <a16:creationId xmlns:a16="http://schemas.microsoft.com/office/drawing/2014/main" id="{EF0B2398-83B7-41E3-8C4B-F7ECAF1D9CA5}"/>
              </a:ext>
            </a:extLst>
          </p:cNvPr>
          <p:cNvSpPr>
            <a:spLocks noGrp="1"/>
          </p:cNvSpPr>
          <p:nvPr>
            <p:ph sz="half" idx="1"/>
          </p:nvPr>
        </p:nvSpPr>
        <p:spPr/>
        <p:txBody>
          <a:bodyPr/>
          <a:lstStyle/>
          <a:p>
            <a:pPr lvl="1"/>
            <a:r>
              <a:rPr lang="en-US" dirty="0"/>
              <a:t>Active Listening</a:t>
            </a:r>
          </a:p>
          <a:p>
            <a:pPr lvl="1"/>
            <a:r>
              <a:rPr lang="en-US" dirty="0"/>
              <a:t>Critical Thinking</a:t>
            </a:r>
          </a:p>
          <a:p>
            <a:pPr lvl="1"/>
            <a:r>
              <a:rPr lang="en-US" dirty="0"/>
              <a:t>Negotiation</a:t>
            </a:r>
          </a:p>
          <a:p>
            <a:pPr lvl="1"/>
            <a:r>
              <a:rPr lang="en-US" dirty="0"/>
              <a:t>Persuasive</a:t>
            </a:r>
          </a:p>
          <a:p>
            <a:pPr lvl="1"/>
            <a:r>
              <a:rPr lang="en-US" dirty="0"/>
              <a:t>Reading Comprehension</a:t>
            </a:r>
          </a:p>
          <a:p>
            <a:pPr lvl="1"/>
            <a:r>
              <a:rPr lang="en-US" dirty="0"/>
              <a:t>Service Oriented</a:t>
            </a:r>
          </a:p>
          <a:p>
            <a:pPr lvl="1"/>
            <a:r>
              <a:rPr lang="en-US" dirty="0"/>
              <a:t>Social Perceptiveness</a:t>
            </a:r>
          </a:p>
          <a:p>
            <a:pPr lvl="1"/>
            <a:r>
              <a:rPr lang="en-US" dirty="0"/>
              <a:t>Speaking</a:t>
            </a:r>
          </a:p>
          <a:p>
            <a:pPr lvl="1"/>
            <a:r>
              <a:rPr lang="en-US" dirty="0"/>
              <a:t>Writing</a:t>
            </a:r>
          </a:p>
          <a:p>
            <a:endParaRPr lang="en-US" dirty="0"/>
          </a:p>
        </p:txBody>
      </p:sp>
    </p:spTree>
    <p:extLst>
      <p:ext uri="{BB962C8B-B14F-4D97-AF65-F5344CB8AC3E}">
        <p14:creationId xmlns:p14="http://schemas.microsoft.com/office/powerpoint/2010/main" val="21691782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831A2-CD1A-4D2E-A1D3-14FAADD30CEC}"/>
              </a:ext>
            </a:extLst>
          </p:cNvPr>
          <p:cNvSpPr>
            <a:spLocks noGrp="1"/>
          </p:cNvSpPr>
          <p:nvPr>
            <p:ph type="title"/>
          </p:nvPr>
        </p:nvSpPr>
        <p:spPr/>
        <p:txBody>
          <a:bodyPr/>
          <a:lstStyle/>
          <a:p>
            <a:r>
              <a:rPr lang="en-US" dirty="0"/>
              <a:t>Careers in Consumer Services</a:t>
            </a:r>
          </a:p>
        </p:txBody>
      </p:sp>
      <p:sp>
        <p:nvSpPr>
          <p:cNvPr id="3" name="Content Placeholder 2">
            <a:extLst>
              <a:ext uri="{FF2B5EF4-FFF2-40B4-BE49-F238E27FC236}">
                <a16:creationId xmlns:a16="http://schemas.microsoft.com/office/drawing/2014/main" id="{484C707E-7CDD-4E98-9C39-A37B4BADCBBF}"/>
              </a:ext>
            </a:extLst>
          </p:cNvPr>
          <p:cNvSpPr>
            <a:spLocks noGrp="1"/>
          </p:cNvSpPr>
          <p:nvPr>
            <p:ph sz="half" idx="1"/>
          </p:nvPr>
        </p:nvSpPr>
        <p:spPr/>
        <p:txBody>
          <a:bodyPr/>
          <a:lstStyle/>
          <a:p>
            <a:pPr lvl="1"/>
            <a:r>
              <a:rPr lang="en-US" dirty="0"/>
              <a:t>Accountants and Auditors</a:t>
            </a:r>
          </a:p>
          <a:p>
            <a:pPr lvl="1"/>
            <a:r>
              <a:rPr lang="en-US" dirty="0"/>
              <a:t>Appraisers and  Assessors in Real Estate</a:t>
            </a:r>
          </a:p>
          <a:p>
            <a:pPr lvl="1"/>
            <a:r>
              <a:rPr lang="en-US" dirty="0"/>
              <a:t>Budget Analysts</a:t>
            </a:r>
          </a:p>
          <a:p>
            <a:pPr lvl="1"/>
            <a:r>
              <a:rPr lang="en-US" dirty="0"/>
              <a:t>Claims Adjusters,  Appraisers, Examiners,  and Investigators</a:t>
            </a:r>
          </a:p>
          <a:p>
            <a:pPr lvl="1"/>
            <a:r>
              <a:rPr lang="en-US" dirty="0"/>
              <a:t>Cost Estimators</a:t>
            </a:r>
          </a:p>
          <a:p>
            <a:pPr lvl="1"/>
            <a:r>
              <a:rPr lang="en-US" dirty="0"/>
              <a:t>Financial Analysts</a:t>
            </a:r>
          </a:p>
          <a:p>
            <a:pPr lvl="1"/>
            <a:r>
              <a:rPr lang="en-US" dirty="0"/>
              <a:t>Financial Managers</a:t>
            </a:r>
          </a:p>
          <a:p>
            <a:pPr lvl="1"/>
            <a:r>
              <a:rPr lang="en-US" dirty="0"/>
              <a:t>Financial Examiners</a:t>
            </a:r>
          </a:p>
          <a:p>
            <a:pPr lvl="1"/>
            <a:endParaRPr lang="en-US" dirty="0"/>
          </a:p>
          <a:p>
            <a:endParaRPr lang="en-US" dirty="0"/>
          </a:p>
        </p:txBody>
      </p:sp>
      <p:sp>
        <p:nvSpPr>
          <p:cNvPr id="4" name="Content Placeholder 3">
            <a:extLst>
              <a:ext uri="{FF2B5EF4-FFF2-40B4-BE49-F238E27FC236}">
                <a16:creationId xmlns:a16="http://schemas.microsoft.com/office/drawing/2014/main" id="{7C6FC2BA-4992-4A2B-9FEA-C46A27D5784C}"/>
              </a:ext>
            </a:extLst>
          </p:cNvPr>
          <p:cNvSpPr>
            <a:spLocks noGrp="1"/>
          </p:cNvSpPr>
          <p:nvPr>
            <p:ph sz="half" idx="10"/>
          </p:nvPr>
        </p:nvSpPr>
        <p:spPr/>
        <p:txBody>
          <a:bodyPr/>
          <a:lstStyle/>
          <a:p>
            <a:pPr lvl="1"/>
            <a:r>
              <a:rPr lang="en-US" dirty="0"/>
              <a:t>Human Resources</a:t>
            </a:r>
          </a:p>
          <a:p>
            <a:pPr lvl="1"/>
            <a:r>
              <a:rPr lang="en-US" dirty="0"/>
              <a:t>Specialists</a:t>
            </a:r>
          </a:p>
          <a:p>
            <a:pPr lvl="1"/>
            <a:r>
              <a:rPr lang="en-US" dirty="0"/>
              <a:t>Insurance Underwriters  </a:t>
            </a:r>
          </a:p>
          <a:p>
            <a:pPr lvl="1"/>
            <a:r>
              <a:rPr lang="en-US" dirty="0"/>
              <a:t>Loan Officers  </a:t>
            </a:r>
          </a:p>
          <a:p>
            <a:pPr lvl="1"/>
            <a:r>
              <a:rPr lang="en-US" dirty="0"/>
              <a:t>Logisticians  </a:t>
            </a:r>
          </a:p>
          <a:p>
            <a:pPr lvl="1"/>
            <a:r>
              <a:rPr lang="en-US" dirty="0"/>
              <a:t>Management Analysts  </a:t>
            </a:r>
          </a:p>
          <a:p>
            <a:pPr lvl="1"/>
            <a:r>
              <a:rPr lang="en-US" dirty="0"/>
              <a:t>Market Research</a:t>
            </a:r>
          </a:p>
          <a:p>
            <a:pPr lvl="1"/>
            <a:r>
              <a:rPr lang="en-US" dirty="0"/>
              <a:t>Analysts</a:t>
            </a:r>
          </a:p>
          <a:p>
            <a:pPr lvl="1"/>
            <a:r>
              <a:rPr lang="en-US" dirty="0"/>
              <a:t>Economists</a:t>
            </a:r>
          </a:p>
          <a:p>
            <a:endParaRPr lang="en-US" dirty="0"/>
          </a:p>
        </p:txBody>
      </p:sp>
    </p:spTree>
    <p:extLst>
      <p:ext uri="{BB962C8B-B14F-4D97-AF65-F5344CB8AC3E}">
        <p14:creationId xmlns:p14="http://schemas.microsoft.com/office/powerpoint/2010/main" val="3796292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831A2-CD1A-4D2E-A1D3-14FAADD30CEC}"/>
              </a:ext>
            </a:extLst>
          </p:cNvPr>
          <p:cNvSpPr>
            <a:spLocks noGrp="1"/>
          </p:cNvSpPr>
          <p:nvPr>
            <p:ph type="title"/>
          </p:nvPr>
        </p:nvSpPr>
        <p:spPr/>
        <p:txBody>
          <a:bodyPr/>
          <a:lstStyle/>
          <a:p>
            <a:r>
              <a:rPr lang="en-US" dirty="0"/>
              <a:t>Careers in Consumer Services</a:t>
            </a:r>
          </a:p>
        </p:txBody>
      </p:sp>
      <p:sp>
        <p:nvSpPr>
          <p:cNvPr id="3" name="Content Placeholder 2">
            <a:extLst>
              <a:ext uri="{FF2B5EF4-FFF2-40B4-BE49-F238E27FC236}">
                <a16:creationId xmlns:a16="http://schemas.microsoft.com/office/drawing/2014/main" id="{484C707E-7CDD-4E98-9C39-A37B4BADCBBF}"/>
              </a:ext>
            </a:extLst>
          </p:cNvPr>
          <p:cNvSpPr>
            <a:spLocks noGrp="1"/>
          </p:cNvSpPr>
          <p:nvPr>
            <p:ph sz="half" idx="1"/>
          </p:nvPr>
        </p:nvSpPr>
        <p:spPr/>
        <p:txBody>
          <a:bodyPr/>
          <a:lstStyle/>
          <a:p>
            <a:pPr lvl="1"/>
            <a:r>
              <a:rPr lang="en-US" dirty="0"/>
              <a:t>Meeting, Convention, and Event Planners</a:t>
            </a:r>
          </a:p>
          <a:p>
            <a:pPr lvl="1"/>
            <a:r>
              <a:rPr lang="en-US" dirty="0"/>
              <a:t>Personal Financial  Advisors</a:t>
            </a:r>
          </a:p>
          <a:p>
            <a:pPr lvl="1"/>
            <a:r>
              <a:rPr lang="en-US" dirty="0"/>
              <a:t>Purchasing Managers  Buyers, and Purchasing  Agents</a:t>
            </a:r>
          </a:p>
          <a:p>
            <a:pPr lvl="1"/>
            <a:r>
              <a:rPr lang="en-US" dirty="0"/>
              <a:t>Tax Examiners and  Collectors, and Revenue  Agents</a:t>
            </a:r>
          </a:p>
          <a:p>
            <a:pPr lvl="1"/>
            <a:r>
              <a:rPr lang="en-US" dirty="0"/>
              <a:t>Bill and Account  Collectors</a:t>
            </a:r>
          </a:p>
          <a:p>
            <a:pPr lvl="1"/>
            <a:endParaRPr lang="en-US" dirty="0"/>
          </a:p>
          <a:p>
            <a:endParaRPr lang="en-US" dirty="0"/>
          </a:p>
        </p:txBody>
      </p:sp>
      <p:sp>
        <p:nvSpPr>
          <p:cNvPr id="4" name="Content Placeholder 3">
            <a:extLst>
              <a:ext uri="{FF2B5EF4-FFF2-40B4-BE49-F238E27FC236}">
                <a16:creationId xmlns:a16="http://schemas.microsoft.com/office/drawing/2014/main" id="{7C6FC2BA-4992-4A2B-9FEA-C46A27D5784C}"/>
              </a:ext>
            </a:extLst>
          </p:cNvPr>
          <p:cNvSpPr>
            <a:spLocks noGrp="1"/>
          </p:cNvSpPr>
          <p:nvPr>
            <p:ph sz="half" idx="10"/>
          </p:nvPr>
        </p:nvSpPr>
        <p:spPr/>
        <p:txBody>
          <a:bodyPr/>
          <a:lstStyle/>
          <a:p>
            <a:pPr lvl="1"/>
            <a:r>
              <a:rPr lang="en-US" dirty="0"/>
              <a:t>Bookkeeping,  Accounting, and  Auditing Clerk</a:t>
            </a:r>
          </a:p>
          <a:p>
            <a:pPr lvl="1"/>
            <a:r>
              <a:rPr lang="en-US" dirty="0"/>
              <a:t>Tellers</a:t>
            </a:r>
          </a:p>
          <a:p>
            <a:pPr lvl="1"/>
            <a:r>
              <a:rPr lang="en-US" dirty="0"/>
              <a:t>Real Estate Brokers and Sales Agents</a:t>
            </a:r>
          </a:p>
          <a:p>
            <a:pPr lvl="1"/>
            <a:r>
              <a:rPr lang="en-US" dirty="0"/>
              <a:t>Securities, Commodities,  and Financial Services  Sales Agents</a:t>
            </a:r>
          </a:p>
          <a:p>
            <a:pPr lvl="1"/>
            <a:r>
              <a:rPr lang="en-US" dirty="0"/>
              <a:t>Insurance Sales Agents  Actuaries</a:t>
            </a:r>
          </a:p>
          <a:p>
            <a:endParaRPr lang="en-US" dirty="0"/>
          </a:p>
        </p:txBody>
      </p:sp>
    </p:spTree>
    <p:extLst>
      <p:ext uri="{BB962C8B-B14F-4D97-AF65-F5344CB8AC3E}">
        <p14:creationId xmlns:p14="http://schemas.microsoft.com/office/powerpoint/2010/main" val="24961125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D000A-449B-40DC-9112-23EB45A494E1}"/>
              </a:ext>
            </a:extLst>
          </p:cNvPr>
          <p:cNvSpPr>
            <a:spLocks noGrp="1"/>
          </p:cNvSpPr>
          <p:nvPr>
            <p:ph type="title"/>
          </p:nvPr>
        </p:nvSpPr>
        <p:spPr/>
        <p:txBody>
          <a:bodyPr/>
          <a:lstStyle/>
          <a:p>
            <a:r>
              <a:rPr lang="en-US" dirty="0"/>
              <a:t>Success in the Workplace </a:t>
            </a:r>
          </a:p>
        </p:txBody>
      </p:sp>
      <p:sp>
        <p:nvSpPr>
          <p:cNvPr id="3" name="Content Placeholder 2">
            <a:extLst>
              <a:ext uri="{FF2B5EF4-FFF2-40B4-BE49-F238E27FC236}">
                <a16:creationId xmlns:a16="http://schemas.microsoft.com/office/drawing/2014/main" id="{4A315D1A-D5A1-4036-BE44-02658795F7DA}"/>
              </a:ext>
            </a:extLst>
          </p:cNvPr>
          <p:cNvSpPr>
            <a:spLocks noGrp="1"/>
          </p:cNvSpPr>
          <p:nvPr>
            <p:ph sz="half" idx="1"/>
          </p:nvPr>
        </p:nvSpPr>
        <p:spPr/>
        <p:txBody>
          <a:bodyPr/>
          <a:lstStyle/>
          <a:p>
            <a:pPr lvl="1"/>
            <a:r>
              <a:rPr lang="en-US" dirty="0"/>
              <a:t>Networking  </a:t>
            </a:r>
          </a:p>
          <a:p>
            <a:pPr lvl="1"/>
            <a:r>
              <a:rPr lang="en-US" dirty="0"/>
              <a:t>Entrepreneurship</a:t>
            </a:r>
          </a:p>
          <a:p>
            <a:pPr lvl="1"/>
            <a:r>
              <a:rPr lang="en-US" dirty="0"/>
              <a:t>Income  </a:t>
            </a:r>
          </a:p>
          <a:p>
            <a:pPr lvl="1"/>
            <a:r>
              <a:rPr lang="en-US" dirty="0"/>
              <a:t>Benefits</a:t>
            </a:r>
          </a:p>
        </p:txBody>
      </p:sp>
      <p:sp>
        <p:nvSpPr>
          <p:cNvPr id="5" name="Text Placeholder 6">
            <a:extLst>
              <a:ext uri="{FF2B5EF4-FFF2-40B4-BE49-F238E27FC236}">
                <a16:creationId xmlns:a16="http://schemas.microsoft.com/office/drawing/2014/main" id="{C3AD75FA-E637-4E83-8007-A50730AA6A1E}"/>
              </a:ext>
            </a:extLst>
          </p:cNvPr>
          <p:cNvSpPr txBox="1">
            <a:spLocks/>
          </p:cNvSpPr>
          <p:nvPr/>
        </p:nvSpPr>
        <p:spPr>
          <a:xfrm>
            <a:off x="809489" y="4450325"/>
            <a:ext cx="9907671" cy="521109"/>
          </a:xfrm>
          <a:prstGeom prst="rect">
            <a:avLst/>
          </a:prstGeom>
        </p:spPr>
        <p:txBody>
          <a:bodyPr lIns="0" tIns="0" rIns="0" bIns="0" anchor="ctr">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0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2700" algn="ctr">
              <a:spcBef>
                <a:spcPts val="100"/>
              </a:spcBef>
            </a:pPr>
            <a:r>
              <a:rPr lang="en-US" sz="3600" dirty="0">
                <a:hlinkClick r:id="rId3"/>
              </a:rPr>
              <a:t>How to Succeed in the Workplace</a:t>
            </a:r>
            <a:endParaRPr lang="en-US" sz="3600" dirty="0"/>
          </a:p>
        </p:txBody>
      </p:sp>
      <p:sp>
        <p:nvSpPr>
          <p:cNvPr id="6" name="Content Placeholder 3">
            <a:extLst>
              <a:ext uri="{FF2B5EF4-FFF2-40B4-BE49-F238E27FC236}">
                <a16:creationId xmlns:a16="http://schemas.microsoft.com/office/drawing/2014/main" id="{AF26F6B8-A452-4B8F-87EB-0DE368DA0E48}"/>
              </a:ext>
            </a:extLst>
          </p:cNvPr>
          <p:cNvSpPr txBox="1">
            <a:spLocks/>
          </p:cNvSpPr>
          <p:nvPr/>
        </p:nvSpPr>
        <p:spPr>
          <a:xfrm>
            <a:off x="740664" y="5108345"/>
            <a:ext cx="9907671" cy="521109"/>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dirty="0"/>
              <a:t>Click on text above</a:t>
            </a:r>
          </a:p>
        </p:txBody>
      </p:sp>
    </p:spTree>
    <p:extLst>
      <p:ext uri="{BB962C8B-B14F-4D97-AF65-F5344CB8AC3E}">
        <p14:creationId xmlns:p14="http://schemas.microsoft.com/office/powerpoint/2010/main" val="29403061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ADFCF-F4EA-4A3D-8555-AA569FFF50FE}"/>
              </a:ext>
            </a:extLst>
          </p:cNvPr>
          <p:cNvSpPr>
            <a:spLocks noGrp="1"/>
          </p:cNvSpPr>
          <p:nvPr>
            <p:ph type="title"/>
          </p:nvPr>
        </p:nvSpPr>
        <p:spPr/>
        <p:txBody>
          <a:bodyPr/>
          <a:lstStyle/>
          <a:p>
            <a:r>
              <a:rPr lang="en-US" dirty="0"/>
              <a:t>Entrepreneurship Opportunities</a:t>
            </a:r>
          </a:p>
        </p:txBody>
      </p:sp>
      <p:sp>
        <p:nvSpPr>
          <p:cNvPr id="3" name="Content Placeholder 2">
            <a:extLst>
              <a:ext uri="{FF2B5EF4-FFF2-40B4-BE49-F238E27FC236}">
                <a16:creationId xmlns:a16="http://schemas.microsoft.com/office/drawing/2014/main" id="{4751957E-74D4-4CE9-9DF4-B9517C0E5021}"/>
              </a:ext>
            </a:extLst>
          </p:cNvPr>
          <p:cNvSpPr>
            <a:spLocks noGrp="1"/>
          </p:cNvSpPr>
          <p:nvPr>
            <p:ph sz="half" idx="1"/>
          </p:nvPr>
        </p:nvSpPr>
        <p:spPr/>
        <p:txBody>
          <a:bodyPr/>
          <a:lstStyle/>
          <a:p>
            <a:r>
              <a:rPr lang="en-US" dirty="0"/>
              <a:t>Advantages</a:t>
            </a:r>
          </a:p>
          <a:p>
            <a:pPr lvl="1"/>
            <a:r>
              <a:rPr lang="en-US" dirty="0"/>
              <a:t>Ownership</a:t>
            </a:r>
          </a:p>
          <a:p>
            <a:pPr lvl="1"/>
            <a:r>
              <a:rPr lang="en-US" dirty="0"/>
              <a:t>Job satisfaction</a:t>
            </a:r>
          </a:p>
          <a:p>
            <a:pPr lvl="1"/>
            <a:r>
              <a:rPr lang="en-US" dirty="0"/>
              <a:t>Earning  potential</a:t>
            </a:r>
          </a:p>
          <a:p>
            <a:endParaRPr lang="en-US" dirty="0"/>
          </a:p>
        </p:txBody>
      </p:sp>
      <p:sp>
        <p:nvSpPr>
          <p:cNvPr id="4" name="Content Placeholder 3">
            <a:extLst>
              <a:ext uri="{FF2B5EF4-FFF2-40B4-BE49-F238E27FC236}">
                <a16:creationId xmlns:a16="http://schemas.microsoft.com/office/drawing/2014/main" id="{A8700E1C-0A45-4571-BD07-AE571EEDA99B}"/>
              </a:ext>
            </a:extLst>
          </p:cNvPr>
          <p:cNvSpPr>
            <a:spLocks noGrp="1"/>
          </p:cNvSpPr>
          <p:nvPr>
            <p:ph sz="half" idx="10"/>
          </p:nvPr>
        </p:nvSpPr>
        <p:spPr/>
        <p:txBody>
          <a:bodyPr/>
          <a:lstStyle/>
          <a:p>
            <a:r>
              <a:rPr lang="en-US" dirty="0"/>
              <a:t>Disadvantages</a:t>
            </a:r>
          </a:p>
          <a:p>
            <a:pPr lvl="1"/>
            <a:r>
              <a:rPr lang="en-US" dirty="0"/>
              <a:t>Financial risk</a:t>
            </a:r>
          </a:p>
          <a:p>
            <a:pPr lvl="1"/>
            <a:r>
              <a:rPr lang="en-US" dirty="0"/>
              <a:t>Competition</a:t>
            </a:r>
          </a:p>
          <a:p>
            <a:pPr lvl="1"/>
            <a:r>
              <a:rPr lang="en-US" dirty="0"/>
              <a:t>No guarantees</a:t>
            </a:r>
          </a:p>
          <a:p>
            <a:endParaRPr lang="en-US" dirty="0"/>
          </a:p>
        </p:txBody>
      </p:sp>
    </p:spTree>
    <p:extLst>
      <p:ext uri="{BB962C8B-B14F-4D97-AF65-F5344CB8AC3E}">
        <p14:creationId xmlns:p14="http://schemas.microsoft.com/office/powerpoint/2010/main" val="34707305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A2A09-BDE3-4EA3-BA1B-DF70CB42BEE7}"/>
              </a:ext>
            </a:extLst>
          </p:cNvPr>
          <p:cNvSpPr>
            <a:spLocks noGrp="1"/>
          </p:cNvSpPr>
          <p:nvPr>
            <p:ph type="title"/>
          </p:nvPr>
        </p:nvSpPr>
        <p:spPr/>
        <p:txBody>
          <a:bodyPr/>
          <a:lstStyle/>
          <a:p>
            <a:r>
              <a:rPr lang="en-US" dirty="0"/>
              <a:t>Professional Organizations </a:t>
            </a:r>
          </a:p>
        </p:txBody>
      </p:sp>
      <p:sp>
        <p:nvSpPr>
          <p:cNvPr id="3" name="Content Placeholder 2">
            <a:extLst>
              <a:ext uri="{FF2B5EF4-FFF2-40B4-BE49-F238E27FC236}">
                <a16:creationId xmlns:a16="http://schemas.microsoft.com/office/drawing/2014/main" id="{C9B785BF-9DAB-4894-B593-3AA17CA43D72}"/>
              </a:ext>
            </a:extLst>
          </p:cNvPr>
          <p:cNvSpPr>
            <a:spLocks noGrp="1"/>
          </p:cNvSpPr>
          <p:nvPr>
            <p:ph sz="half" idx="1"/>
          </p:nvPr>
        </p:nvSpPr>
        <p:spPr/>
        <p:txBody>
          <a:bodyPr/>
          <a:lstStyle/>
          <a:p>
            <a:pPr lvl="1"/>
            <a:r>
              <a:rPr lang="en-US" dirty="0"/>
              <a:t>American Institute of Certified  Public Accountants (AICPA)</a:t>
            </a:r>
          </a:p>
          <a:p>
            <a:pPr lvl="1"/>
            <a:r>
              <a:rPr lang="en-US" dirty="0"/>
              <a:t>American Society of Appraisers  (ASA)</a:t>
            </a:r>
          </a:p>
          <a:p>
            <a:pPr lvl="1"/>
            <a:r>
              <a:rPr lang="en-US" dirty="0"/>
              <a:t>National Association of State  Budget Officers (NASBO)</a:t>
            </a:r>
          </a:p>
          <a:p>
            <a:pPr lvl="1"/>
            <a:r>
              <a:rPr lang="en-US" dirty="0"/>
              <a:t>National Association of Public Insurance Adjusters (NAPIA)</a:t>
            </a:r>
          </a:p>
          <a:p>
            <a:pPr lvl="1"/>
            <a:r>
              <a:rPr lang="en-US" dirty="0"/>
              <a:t>American Society of Professional Estimators (ASPE)</a:t>
            </a:r>
          </a:p>
          <a:p>
            <a:endParaRPr lang="en-US" dirty="0"/>
          </a:p>
        </p:txBody>
      </p:sp>
    </p:spTree>
    <p:extLst>
      <p:ext uri="{BB962C8B-B14F-4D97-AF65-F5344CB8AC3E}">
        <p14:creationId xmlns:p14="http://schemas.microsoft.com/office/powerpoint/2010/main" val="10190748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B2429-887F-492A-9F67-CED822DF99B7}"/>
              </a:ext>
            </a:extLst>
          </p:cNvPr>
          <p:cNvSpPr>
            <a:spLocks noGrp="1"/>
          </p:cNvSpPr>
          <p:nvPr>
            <p:ph type="title"/>
          </p:nvPr>
        </p:nvSpPr>
        <p:spPr/>
        <p:txBody>
          <a:bodyPr/>
          <a:lstStyle/>
          <a:p>
            <a:r>
              <a:rPr lang="en-US" dirty="0"/>
              <a:t>References and Resources</a:t>
            </a:r>
          </a:p>
        </p:txBody>
      </p:sp>
      <p:sp>
        <p:nvSpPr>
          <p:cNvPr id="5" name="Content Placeholder 4">
            <a:extLst>
              <a:ext uri="{FF2B5EF4-FFF2-40B4-BE49-F238E27FC236}">
                <a16:creationId xmlns:a16="http://schemas.microsoft.com/office/drawing/2014/main" id="{44C018F5-383D-4E1F-AD3A-FFDBCD25B0C0}"/>
              </a:ext>
            </a:extLst>
          </p:cNvPr>
          <p:cNvSpPr>
            <a:spLocks noGrp="1"/>
          </p:cNvSpPr>
          <p:nvPr>
            <p:ph sz="half" idx="1"/>
          </p:nvPr>
        </p:nvSpPr>
        <p:spPr/>
        <p:txBody>
          <a:bodyPr/>
          <a:lstStyle/>
          <a:p>
            <a:pPr marL="12700">
              <a:spcBef>
                <a:spcPts val="360"/>
              </a:spcBef>
            </a:pPr>
            <a:r>
              <a:rPr lang="en-US" sz="2000" spc="-5" dirty="0">
                <a:solidFill>
                  <a:srgbClr val="242424"/>
                </a:solidFill>
                <a:cs typeface="Century Gothic"/>
              </a:rPr>
              <a:t>Textbook:</a:t>
            </a:r>
            <a:endParaRPr lang="en-US" sz="2000" spc="-5" dirty="0">
              <a:cs typeface="Century Gothic"/>
            </a:endParaRPr>
          </a:p>
          <a:p>
            <a:pPr marL="355600" lvl="1">
              <a:spcBef>
                <a:spcPts val="360"/>
              </a:spcBef>
            </a:pPr>
            <a:r>
              <a:rPr lang="en-US" sz="2000" dirty="0">
                <a:solidFill>
                  <a:srgbClr val="242424"/>
                </a:solidFill>
                <a:cs typeface="Century Gothic"/>
              </a:rPr>
              <a:t>Ryan, </a:t>
            </a:r>
            <a:r>
              <a:rPr lang="en-US" sz="2000" spc="-5" dirty="0">
                <a:solidFill>
                  <a:srgbClr val="242424"/>
                </a:solidFill>
                <a:cs typeface="Century Gothic"/>
              </a:rPr>
              <a:t>J.S. </a:t>
            </a:r>
            <a:r>
              <a:rPr lang="en-US" sz="2000" spc="-10" dirty="0">
                <a:solidFill>
                  <a:srgbClr val="242424"/>
                </a:solidFill>
                <a:cs typeface="Century Gothic"/>
              </a:rPr>
              <a:t>(2008). </a:t>
            </a:r>
            <a:r>
              <a:rPr lang="en-US" sz="2000" i="1" spc="-5" dirty="0">
                <a:solidFill>
                  <a:srgbClr val="242424"/>
                </a:solidFill>
                <a:cs typeface="Century Gothic"/>
              </a:rPr>
              <a:t>Personal </a:t>
            </a:r>
            <a:r>
              <a:rPr lang="en-US" sz="2000" i="1" dirty="0">
                <a:solidFill>
                  <a:srgbClr val="242424"/>
                </a:solidFill>
                <a:cs typeface="Century Gothic"/>
              </a:rPr>
              <a:t>financial literacy. </a:t>
            </a:r>
            <a:r>
              <a:rPr lang="en-US" sz="2000" i="1" spc="-5" dirty="0">
                <a:solidFill>
                  <a:srgbClr val="242424"/>
                </a:solidFill>
                <a:cs typeface="Century Gothic"/>
              </a:rPr>
              <a:t>Student. Ed. </a:t>
            </a:r>
            <a:r>
              <a:rPr lang="en-US" sz="2000" dirty="0">
                <a:solidFill>
                  <a:srgbClr val="242424"/>
                </a:solidFill>
                <a:cs typeface="Century Gothic"/>
              </a:rPr>
              <a:t>[S.I.]: </a:t>
            </a:r>
            <a:r>
              <a:rPr lang="en-US" sz="2000" spc="-5" dirty="0">
                <a:solidFill>
                  <a:srgbClr val="242424"/>
                </a:solidFill>
                <a:cs typeface="Century Gothic"/>
              </a:rPr>
              <a:t>Thomson/South</a:t>
            </a:r>
            <a:r>
              <a:rPr lang="en-US" sz="2000" spc="-190" dirty="0">
                <a:solidFill>
                  <a:srgbClr val="242424"/>
                </a:solidFill>
                <a:cs typeface="Century Gothic"/>
              </a:rPr>
              <a:t> </a:t>
            </a:r>
            <a:r>
              <a:rPr lang="en-US" sz="2000" spc="-5" dirty="0">
                <a:solidFill>
                  <a:srgbClr val="242424"/>
                </a:solidFill>
                <a:cs typeface="Century Gothic"/>
              </a:rPr>
              <a:t>Western.</a:t>
            </a:r>
            <a:endParaRPr lang="en-US" sz="2000" dirty="0">
              <a:cs typeface="Century Gothic"/>
            </a:endParaRPr>
          </a:p>
          <a:p>
            <a:pPr marL="12700">
              <a:spcBef>
                <a:spcPts val="265"/>
              </a:spcBef>
            </a:pPr>
            <a:r>
              <a:rPr lang="en-US" sz="2000" spc="-5" dirty="0">
                <a:solidFill>
                  <a:srgbClr val="242424"/>
                </a:solidFill>
                <a:cs typeface="Century Gothic"/>
              </a:rPr>
              <a:t>Websites:</a:t>
            </a:r>
            <a:endParaRPr lang="en-US" sz="2000" dirty="0">
              <a:cs typeface="Century Gothic"/>
            </a:endParaRPr>
          </a:p>
          <a:p>
            <a:pPr marL="355600" lvl="1">
              <a:spcBef>
                <a:spcPts val="265"/>
              </a:spcBef>
            </a:pPr>
            <a:r>
              <a:rPr lang="en-US" sz="2000" spc="-5" dirty="0">
                <a:solidFill>
                  <a:srgbClr val="242424"/>
                </a:solidFill>
                <a:cs typeface="Century Gothic"/>
              </a:rPr>
              <a:t>Achieve </a:t>
            </a:r>
            <a:r>
              <a:rPr lang="en-US" sz="2000" dirty="0">
                <a:solidFill>
                  <a:srgbClr val="242424"/>
                </a:solidFill>
                <a:cs typeface="Century Gothic"/>
              </a:rPr>
              <a:t>Texas </a:t>
            </a:r>
            <a:r>
              <a:rPr lang="en-US" sz="2000" spc="-15" dirty="0">
                <a:solidFill>
                  <a:srgbClr val="242424"/>
                </a:solidFill>
                <a:cs typeface="Century Gothic"/>
              </a:rPr>
              <a:t>An </a:t>
            </a:r>
            <a:r>
              <a:rPr lang="en-US" sz="2000" dirty="0">
                <a:solidFill>
                  <a:srgbClr val="242424"/>
                </a:solidFill>
                <a:cs typeface="Century Gothic"/>
              </a:rPr>
              <a:t>education initiative designed to prepare students for a lifetime of</a:t>
            </a:r>
            <a:r>
              <a:rPr lang="en-US" sz="2000" spc="-200" dirty="0">
                <a:solidFill>
                  <a:srgbClr val="242424"/>
                </a:solidFill>
                <a:cs typeface="Century Gothic"/>
              </a:rPr>
              <a:t> </a:t>
            </a:r>
            <a:r>
              <a:rPr lang="en-US" sz="2000" dirty="0">
                <a:solidFill>
                  <a:srgbClr val="242424"/>
                </a:solidFill>
                <a:cs typeface="Century Gothic"/>
              </a:rPr>
              <a:t>success  </a:t>
            </a:r>
            <a:r>
              <a:rPr lang="en-US" sz="2000" u="sng" spc="-5" dirty="0">
                <a:solidFill>
                  <a:srgbClr val="046846"/>
                </a:solidFill>
                <a:uFill>
                  <a:solidFill>
                    <a:srgbClr val="046846"/>
                  </a:solidFill>
                </a:uFill>
                <a:cs typeface="Century Gothic"/>
                <a:hlinkClick r:id="rId2"/>
              </a:rPr>
              <a:t>http://www.achievetexas.org/</a:t>
            </a:r>
            <a:endParaRPr lang="en-US" sz="2000" u="sng" spc="-5" dirty="0">
              <a:uFill>
                <a:solidFill>
                  <a:srgbClr val="046846"/>
                </a:solidFill>
              </a:uFill>
              <a:cs typeface="Century Gothic"/>
            </a:endParaRPr>
          </a:p>
          <a:p>
            <a:pPr marL="355600" lvl="1">
              <a:spcBef>
                <a:spcPts val="265"/>
              </a:spcBef>
            </a:pPr>
            <a:r>
              <a:rPr lang="en-US" sz="2000" dirty="0">
                <a:solidFill>
                  <a:srgbClr val="242424"/>
                </a:solidFill>
                <a:cs typeface="Century Gothic"/>
              </a:rPr>
              <a:t>CTE – Learning </a:t>
            </a:r>
            <a:r>
              <a:rPr lang="en-US" sz="2000" spc="-5" dirty="0">
                <a:solidFill>
                  <a:srgbClr val="242424"/>
                </a:solidFill>
                <a:cs typeface="Century Gothic"/>
              </a:rPr>
              <a:t>that </a:t>
            </a:r>
            <a:r>
              <a:rPr lang="en-US" sz="2000" dirty="0">
                <a:solidFill>
                  <a:srgbClr val="242424"/>
                </a:solidFill>
                <a:cs typeface="Century Gothic"/>
              </a:rPr>
              <a:t>works for </a:t>
            </a:r>
            <a:r>
              <a:rPr lang="en-US" sz="2000" spc="-5" dirty="0">
                <a:solidFill>
                  <a:srgbClr val="242424"/>
                </a:solidFill>
                <a:cs typeface="Century Gothic"/>
              </a:rPr>
              <a:t>America Nationwide, </a:t>
            </a:r>
            <a:r>
              <a:rPr lang="en-US" sz="2000" dirty="0">
                <a:solidFill>
                  <a:srgbClr val="242424"/>
                </a:solidFill>
                <a:cs typeface="Century Gothic"/>
              </a:rPr>
              <a:t>Career Technical </a:t>
            </a:r>
            <a:r>
              <a:rPr lang="en-US" sz="2000" spc="-5" dirty="0">
                <a:solidFill>
                  <a:srgbClr val="242424"/>
                </a:solidFill>
                <a:cs typeface="Century Gothic"/>
              </a:rPr>
              <a:t>Education (CTE) </a:t>
            </a:r>
            <a:r>
              <a:rPr lang="en-US" sz="2000" dirty="0">
                <a:solidFill>
                  <a:srgbClr val="242424"/>
                </a:solidFill>
                <a:cs typeface="Century Gothic"/>
              </a:rPr>
              <a:t>programs are changing,  evolving </a:t>
            </a:r>
            <a:r>
              <a:rPr lang="en-US" sz="2000" spc="-5" dirty="0">
                <a:solidFill>
                  <a:srgbClr val="242424"/>
                </a:solidFill>
                <a:cs typeface="Century Gothic"/>
              </a:rPr>
              <a:t>and </a:t>
            </a:r>
            <a:r>
              <a:rPr lang="en-US" sz="2000" dirty="0">
                <a:solidFill>
                  <a:srgbClr val="242424"/>
                </a:solidFill>
                <a:cs typeface="Century Gothic"/>
              </a:rPr>
              <a:t>innovating to better serve the country’s</a:t>
            </a:r>
            <a:r>
              <a:rPr lang="en-US" sz="2000" spc="-204" dirty="0">
                <a:solidFill>
                  <a:srgbClr val="242424"/>
                </a:solidFill>
                <a:cs typeface="Century Gothic"/>
              </a:rPr>
              <a:t> </a:t>
            </a:r>
            <a:r>
              <a:rPr lang="en-US" sz="2000" dirty="0">
                <a:solidFill>
                  <a:srgbClr val="242424"/>
                </a:solidFill>
                <a:cs typeface="Century Gothic"/>
              </a:rPr>
              <a:t>needs.</a:t>
            </a:r>
            <a:r>
              <a:rPr lang="en-US" sz="2000" dirty="0">
                <a:cs typeface="Century Gothic"/>
              </a:rPr>
              <a:t> </a:t>
            </a:r>
            <a:r>
              <a:rPr lang="en-US" sz="2000" u="sng" spc="-5" dirty="0">
                <a:solidFill>
                  <a:srgbClr val="046846"/>
                </a:solidFill>
                <a:uFill>
                  <a:solidFill>
                    <a:srgbClr val="046846"/>
                  </a:solidFill>
                </a:uFill>
                <a:cs typeface="Century Gothic"/>
                <a:hlinkClick r:id="rId3"/>
              </a:rPr>
              <a:t>http://www.careertech.org</a:t>
            </a:r>
            <a:endParaRPr lang="en-US" sz="2000" u="sng" dirty="0">
              <a:uFill>
                <a:solidFill>
                  <a:srgbClr val="046846"/>
                </a:solidFill>
              </a:uFill>
              <a:cs typeface="Century Gothic"/>
            </a:endParaRPr>
          </a:p>
          <a:p>
            <a:pPr marL="355600" lvl="1">
              <a:spcBef>
                <a:spcPts val="265"/>
              </a:spcBef>
            </a:pPr>
            <a:r>
              <a:rPr lang="en-US" sz="2000" spc="-5" dirty="0">
                <a:solidFill>
                  <a:srgbClr val="242424"/>
                </a:solidFill>
                <a:cs typeface="Century Gothic"/>
              </a:rPr>
              <a:t>Occupational Outlook</a:t>
            </a:r>
            <a:r>
              <a:rPr lang="en-US" sz="2000" spc="-65" dirty="0">
                <a:solidFill>
                  <a:srgbClr val="242424"/>
                </a:solidFill>
                <a:cs typeface="Century Gothic"/>
              </a:rPr>
              <a:t> </a:t>
            </a:r>
            <a:r>
              <a:rPr lang="en-US" sz="2000" dirty="0">
                <a:solidFill>
                  <a:srgbClr val="242424"/>
                </a:solidFill>
                <a:cs typeface="Century Gothic"/>
              </a:rPr>
              <a:t>Handbook</a:t>
            </a:r>
            <a:endParaRPr lang="en-US" sz="2000" dirty="0">
              <a:cs typeface="Century Gothic"/>
            </a:endParaRPr>
          </a:p>
          <a:p>
            <a:pPr marL="355600" lvl="2" indent="0">
              <a:spcBef>
                <a:spcPts val="265"/>
              </a:spcBef>
              <a:buNone/>
            </a:pPr>
            <a:r>
              <a:rPr lang="en-US" sz="2000" dirty="0">
                <a:solidFill>
                  <a:srgbClr val="242424"/>
                </a:solidFill>
                <a:cs typeface="Century Gothic"/>
              </a:rPr>
              <a:t>The nation’s premier source for career</a:t>
            </a:r>
            <a:r>
              <a:rPr lang="en-US" sz="2000" spc="-204" dirty="0">
                <a:solidFill>
                  <a:srgbClr val="242424"/>
                </a:solidFill>
                <a:cs typeface="Century Gothic"/>
              </a:rPr>
              <a:t> </a:t>
            </a:r>
            <a:r>
              <a:rPr lang="en-US" sz="2000" dirty="0">
                <a:solidFill>
                  <a:srgbClr val="242424"/>
                </a:solidFill>
                <a:cs typeface="Century Gothic"/>
              </a:rPr>
              <a:t>information  </a:t>
            </a:r>
            <a:r>
              <a:rPr lang="en-US" sz="2000" u="sng" spc="-5" dirty="0">
                <a:solidFill>
                  <a:srgbClr val="046846"/>
                </a:solidFill>
                <a:uFill>
                  <a:solidFill>
                    <a:srgbClr val="046846"/>
                  </a:solidFill>
                </a:uFill>
                <a:cs typeface="Century Gothic"/>
                <a:hlinkClick r:id="rId4"/>
              </a:rPr>
              <a:t>http://bls.gov/ooh/</a:t>
            </a:r>
            <a:endParaRPr lang="en-US" sz="2000" u="sng" spc="-5" dirty="0">
              <a:uFill>
                <a:solidFill>
                  <a:srgbClr val="046846"/>
                </a:solidFill>
              </a:uFill>
              <a:cs typeface="Century Gothic"/>
            </a:endParaRPr>
          </a:p>
          <a:p>
            <a:pPr marL="355600" lvl="1">
              <a:spcBef>
                <a:spcPts val="265"/>
              </a:spcBef>
            </a:pPr>
            <a:r>
              <a:rPr lang="en-US" sz="2000" dirty="0">
                <a:solidFill>
                  <a:srgbClr val="242424"/>
                </a:solidFill>
                <a:cs typeface="Century Gothic"/>
              </a:rPr>
              <a:t>The Occupational </a:t>
            </a:r>
            <a:r>
              <a:rPr lang="en-US" sz="2000" spc="-5" dirty="0">
                <a:solidFill>
                  <a:srgbClr val="242424"/>
                </a:solidFill>
                <a:cs typeface="Century Gothic"/>
              </a:rPr>
              <a:t>Outlook </a:t>
            </a:r>
            <a:r>
              <a:rPr lang="en-US" sz="2000" dirty="0">
                <a:solidFill>
                  <a:srgbClr val="242424"/>
                </a:solidFill>
                <a:cs typeface="Century Gothic"/>
              </a:rPr>
              <a:t>Handbook Teacher’s</a:t>
            </a:r>
            <a:r>
              <a:rPr lang="en-US" sz="2000" spc="-180" dirty="0">
                <a:solidFill>
                  <a:srgbClr val="242424"/>
                </a:solidFill>
                <a:cs typeface="Century Gothic"/>
              </a:rPr>
              <a:t> </a:t>
            </a:r>
            <a:r>
              <a:rPr lang="en-US" sz="2000" spc="-5" dirty="0">
                <a:solidFill>
                  <a:srgbClr val="242424"/>
                </a:solidFill>
                <a:cs typeface="Century Gothic"/>
              </a:rPr>
              <a:t>Guide  </a:t>
            </a:r>
            <a:r>
              <a:rPr lang="en-US" sz="2000" dirty="0">
                <a:solidFill>
                  <a:srgbClr val="242424"/>
                </a:solidFill>
                <a:cs typeface="Century Gothic"/>
              </a:rPr>
              <a:t>To assist the students </a:t>
            </a:r>
            <a:r>
              <a:rPr lang="en-US" sz="2000" spc="-5" dirty="0">
                <a:solidFill>
                  <a:srgbClr val="242424"/>
                </a:solidFill>
                <a:cs typeface="Century Gothic"/>
              </a:rPr>
              <a:t>with </a:t>
            </a:r>
            <a:r>
              <a:rPr lang="en-US" sz="2000" dirty="0">
                <a:solidFill>
                  <a:srgbClr val="242424"/>
                </a:solidFill>
                <a:cs typeface="Century Gothic"/>
              </a:rPr>
              <a:t>their career search.  </a:t>
            </a:r>
            <a:r>
              <a:rPr lang="en-US" sz="2000" u="sng" spc="-5" dirty="0">
                <a:solidFill>
                  <a:srgbClr val="046846"/>
                </a:solidFill>
                <a:uFill>
                  <a:solidFill>
                    <a:srgbClr val="046846"/>
                  </a:solidFill>
                </a:uFill>
                <a:cs typeface="Century Gothic"/>
                <a:hlinkClick r:id="rId5"/>
              </a:rPr>
              <a:t>http://www.bls.gov/ooh/About/Teachers-Guide.htm</a:t>
            </a:r>
            <a:endParaRPr lang="en-US" sz="2000" dirty="0">
              <a:cs typeface="Century Gothic"/>
            </a:endParaRPr>
          </a:p>
          <a:p>
            <a:endParaRPr lang="en-US" sz="2000" dirty="0"/>
          </a:p>
        </p:txBody>
      </p:sp>
    </p:spTree>
    <p:extLst>
      <p:ext uri="{BB962C8B-B14F-4D97-AF65-F5344CB8AC3E}">
        <p14:creationId xmlns:p14="http://schemas.microsoft.com/office/powerpoint/2010/main" val="11454104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B2429-887F-492A-9F67-CED822DF99B7}"/>
              </a:ext>
            </a:extLst>
          </p:cNvPr>
          <p:cNvSpPr>
            <a:spLocks noGrp="1"/>
          </p:cNvSpPr>
          <p:nvPr>
            <p:ph type="title"/>
          </p:nvPr>
        </p:nvSpPr>
        <p:spPr/>
        <p:txBody>
          <a:bodyPr/>
          <a:lstStyle/>
          <a:p>
            <a:r>
              <a:rPr lang="en-US" dirty="0"/>
              <a:t>References and Resources</a:t>
            </a:r>
          </a:p>
        </p:txBody>
      </p:sp>
      <p:sp>
        <p:nvSpPr>
          <p:cNvPr id="5" name="Content Placeholder 4">
            <a:extLst>
              <a:ext uri="{FF2B5EF4-FFF2-40B4-BE49-F238E27FC236}">
                <a16:creationId xmlns:a16="http://schemas.microsoft.com/office/drawing/2014/main" id="{44C018F5-383D-4E1F-AD3A-FFDBCD25B0C0}"/>
              </a:ext>
            </a:extLst>
          </p:cNvPr>
          <p:cNvSpPr>
            <a:spLocks noGrp="1"/>
          </p:cNvSpPr>
          <p:nvPr>
            <p:ph sz="half" idx="1"/>
          </p:nvPr>
        </p:nvSpPr>
        <p:spPr/>
        <p:txBody>
          <a:bodyPr/>
          <a:lstStyle/>
          <a:p>
            <a:pPr marR="5080" lvl="1">
              <a:spcBef>
                <a:spcPts val="265"/>
              </a:spcBef>
            </a:pPr>
            <a:r>
              <a:rPr lang="en-US" sz="2000" dirty="0">
                <a:solidFill>
                  <a:srgbClr val="242424"/>
                </a:solidFill>
                <a:cs typeface="Century Gothic"/>
              </a:rPr>
              <a:t>The Texas </a:t>
            </a:r>
            <a:r>
              <a:rPr lang="en-US" sz="2000" spc="-5" dirty="0">
                <a:solidFill>
                  <a:srgbClr val="242424"/>
                </a:solidFill>
                <a:cs typeface="Century Gothic"/>
              </a:rPr>
              <a:t>Work Prep </a:t>
            </a:r>
            <a:r>
              <a:rPr lang="en-US" sz="2000" dirty="0">
                <a:solidFill>
                  <a:srgbClr val="242424"/>
                </a:solidFill>
                <a:cs typeface="Century Gothic"/>
              </a:rPr>
              <a:t>Learning Management </a:t>
            </a:r>
            <a:r>
              <a:rPr lang="en-US" sz="2000" spc="-5" dirty="0">
                <a:solidFill>
                  <a:srgbClr val="242424"/>
                </a:solidFill>
                <a:cs typeface="Century Gothic"/>
              </a:rPr>
              <a:t>System </a:t>
            </a:r>
            <a:r>
              <a:rPr lang="en-US" sz="2000" spc="-10" dirty="0">
                <a:solidFill>
                  <a:srgbClr val="242424"/>
                </a:solidFill>
                <a:cs typeface="Century Gothic"/>
              </a:rPr>
              <a:t>(LMS) </a:t>
            </a:r>
            <a:r>
              <a:rPr lang="en-US" sz="2000" dirty="0">
                <a:solidFill>
                  <a:srgbClr val="242424"/>
                </a:solidFill>
                <a:cs typeface="Century Gothic"/>
              </a:rPr>
              <a:t>designed </a:t>
            </a:r>
            <a:r>
              <a:rPr lang="en-US" sz="2000" spc="-5" dirty="0">
                <a:solidFill>
                  <a:srgbClr val="242424"/>
                </a:solidFill>
                <a:cs typeface="Century Gothic"/>
              </a:rPr>
              <a:t>and </a:t>
            </a:r>
            <a:r>
              <a:rPr lang="en-US" sz="2000" dirty="0">
                <a:solidFill>
                  <a:srgbClr val="242424"/>
                </a:solidFill>
                <a:cs typeface="Century Gothic"/>
              </a:rPr>
              <a:t>hosted </a:t>
            </a:r>
            <a:r>
              <a:rPr lang="en-US" sz="2000" spc="-5" dirty="0">
                <a:solidFill>
                  <a:srgbClr val="242424"/>
                </a:solidFill>
                <a:cs typeface="Century Gothic"/>
              </a:rPr>
              <a:t>by </a:t>
            </a:r>
            <a:r>
              <a:rPr lang="en-US" sz="2000" dirty="0">
                <a:solidFill>
                  <a:srgbClr val="242424"/>
                </a:solidFill>
                <a:cs typeface="Century Gothic"/>
              </a:rPr>
              <a:t>the Texas </a:t>
            </a:r>
            <a:r>
              <a:rPr lang="en-US" sz="2000" spc="-5" dirty="0">
                <a:solidFill>
                  <a:srgbClr val="242424"/>
                </a:solidFill>
                <a:cs typeface="Century Gothic"/>
              </a:rPr>
              <a:t>Workforce </a:t>
            </a:r>
            <a:r>
              <a:rPr lang="en-US" sz="2000" dirty="0">
                <a:solidFill>
                  <a:srgbClr val="242424"/>
                </a:solidFill>
                <a:cs typeface="Century Gothic"/>
              </a:rPr>
              <a:t>Commission.  The Job </a:t>
            </a:r>
            <a:r>
              <a:rPr lang="en-US" sz="2000" spc="-5" dirty="0">
                <a:solidFill>
                  <a:srgbClr val="242424"/>
                </a:solidFill>
                <a:cs typeface="Century Gothic"/>
              </a:rPr>
              <a:t>Hunter’s Guide </a:t>
            </a:r>
            <a:r>
              <a:rPr lang="en-US" sz="2000" dirty="0">
                <a:solidFill>
                  <a:srgbClr val="242424"/>
                </a:solidFill>
                <a:cs typeface="Century Gothic"/>
              </a:rPr>
              <a:t>Course – This course </a:t>
            </a:r>
            <a:r>
              <a:rPr lang="en-US" sz="2000" spc="-5" dirty="0">
                <a:solidFill>
                  <a:srgbClr val="242424"/>
                </a:solidFill>
                <a:cs typeface="Century Gothic"/>
              </a:rPr>
              <a:t>will </a:t>
            </a:r>
            <a:r>
              <a:rPr lang="en-US" sz="2000" dirty="0">
                <a:solidFill>
                  <a:srgbClr val="242424"/>
                </a:solidFill>
                <a:cs typeface="Century Gothic"/>
              </a:rPr>
              <a:t>allow the student to gain knowledge </a:t>
            </a:r>
            <a:r>
              <a:rPr lang="en-US" sz="2000" spc="-5" dirty="0">
                <a:solidFill>
                  <a:srgbClr val="242424"/>
                </a:solidFill>
                <a:cs typeface="Century Gothic"/>
              </a:rPr>
              <a:t>and </a:t>
            </a:r>
            <a:r>
              <a:rPr lang="en-US" sz="2000" dirty="0">
                <a:solidFill>
                  <a:srgbClr val="242424"/>
                </a:solidFill>
                <a:cs typeface="Century Gothic"/>
              </a:rPr>
              <a:t>skills to </a:t>
            </a:r>
            <a:r>
              <a:rPr lang="en-US" sz="2000" spc="-5" dirty="0">
                <a:solidFill>
                  <a:srgbClr val="242424"/>
                </a:solidFill>
                <a:cs typeface="Century Gothic"/>
              </a:rPr>
              <a:t>attain</a:t>
            </a:r>
            <a:r>
              <a:rPr lang="en-US" sz="2000" spc="-215" dirty="0">
                <a:solidFill>
                  <a:srgbClr val="242424"/>
                </a:solidFill>
                <a:cs typeface="Century Gothic"/>
              </a:rPr>
              <a:t> </a:t>
            </a:r>
            <a:r>
              <a:rPr lang="en-US" sz="2000" dirty="0">
                <a:solidFill>
                  <a:srgbClr val="242424"/>
                </a:solidFill>
                <a:cs typeface="Century Gothic"/>
              </a:rPr>
              <a:t>employment.  The course is </a:t>
            </a:r>
            <a:r>
              <a:rPr lang="en-US" sz="2000" spc="-5" dirty="0">
                <a:solidFill>
                  <a:srgbClr val="242424"/>
                </a:solidFill>
                <a:cs typeface="Century Gothic"/>
              </a:rPr>
              <a:t>approximately </a:t>
            </a:r>
            <a:r>
              <a:rPr lang="en-US" sz="2000" dirty="0">
                <a:solidFill>
                  <a:srgbClr val="242424"/>
                </a:solidFill>
                <a:cs typeface="Century Gothic"/>
              </a:rPr>
              <a:t>an hour </a:t>
            </a:r>
            <a:r>
              <a:rPr lang="en-US" sz="2000" spc="-5" dirty="0">
                <a:solidFill>
                  <a:srgbClr val="242424"/>
                </a:solidFill>
                <a:cs typeface="Century Gothic"/>
              </a:rPr>
              <a:t>and </a:t>
            </a:r>
            <a:r>
              <a:rPr lang="en-US" sz="2000" dirty="0">
                <a:solidFill>
                  <a:srgbClr val="242424"/>
                </a:solidFill>
                <a:cs typeface="Century Gothic"/>
              </a:rPr>
              <a:t>a half long. </a:t>
            </a:r>
            <a:r>
              <a:rPr lang="en-US" sz="2000" spc="-5" dirty="0">
                <a:solidFill>
                  <a:srgbClr val="242424"/>
                </a:solidFill>
                <a:cs typeface="Century Gothic"/>
              </a:rPr>
              <a:t>Students will </a:t>
            </a:r>
            <a:r>
              <a:rPr lang="en-US" sz="2000" dirty="0">
                <a:solidFill>
                  <a:srgbClr val="242424"/>
                </a:solidFill>
                <a:cs typeface="Century Gothic"/>
              </a:rPr>
              <a:t>receive a certificate upon completion of this  course. Certificate can be printed </a:t>
            </a:r>
            <a:r>
              <a:rPr lang="en-US" sz="2000" spc="-5" dirty="0">
                <a:solidFill>
                  <a:srgbClr val="242424"/>
                </a:solidFill>
                <a:cs typeface="Century Gothic"/>
              </a:rPr>
              <a:t>and added </a:t>
            </a:r>
            <a:r>
              <a:rPr lang="en-US" sz="2000" dirty="0">
                <a:solidFill>
                  <a:srgbClr val="242424"/>
                </a:solidFill>
                <a:cs typeface="Century Gothic"/>
              </a:rPr>
              <a:t>to their professional portfolio.  </a:t>
            </a:r>
            <a:r>
              <a:rPr lang="en-US" sz="2000" u="sng" spc="-5" dirty="0">
                <a:solidFill>
                  <a:srgbClr val="046846"/>
                </a:solidFill>
                <a:uFill>
                  <a:solidFill>
                    <a:srgbClr val="046846"/>
                  </a:solidFill>
                </a:uFill>
                <a:cs typeface="Century Gothic"/>
                <a:hlinkClick r:id="rId2"/>
              </a:rPr>
              <a:t>https://www.texasworkprep.com/texasworkprep.htm</a:t>
            </a:r>
            <a:endParaRPr lang="en-US" sz="2000" dirty="0">
              <a:cs typeface="Century Gothic"/>
            </a:endParaRPr>
          </a:p>
          <a:p>
            <a:pPr marL="12700">
              <a:spcBef>
                <a:spcPts val="265"/>
              </a:spcBef>
            </a:pPr>
            <a:r>
              <a:rPr lang="en-US" sz="2000" dirty="0">
                <a:solidFill>
                  <a:srgbClr val="242424"/>
                </a:solidFill>
                <a:cs typeface="Century Gothic"/>
              </a:rPr>
              <a:t>YouTube™:</a:t>
            </a:r>
            <a:endParaRPr lang="en-US" sz="2000" dirty="0">
              <a:cs typeface="Century Gothic"/>
            </a:endParaRPr>
          </a:p>
          <a:p>
            <a:pPr lvl="1">
              <a:spcBef>
                <a:spcPts val="265"/>
              </a:spcBef>
            </a:pPr>
            <a:r>
              <a:rPr lang="en-US" sz="2000" spc="-5" dirty="0">
                <a:solidFill>
                  <a:srgbClr val="242424"/>
                </a:solidFill>
                <a:cs typeface="Century Gothic"/>
              </a:rPr>
              <a:t>How </a:t>
            </a:r>
            <a:r>
              <a:rPr lang="en-US" sz="2000" dirty="0">
                <a:solidFill>
                  <a:srgbClr val="242424"/>
                </a:solidFill>
                <a:cs typeface="Century Gothic"/>
              </a:rPr>
              <a:t>to Succeed in the</a:t>
            </a:r>
            <a:r>
              <a:rPr lang="en-US" sz="2000" spc="-85" dirty="0">
                <a:solidFill>
                  <a:srgbClr val="242424"/>
                </a:solidFill>
                <a:cs typeface="Century Gothic"/>
              </a:rPr>
              <a:t> </a:t>
            </a:r>
            <a:r>
              <a:rPr lang="en-US" sz="2000" spc="-5" dirty="0">
                <a:solidFill>
                  <a:srgbClr val="242424"/>
                </a:solidFill>
                <a:cs typeface="Century Gothic"/>
              </a:rPr>
              <a:t>Workplace</a:t>
            </a:r>
            <a:endParaRPr lang="en-US" sz="2000" dirty="0">
              <a:cs typeface="Century Gothic"/>
            </a:endParaRPr>
          </a:p>
          <a:p>
            <a:pPr marR="24130" lvl="1">
              <a:spcBef>
                <a:spcPts val="265"/>
              </a:spcBef>
              <a:buClr>
                <a:srgbClr val="FFF1CC"/>
              </a:buClr>
              <a:buSzPct val="68181"/>
              <a:tabLst>
                <a:tab pos="0" algn="l"/>
              </a:tabLst>
            </a:pPr>
            <a:r>
              <a:rPr lang="en-US" sz="2000" dirty="0">
                <a:solidFill>
                  <a:srgbClr val="242424"/>
                </a:solidFill>
                <a:cs typeface="Century Gothic"/>
              </a:rPr>
              <a:t>Russ</a:t>
            </a:r>
            <a:r>
              <a:rPr lang="en-US" sz="2000" spc="-50" dirty="0">
                <a:solidFill>
                  <a:srgbClr val="242424"/>
                </a:solidFill>
                <a:cs typeface="Century Gothic"/>
              </a:rPr>
              <a:t> </a:t>
            </a:r>
            <a:r>
              <a:rPr lang="en-US" sz="2000" dirty="0">
                <a:solidFill>
                  <a:srgbClr val="242424"/>
                </a:solidFill>
                <a:cs typeface="Century Gothic"/>
              </a:rPr>
              <a:t>Mitchell</a:t>
            </a:r>
            <a:r>
              <a:rPr lang="en-US" sz="2000" spc="-5" dirty="0">
                <a:solidFill>
                  <a:srgbClr val="242424"/>
                </a:solidFill>
                <a:cs typeface="Century Gothic"/>
              </a:rPr>
              <a:t> and</a:t>
            </a:r>
            <a:r>
              <a:rPr lang="en-US" sz="2000" spc="-15" dirty="0">
                <a:solidFill>
                  <a:srgbClr val="242424"/>
                </a:solidFill>
                <a:cs typeface="Century Gothic"/>
              </a:rPr>
              <a:t> </a:t>
            </a:r>
            <a:r>
              <a:rPr lang="en-US" sz="2000" dirty="0">
                <a:solidFill>
                  <a:srgbClr val="242424"/>
                </a:solidFill>
                <a:cs typeface="Century Gothic"/>
              </a:rPr>
              <a:t>Rebecca</a:t>
            </a:r>
            <a:r>
              <a:rPr lang="en-US" sz="2000" spc="-50" dirty="0">
                <a:solidFill>
                  <a:srgbClr val="242424"/>
                </a:solidFill>
                <a:cs typeface="Century Gothic"/>
              </a:rPr>
              <a:t> </a:t>
            </a:r>
            <a:r>
              <a:rPr lang="en-US" sz="2000" dirty="0">
                <a:solidFill>
                  <a:srgbClr val="242424"/>
                </a:solidFill>
                <a:cs typeface="Century Gothic"/>
              </a:rPr>
              <a:t>Jarvis</a:t>
            </a:r>
            <a:r>
              <a:rPr lang="en-US" sz="2000" spc="-35" dirty="0">
                <a:solidFill>
                  <a:srgbClr val="242424"/>
                </a:solidFill>
                <a:cs typeface="Century Gothic"/>
              </a:rPr>
              <a:t> </a:t>
            </a:r>
            <a:r>
              <a:rPr lang="en-US" sz="2000" dirty="0">
                <a:solidFill>
                  <a:srgbClr val="242424"/>
                </a:solidFill>
                <a:cs typeface="Century Gothic"/>
              </a:rPr>
              <a:t>discuss</a:t>
            </a:r>
            <a:r>
              <a:rPr lang="en-US" sz="2000" spc="-50" dirty="0">
                <a:solidFill>
                  <a:srgbClr val="242424"/>
                </a:solidFill>
                <a:cs typeface="Century Gothic"/>
              </a:rPr>
              <a:t> </a:t>
            </a:r>
            <a:r>
              <a:rPr lang="en-US" sz="2000" spc="-5" dirty="0">
                <a:solidFill>
                  <a:srgbClr val="242424"/>
                </a:solidFill>
                <a:cs typeface="Century Gothic"/>
              </a:rPr>
              <a:t>ways</a:t>
            </a:r>
            <a:r>
              <a:rPr lang="en-US" sz="2000" spc="-10" dirty="0">
                <a:solidFill>
                  <a:srgbClr val="242424"/>
                </a:solidFill>
                <a:cs typeface="Century Gothic"/>
              </a:rPr>
              <a:t> </a:t>
            </a:r>
            <a:r>
              <a:rPr lang="en-US" sz="2000" dirty="0">
                <a:solidFill>
                  <a:srgbClr val="242424"/>
                </a:solidFill>
                <a:cs typeface="Century Gothic"/>
              </a:rPr>
              <a:t>to</a:t>
            </a:r>
            <a:r>
              <a:rPr lang="en-US" sz="2000" spc="-5" dirty="0">
                <a:solidFill>
                  <a:srgbClr val="242424"/>
                </a:solidFill>
                <a:cs typeface="Century Gothic"/>
              </a:rPr>
              <a:t> </a:t>
            </a:r>
            <a:r>
              <a:rPr lang="en-US" sz="2000" dirty="0">
                <a:solidFill>
                  <a:srgbClr val="242424"/>
                </a:solidFill>
                <a:cs typeface="Century Gothic"/>
              </a:rPr>
              <a:t>become</a:t>
            </a:r>
            <a:r>
              <a:rPr lang="en-US" sz="2000" spc="-10" dirty="0">
                <a:solidFill>
                  <a:srgbClr val="242424"/>
                </a:solidFill>
                <a:cs typeface="Century Gothic"/>
              </a:rPr>
              <a:t> </a:t>
            </a:r>
            <a:r>
              <a:rPr lang="en-US" sz="2000" dirty="0">
                <a:solidFill>
                  <a:srgbClr val="242424"/>
                </a:solidFill>
                <a:cs typeface="Century Gothic"/>
              </a:rPr>
              <a:t>a</a:t>
            </a:r>
            <a:r>
              <a:rPr lang="en-US" sz="2000" spc="-10" dirty="0">
                <a:solidFill>
                  <a:srgbClr val="242424"/>
                </a:solidFill>
                <a:cs typeface="Century Gothic"/>
              </a:rPr>
              <a:t> </a:t>
            </a:r>
            <a:r>
              <a:rPr lang="en-US" sz="2000" dirty="0">
                <a:solidFill>
                  <a:srgbClr val="242424"/>
                </a:solidFill>
                <a:cs typeface="Century Gothic"/>
              </a:rPr>
              <a:t>professional</a:t>
            </a:r>
            <a:r>
              <a:rPr lang="en-US" sz="2000" spc="-30" dirty="0">
                <a:solidFill>
                  <a:srgbClr val="242424"/>
                </a:solidFill>
                <a:cs typeface="Century Gothic"/>
              </a:rPr>
              <a:t> </a:t>
            </a:r>
            <a:r>
              <a:rPr lang="en-US" sz="2000" dirty="0">
                <a:solidFill>
                  <a:srgbClr val="242424"/>
                </a:solidFill>
                <a:cs typeface="Century Gothic"/>
              </a:rPr>
              <a:t>success</a:t>
            </a:r>
            <a:r>
              <a:rPr lang="en-US" sz="2000" spc="-50" dirty="0">
                <a:solidFill>
                  <a:srgbClr val="242424"/>
                </a:solidFill>
                <a:cs typeface="Century Gothic"/>
              </a:rPr>
              <a:t> </a:t>
            </a:r>
            <a:r>
              <a:rPr lang="en-US" sz="2000" spc="-5" dirty="0">
                <a:solidFill>
                  <a:srgbClr val="242424"/>
                </a:solidFill>
                <a:cs typeface="Century Gothic"/>
              </a:rPr>
              <a:t>with </a:t>
            </a:r>
            <a:r>
              <a:rPr lang="en-US" sz="2000" dirty="0">
                <a:solidFill>
                  <a:srgbClr val="242424"/>
                </a:solidFill>
                <a:cs typeface="Century Gothic"/>
              </a:rPr>
              <a:t>CBS News</a:t>
            </a:r>
            <a:r>
              <a:rPr lang="en-US" sz="2000" spc="-10" dirty="0">
                <a:solidFill>
                  <a:srgbClr val="242424"/>
                </a:solidFill>
                <a:cs typeface="Century Gothic"/>
              </a:rPr>
              <a:t> </a:t>
            </a:r>
            <a:r>
              <a:rPr lang="en-US" sz="2000" dirty="0">
                <a:solidFill>
                  <a:srgbClr val="242424"/>
                </a:solidFill>
                <a:cs typeface="Century Gothic"/>
              </a:rPr>
              <a:t>financial</a:t>
            </a:r>
            <a:r>
              <a:rPr lang="en-US" sz="2000" spc="-20" dirty="0">
                <a:solidFill>
                  <a:srgbClr val="242424"/>
                </a:solidFill>
                <a:cs typeface="Century Gothic"/>
              </a:rPr>
              <a:t> </a:t>
            </a:r>
            <a:r>
              <a:rPr lang="en-US" sz="2000" dirty="0">
                <a:solidFill>
                  <a:srgbClr val="242424"/>
                </a:solidFill>
                <a:cs typeface="Century Gothic"/>
              </a:rPr>
              <a:t>contributor  Carmen </a:t>
            </a:r>
            <a:r>
              <a:rPr lang="en-US" sz="2000" spc="-5" dirty="0">
                <a:solidFill>
                  <a:srgbClr val="242424"/>
                </a:solidFill>
                <a:cs typeface="Century Gothic"/>
              </a:rPr>
              <a:t>Wong</a:t>
            </a:r>
            <a:r>
              <a:rPr lang="en-US" sz="2000" spc="-40" dirty="0">
                <a:solidFill>
                  <a:srgbClr val="242424"/>
                </a:solidFill>
                <a:cs typeface="Century Gothic"/>
              </a:rPr>
              <a:t> </a:t>
            </a:r>
            <a:r>
              <a:rPr lang="en-US" sz="2000" dirty="0">
                <a:solidFill>
                  <a:srgbClr val="242424"/>
                </a:solidFill>
                <a:cs typeface="Century Gothic"/>
              </a:rPr>
              <a:t>Ulrich.</a:t>
            </a:r>
            <a:r>
              <a:rPr lang="en-US" sz="2000" dirty="0">
                <a:cs typeface="Century Gothic"/>
              </a:rPr>
              <a:t> </a:t>
            </a:r>
            <a:r>
              <a:rPr lang="en-US" sz="2000" spc="-5" dirty="0">
                <a:solidFill>
                  <a:srgbClr val="242424"/>
                </a:solidFill>
                <a:cs typeface="Century Gothic"/>
                <a:hlinkClick r:id="rId3"/>
              </a:rPr>
              <a:t>http://youtu.be/v4btmhXVXZo</a:t>
            </a:r>
            <a:endParaRPr lang="en-US" sz="2000" dirty="0">
              <a:cs typeface="Century Gothic"/>
            </a:endParaRPr>
          </a:p>
          <a:p>
            <a:endParaRPr lang="en-US" sz="2000" dirty="0"/>
          </a:p>
        </p:txBody>
      </p:sp>
    </p:spTree>
    <p:extLst>
      <p:ext uri="{BB962C8B-B14F-4D97-AF65-F5344CB8AC3E}">
        <p14:creationId xmlns:p14="http://schemas.microsoft.com/office/powerpoint/2010/main" val="3121782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522A2-CB38-41DA-862E-A163B0B3845A}"/>
              </a:ext>
            </a:extLst>
          </p:cNvPr>
          <p:cNvSpPr>
            <a:spLocks noGrp="1"/>
          </p:cNvSpPr>
          <p:nvPr>
            <p:ph type="title"/>
          </p:nvPr>
        </p:nvSpPr>
        <p:spPr/>
        <p:txBody>
          <a:bodyPr/>
          <a:lstStyle/>
          <a:p>
            <a:r>
              <a:rPr lang="en-US" dirty="0"/>
              <a:t>Career Planning</a:t>
            </a:r>
          </a:p>
        </p:txBody>
      </p:sp>
      <p:sp>
        <p:nvSpPr>
          <p:cNvPr id="4" name="Content Placeholder 3">
            <a:extLst>
              <a:ext uri="{FF2B5EF4-FFF2-40B4-BE49-F238E27FC236}">
                <a16:creationId xmlns:a16="http://schemas.microsoft.com/office/drawing/2014/main" id="{97CEEA48-6D54-409C-8C86-E7DF7BFB44A0}"/>
              </a:ext>
            </a:extLst>
          </p:cNvPr>
          <p:cNvSpPr>
            <a:spLocks noGrp="1"/>
          </p:cNvSpPr>
          <p:nvPr>
            <p:ph sz="half" idx="1"/>
          </p:nvPr>
        </p:nvSpPr>
        <p:spPr>
          <a:xfrm>
            <a:off x="740664" y="1420420"/>
            <a:ext cx="11055750" cy="1755399"/>
          </a:xfrm>
        </p:spPr>
        <p:txBody>
          <a:bodyPr/>
          <a:lstStyle/>
          <a:p>
            <a:pPr lvl="1"/>
            <a:r>
              <a:rPr lang="en-US" dirty="0"/>
              <a:t>The job market is constantly  changing</a:t>
            </a:r>
          </a:p>
          <a:p>
            <a:pPr lvl="1"/>
            <a:r>
              <a:rPr lang="en-US" dirty="0"/>
              <a:t>New job skills are needed</a:t>
            </a:r>
          </a:p>
          <a:p>
            <a:pPr lvl="1"/>
            <a:r>
              <a:rPr lang="en-US" dirty="0"/>
              <a:t>More skills, training, or education  required = more income</a:t>
            </a:r>
          </a:p>
          <a:p>
            <a:pPr lvl="1"/>
            <a:endParaRPr lang="en-US" dirty="0"/>
          </a:p>
          <a:p>
            <a:endParaRPr lang="en-US" dirty="0"/>
          </a:p>
        </p:txBody>
      </p:sp>
      <p:sp>
        <p:nvSpPr>
          <p:cNvPr id="5" name="Text Placeholder 6">
            <a:extLst>
              <a:ext uri="{FF2B5EF4-FFF2-40B4-BE49-F238E27FC236}">
                <a16:creationId xmlns:a16="http://schemas.microsoft.com/office/drawing/2014/main" id="{CD10F6AC-6793-4F46-988A-1527D9356BD3}"/>
              </a:ext>
            </a:extLst>
          </p:cNvPr>
          <p:cNvSpPr txBox="1">
            <a:spLocks/>
          </p:cNvSpPr>
          <p:nvPr/>
        </p:nvSpPr>
        <p:spPr>
          <a:xfrm>
            <a:off x="740664" y="3682182"/>
            <a:ext cx="9907671" cy="673508"/>
          </a:xfrm>
          <a:prstGeom prst="rect">
            <a:avLst/>
          </a:prstGeom>
        </p:spPr>
        <p:txBody>
          <a:bodyPr lIns="0" tIns="0" rIns="0" bIns="0" anchor="ctr">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889000" algn="ctr"/>
            <a:r>
              <a:rPr lang="en-US" sz="3600" dirty="0">
                <a:hlinkClick r:id="rId3"/>
              </a:rPr>
              <a:t>CTE: Making the Difference</a:t>
            </a:r>
            <a:endParaRPr lang="en-US" sz="3600" dirty="0"/>
          </a:p>
        </p:txBody>
      </p:sp>
      <p:sp>
        <p:nvSpPr>
          <p:cNvPr id="6" name="Content Placeholder 3">
            <a:extLst>
              <a:ext uri="{FF2B5EF4-FFF2-40B4-BE49-F238E27FC236}">
                <a16:creationId xmlns:a16="http://schemas.microsoft.com/office/drawing/2014/main" id="{C4E19BBD-3235-4F75-A88A-3F9D02E4FF4F}"/>
              </a:ext>
            </a:extLst>
          </p:cNvPr>
          <p:cNvSpPr txBox="1">
            <a:spLocks/>
          </p:cNvSpPr>
          <p:nvPr/>
        </p:nvSpPr>
        <p:spPr>
          <a:xfrm>
            <a:off x="737880" y="4399338"/>
            <a:ext cx="9907671" cy="67350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dirty="0"/>
              <a:t>Click on text above</a:t>
            </a:r>
          </a:p>
        </p:txBody>
      </p:sp>
    </p:spTree>
    <p:extLst>
      <p:ext uri="{BB962C8B-B14F-4D97-AF65-F5344CB8AC3E}">
        <p14:creationId xmlns:p14="http://schemas.microsoft.com/office/powerpoint/2010/main" val="2654782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B5047-608B-4729-9A40-1F371D103277}"/>
              </a:ext>
            </a:extLst>
          </p:cNvPr>
          <p:cNvSpPr>
            <a:spLocks noGrp="1"/>
          </p:cNvSpPr>
          <p:nvPr>
            <p:ph type="title"/>
          </p:nvPr>
        </p:nvSpPr>
        <p:spPr/>
        <p:txBody>
          <a:bodyPr/>
          <a:lstStyle/>
          <a:p>
            <a:r>
              <a:rPr lang="en-US" dirty="0"/>
              <a:t>CTE: Making the Difference</a:t>
            </a:r>
          </a:p>
        </p:txBody>
      </p:sp>
      <p:sp>
        <p:nvSpPr>
          <p:cNvPr id="3" name="Content Placeholder 2">
            <a:extLst>
              <a:ext uri="{FF2B5EF4-FFF2-40B4-BE49-F238E27FC236}">
                <a16:creationId xmlns:a16="http://schemas.microsoft.com/office/drawing/2014/main" id="{A72AC733-924E-4AB4-B518-EE19D2209F04}"/>
              </a:ext>
            </a:extLst>
          </p:cNvPr>
          <p:cNvSpPr>
            <a:spLocks noGrp="1"/>
          </p:cNvSpPr>
          <p:nvPr>
            <p:ph sz="half" idx="1"/>
          </p:nvPr>
        </p:nvSpPr>
        <p:spPr/>
        <p:txBody>
          <a:bodyPr/>
          <a:lstStyle/>
          <a:p>
            <a:r>
              <a:rPr lang="en-US" dirty="0"/>
              <a:t>Focuses on consumer practices and  responsibilities, the money  management process, decision-  making skills, impact of technology,  and preparation for human services  careers.</a:t>
            </a:r>
          </a:p>
          <a:p>
            <a:pPr lvl="1"/>
            <a:endParaRPr lang="en-US" dirty="0"/>
          </a:p>
          <a:p>
            <a:pPr lvl="1"/>
            <a:endParaRPr lang="en-US" dirty="0"/>
          </a:p>
          <a:p>
            <a:endParaRPr lang="en-US" dirty="0"/>
          </a:p>
        </p:txBody>
      </p:sp>
    </p:spTree>
    <p:extLst>
      <p:ext uri="{BB962C8B-B14F-4D97-AF65-F5344CB8AC3E}">
        <p14:creationId xmlns:p14="http://schemas.microsoft.com/office/powerpoint/2010/main" val="3286863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5D9E0-4DC0-45D1-ADF2-F71AA9712497}"/>
              </a:ext>
            </a:extLst>
          </p:cNvPr>
          <p:cNvSpPr>
            <a:spLocks noGrp="1"/>
          </p:cNvSpPr>
          <p:nvPr>
            <p:ph type="title"/>
          </p:nvPr>
        </p:nvSpPr>
        <p:spPr/>
        <p:txBody>
          <a:bodyPr/>
          <a:lstStyle/>
          <a:p>
            <a:r>
              <a:rPr lang="en-US" dirty="0"/>
              <a:t>Human Services</a:t>
            </a:r>
          </a:p>
        </p:txBody>
      </p:sp>
      <p:sp>
        <p:nvSpPr>
          <p:cNvPr id="5" name="Rectangle 4">
            <a:extLst>
              <a:ext uri="{FF2B5EF4-FFF2-40B4-BE49-F238E27FC236}">
                <a16:creationId xmlns:a16="http://schemas.microsoft.com/office/drawing/2014/main" id="{85E3243E-6C76-4EF9-9528-40949272C7D4}"/>
              </a:ext>
            </a:extLst>
          </p:cNvPr>
          <p:cNvSpPr/>
          <p:nvPr/>
        </p:nvSpPr>
        <p:spPr>
          <a:xfrm>
            <a:off x="5292497" y="1365353"/>
            <a:ext cx="1887794" cy="876300"/>
          </a:xfrm>
          <a:prstGeom prst="rect">
            <a:avLst/>
          </a:prstGeom>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Principles of Human Services</a:t>
            </a:r>
          </a:p>
        </p:txBody>
      </p:sp>
      <p:sp>
        <p:nvSpPr>
          <p:cNvPr id="6" name="Rectangle 5">
            <a:extLst>
              <a:ext uri="{FF2B5EF4-FFF2-40B4-BE49-F238E27FC236}">
                <a16:creationId xmlns:a16="http://schemas.microsoft.com/office/drawing/2014/main" id="{B3A74F0D-5A12-4706-8DD5-B2956C217F42}"/>
              </a:ext>
            </a:extLst>
          </p:cNvPr>
          <p:cNvSpPr/>
          <p:nvPr/>
        </p:nvSpPr>
        <p:spPr>
          <a:xfrm>
            <a:off x="701336" y="2807115"/>
            <a:ext cx="1668233" cy="8763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Lifetime Nutrition and Wellness</a:t>
            </a:r>
          </a:p>
        </p:txBody>
      </p:sp>
      <p:sp>
        <p:nvSpPr>
          <p:cNvPr id="7" name="Rectangle 6">
            <a:extLst>
              <a:ext uri="{FF2B5EF4-FFF2-40B4-BE49-F238E27FC236}">
                <a16:creationId xmlns:a16="http://schemas.microsoft.com/office/drawing/2014/main" id="{05EC0133-3234-4DF3-B43A-4128AEBCFBA1}"/>
              </a:ext>
            </a:extLst>
          </p:cNvPr>
          <p:cNvSpPr/>
          <p:nvPr/>
        </p:nvSpPr>
        <p:spPr>
          <a:xfrm>
            <a:off x="2574381" y="2807115"/>
            <a:ext cx="1668233" cy="8763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Dollars and Sense</a:t>
            </a:r>
          </a:p>
        </p:txBody>
      </p:sp>
      <p:sp>
        <p:nvSpPr>
          <p:cNvPr id="8" name="Rectangle 7">
            <a:extLst>
              <a:ext uri="{FF2B5EF4-FFF2-40B4-BE49-F238E27FC236}">
                <a16:creationId xmlns:a16="http://schemas.microsoft.com/office/drawing/2014/main" id="{E53B6E3C-B157-4DFA-88B8-E4841E1D4619}"/>
              </a:ext>
            </a:extLst>
          </p:cNvPr>
          <p:cNvSpPr/>
          <p:nvPr/>
        </p:nvSpPr>
        <p:spPr>
          <a:xfrm>
            <a:off x="4447426" y="2807115"/>
            <a:ext cx="1668233" cy="8763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Interpersonal Studies</a:t>
            </a:r>
          </a:p>
        </p:txBody>
      </p:sp>
      <p:sp>
        <p:nvSpPr>
          <p:cNvPr id="9" name="Rectangle 8">
            <a:extLst>
              <a:ext uri="{FF2B5EF4-FFF2-40B4-BE49-F238E27FC236}">
                <a16:creationId xmlns:a16="http://schemas.microsoft.com/office/drawing/2014/main" id="{A4947605-F8FD-457A-82BA-35AA6006CBB7}"/>
              </a:ext>
            </a:extLst>
          </p:cNvPr>
          <p:cNvSpPr/>
          <p:nvPr/>
        </p:nvSpPr>
        <p:spPr>
          <a:xfrm>
            <a:off x="6320471" y="2807115"/>
            <a:ext cx="1668233" cy="8763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Child Development</a:t>
            </a:r>
          </a:p>
        </p:txBody>
      </p:sp>
      <p:sp>
        <p:nvSpPr>
          <p:cNvPr id="10" name="Rectangle 9">
            <a:extLst>
              <a:ext uri="{FF2B5EF4-FFF2-40B4-BE49-F238E27FC236}">
                <a16:creationId xmlns:a16="http://schemas.microsoft.com/office/drawing/2014/main" id="{108EFEF4-698C-454C-8A56-7C7710E7F6BB}"/>
              </a:ext>
            </a:extLst>
          </p:cNvPr>
          <p:cNvSpPr/>
          <p:nvPr/>
        </p:nvSpPr>
        <p:spPr>
          <a:xfrm>
            <a:off x="8193516" y="2807115"/>
            <a:ext cx="1668233" cy="8763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Family and Community Services</a:t>
            </a:r>
          </a:p>
        </p:txBody>
      </p:sp>
      <p:sp>
        <p:nvSpPr>
          <p:cNvPr id="11" name="Rectangle 10">
            <a:extLst>
              <a:ext uri="{FF2B5EF4-FFF2-40B4-BE49-F238E27FC236}">
                <a16:creationId xmlns:a16="http://schemas.microsoft.com/office/drawing/2014/main" id="{C253A7ED-75C8-46D0-9EA1-8F40E3F55685}"/>
              </a:ext>
            </a:extLst>
          </p:cNvPr>
          <p:cNvSpPr/>
          <p:nvPr/>
        </p:nvSpPr>
        <p:spPr>
          <a:xfrm>
            <a:off x="10066561" y="2807115"/>
            <a:ext cx="1668233" cy="8763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Introduction to Cosmetology</a:t>
            </a:r>
          </a:p>
        </p:txBody>
      </p:sp>
      <p:sp>
        <p:nvSpPr>
          <p:cNvPr id="12" name="TextBox 11">
            <a:extLst>
              <a:ext uri="{FF2B5EF4-FFF2-40B4-BE49-F238E27FC236}">
                <a16:creationId xmlns:a16="http://schemas.microsoft.com/office/drawing/2014/main" id="{597D1DE5-93E2-401B-8E89-E319BD483F9A}"/>
              </a:ext>
            </a:extLst>
          </p:cNvPr>
          <p:cNvSpPr txBox="1"/>
          <p:nvPr/>
        </p:nvSpPr>
        <p:spPr>
          <a:xfrm>
            <a:off x="701336" y="3706764"/>
            <a:ext cx="1668233" cy="523220"/>
          </a:xfrm>
          <a:prstGeom prst="rect">
            <a:avLst/>
          </a:prstGeom>
          <a:noFill/>
        </p:spPr>
        <p:txBody>
          <a:bodyPr wrap="square" rtlCol="0">
            <a:spAutoFit/>
          </a:bodyPr>
          <a:lstStyle/>
          <a:p>
            <a:pPr algn="ctr"/>
            <a:r>
              <a:rPr lang="en-US" sz="1400" dirty="0"/>
              <a:t>(may be added to any sequence)</a:t>
            </a:r>
          </a:p>
        </p:txBody>
      </p:sp>
      <p:sp>
        <p:nvSpPr>
          <p:cNvPr id="13" name="Rectangle 12">
            <a:extLst>
              <a:ext uri="{FF2B5EF4-FFF2-40B4-BE49-F238E27FC236}">
                <a16:creationId xmlns:a16="http://schemas.microsoft.com/office/drawing/2014/main" id="{D58A5EA5-5C76-4D1E-B958-8F47C64A8754}"/>
              </a:ext>
            </a:extLst>
          </p:cNvPr>
          <p:cNvSpPr/>
          <p:nvPr/>
        </p:nvSpPr>
        <p:spPr>
          <a:xfrm>
            <a:off x="4445801" y="4031236"/>
            <a:ext cx="1668233" cy="876300"/>
          </a:xfrm>
          <a:prstGeom prst="rect">
            <a:avLst/>
          </a:prstGeom>
          <a:ln>
            <a:solidFill>
              <a:schemeClr val="tx1"/>
            </a:solid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Counseling and Mental Health</a:t>
            </a:r>
          </a:p>
        </p:txBody>
      </p:sp>
      <p:sp>
        <p:nvSpPr>
          <p:cNvPr id="14" name="Rectangle 13">
            <a:extLst>
              <a:ext uri="{FF2B5EF4-FFF2-40B4-BE49-F238E27FC236}">
                <a16:creationId xmlns:a16="http://schemas.microsoft.com/office/drawing/2014/main" id="{0DE673FE-3417-45DE-88AC-1F8AE1605932}"/>
              </a:ext>
            </a:extLst>
          </p:cNvPr>
          <p:cNvSpPr/>
          <p:nvPr/>
        </p:nvSpPr>
        <p:spPr>
          <a:xfrm>
            <a:off x="6313936" y="4031236"/>
            <a:ext cx="1668233" cy="876300"/>
          </a:xfrm>
          <a:prstGeom prst="rect">
            <a:avLst/>
          </a:prstGeom>
          <a:ln>
            <a:solidFill>
              <a:schemeClr val="tx1"/>
            </a:solid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Child Guidance</a:t>
            </a:r>
          </a:p>
        </p:txBody>
      </p:sp>
      <p:sp>
        <p:nvSpPr>
          <p:cNvPr id="15" name="Rectangle 14">
            <a:extLst>
              <a:ext uri="{FF2B5EF4-FFF2-40B4-BE49-F238E27FC236}">
                <a16:creationId xmlns:a16="http://schemas.microsoft.com/office/drawing/2014/main" id="{38C7248D-FEEF-42DE-A1DE-BD7BB9832554}"/>
              </a:ext>
            </a:extLst>
          </p:cNvPr>
          <p:cNvSpPr/>
          <p:nvPr/>
        </p:nvSpPr>
        <p:spPr>
          <a:xfrm>
            <a:off x="10058399" y="4031236"/>
            <a:ext cx="1668233" cy="876300"/>
          </a:xfrm>
          <a:prstGeom prst="rect">
            <a:avLst/>
          </a:prstGeom>
          <a:ln>
            <a:solidFill>
              <a:schemeClr val="tx1"/>
            </a:solid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Cosmetology I</a:t>
            </a:r>
          </a:p>
        </p:txBody>
      </p:sp>
      <p:sp>
        <p:nvSpPr>
          <p:cNvPr id="16" name="Rectangle 15">
            <a:extLst>
              <a:ext uri="{FF2B5EF4-FFF2-40B4-BE49-F238E27FC236}">
                <a16:creationId xmlns:a16="http://schemas.microsoft.com/office/drawing/2014/main" id="{D06FACBB-C716-4D48-A7B8-57B643D87ABB}"/>
              </a:ext>
            </a:extLst>
          </p:cNvPr>
          <p:cNvSpPr/>
          <p:nvPr/>
        </p:nvSpPr>
        <p:spPr>
          <a:xfrm>
            <a:off x="10083983" y="5207021"/>
            <a:ext cx="1668233" cy="876300"/>
          </a:xfrm>
          <a:prstGeom prst="rect">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Cosmetology II</a:t>
            </a:r>
          </a:p>
        </p:txBody>
      </p:sp>
      <p:sp>
        <p:nvSpPr>
          <p:cNvPr id="17" name="Rectangle 16">
            <a:extLst>
              <a:ext uri="{FF2B5EF4-FFF2-40B4-BE49-F238E27FC236}">
                <a16:creationId xmlns:a16="http://schemas.microsoft.com/office/drawing/2014/main" id="{05147173-9AE4-4C0E-A8FF-4F545883DB1D}"/>
              </a:ext>
            </a:extLst>
          </p:cNvPr>
          <p:cNvSpPr/>
          <p:nvPr/>
        </p:nvSpPr>
        <p:spPr>
          <a:xfrm>
            <a:off x="5389698" y="5207021"/>
            <a:ext cx="1668233" cy="876300"/>
          </a:xfrm>
          <a:prstGeom prst="rect">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Practicum in Human Services</a:t>
            </a:r>
          </a:p>
        </p:txBody>
      </p:sp>
      <p:cxnSp>
        <p:nvCxnSpPr>
          <p:cNvPr id="18" name="Straight Connector 17">
            <a:extLst>
              <a:ext uri="{FF2B5EF4-FFF2-40B4-BE49-F238E27FC236}">
                <a16:creationId xmlns:a16="http://schemas.microsoft.com/office/drawing/2014/main" id="{542D1071-46B6-4218-A32B-798992AD317E}"/>
              </a:ext>
            </a:extLst>
          </p:cNvPr>
          <p:cNvCxnSpPr>
            <a:cxnSpLocks/>
          </p:cNvCxnSpPr>
          <p:nvPr/>
        </p:nvCxnSpPr>
        <p:spPr>
          <a:xfrm>
            <a:off x="1535452" y="2459294"/>
            <a:ext cx="9392752"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1B738695-0C47-4F2F-98F3-ED1C2FB46794}"/>
              </a:ext>
            </a:extLst>
          </p:cNvPr>
          <p:cNvCxnSpPr>
            <a:stCxn id="6" idx="0"/>
          </p:cNvCxnSpPr>
          <p:nvPr/>
        </p:nvCxnSpPr>
        <p:spPr>
          <a:xfrm flipH="1" flipV="1">
            <a:off x="1535452" y="2459294"/>
            <a:ext cx="1" cy="347821"/>
          </a:xfrm>
          <a:prstGeom prst="line">
            <a:avLst/>
          </a:prstGeom>
          <a:ln w="19050"/>
        </p:spPr>
        <p:style>
          <a:lnRef idx="1">
            <a:schemeClr val="dk1"/>
          </a:lnRef>
          <a:fillRef idx="0">
            <a:schemeClr val="dk1"/>
          </a:fillRef>
          <a:effectRef idx="0">
            <a:schemeClr val="dk1"/>
          </a:effectRef>
          <a:fontRef idx="minor">
            <a:schemeClr val="tx1"/>
          </a:fontRef>
        </p:style>
      </p:cxnSp>
      <p:cxnSp>
        <p:nvCxnSpPr>
          <p:cNvPr id="20" name="Straight Connector 19">
            <a:extLst>
              <a:ext uri="{FF2B5EF4-FFF2-40B4-BE49-F238E27FC236}">
                <a16:creationId xmlns:a16="http://schemas.microsoft.com/office/drawing/2014/main" id="{80613964-1BCF-4365-86B5-ADCA483AB3F2}"/>
              </a:ext>
            </a:extLst>
          </p:cNvPr>
          <p:cNvCxnSpPr/>
          <p:nvPr/>
        </p:nvCxnSpPr>
        <p:spPr>
          <a:xfrm flipH="1" flipV="1">
            <a:off x="3437952" y="2459294"/>
            <a:ext cx="1" cy="347821"/>
          </a:xfrm>
          <a:prstGeom prst="line">
            <a:avLst/>
          </a:prstGeom>
          <a:ln w="19050"/>
        </p:spPr>
        <p:style>
          <a:lnRef idx="1">
            <a:schemeClr val="dk1"/>
          </a:lnRef>
          <a:fillRef idx="0">
            <a:schemeClr val="dk1"/>
          </a:fillRef>
          <a:effectRef idx="0">
            <a:schemeClr val="dk1"/>
          </a:effectRef>
          <a:fontRef idx="minor">
            <a:schemeClr val="tx1"/>
          </a:fontRef>
        </p:style>
      </p:cxnSp>
      <p:cxnSp>
        <p:nvCxnSpPr>
          <p:cNvPr id="21" name="Straight Connector 20">
            <a:extLst>
              <a:ext uri="{FF2B5EF4-FFF2-40B4-BE49-F238E27FC236}">
                <a16:creationId xmlns:a16="http://schemas.microsoft.com/office/drawing/2014/main" id="{F362D755-475A-4FB9-BF4B-A5D4FE8D21BB}"/>
              </a:ext>
            </a:extLst>
          </p:cNvPr>
          <p:cNvCxnSpPr/>
          <p:nvPr/>
        </p:nvCxnSpPr>
        <p:spPr>
          <a:xfrm flipH="1" flipV="1">
            <a:off x="5279917" y="2463797"/>
            <a:ext cx="1" cy="347821"/>
          </a:xfrm>
          <a:prstGeom prst="line">
            <a:avLst/>
          </a:prstGeom>
          <a:ln w="19050"/>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6D74AD37-6829-4C1C-9510-E6545D63A76E}"/>
              </a:ext>
            </a:extLst>
          </p:cNvPr>
          <p:cNvCxnSpPr/>
          <p:nvPr/>
        </p:nvCxnSpPr>
        <p:spPr>
          <a:xfrm flipH="1" flipV="1">
            <a:off x="7183739" y="2457453"/>
            <a:ext cx="1" cy="347821"/>
          </a:xfrm>
          <a:prstGeom prst="line">
            <a:avLst/>
          </a:prstGeom>
          <a:ln w="19050"/>
        </p:spPr>
        <p:style>
          <a:lnRef idx="1">
            <a:schemeClr val="dk1"/>
          </a:lnRef>
          <a:fillRef idx="0">
            <a:schemeClr val="dk1"/>
          </a:fillRef>
          <a:effectRef idx="0">
            <a:schemeClr val="dk1"/>
          </a:effectRef>
          <a:fontRef idx="minor">
            <a:schemeClr val="tx1"/>
          </a:fontRef>
        </p:style>
      </p:cxnSp>
      <p:cxnSp>
        <p:nvCxnSpPr>
          <p:cNvPr id="23" name="Straight Connector 22">
            <a:extLst>
              <a:ext uri="{FF2B5EF4-FFF2-40B4-BE49-F238E27FC236}">
                <a16:creationId xmlns:a16="http://schemas.microsoft.com/office/drawing/2014/main" id="{1CDFB26E-A2E2-4CBA-9B29-53DDB0FB411B}"/>
              </a:ext>
            </a:extLst>
          </p:cNvPr>
          <p:cNvCxnSpPr/>
          <p:nvPr/>
        </p:nvCxnSpPr>
        <p:spPr>
          <a:xfrm flipH="1" flipV="1">
            <a:off x="9087562" y="2459294"/>
            <a:ext cx="1" cy="347821"/>
          </a:xfrm>
          <a:prstGeom prst="line">
            <a:avLst/>
          </a:prstGeom>
          <a:ln w="19050"/>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F46CC91E-FB24-4D70-99F0-6F73F4DE635B}"/>
              </a:ext>
            </a:extLst>
          </p:cNvPr>
          <p:cNvCxnSpPr/>
          <p:nvPr/>
        </p:nvCxnSpPr>
        <p:spPr>
          <a:xfrm flipH="1" flipV="1">
            <a:off x="10928204" y="2466442"/>
            <a:ext cx="1" cy="347821"/>
          </a:xfrm>
          <a:prstGeom prst="line">
            <a:avLst/>
          </a:prstGeom>
          <a:ln w="19050"/>
        </p:spPr>
        <p:style>
          <a:lnRef idx="1">
            <a:schemeClr val="dk1"/>
          </a:lnRef>
          <a:fillRef idx="0">
            <a:schemeClr val="dk1"/>
          </a:fillRef>
          <a:effectRef idx="0">
            <a:schemeClr val="dk1"/>
          </a:effectRef>
          <a:fontRef idx="minor">
            <a:schemeClr val="tx1"/>
          </a:fontRef>
        </p:style>
      </p:cxnSp>
      <p:cxnSp>
        <p:nvCxnSpPr>
          <p:cNvPr id="25" name="Straight Connector 24">
            <a:extLst>
              <a:ext uri="{FF2B5EF4-FFF2-40B4-BE49-F238E27FC236}">
                <a16:creationId xmlns:a16="http://schemas.microsoft.com/office/drawing/2014/main" id="{3070BB5B-AB0D-4ECE-A084-B87127DDFA63}"/>
              </a:ext>
            </a:extLst>
          </p:cNvPr>
          <p:cNvCxnSpPr>
            <a:cxnSpLocks/>
          </p:cNvCxnSpPr>
          <p:nvPr/>
        </p:nvCxnSpPr>
        <p:spPr>
          <a:xfrm flipV="1">
            <a:off x="6246943" y="2245560"/>
            <a:ext cx="0" cy="209713"/>
          </a:xfrm>
          <a:prstGeom prst="line">
            <a:avLst/>
          </a:prstGeom>
          <a:ln w="19050"/>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DFC57B44-7020-4937-9469-B12415A51274}"/>
              </a:ext>
            </a:extLst>
          </p:cNvPr>
          <p:cNvCxnSpPr/>
          <p:nvPr/>
        </p:nvCxnSpPr>
        <p:spPr>
          <a:xfrm flipH="1" flipV="1">
            <a:off x="5275820" y="3698996"/>
            <a:ext cx="1" cy="347821"/>
          </a:xfrm>
          <a:prstGeom prst="line">
            <a:avLst/>
          </a:prstGeom>
          <a:ln w="19050"/>
        </p:spPr>
        <p:style>
          <a:lnRef idx="1">
            <a:schemeClr val="dk1"/>
          </a:lnRef>
          <a:fillRef idx="0">
            <a:schemeClr val="dk1"/>
          </a:fillRef>
          <a:effectRef idx="0">
            <a:schemeClr val="dk1"/>
          </a:effectRef>
          <a:fontRef idx="minor">
            <a:schemeClr val="tx1"/>
          </a:fontRef>
        </p:style>
      </p:cxnSp>
      <p:cxnSp>
        <p:nvCxnSpPr>
          <p:cNvPr id="27" name="Straight Connector 26">
            <a:extLst>
              <a:ext uri="{FF2B5EF4-FFF2-40B4-BE49-F238E27FC236}">
                <a16:creationId xmlns:a16="http://schemas.microsoft.com/office/drawing/2014/main" id="{0E340AEA-7402-4DEE-9FA3-AC63B5D3ADC6}"/>
              </a:ext>
            </a:extLst>
          </p:cNvPr>
          <p:cNvCxnSpPr/>
          <p:nvPr/>
        </p:nvCxnSpPr>
        <p:spPr>
          <a:xfrm flipH="1" flipV="1">
            <a:off x="7183739" y="3683415"/>
            <a:ext cx="1" cy="347821"/>
          </a:xfrm>
          <a:prstGeom prst="line">
            <a:avLst/>
          </a:prstGeom>
          <a:ln w="19050"/>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AA4E4962-5D16-4F2D-B274-66897B21B387}"/>
              </a:ext>
            </a:extLst>
          </p:cNvPr>
          <p:cNvCxnSpPr/>
          <p:nvPr/>
        </p:nvCxnSpPr>
        <p:spPr>
          <a:xfrm flipH="1" flipV="1">
            <a:off x="10928204" y="3683415"/>
            <a:ext cx="1" cy="347821"/>
          </a:xfrm>
          <a:prstGeom prst="line">
            <a:avLst/>
          </a:prstGeom>
          <a:ln w="19050"/>
        </p:spPr>
        <p:style>
          <a:lnRef idx="1">
            <a:schemeClr val="dk1"/>
          </a:lnRef>
          <a:fillRef idx="0">
            <a:schemeClr val="dk1"/>
          </a:fillRef>
          <a:effectRef idx="0">
            <a:schemeClr val="dk1"/>
          </a:effectRef>
          <a:fontRef idx="minor">
            <a:schemeClr val="tx1"/>
          </a:fontRef>
        </p:style>
      </p:cxnSp>
      <p:cxnSp>
        <p:nvCxnSpPr>
          <p:cNvPr id="29" name="Straight Connector 28">
            <a:extLst>
              <a:ext uri="{FF2B5EF4-FFF2-40B4-BE49-F238E27FC236}">
                <a16:creationId xmlns:a16="http://schemas.microsoft.com/office/drawing/2014/main" id="{36521497-4936-4A0C-A3F5-F5FC8B219743}"/>
              </a:ext>
            </a:extLst>
          </p:cNvPr>
          <p:cNvCxnSpPr/>
          <p:nvPr/>
        </p:nvCxnSpPr>
        <p:spPr>
          <a:xfrm flipH="1" flipV="1">
            <a:off x="10928204" y="4896530"/>
            <a:ext cx="1" cy="347821"/>
          </a:xfrm>
          <a:prstGeom prst="line">
            <a:avLst/>
          </a:prstGeom>
          <a:ln w="19050"/>
        </p:spPr>
        <p:style>
          <a:lnRef idx="1">
            <a:schemeClr val="dk1"/>
          </a:lnRef>
          <a:fillRef idx="0">
            <a:schemeClr val="dk1"/>
          </a:fillRef>
          <a:effectRef idx="0">
            <a:schemeClr val="dk1"/>
          </a:effectRef>
          <a:fontRef idx="minor">
            <a:schemeClr val="tx1"/>
          </a:fontRef>
        </p:style>
      </p:cxnSp>
      <p:cxnSp>
        <p:nvCxnSpPr>
          <p:cNvPr id="30" name="Straight Connector 29">
            <a:extLst>
              <a:ext uri="{FF2B5EF4-FFF2-40B4-BE49-F238E27FC236}">
                <a16:creationId xmlns:a16="http://schemas.microsoft.com/office/drawing/2014/main" id="{0B6DA3B4-7C94-41BD-9C3A-DF4A35970B5E}"/>
              </a:ext>
            </a:extLst>
          </p:cNvPr>
          <p:cNvCxnSpPr>
            <a:cxnSpLocks/>
          </p:cNvCxnSpPr>
          <p:nvPr/>
        </p:nvCxnSpPr>
        <p:spPr>
          <a:xfrm flipV="1">
            <a:off x="9055159" y="3683416"/>
            <a:ext cx="0" cy="1961755"/>
          </a:xfrm>
          <a:prstGeom prst="line">
            <a:avLst/>
          </a:prstGeom>
          <a:ln w="19050"/>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96656A6C-8638-4CF5-B0EA-0D39F9FDEEAD}"/>
              </a:ext>
            </a:extLst>
          </p:cNvPr>
          <p:cNvCxnSpPr>
            <a:cxnSpLocks/>
          </p:cNvCxnSpPr>
          <p:nvPr/>
        </p:nvCxnSpPr>
        <p:spPr>
          <a:xfrm>
            <a:off x="7057931" y="5645171"/>
            <a:ext cx="1997227"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32" name="Straight Connector 31">
            <a:extLst>
              <a:ext uri="{FF2B5EF4-FFF2-40B4-BE49-F238E27FC236}">
                <a16:creationId xmlns:a16="http://schemas.microsoft.com/office/drawing/2014/main" id="{4CD287FA-04FB-46C3-8A0B-AE6E658FF7E1}"/>
              </a:ext>
            </a:extLst>
          </p:cNvPr>
          <p:cNvCxnSpPr>
            <a:cxnSpLocks/>
          </p:cNvCxnSpPr>
          <p:nvPr/>
        </p:nvCxnSpPr>
        <p:spPr>
          <a:xfrm>
            <a:off x="3437952" y="5645171"/>
            <a:ext cx="1951746"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33" name="Straight Connector 32">
            <a:extLst>
              <a:ext uri="{FF2B5EF4-FFF2-40B4-BE49-F238E27FC236}">
                <a16:creationId xmlns:a16="http://schemas.microsoft.com/office/drawing/2014/main" id="{1DF7C78E-CFF1-4409-8A7E-58A599E9BE1F}"/>
              </a:ext>
            </a:extLst>
          </p:cNvPr>
          <p:cNvCxnSpPr>
            <a:cxnSpLocks/>
          </p:cNvCxnSpPr>
          <p:nvPr/>
        </p:nvCxnSpPr>
        <p:spPr>
          <a:xfrm flipV="1">
            <a:off x="3438294" y="3689333"/>
            <a:ext cx="0" cy="1961755"/>
          </a:xfrm>
          <a:prstGeom prst="line">
            <a:avLst/>
          </a:prstGeom>
          <a:ln w="19050"/>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DF3B02C6-A6D4-4123-8281-D1E3AB2B3D7F}"/>
              </a:ext>
            </a:extLst>
          </p:cNvPr>
          <p:cNvCxnSpPr>
            <a:cxnSpLocks/>
          </p:cNvCxnSpPr>
          <p:nvPr/>
        </p:nvCxnSpPr>
        <p:spPr>
          <a:xfrm flipV="1">
            <a:off x="5275819" y="4904366"/>
            <a:ext cx="1" cy="734887"/>
          </a:xfrm>
          <a:prstGeom prst="line">
            <a:avLst/>
          </a:prstGeom>
          <a:ln w="19050"/>
        </p:spPr>
        <p:style>
          <a:lnRef idx="1">
            <a:schemeClr val="dk1"/>
          </a:lnRef>
          <a:fillRef idx="0">
            <a:schemeClr val="dk1"/>
          </a:fillRef>
          <a:effectRef idx="0">
            <a:schemeClr val="dk1"/>
          </a:effectRef>
          <a:fontRef idx="minor">
            <a:schemeClr val="tx1"/>
          </a:fontRef>
        </p:style>
      </p:cxnSp>
      <p:cxnSp>
        <p:nvCxnSpPr>
          <p:cNvPr id="35" name="Straight Connector 34">
            <a:extLst>
              <a:ext uri="{FF2B5EF4-FFF2-40B4-BE49-F238E27FC236}">
                <a16:creationId xmlns:a16="http://schemas.microsoft.com/office/drawing/2014/main" id="{77B0BBB1-253A-4BA6-9E86-AF1484F2E205}"/>
              </a:ext>
            </a:extLst>
          </p:cNvPr>
          <p:cNvCxnSpPr>
            <a:cxnSpLocks/>
          </p:cNvCxnSpPr>
          <p:nvPr/>
        </p:nvCxnSpPr>
        <p:spPr>
          <a:xfrm flipV="1">
            <a:off x="7182115" y="4907536"/>
            <a:ext cx="1" cy="737634"/>
          </a:xfrm>
          <a:prstGeom prst="line">
            <a:avLst/>
          </a:prstGeom>
          <a:ln w="19050"/>
        </p:spPr>
        <p:style>
          <a:lnRef idx="1">
            <a:schemeClr val="dk1"/>
          </a:lnRef>
          <a:fillRef idx="0">
            <a:schemeClr val="dk1"/>
          </a:fillRef>
          <a:effectRef idx="0">
            <a:schemeClr val="dk1"/>
          </a:effectRef>
          <a:fontRef idx="minor">
            <a:schemeClr val="tx1"/>
          </a:fontRef>
        </p:style>
      </p:cxnSp>
      <p:sp>
        <p:nvSpPr>
          <p:cNvPr id="36" name="Oval 35">
            <a:extLst>
              <a:ext uri="{FF2B5EF4-FFF2-40B4-BE49-F238E27FC236}">
                <a16:creationId xmlns:a16="http://schemas.microsoft.com/office/drawing/2014/main" id="{4B0087E3-9072-4105-A8D7-A2BEDDFD6CB2}"/>
              </a:ext>
            </a:extLst>
          </p:cNvPr>
          <p:cNvSpPr/>
          <p:nvPr/>
        </p:nvSpPr>
        <p:spPr>
          <a:xfrm>
            <a:off x="2499435" y="2660660"/>
            <a:ext cx="1800819" cy="1196665"/>
          </a:xfrm>
          <a:prstGeom prst="ellipse">
            <a:avLst/>
          </a:prstGeom>
          <a:noFill/>
          <a:ln w="38100">
            <a:solidFill>
              <a:srgbClr val="0070C0"/>
            </a:solidFill>
          </a:ln>
          <a:effectLst>
            <a:outerShdw blurRad="50800" dist="38100" dir="2700000" algn="tl"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06176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85F5C-DA40-4890-9AC5-CBAC3E8674BA}"/>
              </a:ext>
            </a:extLst>
          </p:cNvPr>
          <p:cNvSpPr>
            <a:spLocks noGrp="1"/>
          </p:cNvSpPr>
          <p:nvPr>
            <p:ph type="title"/>
          </p:nvPr>
        </p:nvSpPr>
        <p:spPr/>
        <p:txBody>
          <a:bodyPr/>
          <a:lstStyle/>
          <a:p>
            <a:r>
              <a:rPr lang="en-US" dirty="0"/>
              <a:t>College and Career Initiative</a:t>
            </a:r>
          </a:p>
        </p:txBody>
      </p:sp>
      <p:sp>
        <p:nvSpPr>
          <p:cNvPr id="3" name="Content Placeholder 2">
            <a:extLst>
              <a:ext uri="{FF2B5EF4-FFF2-40B4-BE49-F238E27FC236}">
                <a16:creationId xmlns:a16="http://schemas.microsoft.com/office/drawing/2014/main" id="{452305FE-2C17-4A0D-8C42-C5E2CFA2B2A4}"/>
              </a:ext>
            </a:extLst>
          </p:cNvPr>
          <p:cNvSpPr>
            <a:spLocks noGrp="1"/>
          </p:cNvSpPr>
          <p:nvPr>
            <p:ph sz="half" idx="1"/>
          </p:nvPr>
        </p:nvSpPr>
        <p:spPr/>
        <p:txBody>
          <a:bodyPr/>
          <a:lstStyle/>
          <a:p>
            <a:r>
              <a:rPr lang="en-US" dirty="0"/>
              <a:t>Education initiative designed to prepare students for a:</a:t>
            </a:r>
          </a:p>
          <a:p>
            <a:pPr lvl="1"/>
            <a:r>
              <a:rPr lang="en-US" dirty="0"/>
              <a:t>Lifetime of success</a:t>
            </a:r>
          </a:p>
          <a:p>
            <a:pPr lvl="1"/>
            <a:r>
              <a:rPr lang="en-US" dirty="0"/>
              <a:t>Secondary and postsecondary opportunities  Career preparation and advancement  Meaningful work</a:t>
            </a:r>
          </a:p>
          <a:p>
            <a:pPr lvl="1"/>
            <a:r>
              <a:rPr lang="en-US" dirty="0"/>
              <a:t>Active citizenship</a:t>
            </a:r>
          </a:p>
          <a:p>
            <a:pPr lvl="1"/>
            <a:r>
              <a:rPr lang="en-US" dirty="0"/>
              <a:t>Designed to help students (and parents) make:  Wise education choices</a:t>
            </a:r>
          </a:p>
          <a:p>
            <a:pPr lvl="1"/>
            <a:r>
              <a:rPr lang="en-US" dirty="0"/>
              <a:t>21st Century curricula combining  rigorous academics and  relevant career education</a:t>
            </a:r>
          </a:p>
          <a:p>
            <a:endParaRPr lang="en-US" dirty="0"/>
          </a:p>
        </p:txBody>
      </p:sp>
      <p:sp>
        <p:nvSpPr>
          <p:cNvPr id="6" name="object 12">
            <a:extLst>
              <a:ext uri="{FF2B5EF4-FFF2-40B4-BE49-F238E27FC236}">
                <a16:creationId xmlns:a16="http://schemas.microsoft.com/office/drawing/2014/main" id="{0B680CBC-94A4-48AA-80ED-E90749961F79}"/>
              </a:ext>
            </a:extLst>
          </p:cNvPr>
          <p:cNvSpPr/>
          <p:nvPr/>
        </p:nvSpPr>
        <p:spPr>
          <a:xfrm>
            <a:off x="3106239" y="5307791"/>
            <a:ext cx="6324600" cy="1143000"/>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306173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6F8DB-3470-4F8C-A353-9DF4105612F3}"/>
              </a:ext>
            </a:extLst>
          </p:cNvPr>
          <p:cNvSpPr>
            <a:spLocks noGrp="1"/>
          </p:cNvSpPr>
          <p:nvPr>
            <p:ph type="title"/>
          </p:nvPr>
        </p:nvSpPr>
        <p:spPr/>
        <p:txBody>
          <a:bodyPr/>
          <a:lstStyle/>
          <a:p>
            <a:r>
              <a:rPr lang="en-US" dirty="0"/>
              <a:t>Programs of Study</a:t>
            </a:r>
          </a:p>
        </p:txBody>
      </p:sp>
      <p:sp>
        <p:nvSpPr>
          <p:cNvPr id="3" name="Content Placeholder 2">
            <a:extLst>
              <a:ext uri="{FF2B5EF4-FFF2-40B4-BE49-F238E27FC236}">
                <a16:creationId xmlns:a16="http://schemas.microsoft.com/office/drawing/2014/main" id="{2C55A32C-6C4F-4E5C-BBD5-AD21CA3C45EE}"/>
              </a:ext>
            </a:extLst>
          </p:cNvPr>
          <p:cNvSpPr>
            <a:spLocks noGrp="1"/>
          </p:cNvSpPr>
          <p:nvPr>
            <p:ph sz="half" idx="1"/>
          </p:nvPr>
        </p:nvSpPr>
        <p:spPr/>
        <p:txBody>
          <a:bodyPr/>
          <a:lstStyle/>
          <a:p>
            <a:pPr lvl="1"/>
            <a:r>
              <a:rPr lang="en-US" dirty="0"/>
              <a:t>Consumer Services</a:t>
            </a:r>
          </a:p>
          <a:p>
            <a:pPr lvl="2"/>
            <a:r>
              <a:rPr lang="en-US" dirty="0"/>
              <a:t>Financial Manager Advisor</a:t>
            </a:r>
          </a:p>
          <a:p>
            <a:pPr lvl="2"/>
            <a:r>
              <a:rPr lang="en-US" dirty="0"/>
              <a:t>Sales Merchandising – Manager Housing</a:t>
            </a:r>
          </a:p>
          <a:p>
            <a:pPr lvl="2"/>
            <a:r>
              <a:rPr lang="en-US" dirty="0"/>
              <a:t>Sales Merchandising – Manager Apparel</a:t>
            </a:r>
          </a:p>
          <a:p>
            <a:pPr lvl="1"/>
            <a:r>
              <a:rPr lang="en-US" dirty="0"/>
              <a:t>Counseling and Mental Health Services</a:t>
            </a:r>
          </a:p>
          <a:p>
            <a:pPr lvl="2"/>
            <a:r>
              <a:rPr lang="en-US" dirty="0"/>
              <a:t>Counselor - Therapist</a:t>
            </a:r>
          </a:p>
        </p:txBody>
      </p:sp>
      <p:sp>
        <p:nvSpPr>
          <p:cNvPr id="4" name="Content Placeholder 3">
            <a:extLst>
              <a:ext uri="{FF2B5EF4-FFF2-40B4-BE49-F238E27FC236}">
                <a16:creationId xmlns:a16="http://schemas.microsoft.com/office/drawing/2014/main" id="{4A85CB3D-1BBA-4E25-A73D-2C61DED70FE6}"/>
              </a:ext>
            </a:extLst>
          </p:cNvPr>
          <p:cNvSpPr>
            <a:spLocks noGrp="1"/>
          </p:cNvSpPr>
          <p:nvPr>
            <p:ph sz="half" idx="10"/>
          </p:nvPr>
        </p:nvSpPr>
        <p:spPr/>
        <p:txBody>
          <a:bodyPr/>
          <a:lstStyle/>
          <a:p>
            <a:pPr lvl="1"/>
            <a:r>
              <a:rPr lang="en-US" dirty="0"/>
              <a:t>Early Childhood Development and Services</a:t>
            </a:r>
          </a:p>
          <a:p>
            <a:pPr lvl="2"/>
            <a:r>
              <a:rPr lang="en-US" dirty="0"/>
              <a:t>Early Childhood Educator</a:t>
            </a:r>
          </a:p>
          <a:p>
            <a:pPr lvl="1"/>
            <a:r>
              <a:rPr lang="en-US" dirty="0"/>
              <a:t>Family and Community Services</a:t>
            </a:r>
          </a:p>
          <a:p>
            <a:pPr lvl="2"/>
            <a:r>
              <a:rPr lang="en-US" dirty="0"/>
              <a:t>Dieticians</a:t>
            </a:r>
          </a:p>
          <a:p>
            <a:pPr lvl="2"/>
            <a:r>
              <a:rPr lang="en-US" dirty="0"/>
              <a:t>Geriatric Care Manager</a:t>
            </a:r>
          </a:p>
          <a:p>
            <a:pPr lvl="2"/>
            <a:r>
              <a:rPr lang="en-US" dirty="0"/>
              <a:t>Social and Community Services Manager</a:t>
            </a:r>
          </a:p>
          <a:p>
            <a:pPr lvl="1"/>
            <a:r>
              <a:rPr lang="en-US" dirty="0"/>
              <a:t>Personal Care Services</a:t>
            </a:r>
          </a:p>
          <a:p>
            <a:pPr lvl="2"/>
            <a:r>
              <a:rPr lang="en-US" dirty="0"/>
              <a:t>Cosmetologists</a:t>
            </a:r>
          </a:p>
          <a:p>
            <a:endParaRPr lang="en-US" dirty="0"/>
          </a:p>
        </p:txBody>
      </p:sp>
    </p:spTree>
    <p:extLst>
      <p:ext uri="{BB962C8B-B14F-4D97-AF65-F5344CB8AC3E}">
        <p14:creationId xmlns:p14="http://schemas.microsoft.com/office/powerpoint/2010/main" val="2489493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5ADF6-F8B8-45C2-9CF3-CB3E0A64E78C}"/>
              </a:ext>
            </a:extLst>
          </p:cNvPr>
          <p:cNvSpPr>
            <a:spLocks noGrp="1"/>
          </p:cNvSpPr>
          <p:nvPr>
            <p:ph type="title"/>
          </p:nvPr>
        </p:nvSpPr>
        <p:spPr/>
        <p:txBody>
          <a:bodyPr/>
          <a:lstStyle/>
          <a:p>
            <a:r>
              <a:rPr lang="en-US" dirty="0"/>
              <a:t>Consumer Service</a:t>
            </a:r>
          </a:p>
        </p:txBody>
      </p:sp>
      <p:sp>
        <p:nvSpPr>
          <p:cNvPr id="3" name="Content Placeholder 2">
            <a:extLst>
              <a:ext uri="{FF2B5EF4-FFF2-40B4-BE49-F238E27FC236}">
                <a16:creationId xmlns:a16="http://schemas.microsoft.com/office/drawing/2014/main" id="{0F1A73E8-EA92-48A8-8F9C-161B8D3A964C}"/>
              </a:ext>
            </a:extLst>
          </p:cNvPr>
          <p:cNvSpPr>
            <a:spLocks noGrp="1"/>
          </p:cNvSpPr>
          <p:nvPr>
            <p:ph sz="half" idx="1"/>
          </p:nvPr>
        </p:nvSpPr>
        <p:spPr/>
        <p:txBody>
          <a:bodyPr/>
          <a:lstStyle/>
          <a:p>
            <a:pPr lvl="1"/>
            <a:r>
              <a:rPr lang="en-US" dirty="0"/>
              <a:t>Financial Manager Advisor</a:t>
            </a:r>
          </a:p>
          <a:p>
            <a:pPr lvl="1"/>
            <a:r>
              <a:rPr lang="en-US" dirty="0"/>
              <a:t>Sales Merchandising – Manager Housing  Sales </a:t>
            </a:r>
          </a:p>
          <a:p>
            <a:pPr lvl="1"/>
            <a:r>
              <a:rPr lang="en-US" dirty="0"/>
              <a:t>Merchandising – Manager Apparel</a:t>
            </a:r>
          </a:p>
          <a:p>
            <a:endParaRPr lang="en-US" dirty="0"/>
          </a:p>
        </p:txBody>
      </p:sp>
    </p:spTree>
    <p:extLst>
      <p:ext uri="{BB962C8B-B14F-4D97-AF65-F5344CB8AC3E}">
        <p14:creationId xmlns:p14="http://schemas.microsoft.com/office/powerpoint/2010/main" val="1183075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E5DAA-26D2-4BBC-AEF9-672317AE9216}"/>
              </a:ext>
            </a:extLst>
          </p:cNvPr>
          <p:cNvSpPr>
            <a:spLocks noGrp="1"/>
          </p:cNvSpPr>
          <p:nvPr>
            <p:ph type="title"/>
          </p:nvPr>
        </p:nvSpPr>
        <p:spPr/>
        <p:txBody>
          <a:bodyPr/>
          <a:lstStyle/>
          <a:p>
            <a:r>
              <a:rPr lang="en-US" dirty="0"/>
              <a:t>High School</a:t>
            </a:r>
          </a:p>
        </p:txBody>
      </p:sp>
      <p:sp>
        <p:nvSpPr>
          <p:cNvPr id="3" name="Content Placeholder 2">
            <a:extLst>
              <a:ext uri="{FF2B5EF4-FFF2-40B4-BE49-F238E27FC236}">
                <a16:creationId xmlns:a16="http://schemas.microsoft.com/office/drawing/2014/main" id="{44E36F28-CE35-457C-9FFA-E258C6A70903}"/>
              </a:ext>
            </a:extLst>
          </p:cNvPr>
          <p:cNvSpPr>
            <a:spLocks noGrp="1"/>
          </p:cNvSpPr>
          <p:nvPr>
            <p:ph sz="half" idx="1"/>
          </p:nvPr>
        </p:nvSpPr>
        <p:spPr>
          <a:xfrm>
            <a:off x="740664" y="1420420"/>
            <a:ext cx="11055750" cy="3574367"/>
          </a:xfrm>
        </p:spPr>
        <p:txBody>
          <a:bodyPr/>
          <a:lstStyle/>
          <a:p>
            <a:r>
              <a:rPr lang="en-US" dirty="0"/>
              <a:t>Career Related Electives</a:t>
            </a:r>
          </a:p>
          <a:p>
            <a:pPr lvl="1"/>
            <a:r>
              <a:rPr lang="en-US" dirty="0"/>
              <a:t>9th – Principles of Human Services</a:t>
            </a:r>
          </a:p>
          <a:p>
            <a:pPr lvl="1"/>
            <a:r>
              <a:rPr lang="en-US" dirty="0"/>
              <a:t>10th – Interpersonal Studies, Fashion Design,  Entrepreneurship, or Interior Design</a:t>
            </a:r>
          </a:p>
          <a:p>
            <a:pPr lvl="1"/>
            <a:r>
              <a:rPr lang="en-US" dirty="0"/>
              <a:t>11th – Accounting I, Advanced Fashion</a:t>
            </a:r>
          </a:p>
          <a:p>
            <a:pPr lvl="1"/>
            <a:r>
              <a:rPr lang="en-US" dirty="0"/>
              <a:t>Design, or Advanced Interior Design</a:t>
            </a:r>
          </a:p>
          <a:p>
            <a:pPr lvl="1"/>
            <a:r>
              <a:rPr lang="en-US" dirty="0"/>
              <a:t>12th – Practicum in Human Services or  Problems and Solutions</a:t>
            </a:r>
          </a:p>
          <a:p>
            <a:endParaRPr lang="en-US" dirty="0"/>
          </a:p>
        </p:txBody>
      </p:sp>
      <p:sp>
        <p:nvSpPr>
          <p:cNvPr id="4" name="Content Placeholder 3">
            <a:extLst>
              <a:ext uri="{FF2B5EF4-FFF2-40B4-BE49-F238E27FC236}">
                <a16:creationId xmlns:a16="http://schemas.microsoft.com/office/drawing/2014/main" id="{021D708E-5644-48ED-85D2-CE5A9FB404B0}"/>
              </a:ext>
            </a:extLst>
          </p:cNvPr>
          <p:cNvSpPr>
            <a:spLocks noGrp="1"/>
          </p:cNvSpPr>
          <p:nvPr>
            <p:ph sz="half" idx="4294967295"/>
          </p:nvPr>
        </p:nvSpPr>
        <p:spPr>
          <a:xfrm>
            <a:off x="740664" y="6105832"/>
            <a:ext cx="11055750" cy="344958"/>
          </a:xfrm>
          <a:prstGeom prst="rect">
            <a:avLst/>
          </a:prstGeom>
        </p:spPr>
        <p:txBody>
          <a:bodyPr/>
          <a:lstStyle/>
          <a:p>
            <a:pPr marL="0" indent="0">
              <a:buNone/>
            </a:pPr>
            <a:r>
              <a:rPr lang="en-US" sz="1600" dirty="0"/>
              <a:t>Note - Sequence of courses in your school may be different from the recommended sequence of  coursework.</a:t>
            </a:r>
          </a:p>
          <a:p>
            <a:endParaRPr lang="en-US" sz="1600" dirty="0"/>
          </a:p>
        </p:txBody>
      </p:sp>
    </p:spTree>
    <p:extLst>
      <p:ext uri="{BB962C8B-B14F-4D97-AF65-F5344CB8AC3E}">
        <p14:creationId xmlns:p14="http://schemas.microsoft.com/office/powerpoint/2010/main" val="402541959"/>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www.w3.org/XML/1998/namespace"/>
    <ds:schemaRef ds:uri="http://purl.org/dc/elements/1.1/"/>
    <ds:schemaRef ds:uri="http://purl.org/dc/terms/"/>
    <ds:schemaRef ds:uri="http://schemas.microsoft.com/office/infopath/2007/PartnerControls"/>
    <ds:schemaRef ds:uri="http://schemas.microsoft.com/office/2006/documentManagement/types"/>
    <ds:schemaRef ds:uri="http://purl.org/dc/dcmitype/"/>
    <ds:schemaRef ds:uri="http://schemas.openxmlformats.org/package/2006/metadata/core-properties"/>
    <ds:schemaRef ds:uri="http://schemas.microsoft.com/sharepoint/v3"/>
    <ds:schemaRef ds:uri="http://schemas.microsoft.com/office/2006/metadata/properties"/>
    <ds:schemaRef ds:uri="05d88611-e516-4d1a-b12e-39107e78b3d0"/>
    <ds:schemaRef ds:uri="56ea17bb-c96d-4826-b465-01eec0dd23d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151</TotalTime>
  <Words>1952</Words>
  <Application>Microsoft Office PowerPoint</Application>
  <PresentationFormat>Widescreen</PresentationFormat>
  <Paragraphs>293</Paragraphs>
  <Slides>25</Slides>
  <Notes>17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25</vt:i4>
      </vt:variant>
    </vt:vector>
  </HeadingPairs>
  <TitlesOfParts>
    <vt:vector size="33" baseType="lpstr">
      <vt:lpstr>.AppleSystemUIFont</vt:lpstr>
      <vt:lpstr>Arial</vt:lpstr>
      <vt:lpstr>Calibri</vt:lpstr>
      <vt:lpstr>Century Gothic</vt:lpstr>
      <vt:lpstr>Open Sans</vt:lpstr>
      <vt:lpstr>Open Sans SemiBold</vt:lpstr>
      <vt:lpstr>2_Office Theme</vt:lpstr>
      <vt:lpstr>3_Office Theme</vt:lpstr>
      <vt:lpstr>Consumer Services Careers  Counseling and Mental Health </vt:lpstr>
      <vt:lpstr>PowerPoint Presentation</vt:lpstr>
      <vt:lpstr>Career Planning</vt:lpstr>
      <vt:lpstr>CTE: Making the Difference</vt:lpstr>
      <vt:lpstr>Human Services</vt:lpstr>
      <vt:lpstr>College and Career Initiative</vt:lpstr>
      <vt:lpstr>Programs of Study</vt:lpstr>
      <vt:lpstr>Consumer Service</vt:lpstr>
      <vt:lpstr>High School</vt:lpstr>
      <vt:lpstr>On the Job Training</vt:lpstr>
      <vt:lpstr>Possible Certificates (HS)</vt:lpstr>
      <vt:lpstr>Associate Degrees</vt:lpstr>
      <vt:lpstr>Associate Degrees</vt:lpstr>
      <vt:lpstr>Bachelor Degrees</vt:lpstr>
      <vt:lpstr>Bachelor Degrees</vt:lpstr>
      <vt:lpstr>Graduate Degrees</vt:lpstr>
      <vt:lpstr>Graduate Degrees</vt:lpstr>
      <vt:lpstr>Interpersonal Skills Needed</vt:lpstr>
      <vt:lpstr>Careers in Consumer Services</vt:lpstr>
      <vt:lpstr>Careers in Consumer Services</vt:lpstr>
      <vt:lpstr>Success in the Workplace </vt:lpstr>
      <vt:lpstr>Entrepreneurship Opportunities</vt:lpstr>
      <vt:lpstr>Professional Organizations </vt:lpstr>
      <vt:lpstr>References and Resources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26</cp:revision>
  <cp:lastPrinted>2017-07-07T16:17:37Z</cp:lastPrinted>
  <dcterms:created xsi:type="dcterms:W3CDTF">2017-07-11T23:58:30Z</dcterms:created>
  <dcterms:modified xsi:type="dcterms:W3CDTF">2018-01-22T19:49:09Z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