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6"/>
  </p:notesMasterIdLst>
  <p:sldIdLst>
    <p:sldId id="321" r:id="rId6"/>
    <p:sldId id="319" r:id="rId7"/>
    <p:sldId id="323" r:id="rId8"/>
    <p:sldId id="324" r:id="rId9"/>
    <p:sldId id="325" r:id="rId10"/>
    <p:sldId id="351" r:id="rId11"/>
    <p:sldId id="352" r:id="rId12"/>
    <p:sldId id="353" r:id="rId13"/>
    <p:sldId id="354" r:id="rId14"/>
    <p:sldId id="355"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5190" autoAdjust="0"/>
  </p:normalViewPr>
  <p:slideViewPr>
    <p:cSldViewPr snapToGrid="0">
      <p:cViewPr varScale="1">
        <p:scale>
          <a:sx n="110" d="100"/>
          <a:sy n="110" d="100"/>
        </p:scale>
        <p:origin x="610" y="6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11/29/2017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Culinary Arts, Practicum in Culinary Arts, Restaurant Management</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3025758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Change - paper money or coins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525212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cashier in the food industry will handle payments for the meals. </a:t>
            </a:r>
          </a:p>
          <a:p>
            <a:endParaRPr lang="en-US" dirty="0"/>
          </a:p>
          <a:p>
            <a:r>
              <a:rPr lang="en-US" dirty="0"/>
              <a:t>Some busy, informal or small food businesses have a cashier.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4079629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Listening attentively - Giving full attention to what other people are saying, taking time to understand the points being made, asking questions as appropriate and not interrupting at inappropriate times</a:t>
            </a:r>
          </a:p>
          <a:p>
            <a:r>
              <a:rPr lang="en-US" dirty="0"/>
              <a:t>Math - Using mathematics to solve problems</a:t>
            </a:r>
          </a:p>
          <a:p>
            <a:r>
              <a:rPr lang="en-US" dirty="0"/>
              <a:t>Service Oriented - Actively looking for ways to help people</a:t>
            </a:r>
          </a:p>
          <a:p>
            <a:r>
              <a:rPr lang="en-US" dirty="0"/>
              <a:t>Social Perceptiveness - Being aware of others' reactions and understanding why they react as they do</a:t>
            </a:r>
          </a:p>
          <a:p>
            <a:r>
              <a:rPr lang="en-US" dirty="0"/>
              <a:t>Verbal Communication - Talking to others to convey information effectively</a:t>
            </a:r>
          </a:p>
          <a:p>
            <a:endParaRPr lang="en-US" dirty="0"/>
          </a:p>
          <a:p>
            <a:r>
              <a:rPr lang="en-US" dirty="0"/>
              <a:t>Source: Career One Stop</a:t>
            </a:r>
          </a:p>
          <a:p>
            <a:r>
              <a:rPr lang="en-US" dirty="0"/>
              <a:t>Cashier Occupation Profile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722346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important for a cashier to understand the cash system.  </a:t>
            </a:r>
          </a:p>
          <a:p>
            <a:endParaRPr lang="en-US" dirty="0"/>
          </a:p>
          <a:p>
            <a:r>
              <a:rPr lang="en-US" dirty="0"/>
              <a:t>Know the policies for using credit or debit cards, and personal check writing procedures for your business.</a:t>
            </a:r>
          </a:p>
          <a:p>
            <a:endParaRPr lang="en-US" dirty="0"/>
          </a:p>
          <a:p>
            <a:r>
              <a:rPr lang="en-US" dirty="0"/>
              <a:t>Click on image to view video:</a:t>
            </a:r>
          </a:p>
          <a:p>
            <a:r>
              <a:rPr lang="en-US" dirty="0"/>
              <a:t>Career One Stop - Cashiers  </a:t>
            </a:r>
          </a:p>
          <a:p>
            <a:r>
              <a:rPr lang="en-US" dirty="0"/>
              <a:t>Receive and disburse money in establishments other than financial institutions. May use electronic scanners, cash registers, or related equipment. May process credit or debit card transactions and validate checks.</a:t>
            </a:r>
          </a:p>
          <a:p>
            <a:r>
              <a:rPr lang="en-US" dirty="0"/>
              <a:t>http://youtu.be/TG9l3U0Gq6o?list=UU8opl10LrVIBL_JlcHFKWRg</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40063654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responsibilities for a cashier may include any of the items listed depending on the size and type of business.</a:t>
            </a:r>
          </a:p>
          <a:p>
            <a:endParaRPr lang="en-US" dirty="0"/>
          </a:p>
          <a:p>
            <a:r>
              <a:rPr lang="en-US" dirty="0"/>
              <a:t>Would you be willing to do these tasks?</a:t>
            </a:r>
          </a:p>
          <a:p>
            <a:endParaRPr lang="en-US" dirty="0"/>
          </a:p>
          <a:p>
            <a:r>
              <a:rPr lang="en-US" dirty="0"/>
              <a:t>Source: Career One Stop</a:t>
            </a:r>
          </a:p>
          <a:p>
            <a:r>
              <a:rPr lang="en-US" dirty="0"/>
              <a:t>Cashier Occupation Profile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39211399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video" Target="https://www.youtube.com/embed/TG9l3U0Gq6o?list=UU8opl10LrVIBL_JlcHFKWRg" TargetMode="Externa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dirty="0"/>
              <a:t>Count It Out! </a:t>
            </a:r>
            <a:br>
              <a:rPr lang="en-US" dirty="0"/>
            </a:br>
            <a:r>
              <a:rPr lang="en-US" dirty="0"/>
              <a:t>Change Makes Cents</a:t>
            </a:r>
          </a:p>
          <a:p>
            <a:endParaRPr lang="en-US" dirty="0"/>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000" dirty="0"/>
              <a:t>YouTube™:</a:t>
            </a:r>
          </a:p>
          <a:p>
            <a:pPr lvl="2"/>
            <a:r>
              <a:rPr lang="en-US" sz="2000" dirty="0"/>
              <a:t>Career One Stop - Cashiers  </a:t>
            </a:r>
          </a:p>
          <a:p>
            <a:pPr lvl="2"/>
            <a:r>
              <a:rPr lang="en-US" sz="2000" dirty="0"/>
              <a:t>Receive and disburse money in establishments other than financial institutions. May use electronic scanners, cash registers, or related equipment. May process credit or debit card transactions and validate checks.</a:t>
            </a:r>
          </a:p>
          <a:p>
            <a:pPr lvl="2"/>
            <a:r>
              <a:rPr lang="en-US" sz="2000" dirty="0"/>
              <a:t>http://youtu.be/TG9l3U0Gq6o?list=UU8opl10LrVIBL_JlcHFKWRg</a:t>
            </a:r>
          </a:p>
          <a:p>
            <a:pPr lvl="1"/>
            <a:endParaRPr lang="en-US" dirty="0"/>
          </a:p>
        </p:txBody>
      </p:sp>
    </p:spTree>
    <p:extLst>
      <p:ext uri="{BB962C8B-B14F-4D97-AF65-F5344CB8AC3E}">
        <p14:creationId xmlns:p14="http://schemas.microsoft.com/office/powerpoint/2010/main" val="2274864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Making Change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Cashier</a:t>
            </a:r>
          </a:p>
        </p:txBody>
      </p:sp>
      <p:pic>
        <p:nvPicPr>
          <p:cNvPr id="4" name="Picture 3">
            <a:extLst>
              <a:ext uri="{FF2B5EF4-FFF2-40B4-BE49-F238E27FC236}">
                <a16:creationId xmlns:a16="http://schemas.microsoft.com/office/drawing/2014/main" id="{D9BC7ED3-40BC-4A8B-B517-30831DBBBD7D}"/>
              </a:ext>
            </a:extLst>
          </p:cNvPr>
          <p:cNvPicPr>
            <a:picLocks noChangeAspect="1"/>
          </p:cNvPicPr>
          <p:nvPr/>
        </p:nvPicPr>
        <p:blipFill>
          <a:blip r:embed="rId3"/>
          <a:stretch>
            <a:fillRect/>
          </a:stretch>
        </p:blipFill>
        <p:spPr>
          <a:xfrm>
            <a:off x="3904567" y="2566838"/>
            <a:ext cx="4590686" cy="3054361"/>
          </a:xfrm>
          <a:prstGeom prst="rect">
            <a:avLst/>
          </a:prstGeom>
        </p:spPr>
      </p:pic>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Cashier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Calculates cost of good and services</a:t>
            </a:r>
          </a:p>
          <a:p>
            <a:pPr lvl="1"/>
            <a:r>
              <a:rPr lang="en-US" dirty="0"/>
              <a:t>Greets customers/guests</a:t>
            </a:r>
          </a:p>
          <a:p>
            <a:pPr lvl="1"/>
            <a:r>
              <a:rPr lang="en-US" dirty="0"/>
              <a:t>Provides information to customers</a:t>
            </a:r>
          </a:p>
          <a:p>
            <a:pPr lvl="1"/>
            <a:r>
              <a:rPr lang="en-US" dirty="0"/>
              <a:t>Receives payment</a:t>
            </a:r>
          </a:p>
          <a:p>
            <a:pPr lvl="1"/>
            <a:r>
              <a:rPr lang="en-US" dirty="0"/>
              <a:t>Thanks customers/guests</a:t>
            </a:r>
          </a:p>
          <a:p>
            <a:pPr lvl="1"/>
            <a:r>
              <a:rPr lang="en-US" dirty="0"/>
              <a:t>Uses equipment:</a:t>
            </a:r>
          </a:p>
          <a:p>
            <a:pPr lvl="2"/>
            <a:r>
              <a:rPr lang="en-US" dirty="0"/>
              <a:t>Card machine</a:t>
            </a:r>
          </a:p>
          <a:p>
            <a:pPr lvl="2"/>
            <a:r>
              <a:rPr lang="en-US" dirty="0"/>
              <a:t>Register</a:t>
            </a:r>
          </a:p>
          <a:p>
            <a:pPr lvl="2"/>
            <a:r>
              <a:rPr lang="en-US" dirty="0"/>
              <a:t>Scanner</a:t>
            </a:r>
          </a:p>
          <a:p>
            <a:pPr lvl="1"/>
            <a:endParaRPr lang="en-US" dirty="0"/>
          </a:p>
        </p:txBody>
      </p:sp>
      <p:pic>
        <p:nvPicPr>
          <p:cNvPr id="4" name="Picture 3">
            <a:extLst>
              <a:ext uri="{FF2B5EF4-FFF2-40B4-BE49-F238E27FC236}">
                <a16:creationId xmlns:a16="http://schemas.microsoft.com/office/drawing/2014/main" id="{ED6D2954-92AA-46DD-ACEE-DBE0728C6E55}"/>
              </a:ext>
            </a:extLst>
          </p:cNvPr>
          <p:cNvPicPr>
            <a:picLocks noChangeAspect="1"/>
          </p:cNvPicPr>
          <p:nvPr/>
        </p:nvPicPr>
        <p:blipFill>
          <a:blip r:embed="rId3"/>
          <a:stretch>
            <a:fillRect/>
          </a:stretch>
        </p:blipFill>
        <p:spPr>
          <a:xfrm>
            <a:off x="8418286" y="3534228"/>
            <a:ext cx="2732172" cy="2358501"/>
          </a:xfrm>
          <a:prstGeom prst="rect">
            <a:avLst/>
          </a:prstGeom>
        </p:spPr>
      </p:pic>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Skills Needed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Listening Attentively</a:t>
            </a:r>
          </a:p>
          <a:p>
            <a:pPr lvl="1"/>
            <a:r>
              <a:rPr lang="en-US" dirty="0"/>
              <a:t>Math </a:t>
            </a:r>
          </a:p>
          <a:p>
            <a:pPr lvl="1"/>
            <a:r>
              <a:rPr lang="en-US" dirty="0"/>
              <a:t>Service Oriented</a:t>
            </a:r>
          </a:p>
          <a:p>
            <a:pPr lvl="1"/>
            <a:r>
              <a:rPr lang="en-US" dirty="0"/>
              <a:t>Social Perceptiveness</a:t>
            </a:r>
          </a:p>
          <a:p>
            <a:pPr lvl="1"/>
            <a:r>
              <a:rPr lang="en-US" dirty="0"/>
              <a:t>Verbal Communication</a:t>
            </a:r>
          </a:p>
          <a:p>
            <a:pPr lvl="1"/>
            <a:endParaRPr lang="en-US" dirty="0"/>
          </a:p>
        </p:txBody>
      </p:sp>
      <p:pic>
        <p:nvPicPr>
          <p:cNvPr id="4" name="Picture 3">
            <a:extLst>
              <a:ext uri="{FF2B5EF4-FFF2-40B4-BE49-F238E27FC236}">
                <a16:creationId xmlns:a16="http://schemas.microsoft.com/office/drawing/2014/main" id="{53BC167B-D370-4212-8FC7-417DDAC86451}"/>
              </a:ext>
            </a:extLst>
          </p:cNvPr>
          <p:cNvPicPr>
            <a:picLocks noChangeAspect="1"/>
          </p:cNvPicPr>
          <p:nvPr/>
        </p:nvPicPr>
        <p:blipFill>
          <a:blip r:embed="rId3"/>
          <a:stretch>
            <a:fillRect/>
          </a:stretch>
        </p:blipFill>
        <p:spPr>
          <a:xfrm>
            <a:off x="8556172" y="3429000"/>
            <a:ext cx="2774287" cy="2336689"/>
          </a:xfrm>
          <a:prstGeom prst="rect">
            <a:avLst/>
          </a:prstGeom>
        </p:spPr>
      </p:pic>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Handling Cash</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Know and understand cash system</a:t>
            </a:r>
          </a:p>
          <a:p>
            <a:pPr lvl="1"/>
            <a:r>
              <a:rPr lang="en-US" dirty="0"/>
              <a:t>Count back change</a:t>
            </a:r>
          </a:p>
          <a:p>
            <a:pPr lvl="1"/>
            <a:r>
              <a:rPr lang="en-US" dirty="0"/>
              <a:t>Know how customers will be paying</a:t>
            </a:r>
          </a:p>
          <a:p>
            <a:pPr lvl="2"/>
            <a:r>
              <a:rPr lang="en-US" dirty="0"/>
              <a:t>Cash, check, credit, debit</a:t>
            </a:r>
          </a:p>
          <a:p>
            <a:pPr lvl="1"/>
            <a:endParaRPr lang="en-US" dirty="0"/>
          </a:p>
        </p:txBody>
      </p:sp>
      <p:pic>
        <p:nvPicPr>
          <p:cNvPr id="4" name="TG9l3U0Gq6o">
            <a:extLst>
              <a:ext uri="{FF2B5EF4-FFF2-40B4-BE49-F238E27FC236}">
                <a16:creationId xmlns:a16="http://schemas.microsoft.com/office/drawing/2014/main" id="{7021EE82-5367-4B0B-8712-8BE2E19FE80C}"/>
              </a:ext>
            </a:extLst>
          </p:cNvPr>
          <p:cNvPicPr>
            <a:picLocks noRot="1" noChangeAspect="1"/>
          </p:cNvPicPr>
          <p:nvPr>
            <a:videoFile r:link="rId1"/>
          </p:nvPr>
        </p:nvPicPr>
        <p:blipFill>
          <a:blip r:embed="rId4"/>
          <a:stretch>
            <a:fillRect/>
          </a:stretch>
        </p:blipFill>
        <p:spPr>
          <a:xfrm>
            <a:off x="7295814" y="3429000"/>
            <a:ext cx="4155522" cy="2337481"/>
          </a:xfrm>
          <a:prstGeom prst="rect">
            <a:avLst/>
          </a:prstGeom>
        </p:spPr>
      </p:pic>
      <p:pic>
        <p:nvPicPr>
          <p:cNvPr id="5" name="Picture 4">
            <a:extLst>
              <a:ext uri="{FF2B5EF4-FFF2-40B4-BE49-F238E27FC236}">
                <a16:creationId xmlns:a16="http://schemas.microsoft.com/office/drawing/2014/main" id="{F36AD0C9-7164-45DE-8EFA-5A84FA873EB0}"/>
              </a:ext>
            </a:extLst>
          </p:cNvPr>
          <p:cNvPicPr>
            <a:picLocks noChangeAspect="1"/>
          </p:cNvPicPr>
          <p:nvPr/>
        </p:nvPicPr>
        <p:blipFill>
          <a:blip r:embed="rId5"/>
          <a:stretch>
            <a:fillRect/>
          </a:stretch>
        </p:blipFill>
        <p:spPr>
          <a:xfrm>
            <a:off x="8404227" y="5766481"/>
            <a:ext cx="1938696" cy="493819"/>
          </a:xfrm>
          <a:prstGeom prst="rect">
            <a:avLst/>
          </a:prstGeom>
        </p:spPr>
      </p:pic>
    </p:spTree>
    <p:extLst>
      <p:ext uri="{BB962C8B-B14F-4D97-AF65-F5344CB8AC3E}">
        <p14:creationId xmlns:p14="http://schemas.microsoft.com/office/powerpoint/2010/main" val="4168234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Other Responsibilities</a:t>
            </a:r>
          </a:p>
        </p:txBody>
      </p:sp>
      <p:sp>
        <p:nvSpPr>
          <p:cNvPr id="4" name="Content Placeholder 3">
            <a:extLst>
              <a:ext uri="{FF2B5EF4-FFF2-40B4-BE49-F238E27FC236}">
                <a16:creationId xmlns:a16="http://schemas.microsoft.com/office/drawing/2014/main" id="{73505485-BED3-4C19-B75F-53E2DCEC0111}"/>
              </a:ext>
            </a:extLst>
          </p:cNvPr>
          <p:cNvSpPr>
            <a:spLocks noGrp="1"/>
          </p:cNvSpPr>
          <p:nvPr>
            <p:ph sz="half" idx="1"/>
          </p:nvPr>
        </p:nvSpPr>
        <p:spPr/>
        <p:txBody>
          <a:bodyPr/>
          <a:lstStyle/>
          <a:p>
            <a:pPr lvl="1"/>
            <a:r>
              <a:rPr lang="en-US" dirty="0"/>
              <a:t>Answer customer questions about goods or services</a:t>
            </a:r>
          </a:p>
          <a:p>
            <a:pPr lvl="1"/>
            <a:r>
              <a:rPr lang="en-US" dirty="0"/>
              <a:t>Calculate costs of goods or services</a:t>
            </a:r>
          </a:p>
          <a:p>
            <a:pPr lvl="1"/>
            <a:r>
              <a:rPr lang="en-US" dirty="0"/>
              <a:t>Clean work areas</a:t>
            </a:r>
          </a:p>
          <a:p>
            <a:pPr lvl="1"/>
            <a:r>
              <a:rPr lang="en-US" dirty="0"/>
              <a:t>Explain technical product or service information to customers</a:t>
            </a:r>
          </a:p>
          <a:p>
            <a:pPr lvl="1"/>
            <a:r>
              <a:rPr lang="en-US" dirty="0"/>
              <a:t>Maintain records of sales or other business transactions</a:t>
            </a:r>
          </a:p>
          <a:p>
            <a:endParaRPr lang="en-US" dirty="0"/>
          </a:p>
        </p:txBody>
      </p:sp>
      <p:sp>
        <p:nvSpPr>
          <p:cNvPr id="5" name="Content Placeholder 4">
            <a:extLst>
              <a:ext uri="{FF2B5EF4-FFF2-40B4-BE49-F238E27FC236}">
                <a16:creationId xmlns:a16="http://schemas.microsoft.com/office/drawing/2014/main" id="{A65C840E-15EF-4062-AD32-AABF57A710D7}"/>
              </a:ext>
            </a:extLst>
          </p:cNvPr>
          <p:cNvSpPr>
            <a:spLocks noGrp="1"/>
          </p:cNvSpPr>
          <p:nvPr>
            <p:ph sz="half" idx="10"/>
          </p:nvPr>
        </p:nvSpPr>
        <p:spPr/>
        <p:txBody>
          <a:bodyPr/>
          <a:lstStyle/>
          <a:p>
            <a:pPr lvl="1"/>
            <a:r>
              <a:rPr lang="en-US" dirty="0"/>
              <a:t>Monitor sales activities</a:t>
            </a:r>
          </a:p>
          <a:p>
            <a:pPr lvl="1"/>
            <a:r>
              <a:rPr lang="en-US" dirty="0"/>
              <a:t>Reconcile records of sales or other financial transactions</a:t>
            </a:r>
          </a:p>
          <a:p>
            <a:pPr lvl="1"/>
            <a:r>
              <a:rPr lang="en-US" dirty="0"/>
              <a:t>Sell products or services</a:t>
            </a:r>
          </a:p>
          <a:p>
            <a:pPr lvl="1"/>
            <a:r>
              <a:rPr lang="en-US" dirty="0"/>
              <a:t>Stock products or parts</a:t>
            </a:r>
          </a:p>
          <a:p>
            <a:pPr lvl="1"/>
            <a:r>
              <a:rPr lang="en-US" dirty="0"/>
              <a:t>Supervise sales or support personnel</a:t>
            </a:r>
          </a:p>
          <a:p>
            <a:pPr lvl="1"/>
            <a:r>
              <a:rPr lang="en-US" dirty="0"/>
              <a:t>Train sales personnel</a:t>
            </a:r>
          </a:p>
          <a:p>
            <a:endParaRPr lang="en-US" dirty="0"/>
          </a:p>
        </p:txBody>
      </p:sp>
    </p:spTree>
    <p:extLst>
      <p:ext uri="{BB962C8B-B14F-4D97-AF65-F5344CB8AC3E}">
        <p14:creationId xmlns:p14="http://schemas.microsoft.com/office/powerpoint/2010/main" val="2828578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Questions?</a:t>
            </a:r>
          </a:p>
        </p:txBody>
      </p:sp>
      <p:pic>
        <p:nvPicPr>
          <p:cNvPr id="4" name="Content Placeholder 3">
            <a:extLst>
              <a:ext uri="{FF2B5EF4-FFF2-40B4-BE49-F238E27FC236}">
                <a16:creationId xmlns:a16="http://schemas.microsoft.com/office/drawing/2014/main" id="{93CFD700-09EB-4AE4-9927-0F812C010BAD}"/>
              </a:ext>
            </a:extLst>
          </p:cNvPr>
          <p:cNvPicPr>
            <a:picLocks noGrp="1" noChangeAspect="1"/>
          </p:cNvPicPr>
          <p:nvPr>
            <p:ph sz="half" idx="1"/>
          </p:nvPr>
        </p:nvPicPr>
        <p:blipFill>
          <a:blip r:embed="rId2"/>
          <a:stretch>
            <a:fillRect/>
          </a:stretch>
        </p:blipFill>
        <p:spPr>
          <a:xfrm>
            <a:off x="4565058" y="2083796"/>
            <a:ext cx="3407959" cy="3407959"/>
          </a:xfrm>
          <a:prstGeom prst="rect">
            <a:avLst/>
          </a:prstGeom>
        </p:spPr>
      </p:pic>
    </p:spTree>
    <p:extLst>
      <p:ext uri="{BB962C8B-B14F-4D97-AF65-F5344CB8AC3E}">
        <p14:creationId xmlns:p14="http://schemas.microsoft.com/office/powerpoint/2010/main" val="3719737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000" dirty="0"/>
              <a:t>Article:</a:t>
            </a:r>
          </a:p>
          <a:p>
            <a:pPr lvl="2"/>
            <a:r>
              <a:rPr lang="en-US" sz="2000" dirty="0"/>
              <a:t>How to Count Back Money</a:t>
            </a:r>
          </a:p>
          <a:p>
            <a:pPr lvl="2"/>
            <a:r>
              <a:rPr lang="en-US" sz="2000" dirty="0"/>
              <a:t>If you are responsible for making change or giving cash to someone it is very important to know how to count back change.</a:t>
            </a:r>
          </a:p>
          <a:p>
            <a:pPr lvl="2"/>
            <a:r>
              <a:rPr lang="en-US" sz="2000" dirty="0"/>
              <a:t>http://www.ehow.com/how_5715904_count-back-money.html</a:t>
            </a:r>
          </a:p>
          <a:p>
            <a:pPr lvl="1"/>
            <a:r>
              <a:rPr lang="en-US" sz="2000" dirty="0"/>
              <a:t>Images:</a:t>
            </a:r>
          </a:p>
          <a:p>
            <a:pPr lvl="2"/>
            <a:r>
              <a:rPr lang="en-US" sz="2000" dirty="0"/>
              <a:t>Microsoft Office Clip Art: Used with permission from Microsoft.</a:t>
            </a:r>
          </a:p>
          <a:p>
            <a:pPr lvl="1"/>
            <a:r>
              <a:rPr lang="en-US" sz="2000" dirty="0"/>
              <a:t>Website:</a:t>
            </a:r>
          </a:p>
          <a:p>
            <a:pPr lvl="2"/>
            <a:r>
              <a:rPr lang="en-US" sz="2000" dirty="0"/>
              <a:t>Career One Stop - Cashier</a:t>
            </a:r>
          </a:p>
          <a:p>
            <a:pPr lvl="2"/>
            <a:r>
              <a:rPr lang="en-US" sz="2000" dirty="0"/>
              <a:t>Offers a wide range of career, employment and education data as Web Services, allowing third parties to obtain quality-controlled data sets and seamlessly integrate them into their own websites. </a:t>
            </a:r>
          </a:p>
          <a:p>
            <a:pPr lvl="2"/>
            <a:r>
              <a:rPr lang="en-US" sz="2000" dirty="0"/>
              <a:t>http://www.careerinfonet.org/occ_rep.asp?nodeid=2&amp;optstatus=000110111&amp;next=occ_rep&amp;jobfam=41&amp;soccode=412011&amp;stfips=&amp;level=&amp;id=1&amp;ES=Y&amp;EST=cashier</a:t>
            </a:r>
          </a:p>
          <a:p>
            <a:pPr lvl="1"/>
            <a:endParaRPr lang="en-US" dirty="0"/>
          </a:p>
        </p:txBody>
      </p:sp>
    </p:spTree>
    <p:extLst>
      <p:ext uri="{BB962C8B-B14F-4D97-AF65-F5344CB8AC3E}">
        <p14:creationId xmlns:p14="http://schemas.microsoft.com/office/powerpoint/2010/main" val="381579210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purl.org/dc/elements/1.1/"/>
    <ds:schemaRef ds:uri="http://schemas.microsoft.com/sharepoint/v3"/>
    <ds:schemaRef ds:uri="http://schemas.microsoft.com/office/infopath/2007/PartnerControls"/>
    <ds:schemaRef ds:uri="05d88611-e516-4d1a-b12e-39107e78b3d0"/>
    <ds:schemaRef ds:uri="56ea17bb-c96d-4826-b465-01eec0dd23dd"/>
    <ds:schemaRef ds:uri="http://schemas.microsoft.com/office/2006/documentManagement/types"/>
    <ds:schemaRef ds:uri="http://www.w3.org/XML/1998/namespace"/>
    <ds:schemaRef ds:uri="http://purl.org/dc/dcmitype/"/>
    <ds:schemaRef ds:uri="http://schemas.openxmlformats.org/package/2006/metadata/core-propertie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153</TotalTime>
  <Words>601</Words>
  <Application>Microsoft Office PowerPoint</Application>
  <PresentationFormat>Widescreen</PresentationFormat>
  <Paragraphs>86</Paragraphs>
  <Slides>10</Slides>
  <Notes>6</Notes>
  <HiddenSlides>0</HiddenSlides>
  <MMClips>1</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Making Change</vt:lpstr>
      <vt:lpstr>Cashier</vt:lpstr>
      <vt:lpstr>Skills Needed</vt:lpstr>
      <vt:lpstr>Handling Cash</vt:lpstr>
      <vt:lpstr>Other Responsibilities</vt:lpstr>
      <vt:lpstr>Questions?</vt:lpstr>
      <vt:lpstr>References and Resources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8</cp:revision>
  <cp:lastPrinted>2017-07-07T16:17:37Z</cp:lastPrinted>
  <dcterms:created xsi:type="dcterms:W3CDTF">2017-07-11T23:58:30Z</dcterms:created>
  <dcterms:modified xsi:type="dcterms:W3CDTF">2017-11-29T17:21:11Z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