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4" r:id="rId9"/>
    <p:sldId id="325" r:id="rId10"/>
    <p:sldId id="326" r:id="rId11"/>
    <p:sldId id="327" r:id="rId12"/>
    <p:sldId id="328" r:id="rId13"/>
    <p:sldId id="329" r:id="rId14"/>
    <p:sldId id="330" r:id="rId15"/>
    <p:sldId id="331"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00" autoAdjust="0"/>
    <p:restoredTop sz="95190" autoAdjust="0"/>
  </p:normalViewPr>
  <p:slideViewPr>
    <p:cSldViewPr snapToGrid="0">
      <p:cViewPr varScale="1">
        <p:scale>
          <a:sx n="82" d="100"/>
          <a:sy n="82" d="100"/>
        </p:scale>
        <p:origin x="802" y="67"/>
      </p:cViewPr>
      <p:guideLst>
        <p:guide orient="horz" pos="1536"/>
        <p:guide pos="3840"/>
      </p:guideLst>
    </p:cSldViewPr>
  </p:slideViewPr>
  <p:outlineViewPr>
    <p:cViewPr>
      <p:scale>
        <a:sx n="33" d="100"/>
        <a:sy n="33" d="100"/>
      </p:scale>
      <p:origin x="0" y="0"/>
    </p:cViewPr>
  </p:outlineViewPr>
  <p:notesTextViewPr>
    <p:cViewPr>
      <p:scale>
        <a:sx n="1" d="1"/>
        <a:sy n="1" d="1"/>
      </p:scale>
      <p:origin x="0" y="-53"/>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10/20/2017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Active listening is very important in the LPSCS profession to gather information    (for example, when interviewing a witness to a crime)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1133782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Effective Verbal Communication</a:t>
            </a:r>
          </a:p>
          <a:p>
            <a:endParaRPr lang="en-US" dirty="0"/>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5735AD-F645-49F9-A139-EF79B1200522}"/>
              </a:ext>
            </a:extLst>
          </p:cNvPr>
          <p:cNvSpPr>
            <a:spLocks noGrp="1"/>
          </p:cNvSpPr>
          <p:nvPr>
            <p:ph type="title"/>
          </p:nvPr>
        </p:nvSpPr>
        <p:spPr/>
        <p:txBody>
          <a:bodyPr/>
          <a:lstStyle/>
          <a:p>
            <a:r>
              <a:rPr lang="en-US" dirty="0"/>
              <a:t>Effective Communication</a:t>
            </a:r>
          </a:p>
        </p:txBody>
      </p:sp>
      <p:sp>
        <p:nvSpPr>
          <p:cNvPr id="6" name="Text Placeholder 5">
            <a:extLst>
              <a:ext uri="{FF2B5EF4-FFF2-40B4-BE49-F238E27FC236}">
                <a16:creationId xmlns:a16="http://schemas.microsoft.com/office/drawing/2014/main" id="{309D67C4-A98B-49F1-BDD8-6A104AB9C7C6}"/>
              </a:ext>
            </a:extLst>
          </p:cNvPr>
          <p:cNvSpPr>
            <a:spLocks noGrp="1"/>
          </p:cNvSpPr>
          <p:nvPr>
            <p:ph type="body" sz="quarter" idx="10"/>
          </p:nvPr>
        </p:nvSpPr>
        <p:spPr/>
        <p:txBody>
          <a:bodyPr/>
          <a:lstStyle/>
          <a:p>
            <a:r>
              <a:rPr lang="en-US" dirty="0"/>
              <a:t>Verbal messages must be clear, complete, concise, courteous, and cohesive</a:t>
            </a:r>
          </a:p>
        </p:txBody>
      </p:sp>
      <p:sp>
        <p:nvSpPr>
          <p:cNvPr id="7" name="Text Placeholder 6">
            <a:extLst>
              <a:ext uri="{FF2B5EF4-FFF2-40B4-BE49-F238E27FC236}">
                <a16:creationId xmlns:a16="http://schemas.microsoft.com/office/drawing/2014/main" id="{C1D2C908-757A-457B-AED5-CC3C520BF3B3}"/>
              </a:ext>
            </a:extLst>
          </p:cNvPr>
          <p:cNvSpPr>
            <a:spLocks noGrp="1"/>
          </p:cNvSpPr>
          <p:nvPr>
            <p:ph type="body" sz="quarter" idx="11"/>
          </p:nvPr>
        </p:nvSpPr>
        <p:spPr/>
        <p:txBody>
          <a:bodyPr/>
          <a:lstStyle/>
          <a:p>
            <a:r>
              <a:rPr lang="en-US" dirty="0"/>
              <a:t> </a:t>
            </a:r>
          </a:p>
        </p:txBody>
      </p:sp>
      <p:sp>
        <p:nvSpPr>
          <p:cNvPr id="8" name="Text Placeholder 7">
            <a:extLst>
              <a:ext uri="{FF2B5EF4-FFF2-40B4-BE49-F238E27FC236}">
                <a16:creationId xmlns:a16="http://schemas.microsoft.com/office/drawing/2014/main" id="{9655B813-09DC-498F-86C1-57445F7AACA2}"/>
              </a:ext>
            </a:extLst>
          </p:cNvPr>
          <p:cNvSpPr>
            <a:spLocks noGrp="1"/>
          </p:cNvSpPr>
          <p:nvPr>
            <p:ph type="body" sz="quarter" idx="12"/>
          </p:nvPr>
        </p:nvSpPr>
        <p:spPr/>
        <p:txBody>
          <a:bodyPr/>
          <a:lstStyle/>
          <a:p>
            <a:r>
              <a:rPr lang="en-US" dirty="0"/>
              <a:t>Nonverbal communication (body language) may change the message</a:t>
            </a:r>
          </a:p>
        </p:txBody>
      </p:sp>
    </p:spTree>
    <p:extLst>
      <p:ext uri="{BB962C8B-B14F-4D97-AF65-F5344CB8AC3E}">
        <p14:creationId xmlns:p14="http://schemas.microsoft.com/office/powerpoint/2010/main" val="2024665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4D256-17E1-46ED-9A21-4A25016A3C16}"/>
              </a:ext>
            </a:extLst>
          </p:cNvPr>
          <p:cNvSpPr>
            <a:spLocks noGrp="1"/>
          </p:cNvSpPr>
          <p:nvPr>
            <p:ph type="title"/>
          </p:nvPr>
        </p:nvSpPr>
        <p:spPr/>
        <p:txBody>
          <a:bodyPr/>
          <a:lstStyle/>
          <a:p>
            <a:r>
              <a:rPr lang="en-US" dirty="0"/>
              <a:t>Effective Listening</a:t>
            </a:r>
          </a:p>
        </p:txBody>
      </p:sp>
      <p:sp>
        <p:nvSpPr>
          <p:cNvPr id="3" name="Text Placeholder 2">
            <a:extLst>
              <a:ext uri="{FF2B5EF4-FFF2-40B4-BE49-F238E27FC236}">
                <a16:creationId xmlns:a16="http://schemas.microsoft.com/office/drawing/2014/main" id="{76F11E2E-4B54-4006-82F1-DE806370D1D5}"/>
              </a:ext>
            </a:extLst>
          </p:cNvPr>
          <p:cNvSpPr>
            <a:spLocks noGrp="1"/>
          </p:cNvSpPr>
          <p:nvPr>
            <p:ph type="body" sz="quarter" idx="10"/>
          </p:nvPr>
        </p:nvSpPr>
        <p:spPr/>
        <p:txBody>
          <a:bodyPr/>
          <a:lstStyle/>
          <a:p>
            <a:r>
              <a:rPr lang="en-US" dirty="0"/>
              <a:t>Involves both hearing and interpreting messages</a:t>
            </a:r>
          </a:p>
        </p:txBody>
      </p:sp>
      <p:sp>
        <p:nvSpPr>
          <p:cNvPr id="4" name="Text Placeholder 3">
            <a:extLst>
              <a:ext uri="{FF2B5EF4-FFF2-40B4-BE49-F238E27FC236}">
                <a16:creationId xmlns:a16="http://schemas.microsoft.com/office/drawing/2014/main" id="{D02214DE-A3E4-4E9E-83DE-3F089C4E3716}"/>
              </a:ext>
            </a:extLst>
          </p:cNvPr>
          <p:cNvSpPr>
            <a:spLocks noGrp="1"/>
          </p:cNvSpPr>
          <p:nvPr>
            <p:ph type="body" sz="quarter" idx="11"/>
          </p:nvPr>
        </p:nvSpPr>
        <p:spPr/>
        <p:txBody>
          <a:bodyPr/>
          <a:lstStyle/>
          <a:p>
            <a:r>
              <a:rPr lang="en-US" dirty="0"/>
              <a:t>Requires focusing on body language and the message being sent</a:t>
            </a:r>
          </a:p>
        </p:txBody>
      </p:sp>
      <p:sp>
        <p:nvSpPr>
          <p:cNvPr id="5" name="Text Placeholder 4">
            <a:extLst>
              <a:ext uri="{FF2B5EF4-FFF2-40B4-BE49-F238E27FC236}">
                <a16:creationId xmlns:a16="http://schemas.microsoft.com/office/drawing/2014/main" id="{B8C54484-D7F0-4BAD-8A16-9FFB943F2FA8}"/>
              </a:ext>
            </a:extLst>
          </p:cNvPr>
          <p:cNvSpPr>
            <a:spLocks noGrp="1"/>
          </p:cNvSpPr>
          <p:nvPr>
            <p:ph type="body" sz="quarter" idx="12"/>
          </p:nvPr>
        </p:nvSpPr>
        <p:spPr/>
        <p:txBody>
          <a:bodyPr/>
          <a:lstStyle/>
          <a:p>
            <a:r>
              <a:rPr lang="en-US" dirty="0"/>
              <a:t>May be passive or active</a:t>
            </a:r>
          </a:p>
        </p:txBody>
      </p:sp>
    </p:spTree>
    <p:extLst>
      <p:ext uri="{BB962C8B-B14F-4D97-AF65-F5344CB8AC3E}">
        <p14:creationId xmlns:p14="http://schemas.microsoft.com/office/powerpoint/2010/main" val="3358997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Verbal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Exchange of information</a:t>
            </a:r>
          </a:p>
          <a:p>
            <a:pPr lvl="2"/>
            <a:r>
              <a:rPr lang="en-US" dirty="0"/>
              <a:t>Information communicated through words</a:t>
            </a:r>
          </a:p>
          <a:p>
            <a:pPr lvl="2"/>
            <a:r>
              <a:rPr lang="en-US" dirty="0"/>
              <a:t>A verbal or written message</a:t>
            </a:r>
          </a:p>
          <a:p>
            <a:pPr lvl="2"/>
            <a:r>
              <a:rPr lang="en-US" dirty="0"/>
              <a:t>A process by which information is exchanged between individuals though a common system of symbols, signs, or behavior</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C:\Users\ashwini\Desktop\Amber-DrJ\whycommunicate.jpg">
            <a:extLst>
              <a:ext uri="{FF2B5EF4-FFF2-40B4-BE49-F238E27FC236}">
                <a16:creationId xmlns:a16="http://schemas.microsoft.com/office/drawing/2014/main" id="{4441C842-99AD-4D66-98F8-59268EBA19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44" r="16797" b="-1"/>
          <a:stretch/>
        </p:blipFill>
        <p:spPr bwMode="auto">
          <a:xfrm>
            <a:off x="6092825" y="1420420"/>
            <a:ext cx="5061540" cy="3748564"/>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vert="horz" lIns="91440" tIns="45720" rIns="91440" bIns="45720" rtlCol="0" anchor="ctr">
            <a:normAutofit/>
          </a:bodyPr>
          <a:lstStyle/>
          <a:p>
            <a:r>
              <a:rPr lang="en-US" sz="4100">
                <a:solidFill>
                  <a:schemeClr val="tx1"/>
                </a:solidFill>
                <a:latin typeface="+mj-lt"/>
                <a:ea typeface="+mj-ea"/>
                <a:cs typeface="+mj-cs"/>
              </a:rPr>
              <a:t>Why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vert="horz" lIns="91440" tIns="45720" rIns="91440" bIns="45720" rtlCol="0">
            <a:normAutofit/>
          </a:bodyPr>
          <a:lstStyle/>
          <a:p>
            <a:pPr lvl="1" indent="-228600">
              <a:lnSpc>
                <a:spcPct val="90000"/>
              </a:lnSpc>
              <a:buFont typeface="Arial" panose="020B0604020202020204" pitchFamily="34" charset="0"/>
              <a:buChar char="•"/>
            </a:pPr>
            <a:r>
              <a:rPr lang="en-US" sz="1800" dirty="0">
                <a:latin typeface="+mn-lt"/>
              </a:rPr>
              <a:t>Establish and maintain relationships</a:t>
            </a:r>
          </a:p>
          <a:p>
            <a:pPr lvl="1" indent="-228600">
              <a:lnSpc>
                <a:spcPct val="90000"/>
              </a:lnSpc>
              <a:buFont typeface="Arial" panose="020B0604020202020204" pitchFamily="34" charset="0"/>
              <a:buChar char="•"/>
            </a:pPr>
            <a:r>
              <a:rPr lang="en-US" sz="1800" dirty="0">
                <a:latin typeface="+mn-lt"/>
              </a:rPr>
              <a:t>Persuade and change attitudes or behavior</a:t>
            </a:r>
          </a:p>
          <a:p>
            <a:pPr lvl="1" indent="-228600">
              <a:lnSpc>
                <a:spcPct val="90000"/>
              </a:lnSpc>
              <a:buFont typeface="Arial" panose="020B0604020202020204" pitchFamily="34" charset="0"/>
              <a:buChar char="•"/>
            </a:pPr>
            <a:r>
              <a:rPr lang="en-US" sz="1800" dirty="0">
                <a:latin typeface="+mn-lt"/>
              </a:rPr>
              <a:t>Develop an understanding of other people</a:t>
            </a:r>
          </a:p>
          <a:p>
            <a:pPr lvl="1" indent="-228600">
              <a:lnSpc>
                <a:spcPct val="90000"/>
              </a:lnSpc>
              <a:buFont typeface="Arial" panose="020B0604020202020204" pitchFamily="34" charset="0"/>
              <a:buChar char="•"/>
            </a:pPr>
            <a:r>
              <a:rPr lang="en-US" sz="1800" dirty="0">
                <a:latin typeface="+mn-lt"/>
              </a:rPr>
              <a:t>Solve problems</a:t>
            </a:r>
          </a:p>
          <a:p>
            <a:pPr marL="0" lvl="1" indent="-228600">
              <a:lnSpc>
                <a:spcPct val="90000"/>
              </a:lnSpc>
              <a:buFont typeface="Arial" panose="020B0604020202020204" pitchFamily="34" charset="0"/>
              <a:buChar char="•"/>
            </a:pPr>
            <a:endParaRPr lang="en-US" sz="1800" dirty="0">
              <a:latin typeface="+mn-lt"/>
            </a:endParaRPr>
          </a:p>
          <a:p>
            <a:pPr lvl="1" indent="-228600">
              <a:lnSpc>
                <a:spcPct val="90000"/>
              </a:lnSpc>
              <a:buFont typeface="Arial" panose="020B0604020202020204" pitchFamily="34" charset="0"/>
              <a:buChar char="•"/>
            </a:pPr>
            <a:endParaRPr lang="en-US" sz="1800" dirty="0">
              <a:latin typeface="+mn-lt"/>
            </a:endParaRP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Uses of Verbal Communication in LPSCS Careers?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Interactions with:</a:t>
            </a:r>
          </a:p>
          <a:p>
            <a:pPr lvl="2"/>
            <a:r>
              <a:rPr lang="en-US" sz="2000" dirty="0"/>
              <a:t>Public</a:t>
            </a:r>
          </a:p>
          <a:p>
            <a:pPr lvl="2"/>
            <a:r>
              <a:rPr lang="en-US" sz="2000" dirty="0"/>
              <a:t>Clients</a:t>
            </a:r>
          </a:p>
          <a:p>
            <a:pPr lvl="2"/>
            <a:r>
              <a:rPr lang="en-US" sz="2000" dirty="0"/>
              <a:t>Co-workers</a:t>
            </a:r>
          </a:p>
          <a:p>
            <a:pPr lvl="2"/>
            <a:r>
              <a:rPr lang="en-US" sz="2000" dirty="0"/>
              <a:t>Supervisors</a:t>
            </a:r>
          </a:p>
          <a:p>
            <a:pPr lvl="2"/>
            <a:r>
              <a:rPr lang="en-US" sz="2000" dirty="0"/>
              <a:t>Inmates</a:t>
            </a:r>
          </a:p>
          <a:p>
            <a:pPr lvl="1"/>
            <a:r>
              <a:rPr lang="en-US" sz="2200" dirty="0"/>
              <a:t>LPSCS Reports</a:t>
            </a:r>
          </a:p>
          <a:p>
            <a:pPr lvl="1"/>
            <a:endParaRPr lang="en-US" dirty="0"/>
          </a:p>
        </p:txBody>
      </p:sp>
      <p:pic>
        <p:nvPicPr>
          <p:cNvPr id="4" name="Picture 6" descr="C:\Users\ashwini\Desktop\Amber-DrJ\LPSCS.jpg">
            <a:extLst>
              <a:ext uri="{FF2B5EF4-FFF2-40B4-BE49-F238E27FC236}">
                <a16:creationId xmlns:a16="http://schemas.microsoft.com/office/drawing/2014/main" id="{C5E423CE-2757-4C73-9EC0-6D2116E2E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8988" y="1722298"/>
            <a:ext cx="5521895" cy="3801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337351"/>
            <a:ext cx="10059452" cy="502274"/>
          </a:xfrm>
        </p:spPr>
        <p:txBody>
          <a:bodyPr/>
          <a:lstStyle/>
          <a:p>
            <a:r>
              <a:rPr lang="en-US" dirty="0"/>
              <a:t>Elements of Effective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839625"/>
            <a:ext cx="11055750" cy="4734318"/>
          </a:xfrm>
        </p:spPr>
        <p:txBody>
          <a:bodyPr/>
          <a:lstStyle/>
          <a:p>
            <a:pPr lvl="1"/>
            <a:r>
              <a:rPr lang="en-US" dirty="0"/>
              <a:t>Speaker/Writer – creator of message</a:t>
            </a:r>
          </a:p>
          <a:p>
            <a:pPr lvl="1"/>
            <a:r>
              <a:rPr lang="en-US" sz="2400" dirty="0"/>
              <a:t>Message – transmitted information</a:t>
            </a:r>
          </a:p>
          <a:p>
            <a:pPr lvl="1"/>
            <a:r>
              <a:rPr lang="en-US" sz="2400" dirty="0"/>
              <a:t>Receiver – individual who analyzes and interprets the message</a:t>
            </a:r>
          </a:p>
          <a:p>
            <a:pPr lvl="1"/>
            <a:r>
              <a:rPr lang="en-US" sz="2400" dirty="0"/>
              <a:t>Feedback – verbal or nonverbal response the receiver sends to the speaker/writer</a:t>
            </a:r>
          </a:p>
          <a:p>
            <a:pPr lvl="1"/>
            <a:r>
              <a:rPr lang="en-US" sz="2400" dirty="0"/>
              <a:t>Clear and Concise message</a:t>
            </a:r>
          </a:p>
          <a:p>
            <a:pPr lvl="2"/>
            <a:r>
              <a:rPr lang="en-US" sz="2400" dirty="0"/>
              <a:t>Use understandable terms</a:t>
            </a:r>
          </a:p>
          <a:p>
            <a:pPr lvl="2"/>
            <a:r>
              <a:rPr lang="en-US" sz="2400" dirty="0"/>
              <a:t>Modify or define legal terms</a:t>
            </a:r>
          </a:p>
          <a:p>
            <a:pPr lvl="2"/>
            <a:r>
              <a:rPr lang="en-US" sz="2400" dirty="0"/>
              <a:t>Use proper grammar and pronunciation</a:t>
            </a:r>
          </a:p>
          <a:p>
            <a:pPr lvl="2"/>
            <a:r>
              <a:rPr lang="en-US" sz="2400" dirty="0"/>
              <a:t>Avoid slang and meaningless words</a:t>
            </a:r>
          </a:p>
          <a:p>
            <a:pPr lvl="2"/>
            <a:r>
              <a:rPr lang="en-US" sz="2400" dirty="0"/>
              <a:t>Moderate speed of speech</a:t>
            </a:r>
          </a:p>
          <a:p>
            <a:pPr lvl="2"/>
            <a:r>
              <a:rPr lang="en-US" sz="2400" dirty="0"/>
              <a:t>Correct spelling, punctuation, and grammar for written communication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337350"/>
            <a:ext cx="10059452" cy="475641"/>
          </a:xfrm>
        </p:spPr>
        <p:txBody>
          <a:bodyPr/>
          <a:lstStyle/>
          <a:p>
            <a:r>
              <a:rPr lang="en-US" dirty="0"/>
              <a:t>Elements of Effective Communication Cont.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812991"/>
            <a:ext cx="11055750" cy="4734318"/>
          </a:xfrm>
        </p:spPr>
        <p:txBody>
          <a:bodyPr/>
          <a:lstStyle/>
          <a:p>
            <a:pPr lvl="1"/>
            <a:r>
              <a:rPr lang="en-US" dirty="0"/>
              <a:t>Message must be heard and received</a:t>
            </a:r>
          </a:p>
          <a:p>
            <a:pPr lvl="2"/>
            <a:r>
              <a:rPr lang="en-US" dirty="0"/>
              <a:t>Hearing or vision loss</a:t>
            </a:r>
          </a:p>
          <a:p>
            <a:pPr lvl="2"/>
            <a:r>
              <a:rPr lang="en-US" dirty="0"/>
              <a:t>Non-English speaker</a:t>
            </a:r>
          </a:p>
          <a:p>
            <a:pPr lvl="2"/>
            <a:r>
              <a:rPr lang="en-US" dirty="0"/>
              <a:t>Under the influence of an intoxicant</a:t>
            </a:r>
          </a:p>
          <a:p>
            <a:pPr lvl="2"/>
            <a:r>
              <a:rPr lang="en-US" dirty="0"/>
              <a:t>Consider alternate methods</a:t>
            </a:r>
          </a:p>
          <a:p>
            <a:pPr lvl="3">
              <a:buFont typeface="Wingdings" panose="05000000000000000000" pitchFamily="2" charset="2"/>
              <a:buChar char="ü"/>
            </a:pPr>
            <a:r>
              <a:rPr lang="en-US" dirty="0"/>
              <a:t>Writing message out</a:t>
            </a:r>
          </a:p>
          <a:p>
            <a:pPr lvl="3">
              <a:buFont typeface="Wingdings" panose="05000000000000000000" pitchFamily="2" charset="2"/>
              <a:buChar char="ü"/>
            </a:pPr>
            <a:r>
              <a:rPr lang="en-US" dirty="0"/>
              <a:t>Interpreter</a:t>
            </a:r>
          </a:p>
          <a:p>
            <a:pPr lvl="3">
              <a:buFont typeface="Wingdings" panose="05000000000000000000" pitchFamily="2" charset="2"/>
              <a:buChar char="ü"/>
            </a:pPr>
            <a:r>
              <a:rPr lang="en-US" dirty="0"/>
              <a:t>Repeating message </a:t>
            </a:r>
          </a:p>
          <a:p>
            <a:pPr lvl="1">
              <a:buFont typeface="Wingdings" panose="05000000000000000000" pitchFamily="2" charset="2"/>
              <a:buChar char="ü"/>
            </a:pPr>
            <a:r>
              <a:rPr lang="en-US" dirty="0"/>
              <a:t>Avoid interruptions or distractions</a:t>
            </a:r>
          </a:p>
          <a:p>
            <a:pPr lvl="2"/>
            <a:r>
              <a:rPr lang="en-US" dirty="0"/>
              <a:t>Phone</a:t>
            </a:r>
          </a:p>
          <a:p>
            <a:pPr lvl="2"/>
            <a:r>
              <a:rPr lang="en-US" dirty="0"/>
              <a:t>Weather</a:t>
            </a:r>
          </a:p>
          <a:p>
            <a:pPr lvl="2"/>
            <a:r>
              <a:rPr lang="en-US" dirty="0"/>
              <a:t>Noise from TV</a:t>
            </a:r>
          </a:p>
          <a:p>
            <a:pPr lvl="2"/>
            <a:r>
              <a:rPr lang="en-US" dirty="0"/>
              <a:t>Noise from radio</a:t>
            </a:r>
          </a:p>
          <a:p>
            <a:pPr lvl="1"/>
            <a:endParaRPr lang="en-US" dirty="0"/>
          </a:p>
        </p:txBody>
      </p:sp>
      <p:pic>
        <p:nvPicPr>
          <p:cNvPr id="4" name="Picture 6" descr="C:\Users\ashwini\Desktop\Amber-DrJ\noise.jpg">
            <a:extLst>
              <a:ext uri="{FF2B5EF4-FFF2-40B4-BE49-F238E27FC236}">
                <a16:creationId xmlns:a16="http://schemas.microsoft.com/office/drawing/2014/main" id="{D0CBC47C-AF65-4A64-B9F0-AFB6ACB135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0219" y="3180150"/>
            <a:ext cx="4746195" cy="3161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457200" lvl="1" indent="-457200" algn="l">
              <a:buFont typeface="Wingdings" panose="05000000000000000000" pitchFamily="2" charset="2"/>
              <a:buChar char="Ø"/>
            </a:pPr>
            <a:r>
              <a:rPr lang="en-US" dirty="0">
                <a:solidFill>
                  <a:schemeClr val="tx1"/>
                </a:solidFill>
              </a:rPr>
              <a:t>Hearing Loss</a:t>
            </a:r>
          </a:p>
          <a:p>
            <a:pPr lvl="2"/>
            <a:r>
              <a:rPr lang="en-US" dirty="0"/>
              <a:t>Use body language</a:t>
            </a:r>
          </a:p>
          <a:p>
            <a:pPr lvl="2"/>
            <a:r>
              <a:rPr lang="en-US" dirty="0"/>
              <a:t>Use short sentences</a:t>
            </a:r>
          </a:p>
          <a:p>
            <a:pPr lvl="2"/>
            <a:r>
              <a:rPr lang="en-US" dirty="0"/>
              <a:t>Face the receiver</a:t>
            </a:r>
          </a:p>
          <a:p>
            <a:pPr lvl="2"/>
            <a:r>
              <a:rPr lang="en-US" dirty="0"/>
              <a:t>Ensure hearing aids work properly</a:t>
            </a:r>
          </a:p>
          <a:p>
            <a:pPr lvl="2"/>
            <a:r>
              <a:rPr lang="en-US" dirty="0"/>
              <a:t>Get receiver’s attention before speaking</a:t>
            </a:r>
          </a:p>
          <a:p>
            <a:pPr lvl="2"/>
            <a:r>
              <a:rPr lang="en-US" dirty="0"/>
              <a:t>Do not chew gum or cover mouth</a:t>
            </a:r>
          </a:p>
          <a:p>
            <a:pPr lvl="1"/>
            <a:endParaRPr lang="en-US" dirty="0"/>
          </a:p>
        </p:txBody>
      </p:sp>
      <p:sp>
        <p:nvSpPr>
          <p:cNvPr id="4" name="Content Placeholder 3">
            <a:extLst>
              <a:ext uri="{FF2B5EF4-FFF2-40B4-BE49-F238E27FC236}">
                <a16:creationId xmlns:a16="http://schemas.microsoft.com/office/drawing/2014/main" id="{C9A2AAFE-7B01-4554-B5BB-5A879D4ED9F1}"/>
              </a:ext>
            </a:extLst>
          </p:cNvPr>
          <p:cNvSpPr>
            <a:spLocks noGrp="1"/>
          </p:cNvSpPr>
          <p:nvPr>
            <p:ph sz="half" idx="10"/>
          </p:nvPr>
        </p:nvSpPr>
        <p:spPr>
          <a:xfrm>
            <a:off x="5733230" y="1242873"/>
            <a:ext cx="5349874" cy="4833461"/>
          </a:xfrm>
        </p:spPr>
        <p:txBody>
          <a:bodyPr/>
          <a:lstStyle/>
          <a:p>
            <a:pPr lvl="1"/>
            <a:r>
              <a:rPr lang="en-US" dirty="0"/>
              <a:t>Impaired Vision</a:t>
            </a:r>
          </a:p>
          <a:p>
            <a:pPr lvl="2"/>
            <a:r>
              <a:rPr lang="en-US" dirty="0"/>
              <a:t>Describe what is happening</a:t>
            </a:r>
          </a:p>
          <a:p>
            <a:pPr lvl="2"/>
            <a:r>
              <a:rPr lang="en-US" dirty="0"/>
              <a:t>Announce arrival</a:t>
            </a:r>
          </a:p>
          <a:p>
            <a:pPr lvl="2"/>
            <a:r>
              <a:rPr lang="en-US" dirty="0"/>
              <a:t>Use touch</a:t>
            </a:r>
          </a:p>
          <a:p>
            <a:pPr lvl="2"/>
            <a:r>
              <a:rPr lang="en-US" dirty="0"/>
              <a:t>Use good light</a:t>
            </a:r>
          </a:p>
          <a:p>
            <a:pPr lvl="2"/>
            <a:r>
              <a:rPr lang="en-US" dirty="0"/>
              <a:t>Keep objects stationary</a:t>
            </a:r>
          </a:p>
          <a:p>
            <a:pPr lvl="2"/>
            <a:r>
              <a:rPr lang="en-US" dirty="0"/>
              <a:t>Announce departure </a:t>
            </a:r>
          </a:p>
          <a:p>
            <a:endParaRPr lang="en-US" dirty="0"/>
          </a:p>
        </p:txBody>
      </p:sp>
      <p:sp>
        <p:nvSpPr>
          <p:cNvPr id="2" name="Title 1">
            <a:extLst>
              <a:ext uri="{FF2B5EF4-FFF2-40B4-BE49-F238E27FC236}">
                <a16:creationId xmlns:a16="http://schemas.microsoft.com/office/drawing/2014/main" id="{47C8CD24-FAC5-447B-87F9-9404B3C01373}"/>
              </a:ext>
            </a:extLst>
          </p:cNvPr>
          <p:cNvSpPr>
            <a:spLocks noGrp="1"/>
          </p:cNvSpPr>
          <p:nvPr>
            <p:ph type="title" idx="4294967295"/>
          </p:nvPr>
        </p:nvSpPr>
        <p:spPr>
          <a:xfrm>
            <a:off x="704030" y="436817"/>
            <a:ext cx="10058400" cy="630699"/>
          </a:xfrm>
        </p:spPr>
        <p:txBody>
          <a:bodyPr/>
          <a:lstStyle/>
          <a:p>
            <a:r>
              <a:rPr lang="en-US" dirty="0"/>
              <a:t>Barriers to Effective Communication</a:t>
            </a:r>
          </a:p>
        </p:txBody>
      </p:sp>
      <p:pic>
        <p:nvPicPr>
          <p:cNvPr id="5" name="Picture 6" descr="C:\Users\ashwini\Desktop\Amber-DrJ\deaf.jpg">
            <a:extLst>
              <a:ext uri="{FF2B5EF4-FFF2-40B4-BE49-F238E27FC236}">
                <a16:creationId xmlns:a16="http://schemas.microsoft.com/office/drawing/2014/main" id="{EB8045D3-DDA6-4A6F-9E2F-274207A2A8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8260" y="4758431"/>
            <a:ext cx="2209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C:\Users\ashwini\Desktop\Amber-DrJ\blind.jpg">
            <a:extLst>
              <a:ext uri="{FF2B5EF4-FFF2-40B4-BE49-F238E27FC236}">
                <a16:creationId xmlns:a16="http://schemas.microsoft.com/office/drawing/2014/main" id="{E4324173-8D5F-4C72-8317-CE56A9473E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7988" y="2898891"/>
            <a:ext cx="2230438"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Barriers to Effective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buFont typeface="Wingdings" panose="05000000000000000000" pitchFamily="2" charset="2"/>
              <a:buChar char="Ø"/>
            </a:pPr>
            <a:r>
              <a:rPr lang="en-US" dirty="0"/>
              <a:t>Defense Mechanisms</a:t>
            </a:r>
          </a:p>
          <a:p>
            <a:pPr lvl="2"/>
            <a:r>
              <a:rPr lang="en-US" dirty="0"/>
              <a:t>Compensation for another goal to achieve success</a:t>
            </a:r>
          </a:p>
          <a:p>
            <a:pPr lvl="2"/>
            <a:r>
              <a:rPr lang="en-US" dirty="0"/>
              <a:t>Denial</a:t>
            </a:r>
          </a:p>
          <a:p>
            <a:pPr lvl="2"/>
            <a:r>
              <a:rPr lang="en-US" dirty="0"/>
              <a:t>Displacement of anger</a:t>
            </a:r>
          </a:p>
          <a:p>
            <a:pPr lvl="2"/>
            <a:r>
              <a:rPr lang="en-US" dirty="0"/>
              <a:t>Projection</a:t>
            </a:r>
          </a:p>
          <a:p>
            <a:pPr lvl="2"/>
            <a:r>
              <a:rPr lang="en-US" dirty="0"/>
              <a:t>Rationalization</a:t>
            </a:r>
          </a:p>
          <a:p>
            <a:pPr lvl="1"/>
            <a:endParaRPr lang="en-US" dirty="0"/>
          </a:p>
        </p:txBody>
      </p:sp>
      <p:sp>
        <p:nvSpPr>
          <p:cNvPr id="4" name="Content Placeholder 3">
            <a:extLst>
              <a:ext uri="{FF2B5EF4-FFF2-40B4-BE49-F238E27FC236}">
                <a16:creationId xmlns:a16="http://schemas.microsoft.com/office/drawing/2014/main" id="{1388AC63-A886-4AEA-BB11-EE8326915C0B}"/>
              </a:ext>
            </a:extLst>
          </p:cNvPr>
          <p:cNvSpPr>
            <a:spLocks noGrp="1"/>
          </p:cNvSpPr>
          <p:nvPr>
            <p:ph sz="half" idx="10"/>
          </p:nvPr>
        </p:nvSpPr>
        <p:spPr/>
        <p:txBody>
          <a:bodyPr/>
          <a:lstStyle/>
          <a:p>
            <a:pPr marL="457200" indent="-457200">
              <a:buClr>
                <a:schemeClr val="accent1"/>
              </a:buClr>
              <a:buFont typeface="Wingdings" panose="05000000000000000000" pitchFamily="2" charset="2"/>
              <a:buChar char="Ø"/>
            </a:pPr>
            <a:r>
              <a:rPr lang="en-US" dirty="0"/>
              <a:t>Trouble Speaking</a:t>
            </a:r>
          </a:p>
          <a:p>
            <a:pPr marL="800100" lvl="1" indent="-457200" algn="l">
              <a:buClr>
                <a:schemeClr val="accent2"/>
              </a:buClr>
              <a:buFont typeface="Arial" panose="020B0604020202020204" pitchFamily="34" charset="0"/>
              <a:buChar char="•"/>
            </a:pPr>
            <a:r>
              <a:rPr lang="en-US" dirty="0">
                <a:solidFill>
                  <a:schemeClr val="tx1"/>
                </a:solidFill>
              </a:rPr>
              <a:t>Use yes or no questions</a:t>
            </a:r>
          </a:p>
          <a:p>
            <a:pPr marL="800100" lvl="1" indent="-457200" algn="l">
              <a:buClr>
                <a:schemeClr val="accent2"/>
              </a:buClr>
              <a:buFont typeface="Arial" panose="020B0604020202020204" pitchFamily="34" charset="0"/>
              <a:buChar char="•"/>
            </a:pPr>
            <a:r>
              <a:rPr lang="en-US" dirty="0">
                <a:solidFill>
                  <a:schemeClr val="tx1"/>
                </a:solidFill>
              </a:rPr>
              <a:t>Allow time to answer</a:t>
            </a:r>
          </a:p>
          <a:p>
            <a:pPr marL="800100" lvl="1" indent="-457200" algn="l">
              <a:buClr>
                <a:schemeClr val="accent2"/>
              </a:buClr>
              <a:buFont typeface="Arial" panose="020B0604020202020204" pitchFamily="34" charset="0"/>
              <a:buChar char="•"/>
            </a:pPr>
            <a:r>
              <a:rPr lang="en-US" dirty="0">
                <a:solidFill>
                  <a:schemeClr val="tx1"/>
                </a:solidFill>
              </a:rPr>
              <a:t>Repeat answer for clarification</a:t>
            </a:r>
          </a:p>
          <a:p>
            <a:pPr marL="800100" lvl="1" indent="-457200" algn="l">
              <a:buClr>
                <a:schemeClr val="accent2"/>
              </a:buClr>
              <a:buFont typeface="Arial" panose="020B0604020202020204" pitchFamily="34" charset="0"/>
              <a:buChar char="•"/>
            </a:pPr>
            <a:r>
              <a:rPr lang="en-US" dirty="0">
                <a:solidFill>
                  <a:schemeClr val="tx1"/>
                </a:solidFill>
              </a:rPr>
              <a:t>Encourage alternate methods of communication if necessary</a:t>
            </a:r>
          </a:p>
          <a:p>
            <a:pPr marL="457200" indent="-457200">
              <a:buFont typeface="Arial" panose="020B0604020202020204" pitchFamily="34" charset="0"/>
              <a:buChar char="•"/>
            </a:pPr>
            <a:endParaRPr lang="en-US" dirty="0"/>
          </a:p>
          <a:p>
            <a:pPr marL="800100" lvl="1" indent="-457200" algn="l">
              <a:buFont typeface="Arial" panose="020B0604020202020204" pitchFamily="34" charset="0"/>
              <a:buChar char="•"/>
            </a:pPr>
            <a:endParaRPr lang="en-US" dirty="0"/>
          </a:p>
        </p:txBody>
      </p:sp>
      <p:pic>
        <p:nvPicPr>
          <p:cNvPr id="5" name="Picture 6" descr="C:\Users\ashwini\Desktop\Amber-DrJ\mute.jpg">
            <a:extLst>
              <a:ext uri="{FF2B5EF4-FFF2-40B4-BE49-F238E27FC236}">
                <a16:creationId xmlns:a16="http://schemas.microsoft.com/office/drawing/2014/main" id="{CF4042B3-FF79-4E2F-8A51-ADD89F7B17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5594" y="4285695"/>
            <a:ext cx="16224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C:\Users\ashwini\Desktop\Amber-DrJ\barrier.jpg">
            <a:extLst>
              <a:ext uri="{FF2B5EF4-FFF2-40B4-BE49-F238E27FC236}">
                <a16:creationId xmlns:a16="http://schemas.microsoft.com/office/drawing/2014/main" id="{792EAD4A-6603-4C41-81AA-1E487C5FA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2159" y="4325685"/>
            <a:ext cx="3172360" cy="211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purl.org/dc/dcmitype/"/>
    <ds:schemaRef ds:uri="http://schemas.openxmlformats.org/package/2006/metadata/core-properties"/>
    <ds:schemaRef ds:uri="http://schemas.microsoft.com/sharepoint/v3"/>
    <ds:schemaRef ds:uri="http://schemas.microsoft.com/office/infopath/2007/PartnerControls"/>
    <ds:schemaRef ds:uri="05d88611-e516-4d1a-b12e-39107e78b3d0"/>
    <ds:schemaRef ds:uri="http://schemas.microsoft.com/office/2006/documentManagement/types"/>
    <ds:schemaRef ds:uri="http://purl.org/dc/elements/1.1/"/>
    <ds:schemaRef ds:uri="56ea17bb-c96d-4826-b465-01eec0dd23dd"/>
    <ds:schemaRef ds:uri="http://www.w3.org/XML/1998/namespace"/>
    <ds:schemaRef ds:uri="http://purl.org/dc/terms/"/>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238</TotalTime>
  <Words>361</Words>
  <Application>Microsoft Office PowerPoint</Application>
  <PresentationFormat>Widescreen</PresentationFormat>
  <Paragraphs>82</Paragraphs>
  <Slides>11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Calibri Light</vt:lpstr>
      <vt:lpstr>Open Sans</vt:lpstr>
      <vt:lpstr>Open Sans SemiBold</vt:lpstr>
      <vt:lpstr>Wingdings</vt:lpstr>
      <vt:lpstr>2_Office Theme</vt:lpstr>
      <vt:lpstr>3_Office Theme</vt:lpstr>
      <vt:lpstr>PowerPoint Presentation</vt:lpstr>
      <vt:lpstr>PowerPoint Presentation</vt:lpstr>
      <vt:lpstr>Verbal Communication</vt:lpstr>
      <vt:lpstr>Why Communication?</vt:lpstr>
      <vt:lpstr>Uses of Verbal Communication in LPSCS Careers?</vt:lpstr>
      <vt:lpstr>Elements of Effective Communication</vt:lpstr>
      <vt:lpstr>Elements of Effective Communication Cont.</vt:lpstr>
      <vt:lpstr>Barriers to Effective Communication</vt:lpstr>
      <vt:lpstr>Barriers to Effective Communication</vt:lpstr>
      <vt:lpstr>Effective Communication</vt:lpstr>
      <vt:lpstr>Effective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11</cp:revision>
  <cp:lastPrinted>2017-07-07T16:17:37Z</cp:lastPrinted>
  <dcterms:created xsi:type="dcterms:W3CDTF">2017-07-11T23:58:30Z</dcterms:created>
  <dcterms:modified xsi:type="dcterms:W3CDTF">2017-10-20T14:43:20Z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